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39"/>
  </p:notesMasterIdLst>
  <p:handoutMasterIdLst>
    <p:handoutMasterId r:id="rId40"/>
  </p:handoutMasterIdLst>
  <p:sldIdLst>
    <p:sldId id="314" r:id="rId6"/>
    <p:sldId id="361" r:id="rId7"/>
    <p:sldId id="352" r:id="rId8"/>
    <p:sldId id="330" r:id="rId9"/>
    <p:sldId id="331" r:id="rId10"/>
    <p:sldId id="332" r:id="rId11"/>
    <p:sldId id="334" r:id="rId12"/>
    <p:sldId id="343" r:id="rId13"/>
    <p:sldId id="346" r:id="rId14"/>
    <p:sldId id="339" r:id="rId15"/>
    <p:sldId id="340" r:id="rId16"/>
    <p:sldId id="341" r:id="rId17"/>
    <p:sldId id="344" r:id="rId18"/>
    <p:sldId id="350" r:id="rId19"/>
    <p:sldId id="347" r:id="rId20"/>
    <p:sldId id="317" r:id="rId21"/>
    <p:sldId id="320" r:id="rId22"/>
    <p:sldId id="319" r:id="rId23"/>
    <p:sldId id="349" r:id="rId24"/>
    <p:sldId id="348" r:id="rId25"/>
    <p:sldId id="323" r:id="rId26"/>
    <p:sldId id="325" r:id="rId27"/>
    <p:sldId id="351" r:id="rId28"/>
    <p:sldId id="327" r:id="rId29"/>
    <p:sldId id="322" r:id="rId30"/>
    <p:sldId id="335" r:id="rId31"/>
    <p:sldId id="336" r:id="rId32"/>
    <p:sldId id="337" r:id="rId33"/>
    <p:sldId id="357" r:id="rId34"/>
    <p:sldId id="360" r:id="rId35"/>
    <p:sldId id="356" r:id="rId36"/>
    <p:sldId id="354" r:id="rId37"/>
    <p:sldId id="355" r:id="rId38"/>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81456" autoAdjust="0"/>
  </p:normalViewPr>
  <p:slideViewPr>
    <p:cSldViewPr>
      <p:cViewPr varScale="1">
        <p:scale>
          <a:sx n="56" d="100"/>
          <a:sy n="56" d="100"/>
        </p:scale>
        <p:origin x="-1074" y="-7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2011-07-26</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2011-07-26</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complaint.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32</a:t>
            </a:fld>
            <a:endParaRPr lang="en-US" smtClean="0"/>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33</a:t>
            </a:fld>
            <a:endParaRPr lang="en-US" smtClean="0"/>
          </a:p>
        </p:txBody>
      </p:sp>
      <p:sp>
        <p:nvSpPr>
          <p:cNvPr id="295939" name="Rectangle 2"/>
          <p:cNvSpPr>
            <a:spLocks noGrp="1" noRot="1" noChangeAspect="1" noChangeArrowheads="1" noTextEdit="1"/>
          </p:cNvSpPr>
          <p:nvPr>
            <p:ph type="sldImg"/>
          </p:nvPr>
        </p:nvSpPr>
        <p:spPr>
          <a:xfrm>
            <a:off x="1741488" y="698500"/>
            <a:ext cx="3632200" cy="2724150"/>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At the moment, we cannot 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or the </a:t>
            </a:r>
            <a:r>
              <a:rPr lang="en-US" sz="1100" baseline="0" dirty="0" err="1" smtClean="0"/>
              <a:t>ini</a:t>
            </a:r>
            <a:r>
              <a:rPr lang="en-US" sz="1100" dirty="0" smtClean="0"/>
              <a:t> 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2011 </a:t>
            </a:r>
            <a:r>
              <a:rPr lang="en-US" sz="900" baseline="0" dirty="0">
                <a:solidFill>
                  <a:srgbClr val="969696"/>
                </a:solidFill>
              </a:rPr>
              <a:t>Autodesk </a:t>
            </a: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smtClean="0"/>
              <a:t>Revit</a:t>
            </a:r>
            <a:r>
              <a:rPr lang="en-US" sz="1600" smtClean="0"/>
              <a:t> UI </a:t>
            </a:r>
            <a:r>
              <a:rPr lang="en-US" sz="1600" dirty="0" smtClean="0"/>
              <a:t>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85653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1373187"/>
            <a:ext cx="11762080" cy="74729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5"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2011 Autodesk </a:t>
            </a:r>
            <a:endParaRPr lang="en-US" sz="900" baseline="0" dirty="0">
              <a:solidFill>
                <a:srgbClr val="969696"/>
              </a:solidFill>
            </a:endParaRP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smtClean="0">
                <a:solidFill>
                  <a:schemeClr val="bg1"/>
                </a:solidFill>
              </a:rPr>
              <a:t>Revit</a:t>
            </a:r>
            <a:r>
              <a:rPr lang="en-US" sz="1600" smtClean="0">
                <a:solidFill>
                  <a:schemeClr val="bg1"/>
                </a:solidFill>
              </a:rPr>
              <a:t> UI </a:t>
            </a:r>
            <a:r>
              <a:rPr lang="en-US" sz="1600" dirty="0" smtClean="0">
                <a:solidFill>
                  <a:schemeClr val="bg1"/>
                </a:solidFill>
              </a:rPr>
              <a:t>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5400" dirty="0" err="1" smtClean="0"/>
              <a:t>Revit</a:t>
            </a:r>
            <a:r>
              <a:rPr lang="en-US" sz="5400" dirty="0" smtClean="0"/>
              <a:t> UI API</a:t>
            </a: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pPr>
            <a:r>
              <a:rPr lang="en-US" i="1" smtClean="0">
                <a:solidFill>
                  <a:schemeClr val="tx1"/>
                </a:solidFill>
              </a:rPr>
              <a:t>Jeremy Tammik</a:t>
            </a:r>
            <a:endParaRPr lang="en-US" i="1" dirty="0" smtClean="0">
              <a:solidFill>
                <a:schemeClr val="tx1"/>
              </a:solidFill>
            </a:endParaRPr>
          </a:p>
          <a:p>
            <a:pPr marL="0" indent="0">
              <a:spcBef>
                <a:spcPts val="201"/>
              </a:spcBef>
            </a:pPr>
            <a:r>
              <a:rPr lang="en-US" sz="2400" i="1" smtClean="0">
                <a:solidFill>
                  <a:schemeClr val="tx1"/>
                </a:solidFill>
              </a:rPr>
              <a:t>Principal Developer Consultant</a:t>
            </a:r>
            <a:endParaRPr lang="en-US" sz="2400" i="1" dirty="0" smtClean="0">
              <a:solidFill>
                <a:schemeClr val="tx1"/>
              </a:solidFill>
            </a:endParaRPr>
          </a:p>
          <a:p>
            <a:pPr marL="0" indent="0">
              <a:spcBef>
                <a:spcPts val="201"/>
              </a:spcBef>
              <a:buNone/>
            </a:pPr>
            <a:r>
              <a:rPr lang="en-US" sz="2400" i="1" dirty="0" smtClean="0"/>
              <a:t>Developer </a:t>
            </a:r>
            <a:r>
              <a:rPr lang="en-US" sz="2400" i="1" smtClean="0"/>
              <a:t>Technical Services</a:t>
            </a:r>
            <a:endParaRPr lang="en-US" sz="2400" i="1"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left)">
                                      <p:cBhvr>
                                        <p:cTn id="17" dur="500"/>
                                        <p:tgtEl>
                                          <p:spTgt spid="20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2">
                                            <p:txEl>
                                              <p:pRg st="2" end="2"/>
                                            </p:txEl>
                                          </p:spTgt>
                                        </p:tgtEl>
                                        <p:attrNameLst>
                                          <p:attrName>style.visibility</p:attrName>
                                        </p:attrNameLst>
                                      </p:cBhvr>
                                      <p:to>
                                        <p:strVal val="visible"/>
                                      </p:to>
                                    </p:set>
                                    <p:animEffect transition="in" filter="wipe(left)">
                                      <p:cBhvr>
                                        <p:cTn id="22" dur="500"/>
                                        <p:tgtEl>
                                          <p:spTgt spid="20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3991074"/>
            <a:ext cx="11811000" cy="507831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endParaRPr lang="en-US" sz="2000" dirty="0" smtClean="0">
              <a:solidFill>
                <a:srgbClr val="000000"/>
              </a:solidFill>
              <a:latin typeface="Courier New"/>
            </a:endParaRPr>
          </a:p>
          <a:p>
            <a:r>
              <a:rPr lang="en-US" sz="2000" dirty="0" smtClean="0">
                <a:solidFill>
                  <a:srgbClr val="000000"/>
                </a:solidFill>
                <a:latin typeface="Courier New"/>
              </a:rPr>
              <a:t>// Choose objects from Revit. </a:t>
            </a:r>
          </a:p>
          <a:p>
            <a:endParaRPr lang="en-US" sz="2000" dirty="0" smtClean="0">
              <a:solidFill>
                <a:srgbClr val="000000"/>
              </a:solidFill>
              <a:latin typeface="Courier New"/>
            </a:endParaRP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p>
          <a:p>
            <a:r>
              <a:rPr lang="en-US" sz="2000" b="1" dirty="0" smtClean="0">
                <a:solidFill>
                  <a:srgbClr val="000000"/>
                </a:solidFill>
                <a:latin typeface="Courier New"/>
              </a:rPr>
              <a:t>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endParaRPr lang="en-US" sz="2000" dirty="0" smtClean="0">
              <a:solidFill>
                <a:srgbClr val="000000"/>
              </a:solidFill>
              <a:latin typeface="Courier New"/>
            </a:endParaRP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Selection</a:t>
            </a:r>
            <a:br>
              <a:rPr lang="en-US" smtClean="0"/>
            </a:br>
            <a:r>
              <a:rPr lang="en-US" sz="2800" b="0" i="1"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1"/>
            <a:r>
              <a:rPr lang="en-US" dirty="0" smtClean="0"/>
              <a:t>Element, </a:t>
            </a:r>
            <a:r>
              <a:rPr lang="en-US" dirty="0" err="1" smtClean="0"/>
              <a:t>PointOnElement</a:t>
            </a:r>
            <a:r>
              <a:rPr lang="en-US" dirty="0" smtClean="0"/>
              <a:t>, Edge, Face</a:t>
            </a:r>
          </a:p>
          <a:p>
            <a:r>
              <a:rPr lang="en-US" dirty="0" smtClean="0"/>
              <a:t>Ability to add custom status messages</a:t>
            </a:r>
          </a:p>
          <a:p>
            <a:pPr lvl="1"/>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1"/>
            <a:r>
              <a:rPr lang="en-US" dirty="0" err="1" smtClean="0"/>
              <a:t>View.SketchPlane</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073465"/>
            <a:ext cx="11887200" cy="3477875"/>
          </a:xfrm>
          <a:prstGeom prst="rect">
            <a:avLst/>
          </a:prstGeom>
          <a:solidFill>
            <a:schemeClr val="bg1">
              <a:lumMod val="85000"/>
            </a:schemeClr>
          </a:solidFill>
        </p:spPr>
        <p:txBody>
          <a:bodyPr wrap="square">
            <a:spAutoFit/>
          </a:bodyPr>
          <a:lstStyle/>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sz="2800" b="1" i="1" dirty="0" err="1" smtClean="0"/>
              <a:t>ISelection</a:t>
            </a:r>
            <a:r>
              <a:rPr lang="en-US" sz="2800" i="1" dirty="0" smtClean="0"/>
              <a:t> </a:t>
            </a:r>
            <a:r>
              <a:rPr lang="en-US" dirty="0" smtClean="0"/>
              <a:t>Interface to help filter objects during selection </a:t>
            </a:r>
          </a:p>
          <a:p>
            <a:pPr lvl="1"/>
            <a:endParaRPr lang="en-US" sz="2400" dirty="0" smtClean="0">
              <a:solidFill>
                <a:schemeClr val="accent4">
                  <a:lumMod val="75000"/>
                </a:schemeClr>
              </a:solidFill>
            </a:endParaRP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582987"/>
            <a:ext cx="11811000" cy="5262979"/>
          </a:xfrm>
          <a:prstGeom prst="rect">
            <a:avLst/>
          </a:prstGeom>
          <a:solidFill>
            <a:schemeClr val="bg1">
              <a:lumMod val="85000"/>
            </a:schemeClr>
          </a:solidFill>
        </p:spPr>
        <p:txBody>
          <a:bodyPr wrap="square">
            <a:spAutoFit/>
          </a:bodyPr>
          <a:lstStyle/>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a:t>
            </a:r>
          </a:p>
          <a:p>
            <a:r>
              <a:rPr lang="en-US" sz="1800" dirty="0" smtClean="0">
                <a:solidFill>
                  <a:srgbClr val="008000"/>
                </a:solidFill>
                <a:latin typeface="Courier New" pitchFamily="49" charset="0"/>
                <a:cs typeface="Courier New" pitchFamily="49" charset="0"/>
              </a:rPr>
              <a:t>    //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endParaRPr lang="en-US" dirty="0" smtClean="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a:t>
            </a:r>
          </a:p>
          <a:p>
            <a:pPr lvl="1"/>
            <a:r>
              <a:rPr lang="en-US" dirty="0" smtClean="0">
                <a:solidFill>
                  <a:schemeClr val="accent4">
                    <a:lumMod val="75000"/>
                  </a:schemeClr>
                </a:solidFill>
              </a:rPr>
              <a:t>detailed text</a:t>
            </a:r>
          </a:p>
          <a:p>
            <a:pPr lvl="1"/>
            <a:r>
              <a:rPr lang="en-US" dirty="0" smtClean="0">
                <a:solidFill>
                  <a:schemeClr val="accent4">
                    <a:lumMod val="75000"/>
                  </a:schemeClr>
                </a:solidFill>
              </a:rPr>
              <a:t>icons</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p>
          <a:p>
            <a:r>
              <a:rPr lang="en-US" sz="1800" dirty="0" smtClean="0">
                <a:solidFill>
                  <a:srgbClr val="A31515"/>
                </a:solidFill>
                <a:latin typeface="Courier New" pitchFamily="49" charset="0"/>
                <a:cs typeface="Courier New" pitchFamily="49" charset="0"/>
              </a:rPr>
              <a:t>        "Main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593725" y="1373187"/>
            <a:ext cx="11322050" cy="5943600"/>
          </a:xfrm>
        </p:spPr>
        <p:txBody>
          <a:bodyPr/>
          <a:lstStyle/>
          <a:p>
            <a:pPr>
              <a:lnSpc>
                <a:spcPct val="150000"/>
              </a:lnSpc>
              <a:buNone/>
            </a:pPr>
            <a:r>
              <a:rPr lang="en-US" sz="4400" dirty="0" smtClean="0"/>
              <a:t>UI Topics</a:t>
            </a:r>
          </a:p>
          <a:p>
            <a:pPr lvl="1">
              <a:lnSpc>
                <a:spcPct val="150000"/>
              </a:lnSpc>
            </a:pPr>
            <a:r>
              <a:rPr lang="en-US" sz="3600" dirty="0" smtClean="0"/>
              <a:t>Ribbon</a:t>
            </a:r>
          </a:p>
          <a:p>
            <a:pPr lvl="1">
              <a:lnSpc>
                <a:spcPct val="150000"/>
              </a:lnSpc>
            </a:pPr>
            <a:r>
              <a:rPr lang="en-US" sz="3600" dirty="0" smtClean="0"/>
              <a:t>User Selection</a:t>
            </a:r>
          </a:p>
          <a:p>
            <a:pPr lvl="1">
              <a:lnSpc>
                <a:spcPct val="150000"/>
              </a:lnSpc>
            </a:pPr>
            <a:r>
              <a:rPr lang="en-US" sz="3600" smtClean="0"/>
              <a:t>Task </a:t>
            </a:r>
            <a:r>
              <a:rPr lang="en-US" sz="3600" smtClean="0"/>
              <a:t>Dialogue</a:t>
            </a:r>
            <a:endParaRPr lang="en-US" sz="3600" dirty="0" smtClean="0"/>
          </a:p>
          <a:p>
            <a:pPr lvl="1">
              <a:lnSpc>
                <a:spcPct val="150000"/>
              </a:lnSpc>
            </a:pPr>
            <a:r>
              <a:rPr lang="en-US" sz="3600" dirty="0" smtClean="0"/>
              <a:t>Events </a:t>
            </a:r>
          </a:p>
          <a:p>
            <a:pPr lvl="1">
              <a:lnSpc>
                <a:spcPct val="150000"/>
              </a:lnSpc>
            </a:pPr>
            <a:r>
              <a:rPr lang="en-US" sz="3600" smtClean="0"/>
              <a:t>Dynamic </a:t>
            </a:r>
            <a:r>
              <a:rPr lang="en-US" sz="3600" smtClean="0"/>
              <a:t>Model Update</a:t>
            </a:r>
            <a:endParaRPr lang="en-US" sz="32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Compliant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smtClean="0">
                <a:solidFill>
                  <a:schemeClr val="accent4">
                    <a:lumMod val="75000"/>
                  </a:schemeClr>
                </a:solidFill>
              </a:rPr>
              <a:t>Document level</a:t>
            </a:r>
          </a:p>
          <a:p>
            <a:pPr lvl="2"/>
            <a:r>
              <a:rPr lang="en-US" sz="2800" smtClean="0">
                <a:solidFill>
                  <a:schemeClr val="accent4">
                    <a:lumMod val="75000"/>
                  </a:schemeClr>
                </a:solidFill>
              </a:rPr>
              <a:t>Element level</a:t>
            </a:r>
            <a:endParaRPr lang="en-US" sz="2800" dirty="0" smtClean="0">
              <a:solidFill>
                <a:schemeClr val="accent4">
                  <a:lumMod val="75000"/>
                </a:schemeClr>
              </a:solidFill>
            </a:endParaRP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2203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64301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135187"/>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Dynamic Model Update Overview</a:t>
            </a:r>
            <a:endParaRPr lang="en-US" dirty="0"/>
          </a:p>
        </p:txBody>
      </p:sp>
      <p:sp>
        <p:nvSpPr>
          <p:cNvPr id="3" name="Content Placeholder 2"/>
          <p:cNvSpPr>
            <a:spLocks noGrp="1"/>
          </p:cNvSpPr>
          <p:nvPr>
            <p:ph idx="1"/>
          </p:nvPr>
        </p:nvSpPr>
        <p:spPr/>
        <p:txBody>
          <a:bodyPr/>
          <a:lstStyle/>
          <a:p>
            <a:r>
              <a:rPr lang="en-US" smtClean="0"/>
              <a:t>“Ability for a Revit API application to modify the Revit model as a reaction to changes happening in the model”.</a:t>
            </a:r>
          </a:p>
          <a:p>
            <a:endParaRPr lang="en-US" smtClean="0"/>
          </a:p>
          <a:p>
            <a:r>
              <a:rPr lang="en-US" smtClean="0"/>
              <a:t>Helps track element addition, modification and deletion</a:t>
            </a:r>
          </a:p>
          <a:p>
            <a:endParaRPr lang="en-US" smtClean="0"/>
          </a:p>
          <a:p>
            <a:endParaRPr lang="en-US"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29733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63261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p>
          <a:p>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add your own Ribbon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buttons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Recording of </a:t>
            </a:r>
            <a:r>
              <a:rPr lang="en-GB" dirty="0" err="1" smtClean="0"/>
              <a:t>Revit</a:t>
            </a:r>
            <a:r>
              <a:rPr lang="en-GB" dirty="0" smtClean="0"/>
              <a:t> API Webcast</a:t>
            </a:r>
          </a:p>
          <a:p>
            <a:pPr lvl="1">
              <a:spcBef>
                <a:spcPts val="300"/>
              </a:spcBef>
            </a:pPr>
            <a:r>
              <a:rPr lang="en-GB" sz="2000" dirty="0" smtClean="0">
                <a:hlinkClick r:id="rId3"/>
              </a:rPr>
              <a:t>http://www.adskconsulting.com/adn/cs/api_course_sched.php</a:t>
            </a:r>
            <a:endParaRPr lang="en-GB" sz="2000" dirty="0" smtClean="0"/>
          </a:p>
          <a:p>
            <a:pPr lvl="1">
              <a:spcBef>
                <a:spcPts val="300"/>
              </a:spcBef>
            </a:pPr>
            <a:r>
              <a:rPr lang="en-GB" sz="2000" dirty="0" smtClean="0"/>
              <a:t>What’s new in 2012, Family API, MEP, etc. </a:t>
            </a:r>
          </a:p>
          <a:p>
            <a:pPr>
              <a:buNone/>
              <a:defRPr/>
            </a:pPr>
            <a:r>
              <a:rPr lang="en-GB" dirty="0" smtClean="0"/>
              <a:t>Discussion Groups</a:t>
            </a:r>
          </a:p>
          <a:p>
            <a:pPr lvl="1">
              <a:defRPr/>
            </a:pPr>
            <a:r>
              <a:rPr lang="en-GB" sz="2000" noProof="1" smtClean="0">
                <a:hlinkClick r:id="rId4"/>
              </a:rPr>
              <a:t>http://discussion.autodesk.com</a:t>
            </a:r>
            <a:r>
              <a:rPr lang="en-US" sz="2000" noProof="1" smtClean="0"/>
              <a:t> &gt; Revit Architecture &gt; Revit API</a:t>
            </a:r>
            <a:endParaRPr lang="en-GB" sz="2000" dirty="0" smtClean="0"/>
          </a:p>
          <a:p>
            <a:pPr>
              <a:buNone/>
              <a:defRPr/>
            </a:pPr>
            <a:r>
              <a:rPr lang="en-GB" dirty="0" smtClean="0"/>
              <a:t>API Training Classes</a:t>
            </a:r>
          </a:p>
          <a:p>
            <a:pPr lvl="1">
              <a:defRPr/>
            </a:pPr>
            <a:r>
              <a:rPr lang="en-GB" sz="2000" noProof="1" smtClean="0">
                <a:hlinkClick r:id="rId4"/>
              </a:rPr>
              <a:t>http://</a:t>
            </a:r>
            <a:r>
              <a:rPr lang="en-GB" sz="2000" noProof="1" smtClean="0">
                <a:hlinkClick r:id="rId5"/>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6"/>
              </a:rPr>
              <a:t>http://thebuildingcoder.typepad.com</a:t>
            </a:r>
            <a:endParaRPr lang="en-US" sz="2000" dirty="0" smtClean="0"/>
          </a:p>
          <a:p>
            <a:pPr>
              <a:buNone/>
              <a:defRPr/>
            </a:pPr>
            <a:r>
              <a:rPr lang="en-GB" dirty="0" smtClean="0"/>
              <a:t>Autodesk Developer Network</a:t>
            </a:r>
          </a:p>
          <a:p>
            <a:pPr lvl="1">
              <a:defRPr/>
            </a:pPr>
            <a:r>
              <a:rPr lang="en-GB" sz="2000" noProof="1" smtClean="0">
                <a:hlinkClick r:id="rId4"/>
              </a:rPr>
              <a:t>http://</a:t>
            </a:r>
            <a:r>
              <a:rPr lang="en-GB" sz="2000" noProof="1" smtClean="0">
                <a:hlinkClick r:id="rId7"/>
              </a:rPr>
              <a:t>www.autodesk.com/</a:t>
            </a:r>
            <a:r>
              <a:rPr lang="en-US" sz="2000" dirty="0" err="1" smtClean="0">
                <a:hlinkClick r:id="rId7"/>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6"/>
              </a:rPr>
              <a:t>http://adn.autodesk.com</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2051133"/>
            <a:ext cx="13011150" cy="846317"/>
          </a:xfrm>
        </p:spPr>
        <p:txBody>
          <a:bodyPr/>
          <a:lstStyle/>
          <a:p>
            <a:pPr algn="ctr" eaLnBrk="1" hangingPunct="1"/>
            <a:r>
              <a:rPr lang="en-GB" smtClean="0"/>
              <a:t>Thank you!</a:t>
            </a:r>
          </a:p>
        </p:txBody>
      </p:sp>
      <p:sp>
        <p:nvSpPr>
          <p:cNvPr id="147459" name="Rectangle 3"/>
          <p:cNvSpPr>
            <a:spLocks noGrp="1" noChangeArrowheads="1"/>
          </p:cNvSpPr>
          <p:nvPr>
            <p:ph idx="1"/>
          </p:nvPr>
        </p:nvSpPr>
        <p:spPr>
          <a:xfrm>
            <a:off x="1" y="3743910"/>
            <a:ext cx="13011150" cy="1910933"/>
          </a:xfrm>
        </p:spPr>
        <p:txBody>
          <a:bodyPr/>
          <a:lstStyle/>
          <a:p>
            <a:pPr algn="ctr" eaLnBrk="1" hangingPunct="1">
              <a:buFontTx/>
              <a:buNone/>
            </a:pPr>
            <a:r>
              <a:rPr lang="en-GB" sz="3200" dirty="0" smtClean="0"/>
              <a:t>Thank you very much for your interest and attention!</a:t>
            </a:r>
          </a:p>
          <a:p>
            <a:pPr algn="ctr" eaLnBrk="1" hangingPunct="1">
              <a:buFontTx/>
              <a:buNone/>
            </a:pPr>
            <a:r>
              <a:rPr lang="en-GB" sz="3200" dirty="0" smtClean="0"/>
              <a:t>Much success with the Revit API and your application development!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1" y="1"/>
            <a:ext cx="13011150" cy="9756775"/>
          </a:xfrm>
          <a:prstGeom prst="rect">
            <a:avLst/>
          </a:prstGeom>
          <a:solidFill>
            <a:schemeClr val="tx1"/>
          </a:solidFill>
          <a:ln w="9525">
            <a:noFill/>
            <a:miter lim="800000"/>
            <a:headEnd/>
            <a:tailEnd/>
          </a:ln>
        </p:spPr>
        <p:txBody>
          <a:bodyPr wrap="none" lIns="130022" tIns="65012" rIns="130022" bIns="65012" anchor="ctr"/>
          <a:lstStyle/>
          <a:p>
            <a:endParaRPr lang="en-GB"/>
          </a:p>
        </p:txBody>
      </p:sp>
      <p:pic>
        <p:nvPicPr>
          <p:cNvPr id="148483" name="Picture 33" descr="PPT_LOGO_3b"/>
          <p:cNvPicPr>
            <a:picLocks noChangeAspect="1" noChangeArrowheads="1"/>
          </p:cNvPicPr>
          <p:nvPr/>
        </p:nvPicPr>
        <p:blipFill>
          <a:blip r:embed="rId3" cstate="print"/>
          <a:stretch>
            <a:fillRect/>
          </a:stretch>
        </p:blipFill>
        <p:spPr bwMode="auto">
          <a:xfrm>
            <a:off x="0" y="3478153"/>
            <a:ext cx="12996168" cy="2272942"/>
          </a:xfrm>
          <a:prstGeom prst="rect">
            <a:avLst/>
          </a:prstGeom>
          <a:noFill/>
          <a:ln>
            <a:noFill/>
          </a:ln>
        </p:spPr>
      </p:pic>
      <p:sp>
        <p:nvSpPr>
          <p:cNvPr id="4" name="Title 3"/>
          <p:cNvSpPr>
            <a:spLocks noGrp="1"/>
          </p:cNvSpPr>
          <p:nvPr>
            <p:ph type="title"/>
          </p:nvPr>
        </p:nvSpPr>
        <p:spPr/>
        <p:txBody>
          <a:bodyPr/>
          <a:lstStyle/>
          <a:p>
            <a:r>
              <a:rPr lang="en-GB" smtClean="0">
                <a:solidFill>
                  <a:schemeClr val="tx1"/>
                </a:solidFill>
              </a:rPr>
              <a:t>End of Presentation</a:t>
            </a:r>
            <a:endParaRPr lang="en-GB">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lnSpc>
                <a:spcPct val="150000"/>
              </a:lnSpc>
            </a:pPr>
            <a:r>
              <a:rPr lang="en-GB" sz="3100" dirty="0" smtClean="0"/>
              <a:t>The Ribbon API is the only GUI customization API</a:t>
            </a:r>
          </a:p>
          <a:p>
            <a:pPr marL="827440" lvl="2" indent="-325098">
              <a:lnSpc>
                <a:spcPct val="150000"/>
              </a:lnSpc>
            </a:pPr>
            <a:r>
              <a:rPr lang="en-GB" sz="2700" dirty="0" smtClean="0"/>
              <a:t>Menus and toolbars need to be migrated to ribbon</a:t>
            </a:r>
          </a:p>
          <a:p>
            <a:pPr marL="487647" lvl="1" indent="-325098">
              <a:lnSpc>
                <a:spcPct val="150000"/>
              </a:lnSpc>
            </a:pPr>
            <a:r>
              <a:rPr lang="en-GB" sz="3100" dirty="0" smtClean="0"/>
              <a:t>Easy to use</a:t>
            </a:r>
          </a:p>
          <a:p>
            <a:pPr marL="487647" lvl="1" indent="-325098">
              <a:lnSpc>
                <a:spcPct val="150000"/>
              </a:lnSpc>
            </a:pPr>
            <a:r>
              <a:rPr lang="en-GB" sz="3100" dirty="0" smtClean="0"/>
              <a:t>No WPF knowledge needed</a:t>
            </a:r>
          </a:p>
          <a:p>
            <a:pPr marL="487647" lvl="1" indent="-325098">
              <a:lnSpc>
                <a:spcPct val="150000"/>
              </a:lnSpc>
            </a:pPr>
            <a:r>
              <a:rPr lang="en-GB" sz="3100" dirty="0" smtClean="0"/>
              <a:t>Guidelines provided</a:t>
            </a:r>
          </a:p>
          <a:p>
            <a:pPr marL="887647" lvl="2" indent="-325098">
              <a:lnSpc>
                <a:spcPct val="150000"/>
              </a:lnSpc>
            </a:pPr>
            <a:r>
              <a:rPr lang="en-GB" sz="2700" dirty="0" smtClean="0"/>
              <a:t>Ribbon design guidelines.pdf</a:t>
            </a:r>
          </a:p>
          <a:p>
            <a:pPr marL="887647" lvl="2" indent="-325098">
              <a:lnSpc>
                <a:spcPct val="150000"/>
              </a:lnSpc>
            </a:pPr>
            <a:r>
              <a:rPr lang="en-GB" sz="2700" dirty="0" smtClean="0"/>
              <a:t>Autodesk Icon Guidelines.pdf</a:t>
            </a:r>
          </a:p>
          <a:p>
            <a:pPr>
              <a:lnSpc>
                <a:spcPct val="150000"/>
              </a:lnSpc>
            </a:pP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Overview</a:t>
            </a:r>
            <a:endParaRPr lang="en-US" dirty="0"/>
          </a:p>
        </p:txBody>
      </p:sp>
      <p:sp>
        <p:nvSpPr>
          <p:cNvPr id="3" name="Content Placeholder 2"/>
          <p:cNvSpPr>
            <a:spLocks noGrp="1"/>
          </p:cNvSpPr>
          <p:nvPr>
            <p:ph idx="1"/>
          </p:nvPr>
        </p:nvSpPr>
        <p:spPr/>
        <p:txBody>
          <a:bodyPr/>
          <a:lstStyle/>
          <a:p>
            <a:r>
              <a:rPr lang="en-GB" dirty="0" smtClean="0"/>
              <a:t>Custom ribbon panels are by default added to the Add-Ins tab </a:t>
            </a:r>
          </a:p>
          <a:p>
            <a:r>
              <a:rPr lang="en-GB" dirty="0" smtClean="0"/>
              <a:t>Custom ribbon panels can also be placed on the Analyze tab</a:t>
            </a:r>
          </a:p>
          <a:p>
            <a:r>
              <a:rPr lang="en-GB" dirty="0" smtClean="0"/>
              <a:t>Custom ribbon tabs can be created (new in </a:t>
            </a:r>
            <a:r>
              <a:rPr lang="en-GB" dirty="0" err="1" smtClean="0"/>
              <a:t>Revit</a:t>
            </a:r>
            <a:r>
              <a:rPr lang="en-GB" dirty="0" smtClean="0"/>
              <a:t> 2012, max. 20)</a:t>
            </a:r>
          </a:p>
          <a:p>
            <a:r>
              <a:rPr lang="en-GB" dirty="0" smtClean="0"/>
              <a:t>External commands are placed under Add-Ins &gt; External Tools</a:t>
            </a:r>
          </a:p>
          <a:p>
            <a:r>
              <a:rPr lang="en-GB" dirty="0" smtClean="0"/>
              <a:t>External applications can use custom ribbon panel or tab</a:t>
            </a:r>
          </a:p>
          <a:p>
            <a:pPr lvl="1"/>
            <a:r>
              <a:rPr lang="en-GB" dirty="0" smtClean="0"/>
              <a:t>Push button</a:t>
            </a:r>
          </a:p>
          <a:p>
            <a:pPr lvl="1"/>
            <a:r>
              <a:rPr lang="en-GB" dirty="0" smtClean="0"/>
              <a:t>Pull-down button</a:t>
            </a:r>
          </a:p>
          <a:p>
            <a:pPr lvl="1"/>
            <a:r>
              <a:rPr lang="en-GB" dirty="0" smtClean="0"/>
              <a:t>Single or stacked layout with two or three rows</a:t>
            </a:r>
          </a:p>
          <a:p>
            <a:pPr lvl="1"/>
            <a:r>
              <a:rPr lang="en-GB" dirty="0" smtClean="0"/>
              <a:t>Split button</a:t>
            </a:r>
          </a:p>
          <a:p>
            <a:pPr lvl="1"/>
            <a:r>
              <a:rPr lang="en-GB" dirty="0" smtClean="0"/>
              <a:t>Radio Group</a:t>
            </a:r>
          </a:p>
          <a:p>
            <a:pPr lvl="1"/>
            <a:r>
              <a:rPr lang="en-GB" dirty="0" smtClean="0"/>
              <a:t>Combo box</a:t>
            </a:r>
          </a:p>
          <a:p>
            <a:pPr lvl="1"/>
            <a:r>
              <a:rPr lang="en-GB" dirty="0" smtClean="0"/>
              <a:t>Text box</a:t>
            </a:r>
          </a:p>
          <a:p>
            <a:pPr lvl="1"/>
            <a:r>
              <a:rPr lang="en-GB" dirty="0" err="1" smtClean="0"/>
              <a:t>SlideOut</a:t>
            </a:r>
            <a:r>
              <a:rPr lang="en-GB" dirty="0" smtClean="0"/>
              <a:t> panel</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Classes</a:t>
            </a:r>
            <a:endParaRPr lang="en-US" dirty="0"/>
          </a:p>
        </p:txBody>
      </p:sp>
      <p:sp>
        <p:nvSpPr>
          <p:cNvPr id="3" name="Content Placeholder 2"/>
          <p:cNvSpPr>
            <a:spLocks noGrp="1"/>
          </p:cNvSpPr>
          <p:nvPr>
            <p:ph idx="1"/>
          </p:nvPr>
        </p:nvSpPr>
        <p:spPr/>
        <p:txBody>
          <a:bodyPr/>
          <a:lstStyle/>
          <a:p>
            <a:r>
              <a:rPr lang="en-US" dirty="0" err="1" smtClean="0"/>
              <a:t>RibbonPanel</a:t>
            </a:r>
            <a:endParaRPr lang="en-US" dirty="0" smtClean="0"/>
          </a:p>
          <a:p>
            <a:pPr lvl="1"/>
            <a:r>
              <a:rPr lang="en-US" dirty="0" smtClean="0"/>
              <a:t>A panel containing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p>
          <a:p>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Since </a:t>
            </a:r>
            <a:r>
              <a:rPr lang="en-US" dirty="0" err="1" smtClean="0"/>
              <a:t>Revit</a:t>
            </a:r>
            <a:r>
              <a:rPr lang="en-US" dirty="0" smtClean="0"/>
              <a:t> 2011~</a:t>
            </a:r>
            <a:br>
              <a:rPr lang="en-US" dirty="0" smtClean="0"/>
            </a:b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mtClean="0"/>
              <a:t>Namespace</a:t>
            </a:r>
          </a:p>
          <a:p>
            <a:pPr lvl="2">
              <a:buNone/>
            </a:pPr>
            <a:r>
              <a:rPr lang="en-US" sz="2800" smtClean="0">
                <a:solidFill>
                  <a:srgbClr val="0070C0"/>
                </a:solidFill>
              </a:rPr>
              <a:t>	</a:t>
            </a:r>
            <a:r>
              <a:rPr lang="en-US" sz="2800" b="1" smtClean="0">
                <a:solidFill>
                  <a:schemeClr val="accent4">
                    <a:lumMod val="75000"/>
                  </a:schemeClr>
                </a:solidFill>
              </a:rPr>
              <a:t>Autodesk.Revit.UI</a:t>
            </a:r>
          </a:p>
          <a:p>
            <a:pPr lvl="2"/>
            <a:endParaRPr lang="en-US" sz="2800" smtClean="0">
              <a:solidFill>
                <a:srgbClr val="0070C0"/>
              </a:solidFill>
            </a:endParaRPr>
          </a:p>
          <a:p>
            <a:r>
              <a:rPr lang="en-US" smtClean="0"/>
              <a:t>Widgets (SplitButton, ComboBox, TextBox, etc)</a:t>
            </a:r>
          </a:p>
          <a:p>
            <a:pPr lvl="2"/>
            <a:r>
              <a:rPr lang="en-US" smtClean="0"/>
              <a:t>Events for ComboBox and TextBox</a:t>
            </a:r>
          </a:p>
          <a:p>
            <a:endParaRPr lang="en-US" smtClean="0"/>
          </a:p>
          <a:p>
            <a:r>
              <a:rPr lang="en-US" smtClean="0"/>
              <a:t>Properties</a:t>
            </a:r>
          </a:p>
          <a:p>
            <a:pPr lvl="2"/>
            <a:r>
              <a:rPr lang="en-US" sz="2800" smtClean="0">
                <a:solidFill>
                  <a:schemeClr val="accent4">
                    <a:lumMod val="75000"/>
                  </a:schemeClr>
                </a:solidFill>
              </a:rPr>
              <a:t>RibbonItem.Visible</a:t>
            </a:r>
          </a:p>
          <a:p>
            <a:pPr lvl="2"/>
            <a:r>
              <a:rPr lang="en-US" sz="2800" smtClean="0">
                <a:solidFill>
                  <a:schemeClr val="accent4">
                    <a:lumMod val="75000"/>
                  </a:schemeClr>
                </a:solidFill>
              </a:rPr>
              <a:t>RibbonItem.LongDescription</a:t>
            </a:r>
          </a:p>
          <a:p>
            <a:pPr lvl="2"/>
            <a:r>
              <a:rPr lang="en-US" sz="2800" smtClean="0">
                <a:solidFill>
                  <a:schemeClr val="accent4">
                    <a:lumMod val="75000"/>
                  </a:schemeClr>
                </a:solidFill>
              </a:rPr>
              <a:t>RibbonItem.ToolTipImage</a:t>
            </a:r>
          </a:p>
          <a:p>
            <a:pPr lvl="2"/>
            <a:r>
              <a:rPr lang="en-US" sz="2800" smtClean="0">
                <a:solidFill>
                  <a:schemeClr val="accent4">
                    <a:lumMod val="75000"/>
                  </a:schemeClr>
                </a:solidFill>
              </a:rPr>
              <a:t>PushButton.AvailabilityClassName</a:t>
            </a:r>
            <a:endParaRPr lang="en-US" smtClean="0"/>
          </a:p>
          <a:p>
            <a:pPr lvl="2"/>
            <a:endParaRPr lang="en-US" sz="2800" smtClean="0">
              <a:solidFill>
                <a:srgbClr val="0070C0"/>
              </a:solidFill>
            </a:endParaRPr>
          </a:p>
          <a:p>
            <a:pPr>
              <a:buNone/>
            </a:pPr>
            <a:endParaRPr lang="en-US" sz="3500" dirty="0" smtClean="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4283</Words>
  <Application>Microsoft Office PowerPoint</Application>
  <PresentationFormat>Custom</PresentationFormat>
  <Paragraphs>524</Paragraphs>
  <Slides>33</Slides>
  <Notes>33</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ADSK_Dark</vt:lpstr>
      <vt:lpstr>ADSK_White</vt:lpstr>
      <vt:lpstr>Revit UI API</vt:lpstr>
      <vt:lpstr>Agenda</vt:lpstr>
      <vt:lpstr>Ribbon API</vt:lpstr>
      <vt:lpstr>Ribbon API Overview</vt:lpstr>
      <vt:lpstr>Ribbon API Overview</vt:lpstr>
      <vt:lpstr>Ribbon API Classes</vt:lpstr>
      <vt:lpstr>Ribbon API Since Revit 2011~ </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End of Presentation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2011-07-26T15:45:42Z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