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4"/>
    <p:sldMasterId id="2147483687" r:id="rId5"/>
  </p:sldMasterIdLst>
  <p:notesMasterIdLst>
    <p:notesMasterId r:id="rId58"/>
  </p:notesMasterIdLst>
  <p:handoutMasterIdLst>
    <p:handoutMasterId r:id="rId59"/>
  </p:handoutMasterIdLst>
  <p:sldIdLst>
    <p:sldId id="314" r:id="rId6"/>
    <p:sldId id="321" r:id="rId7"/>
    <p:sldId id="412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42" r:id="rId16"/>
    <p:sldId id="413" r:id="rId17"/>
    <p:sldId id="414" r:id="rId18"/>
    <p:sldId id="380" r:id="rId19"/>
    <p:sldId id="355" r:id="rId20"/>
    <p:sldId id="354" r:id="rId21"/>
    <p:sldId id="357" r:id="rId22"/>
    <p:sldId id="382" r:id="rId23"/>
    <p:sldId id="384" r:id="rId24"/>
    <p:sldId id="385" r:id="rId25"/>
    <p:sldId id="386" r:id="rId26"/>
    <p:sldId id="362" r:id="rId27"/>
    <p:sldId id="396" r:id="rId28"/>
    <p:sldId id="397" r:id="rId29"/>
    <p:sldId id="347" r:id="rId30"/>
    <p:sldId id="348" r:id="rId31"/>
    <p:sldId id="365" r:id="rId32"/>
    <p:sldId id="349" r:id="rId33"/>
    <p:sldId id="350" r:id="rId34"/>
    <p:sldId id="368" r:id="rId35"/>
    <p:sldId id="367" r:id="rId36"/>
    <p:sldId id="369" r:id="rId37"/>
    <p:sldId id="371" r:id="rId38"/>
    <p:sldId id="370" r:id="rId39"/>
    <p:sldId id="351" r:id="rId40"/>
    <p:sldId id="352" r:id="rId41"/>
    <p:sldId id="400" r:id="rId42"/>
    <p:sldId id="401" r:id="rId43"/>
    <p:sldId id="420" r:id="rId44"/>
    <p:sldId id="332" r:id="rId45"/>
    <p:sldId id="416" r:id="rId46"/>
    <p:sldId id="417" r:id="rId47"/>
    <p:sldId id="418" r:id="rId48"/>
    <p:sldId id="419" r:id="rId49"/>
    <p:sldId id="421" r:id="rId50"/>
    <p:sldId id="408" r:id="rId51"/>
    <p:sldId id="410" r:id="rId52"/>
    <p:sldId id="409" r:id="rId53"/>
    <p:sldId id="411" r:id="rId54"/>
    <p:sldId id="405" r:id="rId55"/>
    <p:sldId id="340" r:id="rId56"/>
    <p:sldId id="339" r:id="rId57"/>
  </p:sldIdLst>
  <p:sldSz cx="13011150" cy="9756775"/>
  <p:notesSz cx="6805613" cy="9939338"/>
  <p:defaultTextStyle>
    <a:defPPr>
      <a:defRPr lang="en-US"/>
    </a:defPPr>
    <a:lvl1pPr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6334" indent="-19128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294318" indent="-38405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42283" indent="-57683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588682" indent="-76803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7575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30905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186052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4120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BFBFBF"/>
    <a:srgbClr val="D9D9D9"/>
    <a:srgbClr val="FFFFFF"/>
    <a:srgbClr val="000000"/>
    <a:srgbClr val="F8F8F8"/>
    <a:srgbClr val="EE0066"/>
    <a:srgbClr val="118888"/>
    <a:srgbClr val="77BB11"/>
    <a:srgbClr val="004282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32" autoAdjust="0"/>
    <p:restoredTop sz="85060" autoAdjust="0"/>
  </p:normalViewPr>
  <p:slideViewPr>
    <p:cSldViewPr>
      <p:cViewPr varScale="1">
        <p:scale>
          <a:sx n="33" d="100"/>
          <a:sy n="33" d="100"/>
        </p:scale>
        <p:origin x="-330" y="-102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516" y="-120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2011-07-28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2011-07-28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9875" y="828675"/>
            <a:ext cx="3725863" cy="2795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1" y="3975263"/>
            <a:ext cx="5445132" cy="5218123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1807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526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8635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205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37533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5019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2534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0048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ugi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8F384-83B3-4FE4-81B8-E1233D32475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</a:t>
            </a:r>
            <a:r>
              <a:rPr lang="en-US" baseline="0" dirty="0" smtClean="0"/>
              <a:t> with the UI, you will still need to plan. Choose a right template.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Materials, it will be PG_MATERIALS and </a:t>
            </a:r>
            <a:r>
              <a:rPr lang="en-US" dirty="0" err="1" smtClean="0"/>
              <a:t>ParameterType.Materials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Materials, it will be PG_MATERIALS and </a:t>
            </a:r>
            <a:r>
              <a:rPr lang="en-US" dirty="0" err="1" smtClean="0"/>
              <a:t>ParameterType.Materials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119BEC-6420-476A-8DC2-5072788112FC}" type="slidenum">
              <a:rPr lang="en-US" smtClean="0"/>
              <a:pPr/>
              <a:t>52</a:t>
            </a:fld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538288" y="828675"/>
            <a:ext cx="3729037" cy="279717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Before discussing the new </a:t>
            </a:r>
            <a:r>
              <a:rPr lang="en-GB" dirty="0" err="1" smtClean="0"/>
              <a:t>Revit</a:t>
            </a:r>
            <a:r>
              <a:rPr lang="en-GB" dirty="0" smtClean="0"/>
              <a:t> family API, it is important to understand the basics of </a:t>
            </a:r>
            <a:r>
              <a:rPr lang="en-GB" dirty="0" err="1" smtClean="0"/>
              <a:t>Revit</a:t>
            </a:r>
            <a:r>
              <a:rPr lang="en-GB" dirty="0" smtClean="0"/>
              <a:t> families and their definition.</a:t>
            </a:r>
          </a:p>
          <a:p>
            <a:r>
              <a:rPr lang="en-GB" dirty="0" smtClean="0"/>
              <a:t>Families in </a:t>
            </a:r>
            <a:r>
              <a:rPr lang="en-GB" dirty="0" err="1" smtClean="0"/>
              <a:t>Revit</a:t>
            </a:r>
            <a:r>
              <a:rPr lang="en-GB" dirty="0" smtClean="0"/>
              <a:t> are</a:t>
            </a:r>
            <a:r>
              <a:rPr lang="en-GB" baseline="0" dirty="0" smtClean="0"/>
              <a:t> graphical representations of building objects and symbols.  It could be 2D or 3D geometric objects. It could be a data objects. </a:t>
            </a:r>
          </a:p>
          <a:p>
            <a:r>
              <a:rPr lang="en-GB" baseline="0" dirty="0" smtClean="0"/>
              <a:t>There are three kinds of families:</a:t>
            </a:r>
          </a:p>
          <a:p>
            <a:r>
              <a:rPr lang="en-GB" baseline="0" dirty="0" smtClean="0"/>
              <a:t>(1) System family – which is stored in the project template. Objects like, walls, roofs, floors, ceilings are in this category. </a:t>
            </a:r>
          </a:p>
          <a:p>
            <a:r>
              <a:rPr lang="en-GB" baseline="0" dirty="0" smtClean="0"/>
              <a:t>(2) Standard family – uses .</a:t>
            </a:r>
            <a:r>
              <a:rPr lang="en-GB" baseline="0" dirty="0" err="1" smtClean="0"/>
              <a:t>rfa</a:t>
            </a:r>
            <a:r>
              <a:rPr lang="en-GB" baseline="0" dirty="0" smtClean="0"/>
              <a:t> file. Windows, doors, furniture, beams are in this category. </a:t>
            </a:r>
          </a:p>
          <a:p>
            <a:r>
              <a:rPr lang="en-GB" baseline="0" dirty="0" smtClean="0"/>
              <a:t>(3) In-place families – this third category is the one stored in project and creates one of a kind of objects.  </a:t>
            </a:r>
          </a:p>
          <a:p>
            <a:r>
              <a:rPr lang="en-GB" baseline="0" dirty="0" smtClean="0"/>
              <a:t>The API in 2010 supports the second category, standard families.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Regardless of whether you are using the UI or API, the</a:t>
            </a:r>
            <a:r>
              <a:rPr lang="en-US" baseline="0" dirty="0" smtClean="0"/>
              <a:t> first thing you will need to decide is which template or family file you want to begin with.  </a:t>
            </a:r>
          </a:p>
          <a:p>
            <a:r>
              <a:rPr lang="en-US" baseline="0" dirty="0" smtClean="0"/>
              <a:t>- You can create a family starting from a family template. </a:t>
            </a:r>
          </a:p>
          <a:p>
            <a:r>
              <a:rPr lang="en-US" baseline="0" dirty="0" smtClean="0"/>
              <a:t>- You can also take an existing family and start from there. </a:t>
            </a:r>
          </a:p>
          <a:p>
            <a:r>
              <a:rPr lang="en-US" dirty="0" smtClean="0"/>
              <a:t>There are plenty of templates to choose from. You will need to decide which template to start with. Typically,</a:t>
            </a:r>
            <a:r>
              <a:rPr lang="en-US" baseline="0" dirty="0" smtClean="0"/>
              <a:t> you will need to think about: </a:t>
            </a:r>
          </a:p>
          <a:p>
            <a:r>
              <a:rPr lang="en-US" dirty="0" smtClean="0"/>
              <a:t>- Is your family 2D or 3D?</a:t>
            </a:r>
            <a:r>
              <a:rPr lang="en-US" baseline="0" dirty="0" smtClean="0"/>
              <a:t>  Model or detail?  </a:t>
            </a:r>
          </a:p>
          <a:p>
            <a:r>
              <a:rPr lang="en-US" baseline="0" dirty="0" smtClean="0"/>
              <a:t>- Is it hosted or hosted, to a wall, ceiling, face based? </a:t>
            </a:r>
          </a:p>
          <a:p>
            <a:r>
              <a:rPr lang="en-US" baseline="0" dirty="0" smtClean="0"/>
              <a:t>- What about the category?  </a:t>
            </a:r>
          </a:p>
          <a:p>
            <a:r>
              <a:rPr lang="en-US" baseline="0" dirty="0" smtClean="0"/>
              <a:t>- How do you want to place it?  Anywhere on a project?  By two points? </a:t>
            </a:r>
          </a:p>
          <a:p>
            <a:r>
              <a:rPr lang="en-US" baseline="0" dirty="0" smtClean="0"/>
              <a:t>- Do you need a specialty one, such as Truss or Rebar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Just like products, Family also has three flavours.  Most of the functionalities</a:t>
            </a:r>
            <a:r>
              <a:rPr lang="en-GB" baseline="0" dirty="0" smtClean="0"/>
              <a:t> are same as Revit Architecture. </a:t>
            </a:r>
            <a:endParaRPr lang="en-GB" dirty="0" smtClean="0"/>
          </a:p>
          <a:p>
            <a:r>
              <a:rPr lang="en-GB" dirty="0" smtClean="0"/>
              <a:t>Revit Architecture </a:t>
            </a:r>
          </a:p>
          <a:p>
            <a:pPr marL="720000" lvl="1" indent="-392113">
              <a:spcBef>
                <a:spcPts val="600"/>
              </a:spcBef>
            </a:pPr>
            <a:r>
              <a:rPr lang="en-US" dirty="0" smtClean="0"/>
              <a:t>- Family in</a:t>
            </a:r>
            <a:r>
              <a:rPr lang="en-US" baseline="0" dirty="0" smtClean="0"/>
              <a:t> Revit Architecture supports b</a:t>
            </a:r>
            <a:r>
              <a:rPr lang="en-US" dirty="0" smtClean="0"/>
              <a:t>asic building components with simplistic interactions in the model. </a:t>
            </a:r>
          </a:p>
          <a:p>
            <a:pPr marL="720000" lvl="1" indent="-392113">
              <a:spcBef>
                <a:spcPts val="300"/>
              </a:spcBef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- Free placement objects - casework, furniture, etc. </a:t>
            </a:r>
          </a:p>
          <a:p>
            <a:pPr marL="720000" lvl="1" indent="-392113">
              <a:spcBef>
                <a:spcPts val="300"/>
              </a:spcBef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- “2 point” placement objects – beams, detail components, etc.</a:t>
            </a:r>
          </a:p>
          <a:p>
            <a:pPr marL="720000" lvl="1" indent="-392113">
              <a:spcBef>
                <a:spcPts val="300"/>
              </a:spcBef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- Hosted objects – windows, doors, columns (“level to level”), ceiling or “wall based” lighting fixtures.)</a:t>
            </a:r>
            <a:r>
              <a:rPr lang="en-US" sz="11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/>
              <a:t>Revit Structure </a:t>
            </a:r>
          </a:p>
          <a:p>
            <a:pPr marL="720000" lvl="1" indent="-457200">
              <a:spcBef>
                <a:spcPts val="600"/>
              </a:spcBef>
            </a:pPr>
            <a:r>
              <a:rPr lang="en-US" dirty="0" smtClean="0"/>
              <a:t>- Has</a:t>
            </a:r>
            <a:r>
              <a:rPr lang="en-US" baseline="0" dirty="0" smtClean="0"/>
              <a:t> A</a:t>
            </a:r>
            <a:r>
              <a:rPr lang="en-US" dirty="0" smtClean="0"/>
              <a:t>dditional components with complex interactions with other objects. </a:t>
            </a:r>
            <a:r>
              <a:rPr lang="en-US" baseline="0" dirty="0" smtClean="0"/>
              <a:t> In particular ones that support analytical models: </a:t>
            </a:r>
            <a:endParaRPr lang="en-US" dirty="0" smtClean="0"/>
          </a:p>
          <a:p>
            <a:pPr marL="720000" lvl="1" indent="-457200">
              <a:spcBef>
                <a:spcPts val="300"/>
              </a:spcBef>
            </a:pPr>
            <a:r>
              <a:rPr lang="en-US" dirty="0" smtClean="0"/>
              <a:t>- Framing - beams (“beams to beam”, “beam to column”), columns</a:t>
            </a:r>
          </a:p>
          <a:p>
            <a:pPr marL="720000" lvl="1" indent="-457200">
              <a:spcBef>
                <a:spcPts val="300"/>
              </a:spcBef>
            </a:pPr>
            <a:r>
              <a:rPr lang="en-US" dirty="0" smtClean="0"/>
              <a:t>- Trusses - layout for girder trusses; Boundary Conditions</a:t>
            </a:r>
          </a:p>
          <a:p>
            <a:pPr marL="720000" lvl="1" indent="-457200">
              <a:spcBef>
                <a:spcPts val="300"/>
              </a:spcBef>
            </a:pPr>
            <a:r>
              <a:rPr lang="en-US" dirty="0" smtClean="0"/>
              <a:t>- Span Direction Symbols; Reinforcement Symbols - area reinforcement expands to find edges, path reinforcement</a:t>
            </a:r>
          </a:p>
          <a:p>
            <a:r>
              <a:rPr lang="en-GB" dirty="0" smtClean="0"/>
              <a:t>In Revit MEP </a:t>
            </a:r>
          </a:p>
          <a:p>
            <a:pPr marL="720000" lvl="1" indent="-457200">
              <a:spcBef>
                <a:spcPts val="600"/>
              </a:spcBef>
              <a:buFontTx/>
              <a:buNone/>
            </a:pPr>
            <a:r>
              <a:rPr lang="en-US" dirty="0" smtClean="0"/>
              <a:t>- Connectors allowing objects to resize based on what they are connected to. </a:t>
            </a:r>
          </a:p>
          <a:p>
            <a:pPr marL="720000" lvl="1" indent="-457200">
              <a:spcBef>
                <a:spcPts val="600"/>
              </a:spcBef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Revit Programming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mtClean="0"/>
              <a:t>Of the six basic family editors, the conceptual mass creation </a:t>
            </a:r>
            <a:r>
              <a:rPr lang="en-GB" baseline="0" smtClean="0"/>
              <a:t>one </a:t>
            </a:r>
            <a:r>
              <a:rPr lang="en-GB" baseline="0" dirty="0" smtClean="0"/>
              <a:t>is new to </a:t>
            </a:r>
            <a:r>
              <a:rPr lang="en-GB" baseline="0" smtClean="0"/>
              <a:t>2010. </a:t>
            </a:r>
            <a:r>
              <a:rPr lang="en-US" smtClean="0"/>
              <a:t>Depending on the editor,</a:t>
            </a:r>
            <a:r>
              <a:rPr lang="en-US" baseline="0" smtClean="0"/>
              <a:t> </a:t>
            </a:r>
            <a:r>
              <a:rPr lang="en-US" baseline="0" dirty="0" smtClean="0"/>
              <a:t>you will </a:t>
            </a:r>
            <a:r>
              <a:rPr lang="en-US" baseline="0" smtClean="0"/>
              <a:t>see a different </a:t>
            </a:r>
            <a:r>
              <a:rPr lang="en-US" baseline="0" dirty="0" smtClean="0"/>
              <a:t>set of available tools or tools to create building blocks.  For instance, you will see tools to create forms </a:t>
            </a:r>
            <a:r>
              <a:rPr lang="en-US" baseline="0" smtClean="0"/>
              <a:t>in the model </a:t>
            </a:r>
            <a:r>
              <a:rPr lang="en-US" baseline="0" dirty="0" smtClean="0"/>
              <a:t>editor, but not </a:t>
            </a:r>
            <a:r>
              <a:rPr lang="en-US" baseline="0" smtClean="0"/>
              <a:t>in the annotation one.  </a:t>
            </a:r>
            <a:r>
              <a:rPr lang="en-US" baseline="0" dirty="0" smtClean="0"/>
              <a:t>If you are </a:t>
            </a:r>
            <a:r>
              <a:rPr lang="en-US" baseline="0" smtClean="0"/>
              <a:t>using the truss </a:t>
            </a:r>
            <a:r>
              <a:rPr lang="en-US" baseline="0" dirty="0" smtClean="0"/>
              <a:t>editor, you will see </a:t>
            </a:r>
            <a:r>
              <a:rPr lang="en-US" baseline="0" smtClean="0"/>
              <a:t>top/bottom chord, which will be shown in the model editor.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C9DF0-9C53-4E78-A87E-1783A74E16C9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11300" y="746125"/>
            <a:ext cx="3876675" cy="29083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Family is a powerful feature in Revit,</a:t>
            </a:r>
            <a:r>
              <a:rPr lang="en-US" baseline="0" dirty="0" smtClean="0"/>
              <a:t> c</a:t>
            </a:r>
            <a:r>
              <a:rPr lang="en-US" dirty="0" smtClean="0"/>
              <a:t>reating a Family</a:t>
            </a:r>
            <a:r>
              <a:rPr lang="en-US" baseline="0" dirty="0" smtClean="0"/>
              <a:t> could be fun, but it could be complex. When it becomes complex, it requires a good planning.  Here are some suggestions when building families by the Autodesk Revit content manager Steve Campbell.</a:t>
            </a:r>
          </a:p>
          <a:p>
            <a:pPr>
              <a:buFontTx/>
              <a:buNone/>
            </a:pPr>
            <a:r>
              <a:rPr lang="en-US" baseline="0" dirty="0" smtClean="0"/>
              <a:t>The same applies to API; a key to understand Family API is to understand UI.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smtClean="0"/>
              <a:t>You can create a quite complex object using family.  For</a:t>
            </a:r>
            <a:r>
              <a:rPr lang="en-GB" baseline="0" dirty="0" smtClean="0"/>
              <a:t> example, </a:t>
            </a:r>
            <a:endParaRPr lang="en-GB" dirty="0" smtClean="0"/>
          </a:p>
          <a:p>
            <a:pPr marL="0" lvl="0" indent="0">
              <a:spcBef>
                <a:spcPts val="0"/>
              </a:spcBef>
            </a:pPr>
            <a:r>
              <a:rPr lang="en-GB" dirty="0" smtClean="0"/>
              <a:t>- Formulas</a:t>
            </a:r>
            <a:r>
              <a:rPr lang="en-GB" baseline="0" dirty="0" smtClean="0"/>
              <a:t> </a:t>
            </a:r>
            <a:r>
              <a:rPr lang="en-GB" dirty="0" smtClean="0"/>
              <a:t>can be used to control behaviour, visibility, arrays. For example, define</a:t>
            </a:r>
            <a:r>
              <a:rPr lang="en-GB" baseline="0" dirty="0" smtClean="0"/>
              <a:t> arrays of bolts depending on the size of a plate.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- Arraying nested components allows the user to create families with repeatable elements across an array that can resize based on user input or rules. For example, a b</a:t>
            </a:r>
            <a:r>
              <a:rPr lang="en-US" sz="1800" dirty="0" smtClean="0">
                <a:solidFill>
                  <a:schemeClr val="bg1"/>
                </a:solidFill>
              </a:rPr>
              <a:t>ookshelf with arrayed shelves. Mullion patterns based on rules. Open web joists that adjust based on length and height.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GB" dirty="0" smtClean="0"/>
              <a:t>- Advanced nesting - </a:t>
            </a:r>
            <a:r>
              <a:rPr lang="en-US" sz="2000" dirty="0" smtClean="0">
                <a:solidFill>
                  <a:schemeClr val="bg1"/>
                </a:solidFill>
              </a:rPr>
              <a:t>Using nested families with the Family Type parameter can provide flexible components with swappable sub-components such as n</a:t>
            </a:r>
            <a:r>
              <a:rPr lang="en-US" sz="1800" dirty="0" smtClean="0">
                <a:solidFill>
                  <a:schemeClr val="bg1"/>
                </a:solidFill>
              </a:rPr>
              <a:t>ested door panels, frames, hardware, p</a:t>
            </a:r>
            <a:r>
              <a:rPr lang="en-US" kern="0" dirty="0" smtClean="0">
                <a:solidFill>
                  <a:schemeClr val="bg1"/>
                </a:solidFill>
                <a:latin typeface="+mn-lt"/>
              </a:rPr>
              <a:t>layground equipment, shown on the right,</a:t>
            </a:r>
            <a:r>
              <a:rPr lang="en-US" kern="0" baseline="0" dirty="0" smtClean="0">
                <a:solidFill>
                  <a:schemeClr val="bg1"/>
                </a:solidFill>
                <a:latin typeface="+mn-lt"/>
              </a:rPr>
              <a:t> s</a:t>
            </a:r>
            <a:r>
              <a:rPr lang="en-US" kern="0" dirty="0" smtClean="0">
                <a:solidFill>
                  <a:schemeClr val="bg1"/>
                </a:solidFill>
                <a:latin typeface="+mn-lt"/>
              </a:rPr>
              <a:t>wappable panels and components.</a:t>
            </a:r>
            <a:endParaRPr lang="en-GB" dirty="0" smtClean="0"/>
          </a:p>
          <a:p>
            <a:pPr marL="0" indent="0" eaLnBrk="1" hangingPunct="1">
              <a:buFontTx/>
              <a:buNone/>
            </a:pPr>
            <a:r>
              <a:rPr lang="en-GB" dirty="0" smtClean="0"/>
              <a:t>- Reference lines </a:t>
            </a:r>
            <a:r>
              <a:rPr lang="en-US" sz="2000" dirty="0" smtClean="0">
                <a:solidFill>
                  <a:schemeClr val="bg1"/>
                </a:solidFill>
              </a:rPr>
              <a:t>allow geometry to move about in an angular fashion. They contain two endpoints and two “built in” work planes that can be parametrically controlled.  </a:t>
            </a:r>
            <a:r>
              <a:rPr lang="en-US" sz="1800" dirty="0" smtClean="0">
                <a:solidFill>
                  <a:schemeClr val="bg1"/>
                </a:solidFill>
              </a:rPr>
              <a:t>Simple examples: Door swing (lower middle) that can change the opening angle.  Light fixture head that moves and points;  Complex example: Excavator arm (lower left) that can bend and rotate about 3 or more pivot points.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F6669-55C1-4DF2-95E8-75ADE8EF281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7287" cy="3725863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93" y="4721531"/>
            <a:ext cx="4992029" cy="4471675"/>
          </a:xfrm>
          <a:noFill/>
          <a:ln/>
        </p:spPr>
        <p:txBody>
          <a:bodyPr>
            <a:normAutofit lnSpcReduction="10000"/>
          </a:bodyPr>
          <a:lstStyle/>
          <a:p>
            <a:pPr marL="539750" lvl="1" indent="-284163"/>
            <a:r>
              <a:rPr lang="en-US" dirty="0" smtClean="0"/>
              <a:t>Revit Families Guide</a:t>
            </a:r>
          </a:p>
          <a:p>
            <a:pPr marL="879543" lvl="2" indent="-284163"/>
            <a:r>
              <a:rPr lang="en-US" dirty="0" smtClean="0"/>
              <a:t>2009 &amp; 2010 release</a:t>
            </a:r>
          </a:p>
          <a:p>
            <a:pPr marL="539750" lvl="1" indent="-284163"/>
            <a:r>
              <a:rPr lang="en-US" dirty="0" smtClean="0"/>
              <a:t>Newsgroups</a:t>
            </a:r>
          </a:p>
          <a:p>
            <a:pPr marL="879543" lvl="2" indent="-284163"/>
            <a:r>
              <a:rPr lang="en-US" dirty="0" smtClean="0"/>
              <a:t>discussion.autodesk.com</a:t>
            </a:r>
          </a:p>
          <a:p>
            <a:pPr marL="879543" lvl="2" indent="-284163"/>
            <a:r>
              <a:rPr lang="en-US" dirty="0" smtClean="0"/>
              <a:t>AUGI - </a:t>
            </a:r>
            <a:r>
              <a:rPr lang="en-US" dirty="0" smtClean="0">
                <a:hlinkClick r:id="rId3"/>
              </a:rPr>
              <a:t>http://forums.augi.com</a:t>
            </a:r>
            <a:endParaRPr lang="en-US" dirty="0" smtClean="0"/>
          </a:p>
          <a:p>
            <a:pPr marL="539750" lvl="1" indent="-284163"/>
            <a:r>
              <a:rPr lang="en-US" dirty="0" smtClean="0"/>
              <a:t>Books &amp; DVD’s</a:t>
            </a:r>
          </a:p>
          <a:p>
            <a:pPr marL="879543" lvl="2" indent="-284163"/>
            <a:r>
              <a:rPr lang="en-US" dirty="0" smtClean="0"/>
              <a:t>Mastering Autodesk Revit Building – Paul F. Aubin</a:t>
            </a:r>
          </a:p>
          <a:p>
            <a:pPr marL="879543" lvl="2" indent="-284163"/>
            <a:r>
              <a:rPr lang="en-US" dirty="0" smtClean="0"/>
              <a:t>Mastering Family Editor Series - 5 DVD’s – Paul F. Aubin</a:t>
            </a:r>
          </a:p>
          <a:p>
            <a:endParaRPr lang="en-GB" sz="1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1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dirty="0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dirty="0" smtClean="0">
                <a:sym typeface="Arial" pitchFamily="34" charset="0"/>
              </a:rPr>
              <a:t>Fifth level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2011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2720" y="9145587"/>
            <a:ext cx="2098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The Revit Family </a:t>
            </a:r>
            <a:r>
              <a:rPr lang="en-US" sz="1600" dirty="0" smtClean="0"/>
              <a:t>API</a:t>
            </a:r>
            <a:endParaRPr lang="en-US" sz="1600" i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2011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775" y="9221787"/>
            <a:ext cx="2098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The Revit Family </a:t>
            </a:r>
            <a:r>
              <a:rPr lang="en-US" sz="1600" dirty="0" smtClean="0">
                <a:solidFill>
                  <a:schemeClr val="bg1"/>
                </a:solidFill>
              </a:rPr>
              <a:t>API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None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ugi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adn.autodesk.com/" TargetMode="External"/><Relationship Id="rId3" Type="http://schemas.openxmlformats.org/officeDocument/2006/relationships/hyperlink" Target="http://au.autodesk.com/?nd=class&amp;session_id=5265" TargetMode="External"/><Relationship Id="rId7" Type="http://schemas.openxmlformats.org/officeDocument/2006/relationships/hyperlink" Target="http://www.autodesk.com/joinadn" TargetMode="External"/><Relationship Id="rId2" Type="http://schemas.openxmlformats.org/officeDocument/2006/relationships/hyperlink" Target="http://www.adskconsulting.com/adn/cs/api_course_sched.ph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hebuildingcoder.typepad.com/" TargetMode="External"/><Relationship Id="rId5" Type="http://schemas.openxmlformats.org/officeDocument/2006/relationships/hyperlink" Target="http://www.autodesk.com/apitraining" TargetMode="External"/><Relationship Id="rId4" Type="http://schemas.openxmlformats.org/officeDocument/2006/relationships/hyperlink" Target="http://discussion.autodesk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My%20Documents\Training\ADN\ref_lines.wmv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4" y="2668589"/>
            <a:ext cx="13011149" cy="3581399"/>
          </a:xfrm>
          <a:prstGeom prst="rect">
            <a:avLst/>
          </a:prstGeom>
          <a:solidFill>
            <a:schemeClr val="bg1">
              <a:alpha val="8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46" tIns="45505" rIns="91046" bIns="45505" numCol="1" rtlCol="0" anchor="t" anchorCtr="0" compatLnSpc="1">
            <a:prstTxWarp prst="textNoShape">
              <a:avLst/>
            </a:prstTxWarp>
          </a:bodyPr>
          <a:lstStyle/>
          <a:p>
            <a:pPr algn="ctr" defTabSz="910302"/>
            <a:endParaRPr lang="en-US" sz="3100" dirty="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594361" y="2973389"/>
            <a:ext cx="11983084" cy="1448271"/>
          </a:xfrm>
        </p:spPr>
        <p:txBody>
          <a:bodyPr anchor="t"/>
          <a:lstStyle/>
          <a:p>
            <a:r>
              <a:rPr lang="en-US" sz="4800" b="0" dirty="0" err="1" smtClean="0"/>
              <a:t>Revit</a:t>
            </a:r>
            <a:r>
              <a:rPr lang="en-US" sz="4800" b="0" dirty="0" smtClean="0"/>
              <a:t> Family API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594362" y="4725639"/>
            <a:ext cx="6673214" cy="1371948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sz="2800" i="1" smtClean="0">
                <a:solidFill>
                  <a:schemeClr val="tx1"/>
                </a:solidFill>
              </a:rPr>
              <a:t>Jeremy Tammik</a:t>
            </a:r>
            <a:endParaRPr lang="en-US" sz="28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</a:pPr>
            <a:r>
              <a:rPr lang="en-US" sz="2400" i="1" smtClean="0">
                <a:solidFill>
                  <a:schemeClr val="tx1"/>
                </a:solidFill>
              </a:rPr>
              <a:t>Principal Developer Consultant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i="1" dirty="0" smtClean="0"/>
              <a:t>Developer Technical Service</a:t>
            </a:r>
            <a:r>
              <a:rPr lang="en-US" sz="2400" dirty="0" smtClean="0"/>
              <a:t>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7647" y="194234"/>
            <a:ext cx="11276330" cy="998465"/>
          </a:xfrm>
        </p:spPr>
        <p:txBody>
          <a:bodyPr/>
          <a:lstStyle/>
          <a:p>
            <a:pPr eaLnBrk="1" hangingPunct="1"/>
            <a:r>
              <a:rPr lang="en-GB" dirty="0" smtClean="0"/>
              <a:t>Family Resources 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idx="1"/>
          </p:nvPr>
        </p:nvSpPr>
        <p:spPr>
          <a:xfrm>
            <a:off x="443640" y="1531179"/>
            <a:ext cx="11866348" cy="7290612"/>
          </a:xfrm>
        </p:spPr>
        <p:txBody>
          <a:bodyPr/>
          <a:lstStyle/>
          <a:p>
            <a:pPr marL="539750" lvl="1" indent="-284163"/>
            <a:r>
              <a:rPr lang="en-US" dirty="0" smtClean="0"/>
              <a:t>Revit Families Guide</a:t>
            </a:r>
          </a:p>
          <a:p>
            <a:pPr marL="879543" lvl="2" indent="-284163"/>
            <a:r>
              <a:rPr lang="en-US" dirty="0" smtClean="0"/>
              <a:t>2009 &amp; 2010 release</a:t>
            </a:r>
          </a:p>
          <a:p>
            <a:pPr marL="539750" lvl="1" indent="-284163"/>
            <a:r>
              <a:rPr lang="en-US" dirty="0"/>
              <a:t>Newsgroups</a:t>
            </a:r>
          </a:p>
          <a:p>
            <a:pPr marL="879543" lvl="2" indent="-284163"/>
            <a:r>
              <a:rPr lang="en-US" dirty="0"/>
              <a:t>discussion.autodesk.com</a:t>
            </a:r>
          </a:p>
          <a:p>
            <a:pPr marL="879543" lvl="2" indent="-284163"/>
            <a:r>
              <a:rPr lang="en-US" dirty="0"/>
              <a:t>AUGI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forums.augi.com</a:t>
            </a:r>
            <a:endParaRPr lang="en-US" dirty="0" smtClean="0"/>
          </a:p>
          <a:p>
            <a:pPr marL="539750" lvl="1" indent="-284163"/>
            <a:r>
              <a:rPr lang="en-US" dirty="0" smtClean="0"/>
              <a:t>Books &amp; DVD’s</a:t>
            </a:r>
            <a:endParaRPr lang="en-US" dirty="0"/>
          </a:p>
          <a:p>
            <a:pPr marL="879543" lvl="2" indent="-284163"/>
            <a:r>
              <a:rPr lang="en-US" dirty="0" smtClean="0"/>
              <a:t>Mastering </a:t>
            </a:r>
            <a:r>
              <a:rPr lang="en-US" dirty="0"/>
              <a:t>Autodesk Revit Building – Paul F. </a:t>
            </a:r>
            <a:r>
              <a:rPr lang="en-US" dirty="0" smtClean="0"/>
              <a:t>Aubin</a:t>
            </a:r>
          </a:p>
          <a:p>
            <a:pPr marL="879543" lvl="2" indent="-284163"/>
            <a:r>
              <a:rPr lang="en-US" dirty="0" smtClean="0"/>
              <a:t>Mastering Family Editor Series - 5 DVD’s – Paul F. Aubin</a:t>
            </a:r>
            <a:endParaRPr lang="en-US" dirty="0"/>
          </a:p>
          <a:p>
            <a:pPr marL="539750" lvl="1" indent="-284163"/>
            <a:endParaRPr lang="en-US" dirty="0"/>
          </a:p>
          <a:p>
            <a:pPr marL="879543" lvl="2" indent="-284163"/>
            <a:endParaRPr lang="en-US" dirty="0" smtClean="0"/>
          </a:p>
          <a:p>
            <a:pPr marL="539750" lvl="1" indent="-284163"/>
            <a:endParaRPr lang="en-GB" dirty="0" smtClean="0"/>
          </a:p>
          <a:p>
            <a:pPr marL="539750" lvl="4" indent="-284163"/>
            <a:endParaRPr lang="en-GB" sz="2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1975" y="5106987"/>
            <a:ext cx="10058400" cy="1192495"/>
          </a:xfrm>
          <a:prstGeom prst="rect">
            <a:avLst/>
          </a:prstGeom>
        </p:spPr>
        <p:txBody>
          <a:bodyPr/>
          <a:lstStyle/>
          <a:p>
            <a:pPr marL="282894" marR="0" lvl="0" indent="-282894" algn="l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r>
              <a:rPr lang="en-US" sz="2400" i="1" kern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 pitchFamily="34" charset="0"/>
              </a:rPr>
              <a:t>Learn basics along the best practice</a:t>
            </a:r>
            <a:endParaRPr kumimoji="0" lang="en-GB" sz="2400" b="0" i="1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>
            <a:off x="561975" y="4878387"/>
            <a:ext cx="10055225" cy="0"/>
          </a:xfrm>
          <a:prstGeom prst="line">
            <a:avLst/>
          </a:prstGeom>
          <a:noFill/>
          <a:ln w="228600">
            <a:solidFill>
              <a:srgbClr val="808080">
                <a:alpha val="64999"/>
              </a:srgbClr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Overview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What is it?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API within the family editor context </a:t>
            </a:r>
          </a:p>
          <a:p>
            <a:r>
              <a:rPr lang="en-US" dirty="0" smtClean="0"/>
              <a:t>Automate library generation, generate a family library on the fly, possibly linking with other library specification </a:t>
            </a:r>
          </a:p>
          <a:p>
            <a:r>
              <a:rPr lang="en-US" dirty="0" smtClean="0"/>
              <a:t>Extract information and modify</a:t>
            </a:r>
          </a:p>
          <a:p>
            <a:r>
              <a:rPr lang="en-US" dirty="0" smtClean="0"/>
              <a:t>Analogous to UI</a:t>
            </a:r>
          </a:p>
          <a:p>
            <a:r>
              <a:rPr lang="en-US" dirty="0" smtClean="0"/>
              <a:t>There are a few differences and limitations you may want to be aware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Overview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Family specific classes and methods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FamilyManager</a:t>
            </a:r>
            <a:r>
              <a:rPr lang="en-US" dirty="0" smtClean="0"/>
              <a:t> class: </a:t>
            </a:r>
          </a:p>
          <a:p>
            <a:pPr lvl="1"/>
            <a:r>
              <a:rPr lang="en-US" dirty="0" smtClean="0"/>
              <a:t>add/remove/rename types, add/remove parameters, set values and formulas</a:t>
            </a:r>
          </a:p>
          <a:p>
            <a:r>
              <a:rPr lang="en-US" dirty="0" smtClean="0"/>
              <a:t>Document methods specific to family context: </a:t>
            </a:r>
          </a:p>
          <a:p>
            <a:pPr lvl="1"/>
            <a:r>
              <a:rPr lang="en-GB" sz="2400" dirty="0" err="1" smtClean="0"/>
              <a:t>FamilyManager</a:t>
            </a:r>
            <a:r>
              <a:rPr lang="en-GB" sz="2400" dirty="0" smtClean="0"/>
              <a:t> – returns a </a:t>
            </a:r>
            <a:r>
              <a:rPr lang="en-GB" sz="2400" dirty="0" err="1" smtClean="0"/>
              <a:t>FamilyManager</a:t>
            </a:r>
            <a:r>
              <a:rPr lang="en-GB" sz="2400" dirty="0" smtClean="0"/>
              <a:t> object to provide access to family types and parameters</a:t>
            </a:r>
          </a:p>
          <a:p>
            <a:pPr lvl="1"/>
            <a:r>
              <a:rPr lang="en-GB" sz="2400" dirty="0" err="1" smtClean="0"/>
              <a:t>FamilyCreate</a:t>
            </a:r>
            <a:r>
              <a:rPr lang="en-GB" sz="2400" dirty="0" smtClean="0"/>
              <a:t> –  returns a </a:t>
            </a:r>
            <a:r>
              <a:rPr lang="en-GB" sz="2400" dirty="0" err="1" smtClean="0"/>
              <a:t>FamilyItemCreate</a:t>
            </a:r>
            <a:r>
              <a:rPr lang="en-GB" sz="2400" dirty="0" smtClean="0"/>
              <a:t> object to create new instances of elements within a </a:t>
            </a:r>
            <a:r>
              <a:rPr lang="en-GB" sz="2400" smtClean="0"/>
              <a:t>family </a:t>
            </a:r>
            <a:r>
              <a:rPr lang="en-GB" sz="2400" smtClean="0"/>
              <a:t>document, </a:t>
            </a:r>
            <a:r>
              <a:rPr lang="en-GB" sz="2400" dirty="0" smtClean="0"/>
              <a:t>analogous to the Create object in a project</a:t>
            </a:r>
          </a:p>
          <a:p>
            <a:pPr lvl="1"/>
            <a:r>
              <a:rPr lang="en-GB" sz="2400" dirty="0" err="1" smtClean="0"/>
              <a:t>EditFamily</a:t>
            </a:r>
            <a:r>
              <a:rPr lang="en-GB" sz="2400" dirty="0" smtClean="0"/>
              <a:t> – edit a family loaded in a project document</a:t>
            </a:r>
          </a:p>
          <a:p>
            <a:pPr lvl="1"/>
            <a:r>
              <a:rPr lang="en-GB" sz="2400" dirty="0" err="1" smtClean="0"/>
              <a:t>IsFamilyDocument</a:t>
            </a:r>
            <a:r>
              <a:rPr lang="en-GB" sz="2400" dirty="0" smtClean="0"/>
              <a:t> – identifies whether the current document is a family document</a:t>
            </a:r>
          </a:p>
          <a:p>
            <a:pPr lvl="1"/>
            <a:r>
              <a:rPr lang="en-GB" sz="2400" dirty="0" err="1" smtClean="0"/>
              <a:t>OwnerFamily</a:t>
            </a:r>
            <a:r>
              <a:rPr lang="en-GB" sz="2400" dirty="0" smtClean="0"/>
              <a:t> – returns the owning family of this family document</a:t>
            </a:r>
          </a:p>
          <a:p>
            <a:endParaRPr lang="en-GB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Reference planes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Dimensions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Geometry</a:t>
            </a:r>
          </a:p>
          <a:p>
            <a:r>
              <a:rPr lang="en-US" dirty="0" smtClean="0"/>
              <a:t>Alignments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along Best Practice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Simple L-shape column</a:t>
            </a:r>
            <a:endParaRPr lang="en-US" sz="2800" dirty="0"/>
          </a:p>
        </p:txBody>
      </p:sp>
      <p:pic>
        <p:nvPicPr>
          <p:cNvPr id="4" name="Content Placeholder 4" descr="Column plan after add Soli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0612" y="2148066"/>
            <a:ext cx="4095750" cy="3838575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Lab4 visibility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3492" y="4688424"/>
            <a:ext cx="6270083" cy="41910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Family Type dialog fin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750" y="2820987"/>
            <a:ext cx="5153025" cy="3476625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206696" y="2744787"/>
            <a:ext cx="4267200" cy="266700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Plan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Reference planes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Parameters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Types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Geometry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template (e.g., “Metric Column.rft”) </a:t>
            </a:r>
          </a:p>
          <a:p>
            <a:r>
              <a:rPr lang="en-US" dirty="0" smtClean="0"/>
              <a:t>Understand your template </a:t>
            </a:r>
          </a:p>
          <a:p>
            <a:endParaRPr lang="en-US" dirty="0"/>
          </a:p>
        </p:txBody>
      </p:sp>
      <p:pic>
        <p:nvPicPr>
          <p:cNvPr id="5" name="Picture 4" descr="Metric Column Template View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72775" y="4935537"/>
            <a:ext cx="2085975" cy="2305050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1" name="Group 30"/>
          <p:cNvGrpSpPr/>
          <p:nvPr/>
        </p:nvGrpSpPr>
        <p:grpSpPr>
          <a:xfrm>
            <a:off x="180975" y="3430587"/>
            <a:ext cx="5867400" cy="5410200"/>
            <a:chOff x="180975" y="3430587"/>
            <a:chExt cx="5867400" cy="5410200"/>
          </a:xfrm>
        </p:grpSpPr>
        <p:pic>
          <p:nvPicPr>
            <p:cNvPr id="6" name="Picture 5" descr="Metric Column Template Pla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25" y="3430587"/>
              <a:ext cx="5772150" cy="5410200"/>
            </a:xfrm>
            <a:prstGeom prst="rect">
              <a:avLst/>
            </a:prstGeom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Rectangle 8"/>
            <p:cNvSpPr/>
            <p:nvPr/>
          </p:nvSpPr>
          <p:spPr bwMode="auto">
            <a:xfrm>
              <a:off x="3457575" y="4497387"/>
              <a:ext cx="1447800" cy="3048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Right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009775" y="4342010"/>
              <a:ext cx="20574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Center (Left/Right)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400175" y="4497387"/>
              <a:ext cx="1143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Left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80975" y="6932810"/>
              <a:ext cx="2286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Front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14375" y="6170810"/>
              <a:ext cx="2286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Center (Front/Back)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14375" y="5335587"/>
              <a:ext cx="1143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Back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00775" y="3430587"/>
            <a:ext cx="4415012" cy="5410200"/>
            <a:chOff x="6200775" y="3430587"/>
            <a:chExt cx="4415012" cy="5410200"/>
          </a:xfrm>
        </p:grpSpPr>
        <p:pic>
          <p:nvPicPr>
            <p:cNvPr id="7" name="Picture 6" descr="Metric Column Template Elev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0775" y="3430587"/>
              <a:ext cx="4415012" cy="5410200"/>
            </a:xfrm>
            <a:prstGeom prst="rect">
              <a:avLst/>
            </a:prstGeom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Rectangle 29"/>
            <p:cNvSpPr/>
            <p:nvPr/>
          </p:nvSpPr>
          <p:spPr bwMode="auto">
            <a:xfrm>
              <a:off x="8029575" y="3887787"/>
              <a:ext cx="1905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Upper Ref Level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258175" y="7697787"/>
              <a:ext cx="16764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Lower Ref. Level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343775" y="8231187"/>
              <a:ext cx="1905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Reference Plane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Plan</a:t>
            </a:r>
            <a:r>
              <a:rPr lang="en-US" sz="2800" b="0" i="1" dirty="0" smtClean="0">
                <a:solidFill>
                  <a:schemeClr val="accent4"/>
                </a:solidFill>
              </a:rPr>
              <a:t> </a:t>
            </a:r>
            <a:br>
              <a:rPr lang="en-US" sz="2800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Validate the document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645292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ValidateDocument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Document)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Boolean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our command works in the context of family editor only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IsFamilyDocument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TaskDialog.Show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"Family API"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"This works only in the family editor."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check if we have a right template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ownerFamily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Family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OwnerFamily</a:t>
            </a:r>
            <a:endParaRPr lang="en-US" sz="2400" b="1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ownerFamily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Nothing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TaskDialog.Show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"Family API"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"This document does not have Owner Family."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check the family category of this document        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catColumn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Category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rvtDoc.Settings.Categories.Item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BuiltInCategory.OST_Columns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ownerFamily.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FamilyCategory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.Id.Equals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catColumn.Id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TaskDialog.Show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"Family API"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"Please open Metric Column.rft"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True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667375" y="3506787"/>
            <a:ext cx="4419600" cy="838200"/>
          </a:xfrm>
          <a:prstGeom prst="wedgeRectCallout">
            <a:avLst>
              <a:gd name="adj1" fmla="val -71212"/>
              <a:gd name="adj2" fmla="val -94924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heck if the current document is a family document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7800975" y="5487987"/>
            <a:ext cx="3200400" cy="838200"/>
          </a:xfrm>
          <a:prstGeom prst="wedgeRectCallout">
            <a:avLst>
              <a:gd name="adj1" fmla="val -73782"/>
              <a:gd name="adj2" fmla="val -139300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Get the Family of this document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667375" y="7773987"/>
            <a:ext cx="3962400" cy="838200"/>
          </a:xfrm>
          <a:prstGeom prst="wedgeRectCallout">
            <a:avLst>
              <a:gd name="adj1" fmla="val -58736"/>
              <a:gd name="adj2" fmla="val -113414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heck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 the family category of this document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Add reference planes </a:t>
            </a:r>
            <a:endParaRPr lang="en-US" sz="2800" dirty="0"/>
          </a:p>
        </p:txBody>
      </p:sp>
      <p:pic>
        <p:nvPicPr>
          <p:cNvPr id="9" name="Content Placeholder 8" descr="Column plan ref plan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24048" y="2362713"/>
            <a:ext cx="5953327" cy="5486400"/>
          </a:xfrm>
        </p:spPr>
      </p:pic>
      <p:sp>
        <p:nvSpPr>
          <p:cNvPr id="18" name="Rectangular Callout 17"/>
          <p:cNvSpPr/>
          <p:nvPr/>
        </p:nvSpPr>
        <p:spPr bwMode="auto">
          <a:xfrm>
            <a:off x="1247775" y="3201987"/>
            <a:ext cx="3886200" cy="457200"/>
          </a:xfrm>
          <a:prstGeom prst="wedgeRectCallout">
            <a:avLst>
              <a:gd name="adj1" fmla="val 70188"/>
              <a:gd name="adj2" fmla="val -16563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Reference Plane : </a:t>
            </a:r>
            <a:r>
              <a:rPr lang="en-US" sz="2400" dirty="0" err="1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OffsetV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1552575" y="6478587"/>
            <a:ext cx="3886200" cy="457200"/>
          </a:xfrm>
          <a:prstGeom prst="wedgeRectCallout">
            <a:avLst>
              <a:gd name="adj1" fmla="val 29425"/>
              <a:gd name="adj2" fmla="val -256000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Reference Plane : </a:t>
            </a:r>
            <a:r>
              <a:rPr lang="en-US" sz="2400" dirty="0" err="1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OffsetH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Vertical offset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AddReferencePlane_VerticalOffset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reference plan, using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NewReferencePlane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-2.0, 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one end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2.0, 0.0)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other end 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XYZ.BasisZ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perpendicular to the first line.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(pt1, pt2,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view)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refPlane.Name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Vertical offset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AddReferencePlane_VerticalOffset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reference plan, using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NewReferencePlane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-2.0, 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one end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2.0, 0.0)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other end 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XYZ.BasisZ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perpendicular to the first line.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(pt1, pt2,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view)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refPlane.Name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8572018" y="4573587"/>
            <a:ext cx="4334357" cy="4302443"/>
            <a:chOff x="6505575" y="2633344"/>
            <a:chExt cx="5562600" cy="5521643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8258175" y="6021387"/>
              <a:ext cx="32766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5400000">
              <a:off x="6734175" y="6173787"/>
              <a:ext cx="1676400" cy="1371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rot="5400000" flipH="1" flipV="1">
              <a:off x="6847681" y="4611687"/>
              <a:ext cx="2820194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505575" y="76625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x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10975" y="5716587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y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9575" y="26333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z 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343775" y="7621587"/>
            <a:ext cx="4096170" cy="533400"/>
            <a:chOff x="7343775" y="7621587"/>
            <a:chExt cx="4096170" cy="533400"/>
          </a:xfrm>
        </p:grpSpPr>
        <p:grpSp>
          <p:nvGrpSpPr>
            <p:cNvPr id="13" name="Group 12"/>
            <p:cNvGrpSpPr/>
            <p:nvPr/>
          </p:nvGrpSpPr>
          <p:grpSpPr>
            <a:xfrm>
              <a:off x="8020820" y="7883485"/>
              <a:ext cx="2731239" cy="118749"/>
              <a:chOff x="8020820" y="7883485"/>
              <a:chExt cx="2731239" cy="118749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8080195" y="7942859"/>
                <a:ext cx="2612489" cy="12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Oval 14"/>
              <p:cNvSpPr/>
              <p:nvPr/>
            </p:nvSpPr>
            <p:spPr bwMode="auto">
              <a:xfrm>
                <a:off x="10633309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20820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0772775" y="7621587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pt2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3775" y="7662544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80195" y="6748144"/>
            <a:ext cx="2612489" cy="1195334"/>
            <a:chOff x="8080195" y="6748144"/>
            <a:chExt cx="2612489" cy="1195334"/>
          </a:xfrm>
        </p:grpSpPr>
        <p:grpSp>
          <p:nvGrpSpPr>
            <p:cNvPr id="23" name="Group 22"/>
            <p:cNvGrpSpPr/>
            <p:nvPr/>
          </p:nvGrpSpPr>
          <p:grpSpPr>
            <a:xfrm>
              <a:off x="8080195" y="6748144"/>
              <a:ext cx="2612489" cy="1195334"/>
              <a:chOff x="8080195" y="6748144"/>
              <a:chExt cx="2612489" cy="1195334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8080195" y="6814739"/>
                <a:ext cx="2612489" cy="1128120"/>
              </a:xfrm>
              <a:prstGeom prst="rect">
                <a:avLst/>
              </a:prstGeom>
              <a:solidFill>
                <a:srgbClr val="FF8B8B">
                  <a:alpha val="50196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 bwMode="auto">
              <a:xfrm rot="5400000" flipH="1">
                <a:off x="8912060" y="7527236"/>
                <a:ext cx="831246" cy="12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8554220" y="6748144"/>
                <a:ext cx="1895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z (0,0,1)</a:t>
                </a:r>
                <a:endParaRPr lang="en-US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324975" y="7783513"/>
              <a:ext cx="153194" cy="153194"/>
              <a:chOff x="9324975" y="7783513"/>
              <a:chExt cx="153194" cy="153194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>
                <a:off x="9324975" y="7783513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rot="5400000">
                <a:off x="9401175" y="7859713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API</a:t>
            </a:r>
            <a:endParaRPr lang="en-US" sz="2800" b="0" i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Family content creation itself is highly customizable feature even without API</a:t>
            </a:r>
          </a:p>
          <a:p>
            <a:pPr lvl="1"/>
            <a:r>
              <a:rPr lang="en-US" dirty="0" smtClean="0"/>
              <a:t>Understanding how it works in UI is a key to successful creation in API</a:t>
            </a:r>
          </a:p>
          <a:p>
            <a:pPr lvl="1"/>
            <a:r>
              <a:rPr lang="en-US" dirty="0" smtClean="0"/>
              <a:t>There are two types of communities for the family creation: </a:t>
            </a:r>
          </a:p>
          <a:p>
            <a:pPr lvl="2"/>
            <a:r>
              <a:rPr lang="en-US" dirty="0" smtClean="0"/>
              <a:t>those who knows UI well but is not familiar with </a:t>
            </a:r>
            <a:r>
              <a:rPr lang="en-US" dirty="0" err="1" smtClean="0"/>
              <a:t>Revit</a:t>
            </a:r>
            <a:r>
              <a:rPr lang="en-US" dirty="0" smtClean="0"/>
              <a:t> programming </a:t>
            </a:r>
          </a:p>
          <a:p>
            <a:pPr lvl="2"/>
            <a:r>
              <a:rPr lang="en-US" dirty="0" smtClean="0"/>
              <a:t>those who are fluent in programming, but not familiar with UI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Goals of this talk</a:t>
            </a:r>
          </a:p>
          <a:p>
            <a:pPr lvl="1"/>
            <a:r>
              <a:rPr lang="en-US" dirty="0" smtClean="0"/>
              <a:t>Learn the Family API along the best practice in UI </a:t>
            </a:r>
          </a:p>
          <a:p>
            <a:pPr lvl="1"/>
            <a:r>
              <a:rPr lang="en-US" dirty="0" smtClean="0"/>
              <a:t>Establish steps to follow to write a program using Family API, which  are stable, flexible and adaptable when you move beyond the basics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NewReferencePlane2()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AddReferencePlane_VerticalOffset2()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reference plan, using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NewReferencePlane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-2.0, 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one end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2.0, 0.0)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other end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pt3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-1.0, 1.0)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third point 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m_rvtDoc.</a:t>
            </a:r>
            <a:r>
              <a:rPr lang="en-US" sz="1800" b="1" dirty="0" smtClean="0">
                <a:latin typeface="Courier New"/>
                <a:ea typeface="MS Mincho"/>
                <a:cs typeface="Times New Roman"/>
              </a:rPr>
              <a:t>FamilyCreate.NewReferencePlane2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(pt1, pt2, pt3, view)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refPlane.Name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8572018" y="4573587"/>
            <a:ext cx="4334357" cy="4302443"/>
            <a:chOff x="6505575" y="2633344"/>
            <a:chExt cx="5562600" cy="5521643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8258175" y="6021387"/>
              <a:ext cx="32766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5400000">
              <a:off x="6734175" y="6173787"/>
              <a:ext cx="1676400" cy="1371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rot="5400000" flipH="1" flipV="1">
              <a:off x="6847681" y="4611687"/>
              <a:ext cx="2820194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505575" y="76625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x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10975" y="5716587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y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9575" y="26333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z 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8080195" y="6814739"/>
            <a:ext cx="2612489" cy="1128120"/>
          </a:xfrm>
          <a:prstGeom prst="rect">
            <a:avLst/>
          </a:prstGeom>
          <a:solidFill>
            <a:srgbClr val="FF8B8B">
              <a:alpha val="5019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343775" y="7621587"/>
            <a:ext cx="4096170" cy="533400"/>
            <a:chOff x="7343775" y="7621587"/>
            <a:chExt cx="4096170" cy="533400"/>
          </a:xfrm>
        </p:grpSpPr>
        <p:grpSp>
          <p:nvGrpSpPr>
            <p:cNvPr id="23" name="Group 12"/>
            <p:cNvGrpSpPr/>
            <p:nvPr/>
          </p:nvGrpSpPr>
          <p:grpSpPr>
            <a:xfrm>
              <a:off x="8020820" y="7883485"/>
              <a:ext cx="2731239" cy="118749"/>
              <a:chOff x="8020820" y="7883485"/>
              <a:chExt cx="2731239" cy="118749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8080195" y="7942859"/>
                <a:ext cx="2612489" cy="12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Oval 14"/>
              <p:cNvSpPr/>
              <p:nvPr/>
            </p:nvSpPr>
            <p:spPr bwMode="auto">
              <a:xfrm>
                <a:off x="10633309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20820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0772775" y="7621587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pt2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3775" y="7662544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35" name="Straight Connector 34"/>
          <p:cNvCxnSpPr>
            <a:stCxn id="16" idx="7"/>
            <a:endCxn id="36" idx="3"/>
          </p:cNvCxnSpPr>
          <p:nvPr/>
        </p:nvCxnSpPr>
        <p:spPr bwMode="auto">
          <a:xfrm rot="5400000" flipH="1" flipV="1">
            <a:off x="7953058" y="7011318"/>
            <a:ext cx="1058678" cy="7204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8825225" y="6740838"/>
            <a:ext cx="118750" cy="118749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 w="57150">
                <a:solidFill>
                  <a:schemeClr val="tx1"/>
                </a:solidFill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86775" y="6249987"/>
            <a:ext cx="6671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pt3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2" name="Straight Connector 41"/>
          <p:cNvCxnSpPr>
            <a:stCxn id="15" idx="1"/>
            <a:endCxn id="36" idx="1"/>
          </p:cNvCxnSpPr>
          <p:nvPr/>
        </p:nvCxnSpPr>
        <p:spPr bwMode="auto">
          <a:xfrm rot="16200000" flipV="1">
            <a:off x="9175335" y="6425510"/>
            <a:ext cx="1142647" cy="18080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r>
              <a:rPr lang="en-US" dirty="0" smtClean="0"/>
              <a:t>Dimensions </a:t>
            </a:r>
            <a:endParaRPr lang="en-US" dirty="0"/>
          </a:p>
        </p:txBody>
      </p:sp>
      <p:pic>
        <p:nvPicPr>
          <p:cNvPr id="4" name="Picture 3" descr="Column plan dim and param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67575" y="3659187"/>
            <a:ext cx="4876800" cy="4582510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amily Type dialog after para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775" y="4040187"/>
            <a:ext cx="5705475" cy="3881856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Add Parameters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</a:t>
            </a:r>
            <a:r>
              <a:rPr lang="en-US" sz="2800" b="0" i="1" dirty="0" err="1" smtClean="0">
                <a:solidFill>
                  <a:schemeClr val="accent4"/>
                </a:solidFill>
              </a:rPr>
              <a:t>Tw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48705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FamilyManager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FamilyManager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/>
            </a:r>
            <a:b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</a:br>
            <a:endParaRPr lang="en-US" sz="1800" dirty="0" smtClean="0">
              <a:solidFill>
                <a:srgbClr val="0000FF"/>
              </a:solidFill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AddParameter_Tw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a parameter 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"</a:t>
            </a:r>
            <a:b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isInstance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Boolean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AddParameter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BuiltInParameterGroup.PG_GEOMETRY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ParameterType.Length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isInstance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give initial values. </a:t>
            </a:r>
            <a:b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(150.0)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in metric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'Dim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As Double = 0.5  '' in feet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a formula (optional) 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SetFormula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"Width / 4.0“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5" name="Content Placeholder 4" descr="Family Type dialo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00775" y="5183187"/>
            <a:ext cx="6629400" cy="3666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Add Parameters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Column Finish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264072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AddParameter_Material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a parameter 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"</a:t>
            </a:r>
            <a:b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m_familyMgr.AddParameter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"Column Finish"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BuiltInParameterGroup.PG_MATERIALS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ParameterType.Material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True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we will come back to setting to a solid later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5" name="Content Placeholder 4" descr="Family Type dialo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00775" y="5183187"/>
            <a:ext cx="6629400" cy="3666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5286375" y="6345523"/>
            <a:ext cx="7648575" cy="3048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 Add Dimensions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</a:t>
            </a:r>
            <a:r>
              <a:rPr lang="en-US" sz="2800" b="0" i="1" dirty="0" err="1" smtClean="0">
                <a:solidFill>
                  <a:schemeClr val="accent4"/>
                </a:solidFill>
              </a:rPr>
              <a:t>Tw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1726633"/>
            <a:ext cx="11811000" cy="7418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AddDimention_Tw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plan view that we want to place a dimension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two reference planes which we want to add a dimension between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ref1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"Left"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ref2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make an array of references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ReferenceArray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(ref1.Reference)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(ref2.Reference)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define a dimension line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p0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ref1.FreeEnd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ref2.FreeEnd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pLine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Line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m_rvtApp.Create.NewLineBound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(p0, p1)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dimension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pDimTw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Dimension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NewDimension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pLine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label to the dimension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pDimTw.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Label</a:t>
            </a:r>
            <a:r>
              <a:rPr lang="en-US" sz="1800" b="1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5" name="Picture 4" descr="Column plan dim and para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72575" y="4587235"/>
            <a:ext cx="3352800" cy="3150476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Add Multiple Host Thickness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testing purposes</a:t>
            </a:r>
          </a:p>
          <a:p>
            <a:r>
              <a:rPr lang="en-US" dirty="0" smtClean="0"/>
              <a:t>No host in our example</a:t>
            </a:r>
            <a:r>
              <a:rPr lang="en-US" smtClean="0"/>
              <a:t>.  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Add Two or More Types </a:t>
            </a:r>
            <a:endParaRPr lang="en-US" dirty="0"/>
          </a:p>
        </p:txBody>
      </p:sp>
      <p:pic>
        <p:nvPicPr>
          <p:cNvPr id="11" name="Content Placeholder 10" descr="Family Type dialog 3 ty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9439" y="2592387"/>
            <a:ext cx="8778136" cy="4854575"/>
          </a:xfrm>
        </p:spPr>
      </p:pic>
      <p:sp>
        <p:nvSpPr>
          <p:cNvPr id="14" name="Oval 13"/>
          <p:cNvSpPr/>
          <p:nvPr/>
        </p:nvSpPr>
        <p:spPr bwMode="auto">
          <a:xfrm>
            <a:off x="2771775" y="2973387"/>
            <a:ext cx="2438400" cy="10668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Add Two or More Types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Width x Depth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1754187"/>
            <a:ext cx="11811000" cy="48705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name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String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new types with the given name.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type1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(name)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look for 'Width' and 'Depth' parameters and set them with the given values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"Width"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IsNot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Nothing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"Depth"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(d)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IsNot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Nothing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975" y="6783387"/>
            <a:ext cx="11811000" cy="2003625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  ''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name,Width,Depth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"600x900"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600.0, 900.0)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"1000x300"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1000.0, 300.0)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"600x600"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600.0, 600.0)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14" name="Content Placeholder 13" descr="Family Type dialog new 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00774" y="5259387"/>
            <a:ext cx="6629401" cy="3660713"/>
          </a:xfrm>
        </p:spPr>
      </p:pic>
      <p:sp>
        <p:nvSpPr>
          <p:cNvPr id="10" name="Oval 9"/>
          <p:cNvSpPr/>
          <p:nvPr/>
        </p:nvSpPr>
        <p:spPr bwMode="auto">
          <a:xfrm>
            <a:off x="11258551" y="5807075"/>
            <a:ext cx="1524000" cy="66675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Flex Types and Host (Testing Procedure)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Procedure </a:t>
            </a:r>
            <a:endParaRPr lang="en-US" dirty="0"/>
          </a:p>
        </p:txBody>
      </p:sp>
      <p:pic>
        <p:nvPicPr>
          <p:cNvPr id="5" name="Picture 4" descr="6 flex 600x6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602" y="2768667"/>
            <a:ext cx="4591050" cy="5991225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6 flex 1000x3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50" y="2760707"/>
            <a:ext cx="4581525" cy="5981700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6 flex 600x9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4642" y="2744787"/>
            <a:ext cx="4591050" cy="60007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Add Single Level of Geometry</a:t>
            </a:r>
            <a:endParaRPr lang="en-US" dirty="0"/>
          </a:p>
        </p:txBody>
      </p:sp>
      <p:pic>
        <p:nvPicPr>
          <p:cNvPr id="6" name="Picture 5" descr="7 add solid 600x6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1175" y="2964727"/>
            <a:ext cx="9467850" cy="600075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46491"/>
            <a:ext cx="6140450" cy="1741296"/>
          </a:xfrm>
        </p:spPr>
        <p:txBody>
          <a:bodyPr/>
          <a:lstStyle/>
          <a:p>
            <a:r>
              <a:rPr lang="en-US" dirty="0" smtClean="0"/>
              <a:t>Add a solid</a:t>
            </a:r>
          </a:p>
          <a:p>
            <a:r>
              <a:rPr lang="en-US" dirty="0" smtClean="0"/>
              <a:t>Add alignments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from UI </a:t>
            </a:r>
          </a:p>
          <a:p>
            <a:pPr lvl="1"/>
            <a:r>
              <a:rPr lang="en-US" dirty="0" smtClean="0"/>
              <a:t>What is it? </a:t>
            </a:r>
          </a:p>
          <a:p>
            <a:pPr lvl="1"/>
            <a:r>
              <a:rPr lang="en-US" dirty="0" smtClean="0"/>
              <a:t>Where to begin, flavors, editor, what is possible </a:t>
            </a:r>
          </a:p>
          <a:p>
            <a:pPr lvl="1"/>
            <a:r>
              <a:rPr lang="en-US" dirty="0" smtClean="0"/>
              <a:t>Best practice </a:t>
            </a:r>
          </a:p>
          <a:p>
            <a:r>
              <a:rPr lang="en-US" dirty="0" smtClean="0"/>
              <a:t>Family creation using API </a:t>
            </a:r>
          </a:p>
          <a:p>
            <a:pPr lvl="1"/>
            <a:r>
              <a:rPr lang="en-US" dirty="0" smtClean="0"/>
              <a:t>Learning along best practice </a:t>
            </a:r>
          </a:p>
          <a:p>
            <a:pPr lvl="1"/>
            <a:r>
              <a:rPr lang="en-US" dirty="0" smtClean="0"/>
              <a:t>Example: L-shape column</a:t>
            </a:r>
          </a:p>
          <a:p>
            <a:pPr lvl="1"/>
            <a:r>
              <a:rPr lang="en-US" dirty="0" smtClean="0"/>
              <a:t>Learning resources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7a. Add Single Level of Geometry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Extrusion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656949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CreateSolid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(1) define a simple L-shape profile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CreateProfileLShape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(2) create a sketch plane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"Reference Plane"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pRefPlane.Plane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(3) height of the extrusion. distance between Lower and Upper Ref Level.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dHeight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(4000)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(4) create an extrusion here. at this point.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bIsSolid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Boolean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True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as oppose to void.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 =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FamilyCreate.NewExtrusion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bIsSolid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dHeight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endParaRPr lang="en-US" sz="1800" dirty="0"/>
          </a:p>
        </p:txBody>
      </p:sp>
      <p:pic>
        <p:nvPicPr>
          <p:cNvPr id="10" name="Content Placeholder 9" descr="Column plan after add Solid 3D 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58575" y="1068387"/>
            <a:ext cx="1400175" cy="5010150"/>
          </a:xfrm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1726633"/>
            <a:ext cx="11811000" cy="741895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CreateProfileLShape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CurveArrArray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(600)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(600)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(150)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td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(150)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define vertices (the last one is to make the loop simple)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Const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nVerts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Integer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6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number of vertices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pts()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{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2, -d / 2, 0),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XYZ(w / 2, -d / 2, 0),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XYZ(w / 2, -d / 2 + td, 0),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 +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-d / 2 + td, 0),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 +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d / 2, 0),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2, d / 2, 0),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2, -d / 2, 0)}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define a loop. define individual edges and put them in a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curveArray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pLoop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m_rvtApp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Create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NewCurveArray</a:t>
            </a:r>
            <a:endParaRPr lang="en-US" sz="2400" b="1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lines(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nVerts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- 1)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Line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For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Integer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0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To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nVerts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- 1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lines(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m_rvtApp.Create.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NewLineBound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pts(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+ 1))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pLoop.Append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(lines(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Next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then, put the loop in the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curveArrArray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as a profile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m_rvtApp.Create.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NewCurveArrArray</a:t>
            </a:r>
            <a:endParaRPr lang="en-US" sz="2400" b="1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pLoop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7a. Add Single Level of Geometry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L-shape profile</a:t>
            </a:r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01175" y="839787"/>
            <a:ext cx="2847975" cy="2590800"/>
            <a:chOff x="9401175" y="839787"/>
            <a:chExt cx="2847975" cy="25908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401175" y="2058987"/>
              <a:ext cx="2847975" cy="158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9824398" y="276989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71526" y="89787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17942" y="216248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09982" y="2760707"/>
              <a:ext cx="35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43734" y="89665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rot="5400000" flipH="1" flipV="1">
              <a:off x="9582150" y="2134393"/>
              <a:ext cx="2590800" cy="158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L-Shape 5"/>
            <p:cNvSpPr/>
            <p:nvPr/>
          </p:nvSpPr>
          <p:spPr bwMode="auto">
            <a:xfrm>
              <a:off x="10115550" y="1220787"/>
              <a:ext cx="1551296" cy="1676400"/>
            </a:xfrm>
            <a:prstGeom prst="corner">
              <a:avLst>
                <a:gd name="adj1" fmla="val 27494"/>
                <a:gd name="adj2" fmla="val 27888"/>
              </a:avLst>
            </a:prstGeom>
            <a:solidFill>
              <a:srgbClr val="FF8B8B">
                <a:alpha val="5019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34023" y="1997937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80697" y="213518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01175" y="458787"/>
            <a:ext cx="3070887" cy="3059163"/>
            <a:chOff x="9401175" y="458787"/>
            <a:chExt cx="3070887" cy="3059163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10086975" y="3201987"/>
              <a:ext cx="1600200" cy="158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10668000" y="3117840"/>
              <a:ext cx="4095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 rot="5400000" flipH="1" flipV="1">
              <a:off x="8866981" y="2058987"/>
              <a:ext cx="1677194" cy="7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9401175" y="1906587"/>
              <a:ext cx="4095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endParaRPr lang="en-US" sz="2000" dirty="0"/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10086975" y="839787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10086975" y="458787"/>
              <a:ext cx="4857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tw</a:t>
              </a:r>
              <a:endParaRPr lang="en-US" sz="2000" dirty="0"/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1763772" y="2654542"/>
              <a:ext cx="457200" cy="7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1986287" y="2439987"/>
              <a:ext cx="4857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td</a:t>
              </a:r>
              <a:endParaRPr lang="en-US" sz="2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163175" y="1275379"/>
            <a:ext cx="1447800" cy="1545608"/>
            <a:chOff x="10163175" y="1275379"/>
            <a:chExt cx="1447800" cy="1545608"/>
          </a:xfrm>
        </p:grpSpPr>
        <p:sp>
          <p:nvSpPr>
            <p:cNvPr id="52" name="U-Turn Arrow 51"/>
            <p:cNvSpPr/>
            <p:nvPr/>
          </p:nvSpPr>
          <p:spPr bwMode="auto">
            <a:xfrm rot="16200000" flipV="1">
              <a:off x="10772775" y="1982787"/>
              <a:ext cx="304800" cy="1371600"/>
            </a:xfrm>
            <a:prstGeom prst="uturnArrow">
              <a:avLst>
                <a:gd name="adj1" fmla="val 25000"/>
                <a:gd name="adj2" fmla="val 25000"/>
                <a:gd name="adj3" fmla="val 0"/>
                <a:gd name="adj4" fmla="val 43750"/>
                <a:gd name="adj5" fmla="val 89583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65" name="U-Turn Arrow 64"/>
            <p:cNvSpPr/>
            <p:nvPr/>
          </p:nvSpPr>
          <p:spPr bwMode="auto">
            <a:xfrm rot="10800000" flipV="1">
              <a:off x="10163175" y="1275379"/>
              <a:ext cx="304800" cy="1317008"/>
            </a:xfrm>
            <a:prstGeom prst="uturnArrow">
              <a:avLst>
                <a:gd name="adj1" fmla="val 28859"/>
                <a:gd name="adj2" fmla="val 25000"/>
                <a:gd name="adj3" fmla="val 25000"/>
                <a:gd name="adj4" fmla="val 43750"/>
                <a:gd name="adj5" fmla="val 8544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975" y="2058987"/>
            <a:ext cx="11811000" cy="614475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normal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String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get the plan view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reference planes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face of the solid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PlanarFace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normal,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create a locked alignment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NewAlignment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pFace.Reference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7b. Add Alignments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lock a face on the ref plane “</a:t>
            </a:r>
            <a:r>
              <a:rPr lang="en-US" sz="2800" b="0" i="1" dirty="0" err="1" smtClean="0">
                <a:solidFill>
                  <a:schemeClr val="accent4"/>
                </a:solidFill>
              </a:rPr>
              <a:t>OffsetV</a:t>
            </a:r>
            <a:r>
              <a:rPr lang="en-US" sz="2800" b="0" i="1" dirty="0" smtClean="0">
                <a:solidFill>
                  <a:schemeClr val="accent4"/>
                </a:solidFill>
              </a:rPr>
              <a:t>” </a:t>
            </a:r>
            <a:endParaRPr lang="en-US" sz="2800" dirty="0"/>
          </a:p>
        </p:txBody>
      </p:sp>
      <p:pic>
        <p:nvPicPr>
          <p:cNvPr id="7" name="Content Placeholder 6" descr="7b add alignment lock key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43975" y="534987"/>
            <a:ext cx="4010025" cy="2971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7b. Add Alignments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Level alignment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51777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normal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String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which direction are we looking at?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(View),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"Front"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upper ref level.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FindElement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() is a helper function.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Level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(Level),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face of the box.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FindFace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() is a helper function.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PlanarFace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normal)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alignments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m_rvtDoc.FamilyCreate.NewAlignment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pLevel.PlaneReference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pFace.Reference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 bwMode="auto">
          <a:xfrm>
            <a:off x="8562975" y="3354387"/>
            <a:ext cx="2438400" cy="47880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791575" y="4331339"/>
            <a:ext cx="2819400" cy="47880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7b. Add Alignments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L-shape solid alignments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0.0, 1.0),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"Upper Ref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0.0, -1.0),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XYZ(1.0, 0.0,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"Right"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XYZ(-1.0, 0.0,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"Left"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-1.0,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"Front"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1.0,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"Back"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XYZ(1.0, 0.0,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1.0,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OffsetH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Repeat Steps 6 and 7 Till Satisfied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Flex Types and Host (Testing Procedure) </a:t>
            </a:r>
          </a:p>
          <a:p>
            <a:r>
              <a:rPr lang="en-US" dirty="0" smtClean="0"/>
              <a:t>7. Add geometry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Test in Project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Testing Project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Classes and Methods</a:t>
            </a:r>
            <a:r>
              <a:rPr lang="en-US" b="0" i="1" dirty="0" smtClean="0">
                <a:solidFill>
                  <a:schemeClr val="accent4"/>
                </a:solidFill>
              </a:rPr>
              <a:t/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Visibility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264072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SetVisibility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set the visibility of the model not to shown in coarse.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FamilyElementVisibility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FamilyElementVisibility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FamilyElementVisibilityType.Model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pVis.IsShownInCoarse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pSolid.SetVisibility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Classes and Methods</a:t>
            </a:r>
            <a:r>
              <a:rPr lang="en-US" b="0" i="1" dirty="0" smtClean="0">
                <a:solidFill>
                  <a:schemeClr val="accent4"/>
                </a:solidFill>
              </a:rPr>
              <a:t/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Associate parameters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550766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addMaterials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''  get the material id that we are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intersted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in (e.g., "Glass")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pMat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Material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(Material),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"Glass"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idMat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ElementId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pMat.Id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''  add a parameter for material finish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paramFamilyMaterial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"Column Finish"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associate material parameter to the family parameter we just added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paramSolidMaterial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Parameter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"Material"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AssociateElementParameterToFamilyParameter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paramSolidMaterial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paramFamilyMaterial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let's add another type with Glass finish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"Glass"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600.0, 600.0)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paramFamilyMaterial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idMat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Exercises 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1975" y="5106987"/>
            <a:ext cx="10058400" cy="1192495"/>
          </a:xfrm>
          <a:prstGeom prst="rect">
            <a:avLst/>
          </a:prstGeom>
        </p:spPr>
        <p:txBody>
          <a:bodyPr/>
          <a:lstStyle/>
          <a:p>
            <a:pPr marL="282894" marR="0" lvl="0" indent="-282894" algn="l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r>
              <a:rPr lang="en-US" sz="2400" i="1" kern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 pitchFamily="34" charset="0"/>
              </a:rPr>
              <a:t>Hands-on  </a:t>
            </a:r>
            <a:endParaRPr kumimoji="0" lang="en-GB" sz="2400" b="0" i="1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>
            <a:off x="561975" y="4878387"/>
            <a:ext cx="10055225" cy="0"/>
          </a:xfrm>
          <a:prstGeom prst="line">
            <a:avLst/>
          </a:prstGeom>
          <a:noFill/>
          <a:ln w="228600">
            <a:solidFill>
              <a:srgbClr val="808080">
                <a:alpha val="64999"/>
              </a:srgbClr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tage-ol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6975" y="4040187"/>
            <a:ext cx="6705600" cy="49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Revit Families – What is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40" y="1531179"/>
            <a:ext cx="12163327" cy="4771216"/>
          </a:xfrm>
        </p:spPr>
        <p:txBody>
          <a:bodyPr/>
          <a:lstStyle/>
          <a:p>
            <a:r>
              <a:rPr lang="en-US" dirty="0" smtClean="0"/>
              <a:t>Graphic representations of building objects and symbols</a:t>
            </a:r>
          </a:p>
          <a:p>
            <a:pPr lvl="1"/>
            <a:r>
              <a:rPr lang="en-US" dirty="0" smtClean="0"/>
              <a:t>Geometry in 3D or 2D</a:t>
            </a:r>
          </a:p>
          <a:p>
            <a:pPr lvl="1"/>
            <a:r>
              <a:rPr lang="en-US" dirty="0" smtClean="0"/>
              <a:t>Data that supports definition/creation of objects </a:t>
            </a:r>
          </a:p>
          <a:p>
            <a:r>
              <a:rPr lang="en-US" dirty="0" smtClean="0"/>
              <a:t>Generically - 3 Types</a:t>
            </a:r>
          </a:p>
          <a:p>
            <a:pPr lvl="1"/>
            <a:r>
              <a:rPr lang="en-US" b="1" dirty="0" smtClean="0"/>
              <a:t>System Families </a:t>
            </a:r>
            <a:r>
              <a:rPr lang="en-US" dirty="0" smtClean="0"/>
              <a:t>– stored in the project template</a:t>
            </a:r>
          </a:p>
          <a:p>
            <a:pPr lvl="2"/>
            <a:r>
              <a:rPr lang="en-US" dirty="0" smtClean="0"/>
              <a:t>Walls, Roofs, Floors, Ceilings…</a:t>
            </a:r>
          </a:p>
          <a:p>
            <a:pPr lvl="1"/>
            <a:r>
              <a:rPr lang="en-US" b="1" dirty="0" smtClean="0"/>
              <a:t>Standard Families </a:t>
            </a:r>
            <a:r>
              <a:rPr lang="en-US" dirty="0" smtClean="0"/>
              <a:t>– freestanding “.</a:t>
            </a:r>
            <a:r>
              <a:rPr lang="en-US" dirty="0" err="1" smtClean="0"/>
              <a:t>rfa</a:t>
            </a:r>
            <a:r>
              <a:rPr lang="en-US" dirty="0" smtClean="0"/>
              <a:t>” files</a:t>
            </a:r>
          </a:p>
          <a:p>
            <a:pPr lvl="2"/>
            <a:r>
              <a:rPr lang="en-US" dirty="0" smtClean="0"/>
              <a:t>Windows, Doors, Furniture, Beams, Light Fixtures… </a:t>
            </a:r>
          </a:p>
          <a:p>
            <a:pPr lvl="2"/>
            <a:r>
              <a:rPr lang="en-US" dirty="0" smtClean="0"/>
              <a:t>API in 2010 </a:t>
            </a:r>
          </a:p>
          <a:p>
            <a:pPr lvl="1"/>
            <a:r>
              <a:rPr lang="en-US" b="1" dirty="0" smtClean="0"/>
              <a:t>In-Place Families </a:t>
            </a:r>
            <a:r>
              <a:rPr lang="en-US" dirty="0" smtClean="0"/>
              <a:t>– “one of kind objects”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Labs Exercises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Hands-on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Incremental exercises to create a column family: </a:t>
            </a:r>
          </a:p>
          <a:p>
            <a:endParaRPr lang="en-US" dirty="0" smtClean="0"/>
          </a:p>
          <a:p>
            <a:r>
              <a:rPr lang="en-US" dirty="0" smtClean="0"/>
              <a:t>Lab1 – create a column family with rectangular profile </a:t>
            </a:r>
          </a:p>
          <a:p>
            <a:r>
              <a:rPr lang="en-US" dirty="0" smtClean="0"/>
              <a:t>Lab2 – create a column family with L-shaped profile </a:t>
            </a:r>
          </a:p>
          <a:p>
            <a:r>
              <a:rPr lang="en-US" dirty="0" smtClean="0"/>
              <a:t>Lab3 – add formula and assign materials</a:t>
            </a:r>
          </a:p>
          <a:p>
            <a:r>
              <a:rPr lang="en-US" dirty="0" smtClean="0"/>
              <a:t>Lab4 – add visibility control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Include step-by-step instruction</a:t>
            </a:r>
          </a:p>
          <a:p>
            <a:pPr>
              <a:buNone/>
            </a:pPr>
            <a:r>
              <a:rPr lang="en-US" dirty="0" smtClean="0"/>
              <a:t>In VB.NET and C#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b1 rectangle plan type dialo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1375" y="2549768"/>
            <a:ext cx="5715000" cy="3014419"/>
          </a:xfrm>
          <a:prstGeom prst="rect">
            <a:avLst/>
          </a:prstGeom>
        </p:spPr>
      </p:pic>
      <p:pic>
        <p:nvPicPr>
          <p:cNvPr id="5" name="Picture 4" descr="Lab1 rectangl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9575" y="5828103"/>
            <a:ext cx="4800600" cy="3012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Lab1 – Create a Rectangular Column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learn THE basics of family API.  </a:t>
            </a:r>
          </a:p>
          <a:p>
            <a:pPr lvl="1"/>
            <a:r>
              <a:rPr lang="en-US" dirty="0" smtClean="0"/>
              <a:t>check the family context </a:t>
            </a:r>
          </a:p>
          <a:p>
            <a:pPr lvl="1"/>
            <a:r>
              <a:rPr lang="en-US" dirty="0" smtClean="0"/>
              <a:t>create a simple solid using extrusion </a:t>
            </a:r>
          </a:p>
          <a:p>
            <a:pPr lvl="1"/>
            <a:r>
              <a:rPr lang="en-US" dirty="0" smtClean="0"/>
              <a:t>set alignments</a:t>
            </a:r>
          </a:p>
          <a:p>
            <a:pPr lvl="1"/>
            <a:r>
              <a:rPr lang="en-US" dirty="0" smtClean="0"/>
              <a:t>add types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rvtDoc.IsFamilyDocument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rvtDoc.OwnerFamily.FamilyCategory.Name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rvtDoc.FamilyCreate.NewExtrusion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rvtDoc.FamilyCreate.NewAlignment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</a:t>
            </a:r>
            <a:r>
              <a:rPr lang="en-US" sz="2400" dirty="0" smtClean="0">
                <a:solidFill>
                  <a:schemeClr val="accent6"/>
                </a:solidFill>
              </a:rPr>
              <a:t> = </a:t>
            </a:r>
            <a:r>
              <a:rPr lang="en-US" sz="2400" dirty="0" err="1" smtClean="0">
                <a:solidFill>
                  <a:schemeClr val="accent6"/>
                </a:solidFill>
              </a:rPr>
              <a:t>rvtDoc.FamilyManager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familyMgr.NewType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familyMgr.Parameter</a:t>
            </a:r>
            <a:r>
              <a:rPr lang="en-US" sz="2400" dirty="0" smtClean="0">
                <a:solidFill>
                  <a:schemeClr val="accent6"/>
                </a:solidFill>
              </a:rPr>
              <a:t>(); </a:t>
            </a:r>
            <a:r>
              <a:rPr lang="en-US" sz="2400" dirty="0" err="1" smtClean="0">
                <a:solidFill>
                  <a:schemeClr val="accent6"/>
                </a:solidFill>
              </a:rPr>
              <a:t>familyMgr.Set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b2 Lshape plan type dialog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2775" y="2668587"/>
            <a:ext cx="5943600" cy="3215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Lab2 – Create a L-Shape Column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learn the basics of family API.  </a:t>
            </a:r>
          </a:p>
          <a:p>
            <a:pPr lvl="1"/>
            <a:r>
              <a:rPr lang="en-US" dirty="0" smtClean="0"/>
              <a:t>add reference planes </a:t>
            </a:r>
          </a:p>
          <a:p>
            <a:pPr lvl="1"/>
            <a:r>
              <a:rPr lang="en-US" dirty="0" smtClean="0"/>
              <a:t>add parameters 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dimentiones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rvtDoc.FamilyCreate.NewReferencePlane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familyMgr.AddParameter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rvtDoc.FamilyCreate.NewDimension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</p:txBody>
      </p:sp>
      <p:pic>
        <p:nvPicPr>
          <p:cNvPr id="7" name="Picture 6" descr="Lab2 Lshape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5775" y="6326187"/>
            <a:ext cx="4038600" cy="23700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 – Add Formulas and Materials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learn the basics of family API.  </a:t>
            </a:r>
          </a:p>
          <a:p>
            <a:pPr lvl="1"/>
            <a:r>
              <a:rPr lang="en-US" dirty="0" smtClean="0"/>
              <a:t>add formulas </a:t>
            </a:r>
          </a:p>
          <a:p>
            <a:pPr lvl="1"/>
            <a:r>
              <a:rPr lang="en-US" dirty="0" smtClean="0"/>
              <a:t>add materials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familyMgr.SetFormula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pSolid.Parameter</a:t>
            </a:r>
            <a:r>
              <a:rPr lang="en-US" sz="2400" dirty="0" smtClean="0">
                <a:solidFill>
                  <a:schemeClr val="accent6"/>
                </a:solidFill>
              </a:rPr>
              <a:t>(“Material”)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familyMgr.AddParameter</a:t>
            </a:r>
            <a:r>
              <a:rPr lang="en-US" sz="2400" dirty="0" smtClean="0">
                <a:solidFill>
                  <a:schemeClr val="accent6"/>
                </a:solidFill>
              </a:rPr>
              <a:t>(“</a:t>
            </a:r>
            <a:r>
              <a:rPr lang="en-US" sz="2400" dirty="0" err="1" smtClean="0">
                <a:solidFill>
                  <a:schemeClr val="accent6"/>
                </a:solidFill>
              </a:rPr>
              <a:t>MyColumnFinish</a:t>
            </a:r>
            <a:r>
              <a:rPr lang="en-US" sz="2400" dirty="0" smtClean="0">
                <a:solidFill>
                  <a:schemeClr val="accent6"/>
                </a:solidFill>
              </a:rPr>
              <a:t>”, </a:t>
            </a:r>
            <a:r>
              <a:rPr lang="en-US" sz="2400" dirty="0" err="1" smtClean="0">
                <a:solidFill>
                  <a:schemeClr val="accent6"/>
                </a:solidFill>
              </a:rPr>
              <a:t>BuiltInParameterGroup.PG_MATERIALS</a:t>
            </a:r>
            <a:r>
              <a:rPr lang="en-US" sz="2400" dirty="0" smtClean="0">
                <a:solidFill>
                  <a:schemeClr val="accent6"/>
                </a:solidFill>
              </a:rPr>
              <a:t>, </a:t>
            </a:r>
            <a:r>
              <a:rPr lang="en-US" sz="2400" dirty="0" err="1" smtClean="0">
                <a:solidFill>
                  <a:schemeClr val="accent6"/>
                </a:solidFill>
              </a:rPr>
              <a:t>ParameterType.Material</a:t>
            </a:r>
            <a:r>
              <a:rPr lang="en-US" sz="2400" dirty="0" smtClean="0">
                <a:solidFill>
                  <a:schemeClr val="accent6"/>
                </a:solidFill>
              </a:rPr>
              <a:t>, True)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familyMgr.AssociateElementParameterToFamilyParameter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>
              <a:buNone/>
            </a:pPr>
            <a:endParaRPr lang="en-US" sz="2400" dirty="0" smtClean="0">
              <a:solidFill>
                <a:schemeClr val="accent6"/>
              </a:solidFill>
            </a:endParaRPr>
          </a:p>
        </p:txBody>
      </p:sp>
      <p:pic>
        <p:nvPicPr>
          <p:cNvPr id="8" name="Picture 7" descr="Lab3 formula material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4175" y="2748597"/>
            <a:ext cx="5943600" cy="28917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Lab4 – Add Visibility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 </a:t>
            </a:r>
            <a:endParaRPr lang="en-US" dirty="0" smtClean="0"/>
          </a:p>
          <a:p>
            <a:pPr lvl="1"/>
            <a:r>
              <a:rPr lang="en-US" dirty="0" smtClean="0"/>
              <a:t>add line representation</a:t>
            </a:r>
          </a:p>
          <a:p>
            <a:pPr lvl="1"/>
            <a:r>
              <a:rPr lang="en-US" dirty="0" smtClean="0"/>
              <a:t>add visibility control 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rvtDoc.FamilyCreate.NewSymbolicCurve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rvtDoc.FamilyCreate.NewModelCurve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FamilyElementVisibility</a:t>
            </a:r>
            <a:r>
              <a:rPr lang="en-US" sz="2400" dirty="0" smtClean="0">
                <a:solidFill>
                  <a:schemeClr val="accent6"/>
                </a:solidFill>
              </a:rPr>
              <a:t>(</a:t>
            </a:r>
            <a:r>
              <a:rPr lang="en-US" sz="2400" dirty="0" err="1" smtClean="0">
                <a:solidFill>
                  <a:schemeClr val="accent6"/>
                </a:solidFill>
              </a:rPr>
              <a:t>FamilyElementVisibilityType.ViewSpecific</a:t>
            </a:r>
            <a:r>
              <a:rPr lang="en-US" sz="2400" dirty="0" smtClean="0">
                <a:solidFill>
                  <a:schemeClr val="accent6"/>
                </a:solidFill>
              </a:rPr>
              <a:t>/Model)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FamilyElementVisibility.IsShownInFine</a:t>
            </a:r>
            <a:r>
              <a:rPr lang="en-US" sz="2400" dirty="0" smtClean="0">
                <a:solidFill>
                  <a:schemeClr val="accent6"/>
                </a:solidFill>
              </a:rPr>
              <a:t>, etc.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pLine.SetVisibility</a:t>
            </a:r>
            <a:r>
              <a:rPr lang="en-US" sz="2400" dirty="0" smtClean="0">
                <a:solidFill>
                  <a:schemeClr val="accent6"/>
                </a:solidFill>
              </a:rPr>
              <a:t>(</a:t>
            </a:r>
            <a:r>
              <a:rPr lang="en-US" sz="2400" dirty="0" err="1" smtClean="0">
                <a:solidFill>
                  <a:schemeClr val="accent6"/>
                </a:solidFill>
              </a:rPr>
              <a:t>pFamilyElementVisibility</a:t>
            </a:r>
            <a:r>
              <a:rPr lang="en-US" sz="2400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sz="2400" dirty="0" smtClean="0">
              <a:solidFill>
                <a:schemeClr val="accent6"/>
              </a:solidFill>
            </a:endParaRPr>
          </a:p>
          <a:p>
            <a:pPr lvl="1">
              <a:buNone/>
            </a:pPr>
            <a:endParaRPr lang="en-US" sz="2400" dirty="0" smtClean="0">
              <a:solidFill>
                <a:schemeClr val="accent6"/>
              </a:solidFill>
            </a:endParaRPr>
          </a:p>
        </p:txBody>
      </p:sp>
      <p:pic>
        <p:nvPicPr>
          <p:cNvPr id="5" name="Picture 4" descr="Lab4 visibility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1775" y="2439987"/>
            <a:ext cx="5638800" cy="34700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SDK Samples 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1975" y="5106987"/>
            <a:ext cx="10058400" cy="1192495"/>
          </a:xfrm>
          <a:prstGeom prst="rect">
            <a:avLst/>
          </a:prstGeom>
        </p:spPr>
        <p:txBody>
          <a:bodyPr/>
          <a:lstStyle/>
          <a:p>
            <a:pPr marL="282894" marR="0" lvl="0" indent="-282894" algn="l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r>
              <a:rPr lang="en-US" sz="2400" i="1" kern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 pitchFamily="34" charset="0"/>
              </a:rPr>
              <a:t>For further references </a:t>
            </a:r>
            <a:endParaRPr kumimoji="0" lang="en-GB" sz="2400" b="0" i="1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>
            <a:off x="561975" y="4878387"/>
            <a:ext cx="10055225" cy="0"/>
          </a:xfrm>
          <a:prstGeom prst="line">
            <a:avLst/>
          </a:prstGeom>
          <a:noFill/>
          <a:ln w="228600">
            <a:solidFill>
              <a:srgbClr val="808080">
                <a:alpha val="64999"/>
              </a:srgbClr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SDK Samples 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&lt;SDK folder&gt;\Samples\</a:t>
            </a:r>
            <a:r>
              <a:rPr lang="en-US" dirty="0" err="1" smtClean="0"/>
              <a:t>FamilyCreation</a:t>
            </a:r>
            <a:r>
              <a:rPr lang="en-US" dirty="0" smtClean="0"/>
              <a:t> </a:t>
            </a:r>
          </a:p>
          <a:p>
            <a:pPr marL="87646" indent="-325098"/>
            <a:r>
              <a:rPr lang="en-GB" sz="2800" dirty="0" err="1" smtClean="0"/>
              <a:t>AutoJoin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Automatically join geometry of multiple generic forms for use in family modeling and massing</a:t>
            </a:r>
          </a:p>
          <a:p>
            <a:pPr marL="487647" lvl="1" indent="-325098"/>
            <a:r>
              <a:rPr lang="en-US" sz="1800" dirty="0" smtClean="0"/>
              <a:t>Uses the method Document::</a:t>
            </a:r>
            <a:r>
              <a:rPr lang="en-US" sz="1800" dirty="0" err="1" smtClean="0"/>
              <a:t>CombineElements</a:t>
            </a:r>
            <a:r>
              <a:rPr lang="en-US" sz="1800" dirty="0" smtClean="0"/>
              <a:t> to join geometry between overlapping generic forms</a:t>
            </a:r>
          </a:p>
          <a:p>
            <a:pPr marL="487647" lvl="1" indent="-325098"/>
            <a:r>
              <a:rPr lang="en-US" sz="1800" dirty="0" smtClean="0"/>
              <a:t>Provide a utility method check geometry object overlap, based on Face::Intersect(Curve) method</a:t>
            </a:r>
          </a:p>
          <a:p>
            <a:pPr marL="87646" indent="-325098"/>
            <a:r>
              <a:rPr lang="en-GB" sz="2800" dirty="0" err="1" smtClean="0"/>
              <a:t>AutoParameter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Batch mode automatic addition of shared or non-shared parameters to one or more family documents</a:t>
            </a:r>
          </a:p>
          <a:p>
            <a:pPr marL="487647" lvl="1" indent="-325098"/>
            <a:r>
              <a:rPr lang="en-US" sz="1800" dirty="0" smtClean="0"/>
              <a:t>Process active family document or all families in a folder </a:t>
            </a:r>
          </a:p>
          <a:p>
            <a:pPr marL="487647" lvl="1" indent="-325098"/>
            <a:r>
              <a:rPr lang="en-US" sz="1800" dirty="0" smtClean="0"/>
              <a:t>Uses </a:t>
            </a:r>
            <a:r>
              <a:rPr lang="en-US" sz="1800" dirty="0" err="1" smtClean="0"/>
              <a:t>FamilyManager</a:t>
            </a:r>
            <a:r>
              <a:rPr lang="en-US" sz="1800" dirty="0" smtClean="0"/>
              <a:t> class </a:t>
            </a:r>
            <a:r>
              <a:rPr lang="en-US" sz="1800" dirty="0" err="1" smtClean="0"/>
              <a:t>AddParameter</a:t>
            </a:r>
            <a:r>
              <a:rPr lang="en-US" sz="1800" dirty="0" smtClean="0"/>
              <a:t> methods</a:t>
            </a:r>
          </a:p>
          <a:p>
            <a:pPr marL="487647" lvl="1" indent="-325098"/>
            <a:r>
              <a:rPr lang="en-US" sz="1800" dirty="0" smtClean="0"/>
              <a:t>Reads input data from parameter text files in </a:t>
            </a:r>
            <a:r>
              <a:rPr lang="en-US" sz="1800" dirty="0" err="1" smtClean="0"/>
              <a:t>Revit</a:t>
            </a:r>
            <a:r>
              <a:rPr lang="en-US" sz="1800" dirty="0" smtClean="0"/>
              <a:t> shared parameter format</a:t>
            </a:r>
          </a:p>
          <a:p>
            <a:pPr marL="87646" indent="-325098"/>
            <a:r>
              <a:rPr lang="en-GB" sz="2800" dirty="0" err="1" smtClean="0"/>
              <a:t>DWGFamilyCreation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Import DWG file into family document add type parameters to the imported instance</a:t>
            </a:r>
          </a:p>
          <a:p>
            <a:pPr marL="487647" lvl="1" indent="-325098"/>
            <a:r>
              <a:rPr lang="en-US" sz="1800" dirty="0" err="1" smtClean="0"/>
              <a:t>DWGFileName</a:t>
            </a:r>
            <a:r>
              <a:rPr lang="en-US" sz="1800" dirty="0" smtClean="0"/>
              <a:t> with the DWG file name and </a:t>
            </a:r>
            <a:r>
              <a:rPr lang="en-US" sz="1800" dirty="0" err="1" smtClean="0"/>
              <a:t>ImportTime</a:t>
            </a:r>
            <a:r>
              <a:rPr lang="en-US" sz="1800" dirty="0" smtClean="0"/>
              <a:t> when it was imported</a:t>
            </a:r>
          </a:p>
          <a:p>
            <a:pPr marL="87646" indent="-325098"/>
            <a:r>
              <a:rPr lang="en-GB" sz="2800" dirty="0" err="1" smtClean="0"/>
              <a:t>GenericModelCreation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Create a generic model using extrusion, blend, revolution, sweep and swept blend elements</a:t>
            </a:r>
          </a:p>
          <a:p>
            <a:pPr marL="487647" lvl="1" indent="-325098"/>
            <a:r>
              <a:rPr lang="en-US" sz="1800" dirty="0" smtClean="0"/>
              <a:t>Checks that open document is a family one or creates a new family document</a:t>
            </a:r>
          </a:p>
          <a:p>
            <a:pPr marL="487647" lvl="1" indent="-325098"/>
            <a:r>
              <a:rPr lang="en-US" sz="1800" dirty="0" smtClean="0"/>
              <a:t>Exercises </a:t>
            </a:r>
            <a:r>
              <a:rPr lang="en-US" sz="1800" dirty="0" err="1" smtClean="0"/>
              <a:t>CreateSketchPlane</a:t>
            </a:r>
            <a:r>
              <a:rPr lang="en-US" sz="1800" dirty="0" smtClean="0"/>
              <a:t>, </a:t>
            </a:r>
            <a:r>
              <a:rPr lang="en-US" sz="1800" dirty="0" err="1" smtClean="0"/>
              <a:t>NewLineBound</a:t>
            </a:r>
            <a:r>
              <a:rPr lang="en-US" sz="1800" dirty="0" smtClean="0"/>
              <a:t>, and </a:t>
            </a:r>
            <a:r>
              <a:rPr lang="en-US" sz="1800" dirty="0" err="1" smtClean="0"/>
              <a:t>FamilyItemFactory</a:t>
            </a:r>
            <a:r>
              <a:rPr lang="en-US" sz="1800" dirty="0" smtClean="0"/>
              <a:t> methods to create profiles and shapes</a:t>
            </a:r>
          </a:p>
        </p:txBody>
      </p:sp>
      <p:pic>
        <p:nvPicPr>
          <p:cNvPr id="4" name="Picture 3" descr="GenericModelCreatio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17224" y="5487986"/>
            <a:ext cx="3212951" cy="16816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SDK Samples (cont.) 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46" indent="-325098"/>
            <a:r>
              <a:rPr lang="en-GB" sz="2800" dirty="0" err="1" smtClean="0"/>
              <a:t>TypeRegeneration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Use </a:t>
            </a:r>
            <a:r>
              <a:rPr lang="en-US" sz="1800" dirty="0" err="1" smtClean="0"/>
              <a:t>FamilyManager</a:t>
            </a:r>
            <a:r>
              <a:rPr lang="en-US" sz="1800" dirty="0" smtClean="0"/>
              <a:t> Types property to determine all types defined, and </a:t>
            </a:r>
            <a:r>
              <a:rPr lang="en-US" sz="1800" dirty="0" err="1" smtClean="0"/>
              <a:t>CurrentType</a:t>
            </a:r>
            <a:r>
              <a:rPr lang="en-US" sz="1800" dirty="0" smtClean="0"/>
              <a:t> to iterate through them</a:t>
            </a:r>
          </a:p>
          <a:p>
            <a:pPr marL="487647" lvl="1" indent="-325098"/>
            <a:r>
              <a:rPr lang="en-US" sz="1800" dirty="0" smtClean="0"/>
              <a:t>Report whether all types regenerated successfully, log errors to file</a:t>
            </a:r>
          </a:p>
          <a:p>
            <a:pPr marL="87646" indent="-325098"/>
            <a:r>
              <a:rPr lang="en-GB" sz="2800" dirty="0" err="1" smtClean="0"/>
              <a:t>ValidateParameters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Check whether every type has valid values for certain parameters and log result to file</a:t>
            </a:r>
          </a:p>
          <a:p>
            <a:pPr marL="487647" lvl="1" indent="-325098"/>
            <a:r>
              <a:rPr lang="en-US" sz="1800" dirty="0" smtClean="0"/>
              <a:t>External application subscribing to </a:t>
            </a:r>
            <a:r>
              <a:rPr lang="en-US" sz="1800" dirty="0" err="1" smtClean="0"/>
              <a:t>DocumentSaving</a:t>
            </a:r>
            <a:r>
              <a:rPr lang="en-US" sz="1800" dirty="0" smtClean="0"/>
              <a:t> and </a:t>
            </a:r>
            <a:r>
              <a:rPr lang="en-US" sz="1800" dirty="0" err="1" smtClean="0"/>
              <a:t>DocumentSavingAs</a:t>
            </a:r>
            <a:r>
              <a:rPr lang="en-US" sz="1800" dirty="0" smtClean="0"/>
              <a:t> events runs check automatically</a:t>
            </a:r>
          </a:p>
          <a:p>
            <a:pPr marL="487647" lvl="1" indent="-325098"/>
            <a:r>
              <a:rPr lang="en-US" sz="1800" dirty="0" smtClean="0"/>
              <a:t>External command to launch manually</a:t>
            </a:r>
          </a:p>
          <a:p>
            <a:pPr marL="87646" indent="-325098"/>
            <a:r>
              <a:rPr lang="en-GB" sz="2800" dirty="0" err="1" smtClean="0"/>
              <a:t>WindowWizard</a:t>
            </a:r>
            <a:endParaRPr lang="en-GB" sz="2800" dirty="0" smtClean="0"/>
          </a:p>
          <a:p>
            <a:pPr marL="487647" lvl="1" indent="-325098"/>
            <a:r>
              <a:rPr lang="en-GB" sz="1800" dirty="0" smtClean="0"/>
              <a:t>Create a window family via wizard user interface</a:t>
            </a:r>
          </a:p>
          <a:p>
            <a:pPr marL="487647" lvl="1" indent="-325098"/>
            <a:r>
              <a:rPr lang="en-GB" sz="1800" dirty="0" smtClean="0"/>
              <a:t>Start in window family template, e.g. Metric Window.rtf</a:t>
            </a:r>
          </a:p>
          <a:p>
            <a:pPr marL="487647" lvl="1" indent="-325098"/>
            <a:r>
              <a:rPr lang="en-GB" sz="1800" dirty="0" smtClean="0"/>
              <a:t>User defines input dimensions for window parameters and materials</a:t>
            </a:r>
          </a:p>
          <a:p>
            <a:pPr marL="487647" lvl="1" indent="-325098"/>
            <a:r>
              <a:rPr lang="en-GB" sz="1800" dirty="0" smtClean="0"/>
              <a:t>Create extrusion, alignment, dimension, reference plane, and family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86775" y="5994106"/>
            <a:ext cx="4312980" cy="2694282"/>
            <a:chOff x="8883693" y="6242056"/>
            <a:chExt cx="3794082" cy="2370131"/>
          </a:xfrm>
        </p:grpSpPr>
        <p:pic>
          <p:nvPicPr>
            <p:cNvPr id="5" name="Picture 4" descr="WindowWizard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3693" y="6242056"/>
              <a:ext cx="2468481" cy="1738313"/>
            </a:xfrm>
            <a:prstGeom prst="rect">
              <a:avLst/>
            </a:prstGeom>
          </p:spPr>
        </p:pic>
        <p:pic>
          <p:nvPicPr>
            <p:cNvPr id="6" name="Picture 5" descr="WindowWizard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3494" y="6569074"/>
              <a:ext cx="2468481" cy="1738313"/>
            </a:xfrm>
            <a:prstGeom prst="rect">
              <a:avLst/>
            </a:prstGeom>
          </p:spPr>
        </p:pic>
        <p:pic>
          <p:nvPicPr>
            <p:cNvPr id="7" name="Picture 6" descr="WindowWizard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9294" y="6873874"/>
              <a:ext cx="2468481" cy="1738313"/>
            </a:xfrm>
            <a:prstGeom prst="rect">
              <a:avLst/>
            </a:prstGeom>
          </p:spPr>
        </p:pic>
      </p:grpSp>
      <p:pic>
        <p:nvPicPr>
          <p:cNvPr id="8" name="Picture 7" descr="WindowWizard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62775" y="6554787"/>
            <a:ext cx="1219200" cy="24278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SDK Samples (cont.)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46" indent="-325098"/>
            <a:r>
              <a:rPr lang="en-GB" sz="2800" dirty="0" err="1" smtClean="0"/>
              <a:t>CreateAirHandler</a:t>
            </a:r>
            <a:r>
              <a:rPr lang="en-GB" sz="2800" dirty="0" smtClean="0"/>
              <a:t> – RME</a:t>
            </a:r>
          </a:p>
          <a:p>
            <a:pPr marL="487647" lvl="1" indent="-325098"/>
            <a:r>
              <a:rPr lang="en-US" sz="1800" dirty="0" smtClean="0"/>
              <a:t>Create an air handler with pipe and duct connectors</a:t>
            </a:r>
          </a:p>
          <a:p>
            <a:pPr marL="487647" lvl="1" indent="-325098"/>
            <a:r>
              <a:rPr lang="en-US" sz="1800" dirty="0" smtClean="0"/>
              <a:t>Check the template family category to verify valid starting point</a:t>
            </a:r>
          </a:p>
          <a:p>
            <a:pPr marL="487647" lvl="1" indent="-325098"/>
            <a:r>
              <a:rPr lang="en-US" sz="1800" dirty="0" smtClean="0"/>
              <a:t>Use </a:t>
            </a:r>
            <a:r>
              <a:rPr lang="en-US" sz="1800" dirty="0" err="1" smtClean="0"/>
              <a:t>FamilyItemFactory</a:t>
            </a:r>
            <a:r>
              <a:rPr lang="en-US" sz="1800" dirty="0" smtClean="0"/>
              <a:t> class </a:t>
            </a:r>
            <a:r>
              <a:rPr lang="en-US" sz="1800" dirty="0" err="1" smtClean="0"/>
              <a:t>NewExtrusion</a:t>
            </a:r>
            <a:r>
              <a:rPr lang="en-US" sz="1800" dirty="0" smtClean="0"/>
              <a:t>, </a:t>
            </a:r>
            <a:r>
              <a:rPr lang="en-US" sz="1800" dirty="0" err="1" smtClean="0"/>
              <a:t>NewPipeConnector</a:t>
            </a:r>
            <a:r>
              <a:rPr lang="en-US" sz="1800" dirty="0" smtClean="0"/>
              <a:t>, </a:t>
            </a:r>
            <a:r>
              <a:rPr lang="en-US" sz="1800" dirty="0" err="1" smtClean="0"/>
              <a:t>NewDuctConnector</a:t>
            </a:r>
            <a:r>
              <a:rPr lang="en-US" sz="1800" dirty="0" smtClean="0"/>
              <a:t> methods</a:t>
            </a:r>
          </a:p>
          <a:p>
            <a:pPr marL="487647" lvl="1" indent="-325098"/>
            <a:r>
              <a:rPr lang="en-US" sz="1800" dirty="0" smtClean="0"/>
              <a:t>Set proper connector parameters and use Document::</a:t>
            </a:r>
            <a:r>
              <a:rPr lang="en-US" sz="1800" dirty="0" err="1" smtClean="0"/>
              <a:t>CombineElements</a:t>
            </a:r>
            <a:r>
              <a:rPr lang="en-US" sz="1800" dirty="0" smtClean="0"/>
              <a:t> to join the extrusions</a:t>
            </a:r>
            <a:endParaRPr lang="en-GB" sz="2400" dirty="0" smtClean="0"/>
          </a:p>
          <a:p>
            <a:pPr marL="87646" indent="-325098"/>
            <a:r>
              <a:rPr lang="en-GB" sz="2800" dirty="0" err="1" smtClean="0"/>
              <a:t>CreateTruss</a:t>
            </a:r>
            <a:r>
              <a:rPr lang="en-GB" sz="2800" dirty="0" smtClean="0"/>
              <a:t> – RST</a:t>
            </a:r>
          </a:p>
          <a:p>
            <a:pPr marL="487647" lvl="1" indent="-325098"/>
            <a:r>
              <a:rPr lang="en-US" sz="1800" dirty="0" smtClean="0"/>
              <a:t>Create a mono truss in a truss family document</a:t>
            </a:r>
          </a:p>
          <a:p>
            <a:pPr marL="487647" lvl="1" indent="-325098"/>
            <a:r>
              <a:rPr lang="en-US" sz="1800" dirty="0" smtClean="0"/>
              <a:t>Create truss curves using </a:t>
            </a:r>
            <a:r>
              <a:rPr lang="en-US" sz="1800" dirty="0" err="1" smtClean="0"/>
              <a:t>NewModelCurve</a:t>
            </a:r>
            <a:r>
              <a:rPr lang="en-US" sz="1800" dirty="0" smtClean="0"/>
              <a:t>, set truss type through </a:t>
            </a:r>
            <a:r>
              <a:rPr lang="en-US" sz="1800" dirty="0" err="1" smtClean="0"/>
              <a:t>ModelCurve</a:t>
            </a:r>
            <a:r>
              <a:rPr lang="en-US" sz="1800" dirty="0" smtClean="0"/>
              <a:t> </a:t>
            </a:r>
            <a:r>
              <a:rPr lang="en-US" sz="1800" dirty="0" err="1" smtClean="0"/>
              <a:t>TrussCurveType</a:t>
            </a:r>
            <a:r>
              <a:rPr lang="en-US" sz="1800" dirty="0" smtClean="0"/>
              <a:t> property</a:t>
            </a:r>
          </a:p>
          <a:p>
            <a:pPr marL="487647" lvl="1" indent="-325098"/>
            <a:r>
              <a:rPr lang="en-US" sz="1800" dirty="0" smtClean="0"/>
              <a:t>Add constraints to the truss curves with </a:t>
            </a:r>
            <a:r>
              <a:rPr lang="en-US" sz="1800" dirty="0" err="1" smtClean="0"/>
              <a:t>NewAlignment</a:t>
            </a:r>
            <a:endParaRPr lang="en-US" sz="1800" dirty="0" smtClean="0"/>
          </a:p>
          <a:p>
            <a:pPr marL="487647" lvl="1" indent="-325098">
              <a:buNone/>
            </a:pPr>
            <a:endParaRPr lang="en-GB" sz="2400" dirty="0" smtClean="0"/>
          </a:p>
        </p:txBody>
      </p:sp>
      <p:pic>
        <p:nvPicPr>
          <p:cNvPr id="4" name="Picture 3" descr="CreateAirHandle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0775" y="735066"/>
            <a:ext cx="2438400" cy="25431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 … 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46" indent="-325098"/>
            <a:r>
              <a:rPr lang="en-GB" sz="2800" err="1" smtClean="0"/>
              <a:t>Revit</a:t>
            </a:r>
            <a:r>
              <a:rPr lang="en-GB" sz="2800" smtClean="0"/>
              <a:t> Developer </a:t>
            </a:r>
            <a:r>
              <a:rPr lang="en-GB" sz="2800" dirty="0" smtClean="0"/>
              <a:t>Guide </a:t>
            </a:r>
          </a:p>
          <a:p>
            <a:pPr marL="710309" lvl="2" indent="-325098"/>
            <a:r>
              <a:rPr lang="en-GB" sz="2100" dirty="0" smtClean="0"/>
              <a:t>Section 13 </a:t>
            </a:r>
            <a:r>
              <a:rPr lang="en-GB" sz="2100" smtClean="0"/>
              <a:t>Family Creation</a:t>
            </a:r>
            <a:endParaRPr lang="en-GB" sz="2100" dirty="0" smtClean="0"/>
          </a:p>
          <a:p>
            <a:pPr marL="87646" indent="-325098"/>
            <a:r>
              <a:rPr lang="en-GB" sz="2800" dirty="0" smtClean="0"/>
              <a:t>RevitAPI.chm </a:t>
            </a:r>
          </a:p>
          <a:p>
            <a:pPr marL="710309" lvl="2" indent="-325098"/>
            <a:r>
              <a:rPr lang="en-GB" sz="2100" dirty="0" smtClean="0"/>
              <a:t>Reference guide. Include code snippet </a:t>
            </a:r>
          </a:p>
          <a:p>
            <a:pPr marL="87646" indent="-325098"/>
            <a:r>
              <a:rPr lang="en-GB" sz="2800" dirty="0" smtClean="0"/>
              <a:t>Recordings</a:t>
            </a:r>
          </a:p>
          <a:p>
            <a:pPr marL="710309" lvl="2" indent="-325098"/>
            <a:r>
              <a:rPr lang="en-GB" sz="2100" dirty="0" err="1" smtClean="0">
                <a:hlinkClick r:id="rId2"/>
              </a:rPr>
              <a:t>Revit</a:t>
            </a:r>
            <a:r>
              <a:rPr lang="en-GB" sz="2100" dirty="0" smtClean="0">
                <a:hlinkClick r:id="rId2"/>
              </a:rPr>
              <a:t> Family API Webcast (July 2009) </a:t>
            </a:r>
            <a:endParaRPr lang="en-GB" sz="2100" dirty="0" smtClean="0"/>
          </a:p>
          <a:p>
            <a:pPr marL="710309" lvl="2" indent="-325098"/>
            <a:r>
              <a:rPr lang="en-GB" sz="2100" dirty="0" smtClean="0"/>
              <a:t>AU 2009 virtual class AU2009 CP9118-1 : </a:t>
            </a:r>
            <a:br>
              <a:rPr lang="en-GB" sz="2100" dirty="0" smtClean="0"/>
            </a:br>
            <a:r>
              <a:rPr lang="en-GB" sz="2100" dirty="0" smtClean="0"/>
              <a:t>“</a:t>
            </a:r>
            <a:r>
              <a:rPr lang="en-US" sz="2100" dirty="0" smtClean="0">
                <a:hlinkClick r:id="rId3"/>
              </a:rPr>
              <a:t>The New Autodesk® </a:t>
            </a:r>
            <a:r>
              <a:rPr lang="en-US" sz="2100" dirty="0" err="1" smtClean="0">
                <a:hlinkClick r:id="rId3"/>
              </a:rPr>
              <a:t>Revit</a:t>
            </a:r>
            <a:r>
              <a:rPr lang="en-US" sz="2100" dirty="0" smtClean="0">
                <a:hlinkClick r:id="rId3"/>
              </a:rPr>
              <a:t>® Family API: Everything is Relative</a:t>
            </a:r>
            <a:r>
              <a:rPr lang="en-GB" sz="2100" dirty="0" smtClean="0"/>
              <a:t>” by Jeremy Tammik </a:t>
            </a:r>
          </a:p>
          <a:p>
            <a:pPr marL="710309" lvl="2" indent="-325098"/>
            <a:r>
              <a:rPr lang="en-GB" sz="2100" dirty="0" smtClean="0"/>
              <a:t>In </a:t>
            </a:r>
            <a:r>
              <a:rPr lang="en-GB" sz="2100" dirty="0" err="1" smtClean="0"/>
              <a:t>Revit</a:t>
            </a:r>
            <a:r>
              <a:rPr lang="en-GB" sz="2100" dirty="0" smtClean="0"/>
              <a:t> 2010, but mostly still valid for Family API</a:t>
            </a:r>
          </a:p>
          <a:p>
            <a:pPr marL="710309" lvl="2" indent="-325098"/>
            <a:r>
              <a:rPr lang="en-GB" sz="2100" dirty="0" smtClean="0"/>
              <a:t>Based on the exercise labs </a:t>
            </a:r>
          </a:p>
          <a:p>
            <a:pPr marL="87646" indent="-325098"/>
            <a:r>
              <a:rPr lang="en-GB" sz="2800" dirty="0" smtClean="0">
                <a:hlinkClick r:id="rId4"/>
              </a:rPr>
              <a:t>Discussion Groups</a:t>
            </a:r>
            <a:r>
              <a:rPr lang="en-GB" sz="2800" dirty="0" smtClean="0"/>
              <a:t> &gt;&gt; </a:t>
            </a:r>
            <a:r>
              <a:rPr lang="en-GB" sz="2800" dirty="0" err="1" smtClean="0"/>
              <a:t>Revit</a:t>
            </a:r>
            <a:r>
              <a:rPr lang="en-GB" sz="2800" dirty="0" smtClean="0"/>
              <a:t> Architecture &gt;&gt; </a:t>
            </a:r>
            <a:r>
              <a:rPr lang="en-GB" sz="2800" dirty="0" err="1" smtClean="0"/>
              <a:t>Revit</a:t>
            </a:r>
            <a:r>
              <a:rPr lang="en-GB" sz="2800" dirty="0" smtClean="0"/>
              <a:t> API</a:t>
            </a:r>
          </a:p>
          <a:p>
            <a:pPr marL="87646" indent="-325098"/>
            <a:r>
              <a:rPr lang="en-GB" sz="2800" dirty="0" smtClean="0">
                <a:hlinkClick r:id="rId5"/>
              </a:rPr>
              <a:t>API Training Classes</a:t>
            </a:r>
            <a:endParaRPr lang="en-GB" sz="2800" dirty="0" smtClean="0"/>
          </a:p>
          <a:p>
            <a:pPr marL="87646" indent="-325098"/>
            <a:r>
              <a:rPr lang="en-GB" sz="2800" dirty="0" smtClean="0">
                <a:hlinkClick r:id="rId6"/>
              </a:rPr>
              <a:t>The Building Coder</a:t>
            </a:r>
            <a:r>
              <a:rPr lang="en-GB" sz="2800" dirty="0" smtClean="0"/>
              <a:t>, Jeremy </a:t>
            </a:r>
            <a:r>
              <a:rPr lang="en-GB" sz="2800" dirty="0" err="1" smtClean="0"/>
              <a:t>Tammik's</a:t>
            </a:r>
            <a:r>
              <a:rPr lang="en-GB" sz="2800" dirty="0" smtClean="0"/>
              <a:t> </a:t>
            </a:r>
            <a:r>
              <a:rPr lang="en-GB" sz="2800" dirty="0" err="1" smtClean="0"/>
              <a:t>Revit</a:t>
            </a:r>
            <a:r>
              <a:rPr lang="en-GB" sz="2800" dirty="0" smtClean="0"/>
              <a:t> API Blog</a:t>
            </a:r>
          </a:p>
          <a:p>
            <a:pPr marL="87646" indent="-325098"/>
            <a:r>
              <a:rPr lang="en-GB" sz="2800" dirty="0" smtClean="0">
                <a:hlinkClick r:id="rId7"/>
              </a:rPr>
              <a:t>Autodesk Developer Network</a:t>
            </a:r>
            <a:endParaRPr lang="en-GB" sz="2800" dirty="0" smtClean="0"/>
          </a:p>
          <a:p>
            <a:pPr marL="87646" indent="-325098"/>
            <a:r>
              <a:rPr lang="en-GB" sz="2800" dirty="0" err="1" smtClean="0">
                <a:hlinkClick r:id="rId8"/>
              </a:rPr>
              <a:t>DevHelp</a:t>
            </a:r>
            <a:r>
              <a:rPr lang="en-GB" sz="2800" dirty="0" smtClean="0">
                <a:hlinkClick r:id="rId8"/>
              </a:rPr>
              <a:t> Online </a:t>
            </a:r>
            <a:r>
              <a:rPr lang="en-GB" sz="2800" dirty="0" smtClean="0"/>
              <a:t>for ADN members</a:t>
            </a:r>
          </a:p>
          <a:p>
            <a:pPr marL="487647" lvl="1" indent="-325098"/>
            <a:endParaRPr lang="en-US" sz="1800" dirty="0" smtClean="0"/>
          </a:p>
          <a:p>
            <a:pPr marL="487647" lvl="1" indent="-325098"/>
            <a:endParaRPr lang="en-US" sz="1800" dirty="0" smtClean="0"/>
          </a:p>
          <a:p>
            <a:pPr marL="487647" lvl="1" indent="-325098"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Families – Where to begin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40" y="1531179"/>
            <a:ext cx="7281135" cy="6319008"/>
          </a:xfrm>
        </p:spPr>
        <p:txBody>
          <a:bodyPr/>
          <a:lstStyle/>
          <a:p>
            <a:r>
              <a:rPr lang="en-GB" dirty="0" smtClean="0"/>
              <a:t>Which is better? </a:t>
            </a:r>
          </a:p>
          <a:p>
            <a:pPr marL="1179513" lvl="2" indent="-457200">
              <a:spcBef>
                <a:spcPts val="600"/>
              </a:spcBef>
            </a:pPr>
            <a:r>
              <a:rPr lang="en-US" sz="2800" dirty="0" smtClean="0"/>
              <a:t>Start from a family template</a:t>
            </a:r>
          </a:p>
          <a:p>
            <a:pPr marL="1179513" lvl="2" indent="-457200"/>
            <a:r>
              <a:rPr lang="en-US" sz="2800" dirty="0" smtClean="0"/>
              <a:t>Modify an existing family</a:t>
            </a:r>
          </a:p>
          <a:p>
            <a:r>
              <a:rPr lang="en-GB" dirty="0" smtClean="0"/>
              <a:t>Which Family template to start with?  </a:t>
            </a:r>
          </a:p>
          <a:p>
            <a:pPr marL="1179513" lvl="2" indent="-457200">
              <a:spcBef>
                <a:spcPts val="600"/>
              </a:spcBef>
            </a:pPr>
            <a:r>
              <a:rPr lang="en-US" sz="2800" dirty="0" smtClean="0"/>
              <a:t>2D or 3D, model or detail component</a:t>
            </a:r>
          </a:p>
          <a:p>
            <a:pPr marL="1179513" lvl="2" indent="-457200"/>
            <a:r>
              <a:rPr lang="en-US" sz="2800" dirty="0" smtClean="0"/>
              <a:t>Hosted or non hosted: Wall, Ceiling, Face based…</a:t>
            </a:r>
          </a:p>
          <a:p>
            <a:pPr marL="1179513" lvl="2" indent="-457200"/>
            <a:r>
              <a:rPr lang="en-US" sz="2800" dirty="0" smtClean="0"/>
              <a:t>Category</a:t>
            </a:r>
          </a:p>
          <a:p>
            <a:pPr marL="1179513" lvl="2" indent="-457200"/>
            <a:r>
              <a:rPr lang="en-US" sz="2800" dirty="0" smtClean="0"/>
              <a:t>Placement type: free or 2 point</a:t>
            </a:r>
          </a:p>
          <a:p>
            <a:pPr marL="1179513" lvl="2" indent="-457200"/>
            <a:r>
              <a:rPr lang="en-US" sz="2800" dirty="0" smtClean="0"/>
              <a:t>Specialty: Truss, Rebar…</a:t>
            </a:r>
          </a:p>
          <a:p>
            <a:pPr marL="1179513" lvl="2" indent="-457200">
              <a:spcBef>
                <a:spcPts val="600"/>
              </a:spcBef>
              <a:buNone/>
            </a:pPr>
            <a:endParaRPr lang="en-US" dirty="0" smtClean="0"/>
          </a:p>
        </p:txBody>
      </p:sp>
      <p:pic>
        <p:nvPicPr>
          <p:cNvPr id="5" name="Picture 4" descr="famtempl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7775" y="5354329"/>
            <a:ext cx="3962400" cy="325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amtempl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531" y="5564187"/>
            <a:ext cx="233024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amily template dialo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77175" y="1710256"/>
            <a:ext cx="4895728" cy="30157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from UI </a:t>
            </a:r>
          </a:p>
          <a:p>
            <a:pPr lvl="1"/>
            <a:r>
              <a:rPr lang="en-US" dirty="0" smtClean="0"/>
              <a:t>What is it? </a:t>
            </a:r>
          </a:p>
          <a:p>
            <a:pPr lvl="1"/>
            <a:r>
              <a:rPr lang="en-US" dirty="0" smtClean="0"/>
              <a:t>Where to begin, flavors, editor, what is possible </a:t>
            </a:r>
          </a:p>
          <a:p>
            <a:pPr lvl="1"/>
            <a:r>
              <a:rPr lang="en-US" dirty="0" smtClean="0"/>
              <a:t>Best practice </a:t>
            </a:r>
          </a:p>
          <a:p>
            <a:r>
              <a:rPr lang="en-US" dirty="0" smtClean="0"/>
              <a:t>Family creation using API </a:t>
            </a:r>
          </a:p>
          <a:p>
            <a:pPr lvl="1"/>
            <a:r>
              <a:rPr lang="en-US" dirty="0" smtClean="0"/>
              <a:t>Learning along best practice </a:t>
            </a:r>
          </a:p>
          <a:p>
            <a:pPr lvl="1"/>
            <a:r>
              <a:rPr lang="en-US" dirty="0" smtClean="0"/>
              <a:t>Example: L-shape column</a:t>
            </a:r>
          </a:p>
          <a:p>
            <a:pPr lvl="1"/>
            <a:r>
              <a:rPr lang="en-US" dirty="0" smtClean="0"/>
              <a:t>Learning resources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Thank you very much!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SK_Last_sl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87"/>
            <a:ext cx="13011149" cy="9753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Flavors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Revit</a:t>
            </a:r>
            <a:r>
              <a:rPr lang="en-GB" dirty="0" smtClean="0"/>
              <a:t> Architecture </a:t>
            </a:r>
          </a:p>
          <a:p>
            <a:pPr marL="1059793" lvl="2" indent="-392113">
              <a:spcBef>
                <a:spcPts val="600"/>
              </a:spcBef>
            </a:pPr>
            <a:r>
              <a:rPr lang="en-US" dirty="0" smtClean="0"/>
              <a:t>Basic building components with simplistic interactions in the model</a:t>
            </a:r>
          </a:p>
          <a:p>
            <a:pPr marL="1059793" lvl="2" indent="-392113">
              <a:spcBef>
                <a:spcPts val="300"/>
              </a:spcBef>
            </a:pPr>
            <a:r>
              <a:rPr lang="en-US" dirty="0" smtClean="0"/>
              <a:t>Free placement objects - casework, furniture, etc. </a:t>
            </a:r>
          </a:p>
          <a:p>
            <a:pPr marL="1059793" lvl="2" indent="-392113">
              <a:spcBef>
                <a:spcPts val="300"/>
              </a:spcBef>
            </a:pPr>
            <a:r>
              <a:rPr lang="en-US" dirty="0" smtClean="0"/>
              <a:t>“2 point” placement objects – beams, detail components, etc.</a:t>
            </a:r>
          </a:p>
          <a:p>
            <a:pPr marL="1059793" lvl="2" indent="-392113">
              <a:spcBef>
                <a:spcPts val="300"/>
              </a:spcBef>
            </a:pPr>
            <a:r>
              <a:rPr lang="en-US" dirty="0" smtClean="0"/>
              <a:t>Hosted objects: windows, doors, columns (“level to level”), ceiling or “wall based” lighting fixtures  </a:t>
            </a:r>
          </a:p>
          <a:p>
            <a:r>
              <a:rPr lang="en-GB" dirty="0" smtClean="0"/>
              <a:t>Revit Structure </a:t>
            </a:r>
          </a:p>
          <a:p>
            <a:pPr marL="1059793" lvl="2" indent="-457200">
              <a:spcBef>
                <a:spcPts val="600"/>
              </a:spcBef>
            </a:pPr>
            <a:r>
              <a:rPr lang="en-US" dirty="0" smtClean="0"/>
              <a:t>Additional components with complex interactions with other objects</a:t>
            </a:r>
          </a:p>
          <a:p>
            <a:pPr marL="1059793" lvl="2" indent="-457200">
              <a:spcBef>
                <a:spcPts val="300"/>
              </a:spcBef>
            </a:pPr>
            <a:r>
              <a:rPr lang="en-US" dirty="0" smtClean="0"/>
              <a:t>Framing - beams (“beams to beam”, “beam to column”), columns</a:t>
            </a:r>
          </a:p>
          <a:p>
            <a:pPr marL="1059793" lvl="2" indent="-457200">
              <a:spcBef>
                <a:spcPts val="300"/>
              </a:spcBef>
            </a:pPr>
            <a:r>
              <a:rPr lang="en-US" dirty="0" smtClean="0"/>
              <a:t>Trusses - layout for girder trusses; Boundary Conditions</a:t>
            </a:r>
          </a:p>
          <a:p>
            <a:pPr marL="1059793" lvl="2" indent="-457200">
              <a:spcBef>
                <a:spcPts val="300"/>
              </a:spcBef>
            </a:pPr>
            <a:r>
              <a:rPr lang="en-US" dirty="0" smtClean="0"/>
              <a:t>Span Direction Symbols; Reinforcement Symbols - area reinforcement expands to find edges, path reinforcement</a:t>
            </a:r>
          </a:p>
          <a:p>
            <a:r>
              <a:rPr lang="en-GB" dirty="0" smtClean="0"/>
              <a:t>Revit MEP </a:t>
            </a:r>
          </a:p>
          <a:p>
            <a:pPr marL="1059793" lvl="2" indent="-457200">
              <a:spcBef>
                <a:spcPts val="600"/>
              </a:spcBef>
            </a:pPr>
            <a:r>
              <a:rPr lang="en-US" dirty="0" smtClean="0"/>
              <a:t>Connectors allowing objects to resize based on what they are connected to</a:t>
            </a:r>
          </a:p>
          <a:p>
            <a:pPr marL="1179513" lvl="2" indent="-457200">
              <a:spcBef>
                <a:spcPts val="60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Revit Family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Revit offers 6 basic family editors</a:t>
            </a:r>
          </a:p>
          <a:p>
            <a:pPr marL="714375" lvl="1" indent="-357188"/>
            <a:r>
              <a:rPr lang="en-GB" dirty="0" smtClean="0"/>
              <a:t>3D model, annotation, detail, rebar, truss and new conceptual mass.</a:t>
            </a:r>
          </a:p>
          <a:p>
            <a:pPr marL="714375" lvl="1" indent="-357188">
              <a:buNone/>
            </a:pPr>
            <a:r>
              <a:rPr lang="en-GB" dirty="0" smtClean="0"/>
              <a:t> </a:t>
            </a:r>
          </a:p>
          <a:p>
            <a:r>
              <a:rPr lang="en-GB" dirty="0" smtClean="0"/>
              <a:t>Each family editor provides a specific set and is tied to the chosen family template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Geometry – extrusions, blends, sweeps, revolves, swept blends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Lines – model, symbolic, detail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Basic tools – copy, mirror, paint, join/unjoin, cut geometry/don’t cut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References – reference planes, reference lines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Annotation tools – labels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Advanced tools – formulas, nesting, arrays, type </a:t>
            </a:r>
            <a:r>
              <a:rPr lang="en-GB" dirty="0" err="1" smtClean="0"/>
              <a:t>catalogs</a:t>
            </a:r>
            <a:endParaRPr lang="en-GB" dirty="0" smtClean="0"/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MEP tools – add connectors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Testing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2124" y="3278187"/>
            <a:ext cx="5540451" cy="408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4036" y="1754187"/>
            <a:ext cx="12096303" cy="7256750"/>
          </a:xfrm>
        </p:spPr>
        <p:txBody>
          <a:bodyPr/>
          <a:lstStyle/>
          <a:p>
            <a:pPr marL="342858" lvl="2" indent="-342858">
              <a:spcBef>
                <a:spcPts val="600"/>
              </a:spcBef>
              <a:buNone/>
            </a:pPr>
            <a:r>
              <a:rPr lang="en-US" altLang="ja-JP" sz="3200" dirty="0" smtClean="0">
                <a:ea typeface="ＭＳ Ｐゴシック" pitchFamily="34" charset="-128"/>
              </a:rPr>
              <a:t>The “process” for building families is the most important aspect of family creation that one needs to learn</a:t>
            </a:r>
            <a:r>
              <a:rPr lang="en-US" altLang="ja-JP" sz="3600" dirty="0" smtClean="0">
                <a:ea typeface="ＭＳ Ｐゴシック" pitchFamily="34" charset="-128"/>
              </a:rPr>
              <a:t/>
            </a:r>
            <a:br>
              <a:rPr lang="en-US" altLang="ja-JP" sz="3600" dirty="0" smtClean="0">
                <a:ea typeface="ＭＳ Ｐゴシック" pitchFamily="34" charset="-128"/>
              </a:rPr>
            </a:br>
            <a:endParaRPr lang="en-US" altLang="ja-JP" sz="3600" dirty="0" smtClean="0">
              <a:ea typeface="ＭＳ Ｐゴシック" pitchFamily="34" charset="-128"/>
            </a:endParaRPr>
          </a:p>
          <a:p>
            <a:pPr>
              <a:buNone/>
            </a:pPr>
            <a:r>
              <a:rPr lang="en-GB" sz="3200" dirty="0" smtClean="0"/>
              <a:t>Process order: 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Plan (Insertion Point, Parametric Origin)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Layout Reference Planes (The Bones)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Parameters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multiple host thickness types (for testing hosted families)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2 or more types	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Flex Types and Host (Testing Procedure)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a Single Level of Geometry	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Repeat Steps 6 and 7 until you are satisfied with the results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Test in Project Environment (create testing project)</a:t>
            </a:r>
          </a:p>
          <a:p>
            <a:pPr marL="379512" indent="-457200" algn="r">
              <a:buNone/>
            </a:pPr>
            <a:r>
              <a:rPr lang="en-US" altLang="ja-JP" sz="2000" i="1" dirty="0" smtClean="0">
                <a:ea typeface="ＭＳ Ｐゴシック" pitchFamily="34" charset="-128"/>
              </a:rPr>
              <a:t>Steven Campbell, Revit </a:t>
            </a:r>
            <a:r>
              <a:rPr lang="en-US" altLang="ja-JP" sz="2000" i="1" dirty="0">
                <a:ea typeface="ＭＳ Ｐゴシック" pitchFamily="34" charset="-128"/>
              </a:rPr>
              <a:t>C</a:t>
            </a:r>
            <a:r>
              <a:rPr lang="en-US" altLang="ja-JP" sz="2000" i="1" dirty="0" smtClean="0">
                <a:ea typeface="ＭＳ Ｐゴシック" pitchFamily="34" charset="-128"/>
              </a:rPr>
              <a:t>ontent Project </a:t>
            </a:r>
            <a:r>
              <a:rPr lang="en-US" altLang="ja-JP" sz="2000" i="1" dirty="0">
                <a:ea typeface="ＭＳ Ｐゴシック" pitchFamily="34" charset="-128"/>
              </a:rPr>
              <a:t>M</a:t>
            </a:r>
            <a:r>
              <a:rPr lang="en-US" altLang="ja-JP" sz="2000" i="1" dirty="0" smtClean="0">
                <a:ea typeface="ＭＳ Ｐゴシック" pitchFamily="34" charset="-128"/>
              </a:rPr>
              <a:t>anager </a:t>
            </a:r>
          </a:p>
          <a:p>
            <a:pPr marL="722313" lvl="1" indent="-361950">
              <a:spcBef>
                <a:spcPts val="600"/>
              </a:spcBef>
              <a:buNone/>
            </a:pPr>
            <a:endParaRPr lang="en-GB" altLang="ja-JP" dirty="0" smtClean="0">
              <a:ea typeface="ＭＳ Ｐゴシック" pitchFamily="34" charset="-128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Revit</a:t>
            </a:r>
            <a:r>
              <a:rPr lang="en-GB" dirty="0" smtClean="0"/>
              <a:t> Families Best Practice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My Documents\My Pictures\caseme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3775" y="2973387"/>
            <a:ext cx="4038600" cy="248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ref_line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975" y="5807675"/>
            <a:ext cx="4724400" cy="318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plate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962906" y="666750"/>
            <a:ext cx="1936344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Revit</a:t>
            </a:r>
            <a:r>
              <a:rPr lang="en-US" smtClean="0"/>
              <a:t> Families </a:t>
            </a:r>
            <a:r>
              <a:rPr lang="en-US" dirty="0" smtClean="0"/>
              <a:t>– What is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Formulas – can be used to control behaviour, visibility, arrays</a:t>
            </a:r>
          </a:p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Arrays and nesting – repeatable, resizable elements across an array </a:t>
            </a:r>
          </a:p>
          <a:p>
            <a:pPr marL="722313" lvl="1" indent="-361950">
              <a:spcBef>
                <a:spcPts val="600"/>
              </a:spcBef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  <a:buNone/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Advanced nesting – subcomponents can be swapped</a:t>
            </a:r>
          </a:p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Reference lines – angular movement </a:t>
            </a:r>
          </a:p>
        </p:txBody>
      </p:sp>
      <p:pic>
        <p:nvPicPr>
          <p:cNvPr id="6" name="Picture 5" descr="nest-array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33575" y="3276599"/>
            <a:ext cx="3964819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lay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8458" y="5792787"/>
            <a:ext cx="4932692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refline1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82617" y="6097587"/>
            <a:ext cx="1632558" cy="283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Image xmlns="f53a3603-67ad-45e2-accf-d44f8756b321">
      <Url>https://share.autodesk.com/Marketing/catalog/PublishingImages/09_25_08_AEC_Title_01.jpg</Url>
      <Description xsi:nil="true"/>
    </Image>
    <Date_x0020_Published xmlns="c8bab806-ca78-4cad-94f6-48e563f76e95">2009-05-14T07:00:00+00:00</Date_x0020_Published>
    <Media_x0020_Description xmlns="c8bab806-ca78-4cad-94f6-48e563f76e95">AEC Industry Title Slide -- General Overview Version</Media_x0020_Description>
    <Category xmlns="f53a3603-67ad-45e2-accf-d44f8756b321" xsi:nil="true"/>
    <Business_x0020_and_x0020_Industry xmlns="f53a3603-67ad-45e2-accf-d44f8756b321">Industry PowerPoint Title Slides</Business_x0020_and_x0020_Indust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reative Catalog" ma:contentTypeID="0x0101003D62B9A716C08244A68E1D56ED354A9500A7EFD4C2F324CA44B4E995A506E2E1CF" ma:contentTypeVersion="31" ma:contentTypeDescription="" ma:contentTypeScope="" ma:versionID="17bc19fc9bd490bc1bda444d86d6b7f0">
  <xsd:schema xmlns:xsd="http://www.w3.org/2001/XMLSchema" xmlns:p="http://schemas.microsoft.com/office/2006/metadata/properties" xmlns:ns2="c8bab806-ca78-4cad-94f6-48e563f76e95" xmlns:ns4="f53a3603-67ad-45e2-accf-d44f8756b321" targetNamespace="http://schemas.microsoft.com/office/2006/metadata/properties" ma:root="true" ma:fieldsID="284905265c583129f8035dc0f09dfb0f" ns2:_="" ns4:_="">
    <xsd:import namespace="c8bab806-ca78-4cad-94f6-48e563f76e95"/>
    <xsd:import namespace="f53a3603-67ad-45e2-accf-d44f8756b321"/>
    <xsd:element name="properties">
      <xsd:complexType>
        <xsd:sequence>
          <xsd:element name="documentManagement">
            <xsd:complexType>
              <xsd:all>
                <xsd:element ref="ns2:Date_x0020_Published" minOccurs="0"/>
                <xsd:element ref="ns2:Media_x0020_Description" minOccurs="0"/>
                <xsd:element ref="ns4:Image" minOccurs="0"/>
                <xsd:element ref="ns4:Category" minOccurs="0"/>
                <xsd:element ref="ns4:Business_x0020_and_x0020_Indust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8bab806-ca78-4cad-94f6-48e563f76e95" elementFormDefault="qualified">
    <xsd:import namespace="http://schemas.microsoft.com/office/2006/documentManagement/types"/>
    <xsd:element name="Date_x0020_Published" ma:index="8" nillable="true" ma:displayName="Date Published" ma:format="DateOnly" ma:internalName="Date_x0020_Published">
      <xsd:simpleType>
        <xsd:restriction base="dms:DateTime"/>
      </xsd:simpleType>
    </xsd:element>
    <xsd:element name="Media_x0020_Description" ma:index="10" nillable="true" ma:displayName="Media Description" ma:internalName="Media_x0020_Description" ma:readOnly="fals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f53a3603-67ad-45e2-accf-d44f8756b321" elementFormDefault="qualified">
    <xsd:import namespace="http://schemas.microsoft.com/office/2006/documentManagement/types"/>
    <xsd:element name="Image" ma:index="11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ategory" ma:index="12" nillable="true" ma:displayName="Category" ma:internalName="Category">
      <xsd:simpleType>
        <xsd:restriction base="dms:Text">
          <xsd:maxLength value="255"/>
        </xsd:restriction>
      </xsd:simpleType>
    </xsd:element>
    <xsd:element name="Business_x0020_and_x0020_Industry" ma:index="13" nillable="true" ma:displayName="Business and Industry" ma:internalName="Business_x0020_and_x0020_Indust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Doc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B23F64D-CA4A-4BF5-9636-FF31814D07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07AE55-A139-4AD7-ACEE-00E455099D23}">
  <ds:schemaRefs>
    <ds:schemaRef ds:uri="http://schemas.microsoft.com/office/2006/metadata/properties"/>
    <ds:schemaRef ds:uri="f53a3603-67ad-45e2-accf-d44f8756b321"/>
    <ds:schemaRef ds:uri="c8bab806-ca78-4cad-94f6-48e563f76e95"/>
  </ds:schemaRefs>
</ds:datastoreItem>
</file>

<file path=customXml/itemProps3.xml><?xml version="1.0" encoding="utf-8"?>
<ds:datastoreItem xmlns:ds="http://schemas.openxmlformats.org/officeDocument/2006/customXml" ds:itemID="{A9644739-F05B-4EE2-A361-57034C614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ab806-ca78-4cad-94f6-48e563f76e95"/>
    <ds:schemaRef ds:uri="f53a3603-67ad-45e2-accf-d44f8756b32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3343</Words>
  <Application>Microsoft Office PowerPoint</Application>
  <PresentationFormat>Custom</PresentationFormat>
  <Paragraphs>638</Paragraphs>
  <Slides>52</Slides>
  <Notes>27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ADSK_Dark</vt:lpstr>
      <vt:lpstr>ADSK_White</vt:lpstr>
      <vt:lpstr>Revit Family API</vt:lpstr>
      <vt:lpstr>Revit Family API</vt:lpstr>
      <vt:lpstr>Agenda </vt:lpstr>
      <vt:lpstr>Revit Families – What is it? </vt:lpstr>
      <vt:lpstr>Revit Families – Where to begin </vt:lpstr>
      <vt:lpstr>Revit Family Flavors</vt:lpstr>
      <vt:lpstr>Revit Family Editor</vt:lpstr>
      <vt:lpstr>Revit Families Best Practice </vt:lpstr>
      <vt:lpstr>Revit Families – What is possible</vt:lpstr>
      <vt:lpstr>Family Resources </vt:lpstr>
      <vt:lpstr>Family API</vt:lpstr>
      <vt:lpstr>Family API Overview What is it? </vt:lpstr>
      <vt:lpstr>Family API Overview Family specific classes and methods </vt:lpstr>
      <vt:lpstr>Family API along Best Practice  Example: Simple L-shape column</vt:lpstr>
      <vt:lpstr>1. Plan</vt:lpstr>
      <vt:lpstr>1. Plan  Validate the document</vt:lpstr>
      <vt:lpstr>2. Layout Reference Planes  Add reference planes </vt:lpstr>
      <vt:lpstr>2. Layout Reference Planes  Example: Vertical offset </vt:lpstr>
      <vt:lpstr>2. Layout Reference Planes  Example: Vertical offset </vt:lpstr>
      <vt:lpstr>2. Layout Reference Planes  Example: NewReferencePlane2()  </vt:lpstr>
      <vt:lpstr>3. Add Parameters </vt:lpstr>
      <vt:lpstr>3a. Add Parameters  Example: Tw</vt:lpstr>
      <vt:lpstr>3a. Add Parameters  Example: Column Finish</vt:lpstr>
      <vt:lpstr>3b Add Dimensions  Example: Tw</vt:lpstr>
      <vt:lpstr>4. Add Multiple Host Thickness Types </vt:lpstr>
      <vt:lpstr>5. Add Two or More Types </vt:lpstr>
      <vt:lpstr>5. Add Two or More Types  Example: Width x Depth  </vt:lpstr>
      <vt:lpstr>6. Flex Types and Host (Testing Procedure) </vt:lpstr>
      <vt:lpstr>7. Add Single Level of Geometry</vt:lpstr>
      <vt:lpstr>7a. Add Single Level of Geometry  Example: Extrusion</vt:lpstr>
      <vt:lpstr>7a. Add Single Level of Geometry  Example: L-shape profile</vt:lpstr>
      <vt:lpstr>7b. Add Alignments  Example: lock a face on the ref plane “OffsetV” </vt:lpstr>
      <vt:lpstr>7b. Add Alignments  Example: Level alignment</vt:lpstr>
      <vt:lpstr>7b. Add Alignments  Example: L-shape solid alignments </vt:lpstr>
      <vt:lpstr>8. Repeat Steps 6 and 7 Till Satisfied</vt:lpstr>
      <vt:lpstr>9. Test in Project Environment</vt:lpstr>
      <vt:lpstr>Additional Classes and Methods Visibility </vt:lpstr>
      <vt:lpstr>Additional Classes and Methods Associate parameters </vt:lpstr>
      <vt:lpstr>Labs Exercises </vt:lpstr>
      <vt:lpstr>Family API Labs Exercises  Hands-on</vt:lpstr>
      <vt:lpstr>Lab1 – Create a Rectangular Column </vt:lpstr>
      <vt:lpstr>Lab2 – Create a L-Shape Column </vt:lpstr>
      <vt:lpstr>Lab3 – Add Formulas and Materials </vt:lpstr>
      <vt:lpstr>Lab4 – Add Visibility Control </vt:lpstr>
      <vt:lpstr>Family API SDK Samples </vt:lpstr>
      <vt:lpstr>Family API SDK Samples  Learning resources</vt:lpstr>
      <vt:lpstr>Family API SDK Samples (cont.)  Learning resources</vt:lpstr>
      <vt:lpstr>Family API SDK Samples (cont.) Learning resources</vt:lpstr>
      <vt:lpstr>and more …  Learning resources</vt:lpstr>
      <vt:lpstr>Summary</vt:lpstr>
      <vt:lpstr>Slide 51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Industry Title Slide</dc:title>
  <dc:subject/>
  <dc:creator/>
  <cp:keywords/>
  <cp:lastModifiedBy/>
  <cp:revision>1</cp:revision>
  <dcterms:created xsi:type="dcterms:W3CDTF">2009-05-11T05:16:38Z</dcterms:created>
  <dcterms:modified xsi:type="dcterms:W3CDTF">2011-07-28T11:56:59Z</dcterms:modified>
  <cp:contentType>Creative Catalog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0x0101003D62B9A716C08244A68E1D56ED354A9500A7EFD4C2F324CA44B4E995A506E2E1CF</vt:lpwstr>
  </property>
  <property fmtid="{D5CDD505-2E9C-101B-9397-08002B2CF9AE}" pid="3" name="PPT Category">
    <vt:lpwstr>2</vt:lpwstr>
  </property>
  <property fmtid="{D5CDD505-2E9C-101B-9397-08002B2CF9AE}" pid="4" name="Order">
    <vt:r8>300</vt:r8>
  </property>
  <property fmtid="{D5CDD505-2E9C-101B-9397-08002B2CF9AE}" pid="5" name="URL">
    <vt:lpwstr/>
  </property>
  <property fmtid="{D5CDD505-2E9C-101B-9397-08002B2CF9AE}" pid="6" name="Business &amp; Corporate Type">
    <vt:lpwstr>2</vt:lpwstr>
  </property>
</Properties>
</file>