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48"/>
  </p:notesMasterIdLst>
  <p:handoutMasterIdLst>
    <p:handoutMasterId r:id="rId49"/>
  </p:handoutMasterIdLst>
  <p:sldIdLst>
    <p:sldId id="326" r:id="rId2"/>
    <p:sldId id="327" r:id="rId3"/>
    <p:sldId id="328" r:id="rId4"/>
    <p:sldId id="329" r:id="rId5"/>
    <p:sldId id="330" r:id="rId6"/>
    <p:sldId id="331" r:id="rId7"/>
    <p:sldId id="332" r:id="rId8"/>
    <p:sldId id="333" r:id="rId9"/>
    <p:sldId id="334" r:id="rId10"/>
    <p:sldId id="372" r:id="rId11"/>
    <p:sldId id="371"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6" r:id="rId32"/>
    <p:sldId id="357" r:id="rId33"/>
    <p:sldId id="358" r:id="rId34"/>
    <p:sldId id="370" r:id="rId35"/>
    <p:sldId id="359" r:id="rId36"/>
    <p:sldId id="360" r:id="rId37"/>
    <p:sldId id="361" r:id="rId38"/>
    <p:sldId id="362" r:id="rId39"/>
    <p:sldId id="363" r:id="rId40"/>
    <p:sldId id="364" r:id="rId41"/>
    <p:sldId id="365" r:id="rId42"/>
    <p:sldId id="366" r:id="rId43"/>
    <p:sldId id="367" r:id="rId44"/>
    <p:sldId id="368" r:id="rId45"/>
    <p:sldId id="369" r:id="rId46"/>
    <p:sldId id="309" r:id="rId47"/>
  </p:sldIdLst>
  <p:sldSz cx="13011150" cy="9756775"/>
  <p:notesSz cx="6805613" cy="9939338"/>
  <p:custDataLst>
    <p:tags r:id="rId50"/>
  </p:custDataLst>
  <p:defaultTextStyle>
    <a:defPPr>
      <a:defRPr lang="en-US"/>
    </a:defPPr>
    <a:lvl1pPr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1pPr>
    <a:lvl2pPr marL="647700" indent="-190500"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2pPr>
    <a:lvl3pPr marL="1298575" indent="-384175"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3pPr>
    <a:lvl4pPr marL="1949450" indent="-577850"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4pPr>
    <a:lvl5pPr marL="2598738" indent="-769938"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600"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600"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600"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600" kern="1200">
        <a:solidFill>
          <a:schemeClr val="tx1"/>
        </a:solidFill>
        <a:latin typeface="Arial" charset="0"/>
        <a:ea typeface="ヒラギノ角ゴ Pro W3" charset="-128"/>
        <a:cs typeface="ヒラギノ角ゴ Pro W3"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BB11"/>
    <a:srgbClr val="EE0066"/>
    <a:srgbClr val="118888"/>
    <a:srgbClr val="004282"/>
    <a:srgbClr val="7F7F7F"/>
    <a:srgbClr val="993388"/>
    <a:srgbClr val="EE5500"/>
    <a:srgbClr val="EDEDED"/>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p:cViewPr varScale="1">
        <p:scale>
          <a:sx n="66" d="100"/>
          <a:sy n="66" d="100"/>
        </p:scale>
        <p:origin x="-1032" y="-102"/>
      </p:cViewPr>
      <p:guideLst>
        <p:guide orient="horz" pos="3073"/>
        <p:guide pos="4098"/>
      </p:guideLst>
    </p:cSldViewPr>
  </p:slideViewPr>
  <p:outlineViewPr>
    <p:cViewPr>
      <p:scale>
        <a:sx n="33" d="100"/>
        <a:sy n="33" d="100"/>
      </p:scale>
      <p:origin x="0" y="14514"/>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450" y="0"/>
            <a:ext cx="2949575" cy="496888"/>
          </a:xfrm>
          <a:prstGeom prst="rect">
            <a:avLst/>
          </a:prstGeom>
        </p:spPr>
        <p:txBody>
          <a:bodyPr vert="horz" wrap="square" lIns="65233" tIns="32617" rIns="65233" bIns="32617" numCol="1" anchor="t" anchorCtr="0" compatLnSpc="1">
            <a:prstTxWarp prst="textNoShape">
              <a:avLst/>
            </a:prstTxWarp>
          </a:bodyPr>
          <a:lstStyle>
            <a:lvl1pPr algn="r" defTabSz="927100">
              <a:defRPr sz="900">
                <a:latin typeface="Calibri" charset="0"/>
              </a:defRPr>
            </a:lvl1pPr>
          </a:lstStyle>
          <a:p>
            <a:pPr>
              <a:defRPr/>
            </a:pPr>
            <a:fld id="{49CEBDC2-A1F9-6A49-8E53-67AAE8967D73}" type="datetime1">
              <a:rPr lang="en-US"/>
              <a:pPr>
                <a:defRPr/>
              </a:pPr>
              <a:t>2011-03-23</a:t>
            </a:fld>
            <a:endParaRPr lang="en-US"/>
          </a:p>
        </p:txBody>
      </p:sp>
      <p:sp>
        <p:nvSpPr>
          <p:cNvPr id="4" name="Footer Placeholder 3"/>
          <p:cNvSpPr>
            <a:spLocks noGrp="1"/>
          </p:cNvSpPr>
          <p:nvPr>
            <p:ph type="ftr" sz="quarter" idx="2"/>
          </p:nvPr>
        </p:nvSpPr>
        <p:spPr>
          <a:xfrm>
            <a:off x="0" y="9440863"/>
            <a:ext cx="2947988" cy="496887"/>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450" y="9440863"/>
            <a:ext cx="2949575" cy="496887"/>
          </a:xfrm>
          <a:prstGeom prst="rect">
            <a:avLst/>
          </a:prstGeom>
        </p:spPr>
        <p:txBody>
          <a:bodyPr vert="horz" wrap="square" lIns="65233" tIns="32617" rIns="65233" bIns="32617" numCol="1" anchor="b" anchorCtr="0" compatLnSpc="1">
            <a:prstTxWarp prst="textNoShape">
              <a:avLst/>
            </a:prstTxWarp>
          </a:bodyPr>
          <a:lstStyle>
            <a:lvl1pPr algn="r" defTabSz="927100">
              <a:defRPr sz="900">
                <a:latin typeface="Calibri" charset="0"/>
              </a:defRPr>
            </a:lvl1pPr>
          </a:lstStyle>
          <a:p>
            <a:pPr>
              <a:defRPr/>
            </a:pPr>
            <a:fld id="{A6801E09-BD81-5445-9AD4-5F753848A2D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450" y="0"/>
            <a:ext cx="2949575" cy="496888"/>
          </a:xfrm>
          <a:prstGeom prst="rect">
            <a:avLst/>
          </a:prstGeom>
        </p:spPr>
        <p:txBody>
          <a:bodyPr vert="horz" wrap="square" lIns="95662" tIns="47831" rIns="95662" bIns="47831" numCol="1" anchor="t" anchorCtr="0" compatLnSpc="1">
            <a:prstTxWarp prst="textNoShape">
              <a:avLst/>
            </a:prstTxWarp>
          </a:bodyPr>
          <a:lstStyle>
            <a:lvl1pPr algn="r" defTabSz="927100">
              <a:defRPr sz="1200">
                <a:latin typeface="Calibri" charset="0"/>
              </a:defRPr>
            </a:lvl1pPr>
          </a:lstStyle>
          <a:p>
            <a:pPr>
              <a:defRPr/>
            </a:pPr>
            <a:fld id="{0C6B155D-02B3-CA44-A1CF-ECD3144E0BEF}" type="datetime1">
              <a:rPr lang="en-US"/>
              <a:pPr>
                <a:defRPr/>
              </a:pPr>
              <a:t>2011-03-23</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679450" y="3975100"/>
            <a:ext cx="5446713" cy="521811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863"/>
            <a:ext cx="2947988" cy="496887"/>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wrap="square" lIns="95662" tIns="47831" rIns="95662" bIns="47831" numCol="1" anchor="b" anchorCtr="0" compatLnSpc="1">
            <a:prstTxWarp prst="textNoShape">
              <a:avLst/>
            </a:prstTxWarp>
          </a:bodyPr>
          <a:lstStyle>
            <a:lvl1pPr algn="r" defTabSz="927100">
              <a:defRPr sz="1200">
                <a:latin typeface="Calibri" charset="0"/>
              </a:defRPr>
            </a:lvl1pPr>
          </a:lstStyle>
          <a:p>
            <a:pPr>
              <a:defRPr/>
            </a:pPr>
            <a:fld id="{787077CE-6DA3-1C4A-8710-E03D0ED32BB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8575" rtl="0" eaLnBrk="0" fontAlgn="base" hangingPunct="0">
      <a:spcBef>
        <a:spcPct val="30000"/>
      </a:spcBef>
      <a:spcAft>
        <a:spcPct val="0"/>
      </a:spcAft>
      <a:defRPr sz="1400" kern="1200">
        <a:solidFill>
          <a:schemeClr val="tx1"/>
        </a:solidFill>
        <a:latin typeface="+mn-lt"/>
        <a:ea typeface="ＭＳ Ｐゴシック" charset="-128"/>
        <a:cs typeface="ＭＳ Ｐゴシック" charset="-128"/>
      </a:defRPr>
    </a:lvl1pPr>
    <a:lvl2pPr marL="271463"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2pPr>
    <a:lvl3pPr marL="546100"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3pPr>
    <a:lvl4pPr marL="820738"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4pPr>
    <a:lvl5pPr marL="1095375"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15CF4311-8769-CD41-A00A-BE6B491E05FC}"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a:lstStyle/>
          <a:p>
            <a:fld id="{1B77B134-D9DC-514E-BA4A-CFC175EA6746}" type="slidenum">
              <a:rPr lang="en-US"/>
              <a:pPr/>
              <a:t>46</a:t>
            </a:fld>
            <a:endParaRPr lang="en-US"/>
          </a:p>
        </p:txBody>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60420" name="Slide Image Placeholder 7"/>
          <p:cNvSpPr>
            <a:spLocks noGrp="1" noRot="1" noChangeAspect="1" noTextEdit="1"/>
          </p:cNvSpPr>
          <p:nvPr>
            <p:ph type="sldImg"/>
          </p:nvPr>
        </p:nvSpPr>
        <p:spPr bwMode="auto">
          <a:xfrm>
            <a:off x="1538288" y="828675"/>
            <a:ext cx="3729037" cy="2797175"/>
          </a:xfrm>
          <a:noFill/>
          <a:ln>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EB6356D-5A77-4F50-8BDD-F5EA18AA48AE}" type="slidenum">
              <a:rPr lang="en-US" smtClean="0"/>
              <a:pPr/>
              <a:t>2</a:t>
            </a:fld>
            <a:endParaRPr lang="en-US" smtClean="0"/>
          </a:p>
        </p:txBody>
      </p:sp>
      <p:sp>
        <p:nvSpPr>
          <p:cNvPr id="109571" name="Rectangle 2"/>
          <p:cNvSpPr>
            <a:spLocks noGrp="1" noRot="1" noChangeAspect="1" noChangeArrowheads="1" noTextEdit="1"/>
          </p:cNvSpPr>
          <p:nvPr>
            <p:ph type="sldImg"/>
          </p:nvPr>
        </p:nvSpPr>
        <p:spPr>
          <a:xfrm>
            <a:off x="917575" y="744538"/>
            <a:ext cx="4237038" cy="3178175"/>
          </a:xfrm>
          <a:ln/>
        </p:spPr>
      </p:sp>
      <p:sp>
        <p:nvSpPr>
          <p:cNvPr id="109572" name="Rectangle 3"/>
          <p:cNvSpPr>
            <a:spLocks noGrp="1" noChangeArrowheads="1"/>
          </p:cNvSpPr>
          <p:nvPr>
            <p:ph type="body" idx="1"/>
          </p:nvPr>
        </p:nvSpPr>
        <p:spPr>
          <a:noFill/>
          <a:ln/>
        </p:spPr>
        <p:txBody>
          <a:bodyPr/>
          <a:lstStyle/>
          <a:p>
            <a:pPr eaLnBrk="1" hangingPunct="1"/>
            <a:r>
              <a:rPr lang="en-GB" smtClean="0"/>
              <a:t>This is a class for programmers who already have some familiarity with both the .NET Framework and the Revit .NET API.</a:t>
            </a:r>
            <a:r>
              <a:rPr lang="en-GB" baseline="0" smtClean="0"/>
              <a:t> </a:t>
            </a:r>
          </a:p>
          <a:p>
            <a:pPr eaLnBrk="1" hangingPunct="1"/>
            <a:r>
              <a:rPr lang="en-GB" baseline="0" smtClean="0"/>
              <a:t>We will be looking at using the Revit MEP API to work programmatically with an MEP BIM.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US" smtClean="0"/>
              <a:t>Before</a:t>
            </a:r>
            <a:r>
              <a:rPr lang="en-US" baseline="0" smtClean="0"/>
              <a:t> we jump into the presentation proper, here’s a little bit about me. My name is Jeremy Tammik, and I work for the Autodesk Developer Network (ADN), in the AEC workgroup. I also write a blog on the Revit API. I have been working with AutoCAD APIs for over twenty years. A key part of my job is to support communication between external plug-in developers and our engineering to help the latter create the APIs that the former need to write really cool add-in applications.</a:t>
            </a:r>
            <a:endParaRPr lang="en-US" smtClean="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Some of you may be unfamiliar with ADN. The Autodesk Developer Network is a program providing professional support to programmers writing add-in applications for Autodesk software.</a:t>
            </a:r>
            <a:r>
              <a:rPr lang="en-US" baseline="0" smtClean="0"/>
              <a:t> If you think the program benefits listed here would be useful to you, then visit this URL and read more about it. You don’t have to be a commercial software developer to join ADN.</a:t>
            </a:r>
            <a:endParaRPr lang="en-US" smtClean="0"/>
          </a:p>
        </p:txBody>
      </p:sp>
      <p:sp>
        <p:nvSpPr>
          <p:cNvPr id="4" name="Slide Number Placeholder 3"/>
          <p:cNvSpPr>
            <a:spLocks noGrp="1"/>
          </p:cNvSpPr>
          <p:nvPr>
            <p:ph type="sldNum" sz="quarter" idx="10"/>
          </p:nvPr>
        </p:nvSpPr>
        <p:spPr/>
        <p:txBody>
          <a:bodyPr/>
          <a:lstStyle/>
          <a:p>
            <a:fld id="{6A0E5043-F1D3-4DBB-BE5C-D1DA0412B1F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b="1" kern="1200" smtClean="0">
                <a:solidFill>
                  <a:schemeClr val="tx1"/>
                </a:solidFill>
                <a:latin typeface="+mn-lt"/>
                <a:ea typeface="+mn-ea"/>
                <a:cs typeface="+mn-cs"/>
              </a:rPr>
              <a:t>Cable Tray and Conduit </a:t>
            </a:r>
          </a:p>
          <a:p>
            <a:r>
              <a:rPr lang="en-GB" sz="1400" kern="1200" smtClean="0">
                <a:solidFill>
                  <a:schemeClr val="tx1"/>
                </a:solidFill>
                <a:latin typeface="+mn-lt"/>
                <a:ea typeface="+mn-ea"/>
                <a:cs typeface="+mn-cs"/>
              </a:rPr>
              <a:t>Revit 2011 includes support for modelling conduit and cable tray as unique object types. The goal of this feature is to represent real world conduit and cable tray for coordination purposes and for accurate and legible construction drawings.</a:t>
            </a:r>
          </a:p>
          <a:p>
            <a:r>
              <a:rPr lang="en-GB" sz="1400" kern="1200" smtClean="0">
                <a:solidFill>
                  <a:schemeClr val="tx1"/>
                </a:solidFill>
                <a:latin typeface="+mn-lt"/>
                <a:ea typeface="+mn-ea"/>
                <a:cs typeface="+mn-cs"/>
              </a:rPr>
              <a:t>Cable trays and conduits and can be routed as individual runs with or without individual fittings placed between straight sections. Conduit runs without fittings would be used for conduit that is bent to change directions instead of having actual fittings. When using conduit or cable tray runs without fittings, you can now use a new schedule type to report the overall length of the run. These schedule types have categories of Conduit Runs and Cable Tray Runs respectively.</a:t>
            </a:r>
          </a:p>
          <a:p>
            <a:r>
              <a:rPr lang="en-GB" sz="1400" kern="1200" smtClean="0">
                <a:solidFill>
                  <a:schemeClr val="tx1"/>
                </a:solidFill>
                <a:latin typeface="+mn-lt"/>
                <a:ea typeface="+mn-ea"/>
                <a:cs typeface="+mn-cs"/>
              </a:rPr>
              <a:t>Cable trays can be drawn as channel or ladder type. </a:t>
            </a:r>
          </a:p>
          <a:p>
            <a:r>
              <a:rPr lang="en-GB" sz="1400" kern="1200" smtClean="0">
                <a:solidFill>
                  <a:schemeClr val="tx1"/>
                </a:solidFill>
                <a:latin typeface="+mn-lt"/>
                <a:ea typeface="+mn-ea"/>
                <a:cs typeface="+mn-cs"/>
              </a:rPr>
              <a:t>Conduits can be connected to cable tray segments. The conduit does not have to actually touch the cable tray to connect. For example, you can connect a conduit 6” below the cable tray and have the conduit end update if the cable tray segment is moved.</a:t>
            </a:r>
          </a:p>
          <a:p>
            <a:r>
              <a:rPr lang="en-GB" sz="1400" kern="1200" smtClean="0">
                <a:solidFill>
                  <a:schemeClr val="tx1"/>
                </a:solidFill>
                <a:latin typeface="+mn-lt"/>
                <a:ea typeface="+mn-ea"/>
                <a:cs typeface="+mn-cs"/>
              </a:rPr>
              <a:t>Conduit and cable tray each support graphics with varying levels of detail in fine, medium, and coarse display.</a:t>
            </a:r>
          </a:p>
          <a:p>
            <a:r>
              <a:rPr lang="en-GB" sz="1400" kern="1200" smtClean="0">
                <a:solidFill>
                  <a:schemeClr val="tx1"/>
                </a:solidFill>
                <a:latin typeface="+mn-lt"/>
                <a:ea typeface="+mn-ea"/>
                <a:cs typeface="+mn-cs"/>
              </a:rPr>
              <a:t>A new type of connector is now available for connecting conduit to equipment. This new surface connector enables an entire face of a piece of equipment to accept conduit connections without having to manually add individual conduit connectors to the equipment. This makes connecting to equipment such as switchgear, transformers and panels faster and easier.</a:t>
            </a:r>
          </a:p>
          <a:p>
            <a:r>
              <a:rPr lang="en-GB" sz="1400" b="1" kern="1200" smtClean="0">
                <a:solidFill>
                  <a:schemeClr val="tx1"/>
                </a:solidFill>
                <a:latin typeface="+mn-lt"/>
                <a:ea typeface="+mn-ea"/>
                <a:cs typeface="+mn-cs"/>
              </a:rPr>
              <a:t>Panel Schedules</a:t>
            </a:r>
          </a:p>
          <a:p>
            <a:r>
              <a:rPr lang="en-GB" sz="1400" kern="1200" smtClean="0">
                <a:solidFill>
                  <a:schemeClr val="tx1"/>
                </a:solidFill>
                <a:latin typeface="+mn-lt"/>
                <a:ea typeface="+mn-ea"/>
                <a:cs typeface="+mn-cs"/>
              </a:rPr>
              <a:t>You can create a schedule that lists the circuits connected to a panel, and displays information about each circuit such as location on the panel, circuit name, apparent loads, etc. Panel schedules display three main information sections: a header, circuit table, and a loads summary. A new Panel Schedule view for the selected panel is displayed in the drawing area, and panel schedules are added to the project browser under the Panel Schedules folder. A panel schedule shows the following data:</a:t>
            </a:r>
          </a:p>
          <a:p>
            <a:r>
              <a:rPr lang="en-GB" sz="1400" kern="1200" smtClean="0">
                <a:solidFill>
                  <a:schemeClr val="tx1"/>
                </a:solidFill>
                <a:latin typeface="+mn-lt"/>
                <a:ea typeface="+mn-ea"/>
                <a:cs typeface="+mn-cs"/>
              </a:rPr>
              <a:t>Panel Name </a:t>
            </a:r>
          </a:p>
          <a:p>
            <a:r>
              <a:rPr lang="en-GB" sz="1400" kern="1200" smtClean="0">
                <a:solidFill>
                  <a:schemeClr val="tx1"/>
                </a:solidFill>
                <a:latin typeface="+mn-lt"/>
                <a:ea typeface="+mn-ea"/>
                <a:cs typeface="+mn-cs"/>
              </a:rPr>
              <a:t>Distribution System supported by the panel </a:t>
            </a:r>
          </a:p>
          <a:p>
            <a:r>
              <a:rPr lang="en-GB" sz="1400" kern="1200" smtClean="0">
                <a:solidFill>
                  <a:schemeClr val="tx1"/>
                </a:solidFill>
                <a:latin typeface="+mn-lt"/>
                <a:ea typeface="+mn-ea"/>
                <a:cs typeface="+mn-cs"/>
              </a:rPr>
              <a:t>Number of phases available from the panel </a:t>
            </a:r>
          </a:p>
          <a:p>
            <a:r>
              <a:rPr lang="en-GB" sz="1400" kern="1200" smtClean="0">
                <a:solidFill>
                  <a:schemeClr val="tx1"/>
                </a:solidFill>
                <a:latin typeface="+mn-lt"/>
                <a:ea typeface="+mn-ea"/>
                <a:cs typeface="+mn-cs"/>
              </a:rPr>
              <a:t>Number of wires specified for the distribution system assigned to this panel  </a:t>
            </a:r>
          </a:p>
          <a:p>
            <a:r>
              <a:rPr lang="en-GB" sz="1400" kern="1200" smtClean="0">
                <a:solidFill>
                  <a:schemeClr val="tx1"/>
                </a:solidFill>
                <a:latin typeface="+mn-lt"/>
                <a:ea typeface="+mn-ea"/>
                <a:cs typeface="+mn-cs"/>
              </a:rPr>
              <a:t>Rating of the mains feeding the panel </a:t>
            </a:r>
          </a:p>
          <a:p>
            <a:r>
              <a:rPr lang="en-GB" sz="1400" kern="1200" smtClean="0">
                <a:solidFill>
                  <a:schemeClr val="tx1"/>
                </a:solidFill>
                <a:latin typeface="+mn-lt"/>
                <a:ea typeface="+mn-ea"/>
                <a:cs typeface="+mn-cs"/>
              </a:rPr>
              <a:t>Type of mounting (Surface or Recessed) </a:t>
            </a:r>
          </a:p>
          <a:p>
            <a:r>
              <a:rPr lang="en-GB" sz="1400" kern="1200" smtClean="0">
                <a:solidFill>
                  <a:schemeClr val="tx1"/>
                </a:solidFill>
                <a:latin typeface="+mn-lt"/>
                <a:ea typeface="+mn-ea"/>
                <a:cs typeface="+mn-cs"/>
              </a:rPr>
              <a:t>Type of case enclosing the panel </a:t>
            </a:r>
          </a:p>
          <a:p>
            <a:r>
              <a:rPr lang="en-GB" sz="1400" kern="1200" smtClean="0">
                <a:solidFill>
                  <a:schemeClr val="tx1"/>
                </a:solidFill>
                <a:latin typeface="+mn-lt"/>
                <a:ea typeface="+mn-ea"/>
                <a:cs typeface="+mn-cs"/>
              </a:rPr>
              <a:t>Room where the panel is installed </a:t>
            </a:r>
          </a:p>
          <a:p>
            <a:r>
              <a:rPr lang="en-GB" sz="1400" kern="1200" smtClean="0">
                <a:solidFill>
                  <a:schemeClr val="tx1"/>
                </a:solidFill>
                <a:latin typeface="+mn-lt"/>
                <a:ea typeface="+mn-ea"/>
                <a:cs typeface="+mn-cs"/>
              </a:rPr>
              <a:t>Name assigned to a load circuit </a:t>
            </a:r>
          </a:p>
          <a:p>
            <a:r>
              <a:rPr lang="en-GB" sz="1400" kern="1200" smtClean="0">
                <a:solidFill>
                  <a:schemeClr val="tx1"/>
                </a:solidFill>
                <a:latin typeface="+mn-lt"/>
                <a:ea typeface="+mn-ea"/>
                <a:cs typeface="+mn-cs"/>
              </a:rPr>
              <a:t>Rated trip current for a circuit breaker </a:t>
            </a:r>
          </a:p>
          <a:p>
            <a:r>
              <a:rPr lang="en-GB" sz="1400" kern="1200" smtClean="0">
                <a:solidFill>
                  <a:schemeClr val="tx1"/>
                </a:solidFill>
                <a:latin typeface="+mn-lt"/>
                <a:ea typeface="+mn-ea"/>
                <a:cs typeface="+mn-cs"/>
              </a:rPr>
              <a:t>Number of poles on the circuit breaker </a:t>
            </a:r>
          </a:p>
          <a:p>
            <a:r>
              <a:rPr lang="en-GB" sz="1400" kern="1200" smtClean="0">
                <a:solidFill>
                  <a:schemeClr val="tx1"/>
                </a:solidFill>
                <a:latin typeface="+mn-lt"/>
                <a:ea typeface="+mn-ea"/>
                <a:cs typeface="+mn-cs"/>
              </a:rPr>
              <a:t>Circuit number </a:t>
            </a:r>
          </a:p>
          <a:p>
            <a:r>
              <a:rPr lang="en-GB" sz="1400" kern="1200" smtClean="0">
                <a:solidFill>
                  <a:schemeClr val="tx1"/>
                </a:solidFill>
                <a:latin typeface="+mn-lt"/>
                <a:ea typeface="+mn-ea"/>
                <a:cs typeface="+mn-cs"/>
              </a:rPr>
              <a:t>Phases </a:t>
            </a:r>
          </a:p>
          <a:p>
            <a:r>
              <a:rPr lang="en-GB" sz="1400" kern="1200" smtClean="0">
                <a:solidFill>
                  <a:schemeClr val="tx1"/>
                </a:solidFill>
                <a:latin typeface="+mn-lt"/>
                <a:ea typeface="+mn-ea"/>
                <a:cs typeface="+mn-cs"/>
              </a:rPr>
              <a:t>Apparent load (VA) for each of the phases </a:t>
            </a:r>
          </a:p>
          <a:p>
            <a:r>
              <a:rPr lang="en-GB" sz="1400" kern="1200" smtClean="0">
                <a:solidFill>
                  <a:schemeClr val="tx1"/>
                </a:solidFill>
                <a:latin typeface="+mn-lt"/>
                <a:ea typeface="+mn-ea"/>
                <a:cs typeface="+mn-cs"/>
              </a:rPr>
              <a:t>Total apparent load for all three phases </a:t>
            </a:r>
          </a:p>
          <a:p>
            <a:r>
              <a:rPr lang="en-GB" sz="1400" kern="1200" smtClean="0">
                <a:solidFill>
                  <a:schemeClr val="tx1"/>
                </a:solidFill>
                <a:latin typeface="+mn-lt"/>
                <a:ea typeface="+mn-ea"/>
                <a:cs typeface="+mn-cs"/>
              </a:rPr>
              <a:t>Manufacturer </a:t>
            </a:r>
          </a:p>
          <a:p>
            <a:r>
              <a:rPr lang="en-GB" sz="1400" kern="1200" smtClean="0">
                <a:solidFill>
                  <a:schemeClr val="tx1"/>
                </a:solidFill>
                <a:latin typeface="+mn-lt"/>
                <a:ea typeface="+mn-ea"/>
                <a:cs typeface="+mn-cs"/>
              </a:rPr>
              <a:t>Notation of any changes made to the panel </a:t>
            </a:r>
          </a:p>
          <a:p>
            <a:r>
              <a:rPr lang="en-GB" sz="1400" kern="1200" smtClean="0">
                <a:solidFill>
                  <a:schemeClr val="tx1"/>
                </a:solidFill>
                <a:latin typeface="+mn-lt"/>
                <a:ea typeface="+mn-ea"/>
                <a:cs typeface="+mn-cs"/>
              </a:rPr>
              <a:t>Root Means Square amperage</a:t>
            </a:r>
          </a:p>
          <a:p>
            <a:r>
              <a:rPr lang="en-GB" sz="1400" kern="1200" smtClean="0">
                <a:solidFill>
                  <a:schemeClr val="tx1"/>
                </a:solidFill>
                <a:latin typeface="+mn-lt"/>
                <a:ea typeface="+mn-ea"/>
                <a:cs typeface="+mn-cs"/>
              </a:rPr>
              <a:t>Additional circuit and panel information to display can be specified in the panel schedule templates. </a:t>
            </a:r>
          </a:p>
          <a:p>
            <a:r>
              <a:rPr lang="en-GB" sz="1400" b="1" kern="1200" smtClean="0">
                <a:solidFill>
                  <a:schemeClr val="tx1"/>
                </a:solidFill>
                <a:latin typeface="+mn-lt"/>
                <a:ea typeface="+mn-ea"/>
                <a:cs typeface="+mn-cs"/>
              </a:rPr>
              <a:t>Other Enhancements</a:t>
            </a:r>
          </a:p>
          <a:p>
            <a:r>
              <a:rPr lang="en-GB" sz="1400" b="1" u="sng" kern="1200" smtClean="0">
                <a:solidFill>
                  <a:schemeClr val="tx1"/>
                </a:solidFill>
                <a:latin typeface="+mn-lt"/>
                <a:ea typeface="+mn-ea"/>
                <a:cs typeface="+mn-cs"/>
              </a:rPr>
              <a:t>Placing Valves and Fittings in Section or Elevation Views</a:t>
            </a:r>
          </a:p>
          <a:p>
            <a:r>
              <a:rPr lang="en-GB" sz="1400" kern="1200" smtClean="0">
                <a:solidFill>
                  <a:schemeClr val="tx1"/>
                </a:solidFill>
                <a:latin typeface="+mn-lt"/>
                <a:ea typeface="+mn-ea"/>
                <a:cs typeface="+mn-cs"/>
              </a:rPr>
              <a:t>It is now possible to place valves, fittings, and other types of duct or piping accessories while in an elevation or section view. For example, you can switch to an elevation view and place a valve in a vertical pipe.</a:t>
            </a:r>
          </a:p>
          <a:p>
            <a:r>
              <a:rPr lang="en-GB" sz="1400" b="1" u="sng" kern="1200" smtClean="0">
                <a:solidFill>
                  <a:schemeClr val="tx1"/>
                </a:solidFill>
                <a:latin typeface="+mn-lt"/>
                <a:ea typeface="+mn-ea"/>
                <a:cs typeface="+mn-cs"/>
              </a:rPr>
              <a:t>Tagging of MEP Elements during placement</a:t>
            </a:r>
          </a:p>
          <a:p>
            <a:r>
              <a:rPr lang="en-GB" sz="1400" kern="1200" smtClean="0">
                <a:solidFill>
                  <a:schemeClr val="tx1"/>
                </a:solidFill>
                <a:latin typeface="+mn-lt"/>
                <a:ea typeface="+mn-ea"/>
                <a:cs typeface="+mn-cs"/>
              </a:rPr>
              <a:t>You can now tag MEP components as they are being placed instead of doing so in a separate step.</a:t>
            </a:r>
          </a:p>
          <a:p>
            <a:r>
              <a:rPr lang="en-GB" sz="1400" b="1" u="sng" kern="1200" smtClean="0">
                <a:solidFill>
                  <a:schemeClr val="tx1"/>
                </a:solidFill>
                <a:latin typeface="+mn-lt"/>
                <a:ea typeface="+mn-ea"/>
                <a:cs typeface="+mn-cs"/>
              </a:rPr>
              <a:t>Piping Companion Flanges</a:t>
            </a:r>
          </a:p>
          <a:p>
            <a:r>
              <a:rPr lang="en-GB" sz="1400" kern="1200" smtClean="0">
                <a:solidFill>
                  <a:schemeClr val="tx1"/>
                </a:solidFill>
                <a:latin typeface="+mn-lt"/>
                <a:ea typeface="+mn-ea"/>
                <a:cs typeface="+mn-cs"/>
              </a:rPr>
              <a:t>There is a new pipe fitting type for flanges. If you define a flanged pipe type, you can edit the type and specify a companion flange that will be automatically inserted between the pipes and flanged fittings and on connections to equipment like pumps.</a:t>
            </a:r>
          </a:p>
          <a:p>
            <a:r>
              <a:rPr lang="en-GB" sz="1400" b="1" u="sng" kern="1200" smtClean="0">
                <a:solidFill>
                  <a:schemeClr val="tx1"/>
                </a:solidFill>
                <a:latin typeface="+mn-lt"/>
                <a:ea typeface="+mn-ea"/>
                <a:cs typeface="+mn-cs"/>
              </a:rPr>
              <a:t>Oval Duct</a:t>
            </a:r>
          </a:p>
          <a:p>
            <a:r>
              <a:rPr lang="en-GB" sz="1400" kern="1200" smtClean="0">
                <a:solidFill>
                  <a:schemeClr val="tx1"/>
                </a:solidFill>
                <a:latin typeface="+mn-lt"/>
                <a:ea typeface="+mn-ea"/>
                <a:cs typeface="+mn-cs"/>
              </a:rPr>
              <a:t>Oval ducts are now available in addition to the rectangular and round duct shapes. New size separators are available for oval duct size annotations and oval ducts can be used in duct sizing.</a:t>
            </a:r>
          </a:p>
          <a:p>
            <a:r>
              <a:rPr lang="en-GB" sz="1400" b="1" u="sng" kern="1200" smtClean="0">
                <a:solidFill>
                  <a:schemeClr val="tx1"/>
                </a:solidFill>
                <a:latin typeface="+mn-lt"/>
                <a:ea typeface="+mn-ea"/>
                <a:cs typeface="+mn-cs"/>
              </a:rPr>
              <a:t>Demand Factors and Load Categories</a:t>
            </a:r>
          </a:p>
          <a:p>
            <a:r>
              <a:rPr lang="en-GB" sz="1400" kern="1200" smtClean="0">
                <a:solidFill>
                  <a:schemeClr val="tx1"/>
                </a:solidFill>
                <a:latin typeface="+mn-lt"/>
                <a:ea typeface="+mn-ea"/>
                <a:cs typeface="+mn-cs"/>
              </a:rPr>
              <a:t>Demand factors have been updated to allow for more control over how demand loads are calculated and can be customized. Load categories are customizable and can be displayed in panel schedules.</a:t>
            </a:r>
          </a:p>
          <a:p>
            <a:r>
              <a:rPr lang="en-GB" sz="1400" b="1" u="sng" kern="1200" smtClean="0">
                <a:solidFill>
                  <a:schemeClr val="tx1"/>
                </a:solidFill>
                <a:latin typeface="+mn-lt"/>
                <a:ea typeface="+mn-ea"/>
                <a:cs typeface="+mn-cs"/>
              </a:rPr>
              <a:t>New Electrical Content</a:t>
            </a:r>
          </a:p>
          <a:p>
            <a:r>
              <a:rPr lang="en-GB" sz="1400" kern="1200" smtClean="0">
                <a:solidFill>
                  <a:schemeClr val="tx1"/>
                </a:solidFill>
                <a:latin typeface="+mn-lt"/>
                <a:ea typeface="+mn-ea"/>
                <a:cs typeface="+mn-cs"/>
              </a:rPr>
              <a:t>Many new types of electrical content have been added. New content is provided for communications, fire safety, data, nurse call, etc. Control panels have been added in addition to the individual controls or devices, so several of these objects can be connected to their appropriate panels.</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b="1" kern="1200" smtClean="0">
                <a:solidFill>
                  <a:schemeClr val="tx1"/>
                </a:solidFill>
                <a:latin typeface="+mn-lt"/>
                <a:ea typeface="+mn-ea"/>
                <a:cs typeface="+mn-cs"/>
              </a:rPr>
              <a:t>The Revit MEP API</a:t>
            </a:r>
          </a:p>
          <a:p>
            <a:r>
              <a:rPr lang="en-GB" sz="1400" kern="1200" smtClean="0">
                <a:solidFill>
                  <a:schemeClr val="tx1"/>
                </a:solidFill>
                <a:latin typeface="+mn-lt"/>
                <a:ea typeface="+mn-ea"/>
                <a:cs typeface="+mn-cs"/>
              </a:rPr>
              <a:t>Many of the enhancements to the Revit 2011 MEP specific API are related to the electrical domain, since the HVAC and mechanical domains were a primary focus of the previous Revit 2010 release. Paralleling the product features, the cable tray, conduit and panel schedules are the main areas of enhancement. A number of other topics have been addressed as well.</a:t>
            </a:r>
          </a:p>
          <a:p>
            <a:r>
              <a:rPr lang="en-GB" sz="1400" b="1" kern="1200" smtClean="0">
                <a:solidFill>
                  <a:schemeClr val="tx1"/>
                </a:solidFill>
                <a:latin typeface="+mn-lt"/>
                <a:ea typeface="+mn-ea"/>
                <a:cs typeface="+mn-cs"/>
              </a:rPr>
              <a:t>Cable Tray and Conduit</a:t>
            </a:r>
          </a:p>
          <a:p>
            <a:r>
              <a:rPr lang="en-GB" sz="1400" kern="1200" smtClean="0">
                <a:solidFill>
                  <a:schemeClr val="tx1"/>
                </a:solidFill>
                <a:latin typeface="+mn-lt"/>
                <a:ea typeface="+mn-ea"/>
                <a:cs typeface="+mn-cs"/>
              </a:rPr>
              <a:t>The entire new cable tray and conduit feature is fully exposed through the API. Whatever can be done in the user interface should be possible using the API as well. A number of new classes and elements related to the cable tray and conduit ones have been added. The major ones are:</a:t>
            </a:r>
          </a:p>
          <a:p>
            <a:r>
              <a:rPr lang="en-GB" sz="1400" kern="1200" smtClean="0">
                <a:solidFill>
                  <a:schemeClr val="tx1"/>
                </a:solidFill>
                <a:latin typeface="+mn-lt"/>
                <a:ea typeface="+mn-ea"/>
                <a:cs typeface="+mn-cs"/>
              </a:rPr>
              <a:t>CableTrayConduitBase – the base class for cable trays and conduits. </a:t>
            </a:r>
          </a:p>
          <a:p>
            <a:r>
              <a:rPr lang="en-GB" sz="1400" kern="1200" smtClean="0">
                <a:solidFill>
                  <a:schemeClr val="tx1"/>
                </a:solidFill>
                <a:latin typeface="+mn-lt"/>
                <a:ea typeface="+mn-ea"/>
                <a:cs typeface="+mn-cs"/>
              </a:rPr>
              <a:t>CableTrayConduitRunBase – the base class for cable tray and conduit runs. </a:t>
            </a:r>
          </a:p>
          <a:p>
            <a:r>
              <a:rPr lang="en-GB" sz="1400" kern="1200" smtClean="0">
                <a:solidFill>
                  <a:schemeClr val="tx1"/>
                </a:solidFill>
                <a:latin typeface="+mn-lt"/>
                <a:ea typeface="+mn-ea"/>
                <a:cs typeface="+mn-cs"/>
              </a:rPr>
              <a:t>CableTray – a cable tray instance. </a:t>
            </a:r>
          </a:p>
          <a:p>
            <a:r>
              <a:rPr lang="en-GB" sz="1400" kern="1200" smtClean="0">
                <a:solidFill>
                  <a:schemeClr val="tx1"/>
                </a:solidFill>
                <a:latin typeface="+mn-lt"/>
                <a:ea typeface="+mn-ea"/>
                <a:cs typeface="+mn-cs"/>
              </a:rPr>
              <a:t>CableTrayType – a cable tray type. </a:t>
            </a:r>
          </a:p>
          <a:p>
            <a:r>
              <a:rPr lang="en-GB" sz="1400" kern="1200" smtClean="0">
                <a:solidFill>
                  <a:schemeClr val="tx1"/>
                </a:solidFill>
                <a:latin typeface="+mn-lt"/>
                <a:ea typeface="+mn-ea"/>
                <a:cs typeface="+mn-cs"/>
              </a:rPr>
              <a:t>CableTrayRun – a cable tray run. </a:t>
            </a:r>
          </a:p>
          <a:p>
            <a:r>
              <a:rPr lang="en-GB" sz="1400" kern="1200" smtClean="0">
                <a:solidFill>
                  <a:schemeClr val="tx1"/>
                </a:solidFill>
                <a:latin typeface="+mn-lt"/>
                <a:ea typeface="+mn-ea"/>
                <a:cs typeface="+mn-cs"/>
              </a:rPr>
              <a:t>Conduit – a conduit instance. </a:t>
            </a:r>
          </a:p>
          <a:p>
            <a:r>
              <a:rPr lang="en-GB" sz="1400" kern="1200" smtClean="0">
                <a:solidFill>
                  <a:schemeClr val="tx1"/>
                </a:solidFill>
                <a:latin typeface="+mn-lt"/>
                <a:ea typeface="+mn-ea"/>
                <a:cs typeface="+mn-cs"/>
              </a:rPr>
              <a:t>ConduitType – a conduit type. </a:t>
            </a:r>
          </a:p>
          <a:p>
            <a:r>
              <a:rPr lang="en-GB" sz="1400" kern="1200" smtClean="0">
                <a:solidFill>
                  <a:schemeClr val="tx1"/>
                </a:solidFill>
                <a:latin typeface="+mn-lt"/>
                <a:ea typeface="+mn-ea"/>
                <a:cs typeface="+mn-cs"/>
              </a:rPr>
              <a:t>ConduitRun – a conduit run. </a:t>
            </a:r>
          </a:p>
          <a:p>
            <a:r>
              <a:rPr lang="en-GB" sz="1400" kern="1200" smtClean="0">
                <a:solidFill>
                  <a:schemeClr val="tx1"/>
                </a:solidFill>
                <a:latin typeface="+mn-lt"/>
                <a:ea typeface="+mn-ea"/>
                <a:cs typeface="+mn-cs"/>
              </a:rPr>
              <a:t>As a result of the introduction of these new conduit elements, the previously existing classes ConduitType and ConduitTypeSet have been renamed to WireConduitType and WireConduitTypeSet.</a:t>
            </a:r>
          </a:p>
          <a:p>
            <a:r>
              <a:rPr lang="en-GB" sz="1400" b="1" kern="1200" smtClean="0">
                <a:solidFill>
                  <a:schemeClr val="tx1"/>
                </a:solidFill>
                <a:latin typeface="+mn-lt"/>
                <a:ea typeface="+mn-ea"/>
                <a:cs typeface="+mn-cs"/>
              </a:rPr>
              <a:t>Panel Schedules </a:t>
            </a:r>
          </a:p>
          <a:p>
            <a:r>
              <a:rPr lang="en-GB" sz="1400" kern="1200" smtClean="0">
                <a:solidFill>
                  <a:schemeClr val="tx1"/>
                </a:solidFill>
                <a:latin typeface="+mn-lt"/>
                <a:ea typeface="+mn-ea"/>
                <a:cs typeface="+mn-cs"/>
              </a:rPr>
              <a:t>A new comprehensive API has been introduced to support access to panel schedules and their contents. The major classes exposed by this API are: </a:t>
            </a:r>
          </a:p>
          <a:p>
            <a:r>
              <a:rPr lang="en-GB" sz="1400" kern="1200" smtClean="0">
                <a:solidFill>
                  <a:schemeClr val="tx1"/>
                </a:solidFill>
                <a:latin typeface="+mn-lt"/>
                <a:ea typeface="+mn-ea"/>
                <a:cs typeface="+mn-cs"/>
              </a:rPr>
              <a:t>TableView – represents a view that shows a table. </a:t>
            </a:r>
          </a:p>
          <a:p>
            <a:r>
              <a:rPr lang="en-GB" sz="1400" kern="1200" smtClean="0">
                <a:solidFill>
                  <a:schemeClr val="tx1"/>
                </a:solidFill>
                <a:latin typeface="+mn-lt"/>
                <a:ea typeface="+mn-ea"/>
                <a:cs typeface="+mn-cs"/>
              </a:rPr>
              <a:t>TableData – holds most of the data describing the table row, column, and cells.</a:t>
            </a:r>
          </a:p>
          <a:p>
            <a:r>
              <a:rPr lang="en-GB" sz="1400" kern="1200" smtClean="0">
                <a:solidFill>
                  <a:schemeClr val="tx1"/>
                </a:solidFill>
                <a:latin typeface="+mn-lt"/>
                <a:ea typeface="+mn-ea"/>
                <a:cs typeface="+mn-cs"/>
              </a:rPr>
              <a:t>TableSectionData – holds row, column and cell data for a TableData instance. </a:t>
            </a:r>
          </a:p>
          <a:p>
            <a:r>
              <a:rPr lang="en-GB" sz="1400" kern="1200" smtClean="0">
                <a:solidFill>
                  <a:schemeClr val="tx1"/>
                </a:solidFill>
                <a:latin typeface="+mn-lt"/>
                <a:ea typeface="+mn-ea"/>
                <a:cs typeface="+mn-cs"/>
              </a:rPr>
              <a:t>PanelScheduleView – represents a view that shows a panel schedule. </a:t>
            </a:r>
          </a:p>
          <a:p>
            <a:r>
              <a:rPr lang="en-GB" sz="1400" kern="1200" smtClean="0">
                <a:solidFill>
                  <a:schemeClr val="tx1"/>
                </a:solidFill>
                <a:latin typeface="+mn-lt"/>
                <a:ea typeface="+mn-ea"/>
                <a:cs typeface="+mn-cs"/>
              </a:rPr>
              <a:t>PanelScheduleData – holds most of the data that describe the layout, appearance, and style of the rows, columns, and cells of a panel schedule. </a:t>
            </a:r>
          </a:p>
          <a:p>
            <a:r>
              <a:rPr lang="en-GB" sz="1400" kern="1200" smtClean="0">
                <a:solidFill>
                  <a:schemeClr val="tx1"/>
                </a:solidFill>
                <a:latin typeface="+mn-lt"/>
                <a:ea typeface="+mn-ea"/>
                <a:cs typeface="+mn-cs"/>
              </a:rPr>
              <a:t>PanelScheduleTemplate – represents a branch panel, a switchboard or a data panel template. </a:t>
            </a:r>
          </a:p>
          <a:p>
            <a:r>
              <a:rPr lang="en-GB" sz="1400" kern="1200" smtClean="0">
                <a:solidFill>
                  <a:schemeClr val="tx1"/>
                </a:solidFill>
                <a:latin typeface="+mn-lt"/>
                <a:ea typeface="+mn-ea"/>
                <a:cs typeface="+mn-cs"/>
              </a:rPr>
              <a:t>PanelScheduleSheetSegment – represents a segment of a panel schedule sheet instance. </a:t>
            </a:r>
          </a:p>
          <a:p>
            <a:r>
              <a:rPr lang="en-GB" sz="1400" kern="1200" smtClean="0">
                <a:solidFill>
                  <a:schemeClr val="tx1"/>
                </a:solidFill>
                <a:latin typeface="+mn-lt"/>
                <a:ea typeface="+mn-ea"/>
                <a:cs typeface="+mn-cs"/>
              </a:rPr>
              <a:t>PanelScheduleSheetInstance – represents an instance of a panel schedule placed on sheet. </a:t>
            </a:r>
          </a:p>
          <a:p>
            <a:r>
              <a:rPr lang="en-GB" sz="1400" b="1" kern="1200" smtClean="0">
                <a:solidFill>
                  <a:schemeClr val="tx1"/>
                </a:solidFill>
                <a:latin typeface="+mn-lt"/>
                <a:ea typeface="+mn-ea"/>
                <a:cs typeface="+mn-cs"/>
              </a:rPr>
              <a:t>Other Enhancements</a:t>
            </a:r>
          </a:p>
          <a:p>
            <a:r>
              <a:rPr lang="en-GB" sz="1400" b="1" u="sng" kern="1200" smtClean="0">
                <a:solidFill>
                  <a:schemeClr val="tx1"/>
                </a:solidFill>
                <a:latin typeface="+mn-lt"/>
                <a:ea typeface="+mn-ea"/>
                <a:cs typeface="+mn-cs"/>
              </a:rPr>
              <a:t>EnergyDataSettings</a:t>
            </a:r>
          </a:p>
          <a:p>
            <a:r>
              <a:rPr lang="en-GB" sz="1400" kern="1200" smtClean="0">
                <a:solidFill>
                  <a:schemeClr val="tx1"/>
                </a:solidFill>
                <a:latin typeface="+mn-lt"/>
                <a:ea typeface="+mn-ea"/>
                <a:cs typeface="+mn-cs"/>
              </a:rPr>
              <a:t>For greater clarity, the gbXMLParamElem class has been renamed to EnergyDataSettings, and some of its members were renamed as well.</a:t>
            </a:r>
          </a:p>
          <a:p>
            <a:r>
              <a:rPr lang="en-GB" sz="1400" b="1" u="sng" kern="1200" smtClean="0">
                <a:solidFill>
                  <a:schemeClr val="tx1"/>
                </a:solidFill>
                <a:latin typeface="+mn-lt"/>
                <a:ea typeface="+mn-ea"/>
                <a:cs typeface="+mn-cs"/>
              </a:rPr>
              <a:t>Validation in ElectricalSystem Properties </a:t>
            </a:r>
          </a:p>
          <a:p>
            <a:r>
              <a:rPr lang="en-GB" sz="1400" kern="1200" smtClean="0">
                <a:solidFill>
                  <a:schemeClr val="tx1"/>
                </a:solidFill>
                <a:latin typeface="+mn-lt"/>
                <a:ea typeface="+mn-ea"/>
                <a:cs typeface="+mn-cs"/>
              </a:rPr>
              <a:t>The ElectricalSystem properties Length and VoltageDrop now throw an InvalidOperationException when the value cannot be computed, instead of returning zero.</a:t>
            </a:r>
          </a:p>
          <a:p>
            <a:r>
              <a:rPr lang="en-GB" sz="1400" b="1" u="sng" kern="1200" smtClean="0">
                <a:solidFill>
                  <a:schemeClr val="tx1"/>
                </a:solidFill>
                <a:latin typeface="+mn-lt"/>
                <a:ea typeface="+mn-ea"/>
                <a:cs typeface="+mn-cs"/>
              </a:rPr>
              <a:t>WireMaterialType, InsulationType, TemperatureRatingType </a:t>
            </a:r>
          </a:p>
          <a:p>
            <a:r>
              <a:rPr lang="en-GB" sz="1400" kern="1200" smtClean="0">
                <a:solidFill>
                  <a:schemeClr val="tx1"/>
                </a:solidFill>
                <a:latin typeface="+mn-lt"/>
                <a:ea typeface="+mn-ea"/>
                <a:cs typeface="+mn-cs"/>
              </a:rPr>
              <a:t>These classes now inherit from ElementType.</a:t>
            </a:r>
          </a:p>
          <a:p>
            <a:r>
              <a:rPr lang="en-GB" sz="1400" b="1" u="sng" kern="1200" smtClean="0">
                <a:solidFill>
                  <a:schemeClr val="tx1"/>
                </a:solidFill>
                <a:latin typeface="+mn-lt"/>
                <a:ea typeface="+mn-ea"/>
                <a:cs typeface="+mn-cs"/>
              </a:rPr>
              <a:t>DuctConnector, PipeConnector, ElectricalConnector </a:t>
            </a:r>
          </a:p>
          <a:p>
            <a:r>
              <a:rPr lang="en-GB" sz="1400" kern="1200" smtClean="0">
                <a:solidFill>
                  <a:schemeClr val="tx1"/>
                </a:solidFill>
                <a:latin typeface="+mn-lt"/>
                <a:ea typeface="+mn-ea"/>
                <a:cs typeface="+mn-cs"/>
              </a:rPr>
              <a:t>These classes now inherit from a new common ConnectorElement base class.</a:t>
            </a:r>
          </a:p>
          <a:p>
            <a:r>
              <a:rPr lang="en-GB" sz="1400" b="1" u="sng" kern="1200" smtClean="0">
                <a:solidFill>
                  <a:schemeClr val="tx1"/>
                </a:solidFill>
                <a:latin typeface="+mn-lt"/>
                <a:ea typeface="+mn-ea"/>
                <a:cs typeface="+mn-cs"/>
              </a:rPr>
              <a:t>Demand Factor and Load Classifications </a:t>
            </a:r>
          </a:p>
          <a:p>
            <a:r>
              <a:rPr lang="en-GB" sz="1400" kern="1200" smtClean="0">
                <a:solidFill>
                  <a:schemeClr val="tx1"/>
                </a:solidFill>
                <a:latin typeface="+mn-lt"/>
                <a:ea typeface="+mn-ea"/>
                <a:cs typeface="+mn-cs"/>
              </a:rPr>
              <a:t>The ElectricalSystem LoadClassification property has been replaced with a new property LoadClassifications. It returns a semicolon-delimited string listing the load classifications assigned to the system. Load classifications are now elements and can be found through regular element iteration. </a:t>
            </a:r>
          </a:p>
          <a:p>
            <a:r>
              <a:rPr lang="en-GB" sz="1400" kern="1200" smtClean="0">
                <a:solidFill>
                  <a:schemeClr val="tx1"/>
                </a:solidFill>
                <a:latin typeface="+mn-lt"/>
                <a:ea typeface="+mn-ea"/>
                <a:cs typeface="+mn-cs"/>
              </a:rPr>
              <a:t>The class DemandFactor was replaced by ElectricalDemandFactorDefinition. </a:t>
            </a:r>
          </a:p>
          <a:p>
            <a:r>
              <a:rPr lang="en-GB" sz="1400" kern="1200" smtClean="0">
                <a:solidFill>
                  <a:schemeClr val="tx1"/>
                </a:solidFill>
                <a:latin typeface="+mn-lt"/>
                <a:ea typeface="+mn-ea"/>
                <a:cs typeface="+mn-cs"/>
              </a:rPr>
              <a:t>The ElectricalSetting method GetDemandFactor has been replaced by the DemandFactorId property on the ElectricalLoadClassification class, which returns the id of the ElectricalDemandFactorDefinition element assigned to the load classification.</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b="1" kern="1200" smtClean="0">
                <a:solidFill>
                  <a:schemeClr val="tx1"/>
                </a:solidFill>
                <a:latin typeface="+mn-lt"/>
                <a:ea typeface="+mn-ea"/>
                <a:cs typeface="+mn-cs"/>
              </a:rPr>
              <a:t>The Revit MEP API</a:t>
            </a:r>
          </a:p>
          <a:p>
            <a:r>
              <a:rPr lang="en-GB" sz="1400" kern="1200" smtClean="0">
                <a:solidFill>
                  <a:schemeClr val="tx1"/>
                </a:solidFill>
                <a:latin typeface="+mn-lt"/>
                <a:ea typeface="+mn-ea"/>
                <a:cs typeface="+mn-cs"/>
              </a:rPr>
              <a:t>Many of the enhancements to the Revit 2011 MEP specific API are related to the electrical domain, since the HVAC and mechanical domains were a primary focus of the previous Revit 2010 release. Paralleling the product features, the cable tray, conduit and panel schedules are the main areas of enhancement. A number of other topics have been addressed as well.</a:t>
            </a:r>
          </a:p>
          <a:p>
            <a:r>
              <a:rPr lang="en-GB" sz="1400" b="1" kern="1200" smtClean="0">
                <a:solidFill>
                  <a:schemeClr val="tx1"/>
                </a:solidFill>
                <a:latin typeface="+mn-lt"/>
                <a:ea typeface="+mn-ea"/>
                <a:cs typeface="+mn-cs"/>
              </a:rPr>
              <a:t>Cable Tray and Conduit</a:t>
            </a:r>
          </a:p>
          <a:p>
            <a:r>
              <a:rPr lang="en-GB" sz="1400" kern="1200" smtClean="0">
                <a:solidFill>
                  <a:schemeClr val="tx1"/>
                </a:solidFill>
                <a:latin typeface="+mn-lt"/>
                <a:ea typeface="+mn-ea"/>
                <a:cs typeface="+mn-cs"/>
              </a:rPr>
              <a:t>The entire new cable tray and conduit feature is fully exposed through the API. Whatever can be done in the user interface should be possible using the API as well. A number of new classes and elements related to the cable tray and conduit ones have been added. The major ones are:</a:t>
            </a:r>
          </a:p>
          <a:p>
            <a:r>
              <a:rPr lang="en-GB" sz="1400" kern="1200" smtClean="0">
                <a:solidFill>
                  <a:schemeClr val="tx1"/>
                </a:solidFill>
                <a:latin typeface="+mn-lt"/>
                <a:ea typeface="+mn-ea"/>
                <a:cs typeface="+mn-cs"/>
              </a:rPr>
              <a:t>CableTrayConduitBase – the base class for cable trays and conduits. </a:t>
            </a:r>
          </a:p>
          <a:p>
            <a:r>
              <a:rPr lang="en-GB" sz="1400" kern="1200" smtClean="0">
                <a:solidFill>
                  <a:schemeClr val="tx1"/>
                </a:solidFill>
                <a:latin typeface="+mn-lt"/>
                <a:ea typeface="+mn-ea"/>
                <a:cs typeface="+mn-cs"/>
              </a:rPr>
              <a:t>CableTrayConduitRunBase – the base class for cable tray and conduit runs. </a:t>
            </a:r>
          </a:p>
          <a:p>
            <a:r>
              <a:rPr lang="en-GB" sz="1400" kern="1200" smtClean="0">
                <a:solidFill>
                  <a:schemeClr val="tx1"/>
                </a:solidFill>
                <a:latin typeface="+mn-lt"/>
                <a:ea typeface="+mn-ea"/>
                <a:cs typeface="+mn-cs"/>
              </a:rPr>
              <a:t>CableTray – a cable tray instance. </a:t>
            </a:r>
          </a:p>
          <a:p>
            <a:r>
              <a:rPr lang="en-GB" sz="1400" kern="1200" smtClean="0">
                <a:solidFill>
                  <a:schemeClr val="tx1"/>
                </a:solidFill>
                <a:latin typeface="+mn-lt"/>
                <a:ea typeface="+mn-ea"/>
                <a:cs typeface="+mn-cs"/>
              </a:rPr>
              <a:t>CableTrayType – a cable tray type. </a:t>
            </a:r>
          </a:p>
          <a:p>
            <a:r>
              <a:rPr lang="en-GB" sz="1400" kern="1200" smtClean="0">
                <a:solidFill>
                  <a:schemeClr val="tx1"/>
                </a:solidFill>
                <a:latin typeface="+mn-lt"/>
                <a:ea typeface="+mn-ea"/>
                <a:cs typeface="+mn-cs"/>
              </a:rPr>
              <a:t>CableTrayRun – a cable tray run. </a:t>
            </a:r>
          </a:p>
          <a:p>
            <a:r>
              <a:rPr lang="en-GB" sz="1400" kern="1200" smtClean="0">
                <a:solidFill>
                  <a:schemeClr val="tx1"/>
                </a:solidFill>
                <a:latin typeface="+mn-lt"/>
                <a:ea typeface="+mn-ea"/>
                <a:cs typeface="+mn-cs"/>
              </a:rPr>
              <a:t>Conduit – a conduit instance. </a:t>
            </a:r>
          </a:p>
          <a:p>
            <a:r>
              <a:rPr lang="en-GB" sz="1400" kern="1200" smtClean="0">
                <a:solidFill>
                  <a:schemeClr val="tx1"/>
                </a:solidFill>
                <a:latin typeface="+mn-lt"/>
                <a:ea typeface="+mn-ea"/>
                <a:cs typeface="+mn-cs"/>
              </a:rPr>
              <a:t>ConduitType – a conduit type. </a:t>
            </a:r>
          </a:p>
          <a:p>
            <a:r>
              <a:rPr lang="en-GB" sz="1400" kern="1200" smtClean="0">
                <a:solidFill>
                  <a:schemeClr val="tx1"/>
                </a:solidFill>
                <a:latin typeface="+mn-lt"/>
                <a:ea typeface="+mn-ea"/>
                <a:cs typeface="+mn-cs"/>
              </a:rPr>
              <a:t>ConduitRun – a conduit run. </a:t>
            </a:r>
          </a:p>
          <a:p>
            <a:r>
              <a:rPr lang="en-GB" sz="1400" kern="1200" smtClean="0">
                <a:solidFill>
                  <a:schemeClr val="tx1"/>
                </a:solidFill>
                <a:latin typeface="+mn-lt"/>
                <a:ea typeface="+mn-ea"/>
                <a:cs typeface="+mn-cs"/>
              </a:rPr>
              <a:t>As a result of the introduction of these new conduit elements, the previously existing classes ConduitType and ConduitTypeSet have been renamed to WireConduitType and WireConduitTypeSet.</a:t>
            </a:r>
          </a:p>
          <a:p>
            <a:r>
              <a:rPr lang="en-GB" sz="1400" b="1" kern="1200" smtClean="0">
                <a:solidFill>
                  <a:schemeClr val="tx1"/>
                </a:solidFill>
                <a:latin typeface="+mn-lt"/>
                <a:ea typeface="+mn-ea"/>
                <a:cs typeface="+mn-cs"/>
              </a:rPr>
              <a:t>Panel Schedules </a:t>
            </a:r>
          </a:p>
          <a:p>
            <a:r>
              <a:rPr lang="en-GB" sz="1400" kern="1200" smtClean="0">
                <a:solidFill>
                  <a:schemeClr val="tx1"/>
                </a:solidFill>
                <a:latin typeface="+mn-lt"/>
                <a:ea typeface="+mn-ea"/>
                <a:cs typeface="+mn-cs"/>
              </a:rPr>
              <a:t>A new comprehensive API has been introduced to support access to panel schedules and their contents. The major classes exposed by this API are: </a:t>
            </a:r>
          </a:p>
          <a:p>
            <a:r>
              <a:rPr lang="en-GB" sz="1400" kern="1200" smtClean="0">
                <a:solidFill>
                  <a:schemeClr val="tx1"/>
                </a:solidFill>
                <a:latin typeface="+mn-lt"/>
                <a:ea typeface="+mn-ea"/>
                <a:cs typeface="+mn-cs"/>
              </a:rPr>
              <a:t>TableView – represents a view that shows a table. </a:t>
            </a:r>
          </a:p>
          <a:p>
            <a:r>
              <a:rPr lang="en-GB" sz="1400" kern="1200" smtClean="0">
                <a:solidFill>
                  <a:schemeClr val="tx1"/>
                </a:solidFill>
                <a:latin typeface="+mn-lt"/>
                <a:ea typeface="+mn-ea"/>
                <a:cs typeface="+mn-cs"/>
              </a:rPr>
              <a:t>TableData – holds most of the data describing the table row, column, and cells.</a:t>
            </a:r>
          </a:p>
          <a:p>
            <a:r>
              <a:rPr lang="en-GB" sz="1400" kern="1200" smtClean="0">
                <a:solidFill>
                  <a:schemeClr val="tx1"/>
                </a:solidFill>
                <a:latin typeface="+mn-lt"/>
                <a:ea typeface="+mn-ea"/>
                <a:cs typeface="+mn-cs"/>
              </a:rPr>
              <a:t>TableSectionData – holds row, column and cell data for a TableData instance. </a:t>
            </a:r>
          </a:p>
          <a:p>
            <a:r>
              <a:rPr lang="en-GB" sz="1400" kern="1200" smtClean="0">
                <a:solidFill>
                  <a:schemeClr val="tx1"/>
                </a:solidFill>
                <a:latin typeface="+mn-lt"/>
                <a:ea typeface="+mn-ea"/>
                <a:cs typeface="+mn-cs"/>
              </a:rPr>
              <a:t>PanelScheduleView – represents a view that shows a panel schedule. </a:t>
            </a:r>
          </a:p>
          <a:p>
            <a:r>
              <a:rPr lang="en-GB" sz="1400" kern="1200" smtClean="0">
                <a:solidFill>
                  <a:schemeClr val="tx1"/>
                </a:solidFill>
                <a:latin typeface="+mn-lt"/>
                <a:ea typeface="+mn-ea"/>
                <a:cs typeface="+mn-cs"/>
              </a:rPr>
              <a:t>PanelScheduleData – holds most of the data that describe the layout, appearance, and style of the rows, columns, and cells of a panel schedule. </a:t>
            </a:r>
          </a:p>
          <a:p>
            <a:r>
              <a:rPr lang="en-GB" sz="1400" kern="1200" smtClean="0">
                <a:solidFill>
                  <a:schemeClr val="tx1"/>
                </a:solidFill>
                <a:latin typeface="+mn-lt"/>
                <a:ea typeface="+mn-ea"/>
                <a:cs typeface="+mn-cs"/>
              </a:rPr>
              <a:t>PanelScheduleTemplate – represents a branch panel, a switchboard or a data panel template. </a:t>
            </a:r>
          </a:p>
          <a:p>
            <a:r>
              <a:rPr lang="en-GB" sz="1400" kern="1200" smtClean="0">
                <a:solidFill>
                  <a:schemeClr val="tx1"/>
                </a:solidFill>
                <a:latin typeface="+mn-lt"/>
                <a:ea typeface="+mn-ea"/>
                <a:cs typeface="+mn-cs"/>
              </a:rPr>
              <a:t>PanelScheduleSheetSegment – represents a segment of a panel schedule sheet instance. </a:t>
            </a:r>
          </a:p>
          <a:p>
            <a:r>
              <a:rPr lang="en-GB" sz="1400" kern="1200" smtClean="0">
                <a:solidFill>
                  <a:schemeClr val="tx1"/>
                </a:solidFill>
                <a:latin typeface="+mn-lt"/>
                <a:ea typeface="+mn-ea"/>
                <a:cs typeface="+mn-cs"/>
              </a:rPr>
              <a:t>PanelScheduleSheetInstance – represents an instance of a panel schedule placed on sheet. </a:t>
            </a:r>
          </a:p>
          <a:p>
            <a:r>
              <a:rPr lang="en-GB" sz="1400" b="1" kern="1200" smtClean="0">
                <a:solidFill>
                  <a:schemeClr val="tx1"/>
                </a:solidFill>
                <a:latin typeface="+mn-lt"/>
                <a:ea typeface="+mn-ea"/>
                <a:cs typeface="+mn-cs"/>
              </a:rPr>
              <a:t>Other Enhancements</a:t>
            </a:r>
          </a:p>
          <a:p>
            <a:r>
              <a:rPr lang="en-GB" sz="1400" b="1" u="sng" kern="1200" smtClean="0">
                <a:solidFill>
                  <a:schemeClr val="tx1"/>
                </a:solidFill>
                <a:latin typeface="+mn-lt"/>
                <a:ea typeface="+mn-ea"/>
                <a:cs typeface="+mn-cs"/>
              </a:rPr>
              <a:t>EnergyDataSettings</a:t>
            </a:r>
          </a:p>
          <a:p>
            <a:r>
              <a:rPr lang="en-GB" sz="1400" kern="1200" smtClean="0">
                <a:solidFill>
                  <a:schemeClr val="tx1"/>
                </a:solidFill>
                <a:latin typeface="+mn-lt"/>
                <a:ea typeface="+mn-ea"/>
                <a:cs typeface="+mn-cs"/>
              </a:rPr>
              <a:t>For greater clarity, the gbXMLParamElem class has been renamed to EnergyDataSettings, and some of its members were renamed as well.</a:t>
            </a:r>
          </a:p>
          <a:p>
            <a:r>
              <a:rPr lang="en-GB" sz="1400" b="1" u="sng" kern="1200" smtClean="0">
                <a:solidFill>
                  <a:schemeClr val="tx1"/>
                </a:solidFill>
                <a:latin typeface="+mn-lt"/>
                <a:ea typeface="+mn-ea"/>
                <a:cs typeface="+mn-cs"/>
              </a:rPr>
              <a:t>Validation in ElectricalSystem Properties </a:t>
            </a:r>
          </a:p>
          <a:p>
            <a:r>
              <a:rPr lang="en-GB" sz="1400" kern="1200" smtClean="0">
                <a:solidFill>
                  <a:schemeClr val="tx1"/>
                </a:solidFill>
                <a:latin typeface="+mn-lt"/>
                <a:ea typeface="+mn-ea"/>
                <a:cs typeface="+mn-cs"/>
              </a:rPr>
              <a:t>The ElectricalSystem properties Length and VoltageDrop now throw an InvalidOperationException when the value cannot be computed, instead of returning zero.</a:t>
            </a:r>
          </a:p>
          <a:p>
            <a:r>
              <a:rPr lang="en-GB" sz="1400" b="1" u="sng" kern="1200" smtClean="0">
                <a:solidFill>
                  <a:schemeClr val="tx1"/>
                </a:solidFill>
                <a:latin typeface="+mn-lt"/>
                <a:ea typeface="+mn-ea"/>
                <a:cs typeface="+mn-cs"/>
              </a:rPr>
              <a:t>WireMaterialType, InsulationType, TemperatureRatingType </a:t>
            </a:r>
          </a:p>
          <a:p>
            <a:r>
              <a:rPr lang="en-GB" sz="1400" kern="1200" smtClean="0">
                <a:solidFill>
                  <a:schemeClr val="tx1"/>
                </a:solidFill>
                <a:latin typeface="+mn-lt"/>
                <a:ea typeface="+mn-ea"/>
                <a:cs typeface="+mn-cs"/>
              </a:rPr>
              <a:t>These classes now inherit from ElementType.</a:t>
            </a:r>
          </a:p>
          <a:p>
            <a:r>
              <a:rPr lang="en-GB" sz="1400" b="1" u="sng" kern="1200" smtClean="0">
                <a:solidFill>
                  <a:schemeClr val="tx1"/>
                </a:solidFill>
                <a:latin typeface="+mn-lt"/>
                <a:ea typeface="+mn-ea"/>
                <a:cs typeface="+mn-cs"/>
              </a:rPr>
              <a:t>DuctConnector, PipeConnector, ElectricalConnector </a:t>
            </a:r>
          </a:p>
          <a:p>
            <a:r>
              <a:rPr lang="en-GB" sz="1400" kern="1200" smtClean="0">
                <a:solidFill>
                  <a:schemeClr val="tx1"/>
                </a:solidFill>
                <a:latin typeface="+mn-lt"/>
                <a:ea typeface="+mn-ea"/>
                <a:cs typeface="+mn-cs"/>
              </a:rPr>
              <a:t>These classes now inherit from a new common ConnectorElement base class.</a:t>
            </a:r>
          </a:p>
          <a:p>
            <a:r>
              <a:rPr lang="en-GB" sz="1400" b="1" u="sng" kern="1200" smtClean="0">
                <a:solidFill>
                  <a:schemeClr val="tx1"/>
                </a:solidFill>
                <a:latin typeface="+mn-lt"/>
                <a:ea typeface="+mn-ea"/>
                <a:cs typeface="+mn-cs"/>
              </a:rPr>
              <a:t>Demand Factor and Load Classifications </a:t>
            </a:r>
          </a:p>
          <a:p>
            <a:r>
              <a:rPr lang="en-GB" sz="1400" kern="1200" smtClean="0">
                <a:solidFill>
                  <a:schemeClr val="tx1"/>
                </a:solidFill>
                <a:latin typeface="+mn-lt"/>
                <a:ea typeface="+mn-ea"/>
                <a:cs typeface="+mn-cs"/>
              </a:rPr>
              <a:t>The ElectricalSystem LoadClassification property has been replaced with a new property LoadClassifications. It returns a semicolon-delimited string listing the load classifications assigned to the system. Load classifications are now elements and can be found through regular element iteration. </a:t>
            </a:r>
          </a:p>
          <a:p>
            <a:r>
              <a:rPr lang="en-GB" sz="1400" kern="1200" smtClean="0">
                <a:solidFill>
                  <a:schemeClr val="tx1"/>
                </a:solidFill>
                <a:latin typeface="+mn-lt"/>
                <a:ea typeface="+mn-ea"/>
                <a:cs typeface="+mn-cs"/>
              </a:rPr>
              <a:t>The class DemandFactor was replaced by ElectricalDemandFactorDefinition. </a:t>
            </a:r>
          </a:p>
          <a:p>
            <a:r>
              <a:rPr lang="en-GB" sz="1400" kern="1200" smtClean="0">
                <a:solidFill>
                  <a:schemeClr val="tx1"/>
                </a:solidFill>
                <a:latin typeface="+mn-lt"/>
                <a:ea typeface="+mn-ea"/>
                <a:cs typeface="+mn-cs"/>
              </a:rPr>
              <a:t>The ElectricalSetting method GetDemandFactor has been replaced by the DemandFactorId property on the ElectricalLoadClassification class, which returns the id of the ElectricalDemandFactorDefinition element assigned to the load classification.</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PanelSchedule: shows how to use the Revit MEP Panel Schedule API:</a:t>
            </a:r>
          </a:p>
          <a:p>
            <a:r>
              <a:rPr lang="en-US" smtClean="0"/>
              <a:t>1. PanelScheduleExport - gets the panel schedule view data via the API and generate a CSV file or a HTML page from it.</a:t>
            </a:r>
          </a:p>
          <a:p>
            <a:r>
              <a:rPr lang="en-US" smtClean="0"/>
              <a:t>2. InstanceViewCreation - Create a panel schedule view instance for an electrical panel you selected.</a:t>
            </a:r>
          </a:p>
          <a:p>
            <a:r>
              <a:rPr lang="en-US" smtClean="0"/>
              <a:t>3. SheetImport - Place the panel schedule view(s) on a sheet view.</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2516187"/>
            <a:ext cx="11762080" cy="3581400"/>
          </a:xfrm>
        </p:spPr>
        <p:txBody>
          <a:bodyPr/>
          <a:lstStyle>
            <a:lvl1pPr algn="ctr">
              <a:defRPr sz="9600"/>
            </a:lvl1pPr>
          </a:lstStyle>
          <a:p>
            <a:r>
              <a:rPr lang="en-US" smtClean="0"/>
              <a:t>Click to edit Master title style</a:t>
            </a:r>
            <a:endParaRPr lang="en-US"/>
          </a:p>
        </p:txBody>
      </p:sp>
      <p:sp>
        <p:nvSpPr>
          <p:cNvPr id="3" name="Slide Number Placeholder 6"/>
          <p:cNvSpPr>
            <a:spLocks noGrp="1"/>
          </p:cNvSpPr>
          <p:nvPr>
            <p:ph type="sldNum" sz="quarter" idx="10"/>
          </p:nvPr>
        </p:nvSpPr>
        <p:spPr>
          <a:xfrm>
            <a:off x="9871075" y="9374187"/>
            <a:ext cx="3035300" cy="304800"/>
          </a:xfrm>
        </p:spPr>
        <p:txBody>
          <a:bodyPr/>
          <a:lstStyle>
            <a:lvl1pPr>
              <a:defRPr/>
            </a:lvl1pPr>
          </a:lstStyle>
          <a:p>
            <a:pPr>
              <a:defRPr/>
            </a:pPr>
            <a:fld id="{F73B0984-90CB-0F4C-A7FA-33983597B1B6}" type="slidenum">
              <a:rPr lang="en-US" smtClean="0"/>
              <a:pPr>
                <a:defRPr/>
              </a:pPr>
              <a:t>‹#›</a:t>
            </a:fld>
            <a:endParaRPr lang="en-US"/>
          </a:p>
        </p:txBody>
      </p:sp>
      <p:sp>
        <p:nvSpPr>
          <p:cNvPr id="4" name="Footer Placeholder 3"/>
          <p:cNvSpPr>
            <a:spLocks noGrp="1"/>
          </p:cNvSpPr>
          <p:nvPr>
            <p:ph type="ftr" sz="quarter" idx="11"/>
          </p:nvPr>
        </p:nvSpPr>
        <p:spPr>
          <a:xfrm>
            <a:off x="4445000" y="9374187"/>
            <a:ext cx="4121150" cy="304800"/>
          </a:xfrm>
        </p:spPr>
        <p:txBody>
          <a:bodyPr/>
          <a:lstStyle/>
          <a:p>
            <a:r>
              <a:rPr lang="en-US" smtClean="0"/>
              <a:t>The Revit MEP API</a:t>
            </a:r>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975" y="2211387"/>
            <a:ext cx="11761788" cy="6699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Slide Number Placeholder 6"/>
          <p:cNvSpPr>
            <a:spLocks noGrp="1"/>
          </p:cNvSpPr>
          <p:nvPr>
            <p:ph type="sldNum" sz="quarter" idx="10"/>
          </p:nvPr>
        </p:nvSpPr>
        <p:spPr>
          <a:xfrm>
            <a:off x="9871075" y="9374187"/>
            <a:ext cx="3035300" cy="304800"/>
          </a:xfrm>
        </p:spPr>
        <p:txBody>
          <a:bodyPr/>
          <a:lstStyle>
            <a:lvl1pPr>
              <a:defRPr/>
            </a:lvl1pPr>
          </a:lstStyle>
          <a:p>
            <a:pPr>
              <a:defRPr/>
            </a:pPr>
            <a:fld id="{C77FCE17-B15E-B24C-ADFA-F5B017F331B4}" type="slidenum">
              <a:rPr lang="en-US" smtClean="0"/>
              <a:pPr>
                <a:defRPr/>
              </a:pPr>
              <a:t>‹#›</a:t>
            </a:fld>
            <a:endParaRPr lang="en-US"/>
          </a:p>
        </p:txBody>
      </p:sp>
      <p:sp>
        <p:nvSpPr>
          <p:cNvPr id="5" name="Footer Placeholder 4"/>
          <p:cNvSpPr>
            <a:spLocks noGrp="1"/>
          </p:cNvSpPr>
          <p:nvPr>
            <p:ph type="ftr" sz="quarter" idx="11"/>
          </p:nvPr>
        </p:nvSpPr>
        <p:spPr>
          <a:xfrm>
            <a:off x="4445000" y="9374187"/>
            <a:ext cx="4121150" cy="304800"/>
          </a:xfrm>
        </p:spPr>
        <p:txBody>
          <a:bodyPr/>
          <a:lstStyle/>
          <a:p>
            <a:r>
              <a:rPr lang="en-US" smtClean="0"/>
              <a:t>The Revit MEP API</a:t>
            </a:r>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3011150" cy="8993187"/>
          </a:xfrm>
        </p:spPr>
        <p:txBody>
          <a:bodyPr/>
          <a:lstStyle/>
          <a:p>
            <a:pPr lvl="0"/>
            <a:r>
              <a:rPr lang="en-US" smtClean="0"/>
              <a:t>Click to edit Master text styles</a:t>
            </a:r>
          </a:p>
        </p:txBody>
      </p:sp>
      <p:sp>
        <p:nvSpPr>
          <p:cNvPr id="4" name="Slide Number Placeholder 6"/>
          <p:cNvSpPr>
            <a:spLocks noGrp="1"/>
          </p:cNvSpPr>
          <p:nvPr>
            <p:ph type="sldNum" sz="quarter" idx="10"/>
          </p:nvPr>
        </p:nvSpPr>
        <p:spPr/>
        <p:txBody>
          <a:bodyPr/>
          <a:lstStyle>
            <a:lvl1pPr>
              <a:defRPr/>
            </a:lvl1pPr>
          </a:lstStyle>
          <a:p>
            <a:pPr>
              <a:defRPr/>
            </a:pPr>
            <a:fld id="{A0D9C197-BE63-E24C-9E19-14D7F7CBB328}" type="slidenum">
              <a:rPr lang="en-US" smtClean="0"/>
              <a:pPr>
                <a:defRPr/>
              </a:pPr>
              <a:t>‹#›</a:t>
            </a:fld>
            <a:endParaRPr lang="en-US"/>
          </a:p>
        </p:txBody>
      </p:sp>
      <p:sp>
        <p:nvSpPr>
          <p:cNvPr id="6" name="Footer Placeholder 5"/>
          <p:cNvSpPr>
            <a:spLocks noGrp="1"/>
          </p:cNvSpPr>
          <p:nvPr>
            <p:ph type="ftr" sz="quarter" idx="11"/>
          </p:nvPr>
        </p:nvSpPr>
        <p:spPr/>
        <p:txBody>
          <a:bodyPr/>
          <a:lstStyle/>
          <a:p>
            <a:r>
              <a:rPr lang="en-US" smtClean="0"/>
              <a:t>The Revit MEP API</a:t>
            </a:r>
            <a:endParaRPr lang="en-GB"/>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98513" y="2146491"/>
            <a:ext cx="5724906" cy="66996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smtClean="0"/>
              <a:t>Click to edit Master text styles</a:t>
            </a:r>
          </a:p>
        </p:txBody>
      </p:sp>
      <p:sp>
        <p:nvSpPr>
          <p:cNvPr id="5" name="Slide Number Placeholder 6"/>
          <p:cNvSpPr>
            <a:spLocks noGrp="1"/>
          </p:cNvSpPr>
          <p:nvPr>
            <p:ph type="sldNum" sz="quarter" idx="12"/>
          </p:nvPr>
        </p:nvSpPr>
        <p:spPr/>
        <p:txBody>
          <a:bodyPr/>
          <a:lstStyle>
            <a:lvl1pPr>
              <a:defRPr/>
            </a:lvl1pPr>
          </a:lstStyle>
          <a:p>
            <a:pPr>
              <a:defRPr/>
            </a:pPr>
            <a:fld id="{DC98C02B-067F-CC41-8D66-1012D7990DD5}" type="slidenum">
              <a:rPr lang="en-US" smtClean="0"/>
              <a:pPr>
                <a:defRPr/>
              </a:pPr>
              <a:t>‹#›</a:t>
            </a:fld>
            <a:endParaRPr lang="en-US"/>
          </a:p>
        </p:txBody>
      </p:sp>
      <p:sp>
        <p:nvSpPr>
          <p:cNvPr id="7" name="Footer Placeholder 6"/>
          <p:cNvSpPr>
            <a:spLocks noGrp="1"/>
          </p:cNvSpPr>
          <p:nvPr>
            <p:ph type="ftr" sz="quarter" idx="13"/>
          </p:nvPr>
        </p:nvSpPr>
        <p:spPr/>
        <p:txBody>
          <a:bodyPr/>
          <a:lstStyle/>
          <a:p>
            <a:r>
              <a:rPr lang="en-US" smtClean="0"/>
              <a:t>The Revit MEP API</a:t>
            </a:r>
            <a:endParaRPr lang="en-GB"/>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bwMode="auto">
          <a:xfrm>
            <a:off x="12700" y="8993188"/>
            <a:ext cx="12992100" cy="755650"/>
          </a:xfrm>
          <a:prstGeom prst="rect">
            <a:avLst/>
          </a:prstGeom>
          <a:solidFill>
            <a:srgbClr val="000000"/>
          </a:solidFill>
          <a:ln w="25400" cap="flat" cmpd="sng" algn="ctr">
            <a:noFill/>
            <a:prstDash val="solid"/>
            <a:round/>
            <a:headEnd type="none" w="med" len="med"/>
            <a:tailEnd type="none" w="med" len="med"/>
          </a:ln>
          <a:effectLst/>
        </p:spPr>
        <p:txBody>
          <a:bodyPr/>
          <a:lstStyle/>
          <a:p>
            <a:pPr algn="ctr" defTabSz="914400">
              <a:defRPr/>
            </a:pPr>
            <a:endParaRPr lang="en-US" sz="3200" dirty="0">
              <a:solidFill>
                <a:srgbClr val="000000"/>
              </a:solidFill>
              <a:latin typeface="Gill Sans" charset="0"/>
              <a:ea typeface="ヒラギノ角ゴ Pro W3" charset="0"/>
              <a:cs typeface="ヒラギノ角ゴ Pro W3" charset="0"/>
              <a:sym typeface="Gill Sans" charset="0"/>
            </a:endParaRPr>
          </a:p>
        </p:txBody>
      </p:sp>
      <p:sp>
        <p:nvSpPr>
          <p:cNvPr id="1027" name="Rectangle 1"/>
          <p:cNvSpPr>
            <a:spLocks noGrp="1" noChangeArrowheads="1"/>
          </p:cNvSpPr>
          <p:nvPr>
            <p:ph type="title"/>
          </p:nvPr>
        </p:nvSpPr>
        <p:spPr bwMode="auto">
          <a:xfrm>
            <a:off x="593725" y="363538"/>
            <a:ext cx="11761788" cy="141763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charset="0"/>
              </a:rPr>
              <a:t>Click to edit Master title style</a:t>
            </a:r>
            <a:endParaRPr lang="en-US">
              <a:sym typeface="Arial" charset="0"/>
            </a:endParaRPr>
          </a:p>
        </p:txBody>
      </p:sp>
      <p:sp>
        <p:nvSpPr>
          <p:cNvPr id="1028" name="Rectangle 2"/>
          <p:cNvSpPr>
            <a:spLocks noGrp="1" noChangeArrowheads="1"/>
          </p:cNvSpPr>
          <p:nvPr>
            <p:ph type="body" idx="1"/>
          </p:nvPr>
        </p:nvSpPr>
        <p:spPr bwMode="auto">
          <a:xfrm>
            <a:off x="593725" y="2146300"/>
            <a:ext cx="11761788" cy="669925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a:sym typeface="Arial" charset="0"/>
            </a:endParaRPr>
          </a:p>
        </p:txBody>
      </p:sp>
      <p:pic>
        <p:nvPicPr>
          <p:cNvPr id="11" name="Picture 10" descr="Adsk_Logo_S_R_Wht.png"/>
          <p:cNvPicPr>
            <a:picLocks noChangeAspect="1"/>
          </p:cNvPicPr>
          <p:nvPr userDrawn="1"/>
        </p:nvPicPr>
        <p:blipFill>
          <a:blip r:embed="rId7" cstate="print">
            <a:lum bright="-33000"/>
          </a:blip>
          <a:stretch>
            <a:fillRect/>
          </a:stretch>
        </p:blipFill>
        <p:spPr>
          <a:xfrm>
            <a:off x="180975" y="9221787"/>
            <a:ext cx="1809750" cy="409575"/>
          </a:xfrm>
          <a:prstGeom prst="rect">
            <a:avLst/>
          </a:prstGeom>
        </p:spPr>
      </p:pic>
      <p:sp>
        <p:nvSpPr>
          <p:cNvPr id="7" name="Slide Number Placeholder 6"/>
          <p:cNvSpPr>
            <a:spLocks noGrp="1"/>
          </p:cNvSpPr>
          <p:nvPr>
            <p:ph type="sldNum" sz="quarter" idx="4"/>
          </p:nvPr>
        </p:nvSpPr>
        <p:spPr>
          <a:xfrm>
            <a:off x="9871075" y="9374187"/>
            <a:ext cx="3035300" cy="304800"/>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tx1">
                    <a:lumMod val="75000"/>
                  </a:schemeClr>
                </a:solidFill>
              </a:defRPr>
            </a:lvl1pPr>
          </a:lstStyle>
          <a:p>
            <a:pPr>
              <a:defRPr/>
            </a:pPr>
            <a:fld id="{C21941EE-225F-A340-BF7E-A711DF8E7096}" type="slidenum">
              <a:rPr lang="en-US" smtClean="0"/>
              <a:pPr>
                <a:defRPr/>
              </a:pPr>
              <a:t>‹#›</a:t>
            </a:fld>
            <a:endParaRPr lang="en-US"/>
          </a:p>
        </p:txBody>
      </p:sp>
      <p:sp>
        <p:nvSpPr>
          <p:cNvPr id="12" name="Footer Placeholder 11"/>
          <p:cNvSpPr>
            <a:spLocks noGrp="1"/>
          </p:cNvSpPr>
          <p:nvPr>
            <p:ph type="ftr" sz="quarter" idx="3"/>
          </p:nvPr>
        </p:nvSpPr>
        <p:spPr>
          <a:xfrm>
            <a:off x="4445000" y="9374187"/>
            <a:ext cx="4121150" cy="304800"/>
          </a:xfrm>
          <a:prstGeom prst="rect">
            <a:avLst/>
          </a:prstGeom>
        </p:spPr>
        <p:txBody>
          <a:bodyPr vert="horz" lIns="91440" tIns="45720" rIns="91440" bIns="45720" rtlCol="0" anchor="ctr"/>
          <a:lstStyle>
            <a:lvl1pPr algn="ctr">
              <a:defRPr sz="1200">
                <a:solidFill>
                  <a:schemeClr val="tx1">
                    <a:lumMod val="75000"/>
                  </a:schemeClr>
                </a:solidFill>
              </a:defRPr>
            </a:lvl1pPr>
          </a:lstStyle>
          <a:p>
            <a:r>
              <a:rPr lang="en-US" smtClean="0"/>
              <a:t>The Revit MEP API</a:t>
            </a:r>
            <a:endParaRPr lang="en-GB"/>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Lst>
  <p:transition/>
  <p:timing>
    <p:tnLst>
      <p:par>
        <p:cTn id="1" dur="indefinite" restart="never" nodeType="tmRoot"/>
      </p:par>
    </p:tnLst>
  </p:timing>
  <p:hf hdr="0" dt="0"/>
  <p:txStyles>
    <p:titleStyle>
      <a:lvl1pPr algn="l" rtl="0" eaLnBrk="1" fontAlgn="base" hangingPunct="1">
        <a:spcBef>
          <a:spcPct val="0"/>
        </a:spcBef>
        <a:spcAft>
          <a:spcPct val="0"/>
        </a:spcAft>
        <a:defRPr sz="4000" b="1">
          <a:solidFill>
            <a:srgbClr val="FFFFFF"/>
          </a:solidFill>
          <a:latin typeface="+mj-lt"/>
          <a:ea typeface="ＭＳ Ｐゴシック" charset="-128"/>
          <a:cs typeface="ＭＳ Ｐゴシック" charset="-128"/>
          <a:sym typeface="Arial" charset="0"/>
        </a:defRPr>
      </a:lvl1pPr>
      <a:lvl2pPr algn="l" rtl="0" eaLnBrk="1" fontAlgn="base" hangingPunct="1">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2pPr>
      <a:lvl3pPr algn="l" rtl="0" eaLnBrk="1" fontAlgn="base" hangingPunct="1">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3pPr>
      <a:lvl4pPr algn="l" rtl="0" eaLnBrk="1" fontAlgn="base" hangingPunct="1">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4pPr>
      <a:lvl5pPr algn="l" rtl="0" eaLnBrk="1" fontAlgn="base" hangingPunct="1">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575" indent="-282575" algn="l" rtl="0" eaLnBrk="1" fontAlgn="base" hangingPunct="1">
        <a:spcBef>
          <a:spcPts val="600"/>
        </a:spcBef>
        <a:spcAft>
          <a:spcPct val="0"/>
        </a:spcAft>
        <a:buClr>
          <a:srgbClr val="FFFFFF"/>
        </a:buClr>
        <a:buSzPct val="80000"/>
        <a:buFont typeface="Wingdings" charset="2"/>
        <a:buChar char="§"/>
        <a:defRPr sz="3200">
          <a:solidFill>
            <a:srgbClr val="FFFFFF"/>
          </a:solidFill>
          <a:latin typeface="+mn-lt"/>
          <a:ea typeface="ＭＳ Ｐゴシック" charset="-128"/>
          <a:cs typeface="ＭＳ Ｐゴシック" charset="-128"/>
          <a:sym typeface="Arial" charset="0"/>
        </a:defRPr>
      </a:lvl1pPr>
      <a:lvl2pPr marL="566738" indent="-282575" algn="l" rtl="0" eaLnBrk="1" fontAlgn="base" hangingPunct="1">
        <a:spcBef>
          <a:spcPts val="600"/>
        </a:spcBef>
        <a:spcAft>
          <a:spcPct val="0"/>
        </a:spcAft>
        <a:buClr>
          <a:srgbClr val="FFFFFF"/>
        </a:buClr>
        <a:buSzPct val="80000"/>
        <a:buFont typeface="Wingdings" charset="2"/>
        <a:buChar char="§"/>
        <a:defRPr sz="2800">
          <a:solidFill>
            <a:srgbClr val="FFFFFF"/>
          </a:solidFill>
          <a:latin typeface="+mn-lt"/>
          <a:ea typeface="ＭＳ Ｐゴシック" charset="-128"/>
          <a:cs typeface="+mn-cs"/>
          <a:sym typeface="Arial" charset="0"/>
        </a:defRPr>
      </a:lvl2pPr>
      <a:lvl3pPr marL="908050" indent="-254000" algn="l" rtl="0" eaLnBrk="1" fontAlgn="base" hangingPunct="1">
        <a:spcBef>
          <a:spcPts val="300"/>
        </a:spcBef>
        <a:spcAft>
          <a:spcPct val="0"/>
        </a:spcAft>
        <a:buClr>
          <a:srgbClr val="FFFFFF"/>
        </a:buClr>
        <a:buSzPct val="80000"/>
        <a:buFont typeface="Wingdings" charset="2"/>
        <a:buChar char="§"/>
        <a:defRPr sz="2400">
          <a:solidFill>
            <a:srgbClr val="FFFFFF"/>
          </a:solidFill>
          <a:latin typeface="+mn-lt"/>
          <a:ea typeface="ＭＳ Ｐゴシック" charset="-128"/>
          <a:cs typeface="+mn-cs"/>
          <a:sym typeface="Arial" charset="0"/>
        </a:defRPr>
      </a:lvl3pPr>
      <a:lvl4pPr marL="1420813" indent="-227013" algn="l" rtl="0" eaLnBrk="1" fontAlgn="base" hangingPunct="1">
        <a:spcBef>
          <a:spcPts val="0"/>
        </a:spcBef>
        <a:spcAft>
          <a:spcPct val="0"/>
        </a:spcAft>
        <a:buClr>
          <a:srgbClr val="FFFFFF"/>
        </a:buClr>
        <a:buSzPct val="80000"/>
        <a:buFont typeface="Wingdings" charset="2"/>
        <a:buChar char="§"/>
        <a:defRPr sz="2100">
          <a:solidFill>
            <a:srgbClr val="FFFFFF"/>
          </a:solidFill>
          <a:latin typeface="+mn-lt"/>
          <a:ea typeface="ＭＳ Ｐゴシック" charset="-128"/>
          <a:cs typeface="+mn-cs"/>
          <a:sym typeface="Arial" charset="0"/>
        </a:defRPr>
      </a:lvl4pPr>
      <a:lvl5pPr marL="1876425" indent="-204788" algn="l" rtl="0" eaLnBrk="1" fontAlgn="base" hangingPunct="1">
        <a:spcBef>
          <a:spcPts val="0"/>
        </a:spcBef>
        <a:spcAft>
          <a:spcPct val="0"/>
        </a:spcAft>
        <a:buClr>
          <a:srgbClr val="FFFFFF"/>
        </a:buClr>
        <a:buSzPct val="80000"/>
        <a:buFont typeface="Wingdings" charset="2"/>
        <a:buNone/>
        <a:defRPr sz="2000" b="1">
          <a:solidFill>
            <a:srgbClr val="FFFFFF"/>
          </a:solidFill>
          <a:latin typeface="Courier New" pitchFamily="49" charset="0"/>
          <a:ea typeface="ＭＳ Ｐゴシック" charset="-128"/>
          <a:cs typeface="Courier New" pitchFamily="49" charset="0"/>
          <a:sym typeface="Arial"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file:///C:\a\lib\revit\2011\SDK\Samples\PanelSchedule\CS\bin\Debug\EP-2.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file:///C:\a\j\adn\train\revit\2011\img\PanelScheduleInstance.png"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www.autodesk.com/joinad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file:///C:\a\src\revit\pipe_to_conduit_converter\src\p2c\p2c.sl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thebuildingcoder.typepad.com/blog/2010/05/pipe-to-conduit-converter.html"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file:///C:\a\j\adn\case\bsd\1259357\src\CableTray\CableTray.sln"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file:///C:\a\src\revit\loose_connectors\src\LooseConnectors\LooseConnectors.sl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adskconsulting.com/adn/cs/api_course_sched.php" TargetMode="External"/><Relationship Id="rId7" Type="http://schemas.openxmlformats.org/officeDocument/2006/relationships/hyperlink" Target="http://www.autodesk.com/joinadn" TargetMode="External"/><Relationship Id="rId2" Type="http://schemas.openxmlformats.org/officeDocument/2006/relationships/hyperlink" Target="http://www.autodesk.com/developrevit" TargetMode="External"/><Relationship Id="rId1" Type="http://schemas.openxmlformats.org/officeDocument/2006/relationships/slideLayout" Target="../slideLayouts/slideLayout2.xml"/><Relationship Id="rId6" Type="http://schemas.openxmlformats.org/officeDocument/2006/relationships/hyperlink" Target="http://adn.autodesk.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 descr="Design_Academy_2011_16x9.jpg"/>
          <p:cNvPicPr>
            <a:picLocks noChangeAspect="1"/>
          </p:cNvPicPr>
          <p:nvPr/>
        </p:nvPicPr>
        <p:blipFill>
          <a:blip r:embed="rId3" cstate="print"/>
          <a:srcRect t="4865" r="22644"/>
          <a:stretch>
            <a:fillRect/>
          </a:stretch>
        </p:blipFill>
        <p:spPr bwMode="auto">
          <a:xfrm>
            <a:off x="11113" y="-25400"/>
            <a:ext cx="13000037" cy="8993188"/>
          </a:xfrm>
          <a:prstGeom prst="rect">
            <a:avLst/>
          </a:prstGeom>
          <a:noFill/>
          <a:ln w="9525">
            <a:noFill/>
            <a:miter lim="800000"/>
            <a:headEnd/>
            <a:tailEnd/>
          </a:ln>
        </p:spPr>
      </p:pic>
      <p:sp>
        <p:nvSpPr>
          <p:cNvPr id="14339" name="Rectangle 4"/>
          <p:cNvSpPr>
            <a:spLocks noChangeArrowheads="1"/>
          </p:cNvSpPr>
          <p:nvPr/>
        </p:nvSpPr>
        <p:spPr bwMode="ltGray">
          <a:xfrm>
            <a:off x="0" y="4572000"/>
            <a:ext cx="13011150" cy="4421188"/>
          </a:xfrm>
          <a:prstGeom prst="rect">
            <a:avLst/>
          </a:prstGeom>
          <a:solidFill>
            <a:schemeClr val="bg1">
              <a:alpha val="74901"/>
            </a:schemeClr>
          </a:solidFill>
          <a:ln w="25400">
            <a:noFill/>
            <a:round/>
            <a:headEnd/>
            <a:tailEnd/>
          </a:ln>
        </p:spPr>
        <p:txBody>
          <a:bodyPr lIns="91435" tIns="45717" rIns="91435" bIns="45717">
            <a:prstTxWarp prst="textNoShape">
              <a:avLst/>
            </a:prstTxWarp>
          </a:bodyPr>
          <a:lstStyle/>
          <a:p>
            <a:pPr algn="ctr" defTabSz="912813"/>
            <a:endParaRPr lang="en-US" sz="3100">
              <a:solidFill>
                <a:schemeClr val="bg1"/>
              </a:solidFill>
              <a:latin typeface="Gill Sans" charset="0"/>
              <a:sym typeface="Gill Sans" charset="0"/>
            </a:endParaRPr>
          </a:p>
        </p:txBody>
      </p:sp>
      <p:sp>
        <p:nvSpPr>
          <p:cNvPr id="14340" name="Rectangle 3"/>
          <p:cNvSpPr>
            <a:spLocks noGrp="1" noChangeArrowheads="1"/>
          </p:cNvSpPr>
          <p:nvPr>
            <p:ph type="title"/>
          </p:nvPr>
        </p:nvSpPr>
        <p:spPr>
          <a:xfrm>
            <a:off x="561975" y="4802187"/>
            <a:ext cx="11887200" cy="2057400"/>
          </a:xfrm>
        </p:spPr>
        <p:txBody>
          <a:bodyPr anchor="t"/>
          <a:lstStyle/>
          <a:p>
            <a:r>
              <a:rPr lang="en-US" sz="9600" smtClean="0"/>
              <a:t>The Revit MEP API</a:t>
            </a:r>
            <a:endParaRPr lang="en-US" sz="9600"/>
          </a:p>
        </p:txBody>
      </p:sp>
      <p:sp>
        <p:nvSpPr>
          <p:cNvPr id="14341" name="Rectangle 4"/>
          <p:cNvSpPr>
            <a:spLocks noGrp="1" noChangeArrowheads="1"/>
          </p:cNvSpPr>
          <p:nvPr>
            <p:ph idx="1"/>
          </p:nvPr>
        </p:nvSpPr>
        <p:spPr>
          <a:xfrm>
            <a:off x="485775" y="6859588"/>
            <a:ext cx="8915399" cy="1600199"/>
          </a:xfrm>
        </p:spPr>
        <p:txBody>
          <a:bodyPr/>
          <a:lstStyle/>
          <a:p>
            <a:pPr lvl="0">
              <a:buNone/>
            </a:pPr>
            <a:r>
              <a:rPr lang="en-US" sz="3600" smtClean="0"/>
              <a:t>Jeremy Tammik</a:t>
            </a:r>
          </a:p>
          <a:p>
            <a:pPr lvl="0">
              <a:spcBef>
                <a:spcPts val="200"/>
              </a:spcBef>
              <a:buNone/>
            </a:pPr>
            <a:r>
              <a:rPr lang="en-US" sz="2800" smtClean="0"/>
              <a:t>Principal Developer Consultant</a:t>
            </a:r>
          </a:p>
        </p:txBody>
      </p:sp>
      <p:sp>
        <p:nvSpPr>
          <p:cNvPr id="7" name="TextBox 5"/>
          <p:cNvSpPr txBox="1">
            <a:spLocks noChangeArrowheads="1"/>
          </p:cNvSpPr>
          <p:nvPr/>
        </p:nvSpPr>
        <p:spPr bwMode="auto">
          <a:xfrm>
            <a:off x="7191375" y="153988"/>
            <a:ext cx="5715000" cy="246062"/>
          </a:xfrm>
          <a:prstGeom prst="rect">
            <a:avLst/>
          </a:prstGeom>
          <a:noFill/>
          <a:ln w="9525">
            <a:noFill/>
            <a:miter lim="800000"/>
            <a:headEnd/>
            <a:tailEnd/>
          </a:ln>
        </p:spPr>
        <p:txBody>
          <a:bodyPr>
            <a:spAutoFit/>
          </a:bodyPr>
          <a:lstStyle/>
          <a:p>
            <a:pPr algn="r"/>
            <a:r>
              <a:rPr lang="en-US" sz="1000" dirty="0">
                <a:solidFill>
                  <a:srgbClr val="BFBFBF"/>
                </a:solidFill>
              </a:rPr>
              <a:t>Image courtesy of Hobart, </a:t>
            </a:r>
            <a:r>
              <a:rPr lang="en-US" sz="1000" dirty="0" err="1">
                <a:solidFill>
                  <a:srgbClr val="BFBFBF"/>
                </a:solidFill>
              </a:rPr>
              <a:t>Yañez</a:t>
            </a:r>
            <a:r>
              <a:rPr lang="en-US" sz="1000" dirty="0">
                <a:solidFill>
                  <a:srgbClr val="BFBFBF"/>
                </a:solidFill>
              </a:rPr>
              <a:t>, Ramos, Maguey, and </a:t>
            </a:r>
            <a:r>
              <a:rPr lang="en-US" sz="1000" dirty="0" err="1">
                <a:solidFill>
                  <a:srgbClr val="BFBFBF"/>
                </a:solidFill>
              </a:rPr>
              <a:t>Martínez</a:t>
            </a:r>
            <a:endParaRPr lang="en-US" sz="1000" dirty="0">
              <a:solidFill>
                <a:srgbClr val="BFBFBF"/>
              </a:solidFill>
            </a:endParaRPr>
          </a:p>
        </p:txBody>
      </p:sp>
      <p:sp>
        <p:nvSpPr>
          <p:cNvPr id="9" name="Slide Number Placeholder 8"/>
          <p:cNvSpPr>
            <a:spLocks noGrp="1"/>
          </p:cNvSpPr>
          <p:nvPr>
            <p:ph type="sldNum" sz="quarter" idx="10"/>
          </p:nvPr>
        </p:nvSpPr>
        <p:spPr/>
        <p:txBody>
          <a:bodyPr/>
          <a:lstStyle/>
          <a:p>
            <a:pPr>
              <a:defRPr/>
            </a:pPr>
            <a:fld id="{C77FCE17-B15E-B24C-ADFA-F5B017F331B4}" type="slidenum">
              <a:rPr lang="en-US" smtClean="0"/>
              <a:pPr>
                <a:defRPr/>
              </a:pPr>
              <a:t>1</a:t>
            </a:fld>
            <a:endParaRPr lang="en-US"/>
          </a:p>
        </p:txBody>
      </p:sp>
      <p:sp>
        <p:nvSpPr>
          <p:cNvPr id="10" name="Footer Placeholder 9"/>
          <p:cNvSpPr>
            <a:spLocks noGrp="1"/>
          </p:cNvSpPr>
          <p:nvPr>
            <p:ph type="ftr" sz="quarter" idx="11"/>
          </p:nvPr>
        </p:nvSpPr>
        <p:spPr/>
        <p:txBody>
          <a:bodyPr/>
          <a:lstStyle/>
          <a:p>
            <a:r>
              <a:rPr lang="en-US" smtClean="0"/>
              <a:t>The Revit MEP API</a:t>
            </a:r>
            <a:endParaRPr lang="en-GB"/>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Product Enhancements</a:t>
            </a:r>
            <a:endParaRPr lang="en-GB" noProof="0" dirty="0"/>
          </a:p>
        </p:txBody>
      </p:sp>
      <p:sp>
        <p:nvSpPr>
          <p:cNvPr id="3" name="Content Placeholder 2"/>
          <p:cNvSpPr>
            <a:spLocks noGrp="1"/>
          </p:cNvSpPr>
          <p:nvPr>
            <p:ph idx="1"/>
          </p:nvPr>
        </p:nvSpPr>
        <p:spPr>
          <a:xfrm>
            <a:off x="561975" y="1830387"/>
            <a:ext cx="11761788" cy="6699250"/>
          </a:xfrm>
        </p:spPr>
        <p:txBody>
          <a:bodyPr/>
          <a:lstStyle/>
          <a:p>
            <a:pPr>
              <a:buNone/>
            </a:pPr>
            <a:r>
              <a:rPr lang="en-US" sz="4000" b="1" smtClean="0"/>
              <a:t>Revit MEP 2011</a:t>
            </a:r>
          </a:p>
          <a:p>
            <a:r>
              <a:rPr lang="en-US" smtClean="0"/>
              <a:t>Panel Schedules</a:t>
            </a:r>
          </a:p>
          <a:p>
            <a:r>
              <a:rPr lang="en-US" smtClean="0"/>
              <a:t>Cable Tray and Conduit </a:t>
            </a:r>
          </a:p>
          <a:p>
            <a:r>
              <a:rPr lang="en-US" smtClean="0"/>
              <a:t>Other Enhancements</a:t>
            </a:r>
          </a:p>
          <a:p>
            <a:pPr lvl="1"/>
            <a:r>
              <a:rPr lang="en-US" smtClean="0"/>
              <a:t>Placing Valves and Fittings in Section or Elevation Views</a:t>
            </a:r>
          </a:p>
          <a:p>
            <a:pPr lvl="1"/>
            <a:r>
              <a:rPr lang="en-US" smtClean="0"/>
              <a:t>Tagging of MEP Elements during placement</a:t>
            </a:r>
          </a:p>
          <a:p>
            <a:pPr lvl="1"/>
            <a:r>
              <a:rPr lang="en-US" smtClean="0"/>
              <a:t>Demand Factors and Load Categories</a:t>
            </a:r>
          </a:p>
          <a:p>
            <a:pPr lvl="1"/>
            <a:r>
              <a:rPr lang="en-US" smtClean="0"/>
              <a:t>Piping Companion Flanges</a:t>
            </a:r>
          </a:p>
          <a:p>
            <a:pPr lvl="1"/>
            <a:r>
              <a:rPr lang="en-US" smtClean="0"/>
              <a:t>New Electrical Content</a:t>
            </a:r>
          </a:p>
          <a:p>
            <a:pPr lvl="1"/>
            <a:r>
              <a:rPr lang="en-US" smtClean="0"/>
              <a:t>Oval Duct</a:t>
            </a:r>
          </a:p>
          <a:p>
            <a:pPr>
              <a:buNone/>
            </a:pPr>
            <a:r>
              <a:rPr lang="en-US" sz="3600" b="1" smtClean="0"/>
              <a:t>Revit MEP 2012</a:t>
            </a:r>
          </a:p>
          <a:p>
            <a:r>
              <a:rPr lang="en-US" smtClean="0"/>
              <a:t>Placeholder ducts and pipes</a:t>
            </a:r>
            <a:endParaRPr lang="en-GB" smtClean="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10</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2011 API Enhancements</a:t>
            </a:r>
            <a:endParaRPr lang="en-GB" noProof="0" dirty="0"/>
          </a:p>
        </p:txBody>
      </p:sp>
      <p:sp>
        <p:nvSpPr>
          <p:cNvPr id="3" name="Content Placeholder 2"/>
          <p:cNvSpPr>
            <a:spLocks noGrp="1"/>
          </p:cNvSpPr>
          <p:nvPr>
            <p:ph idx="1"/>
          </p:nvPr>
        </p:nvSpPr>
        <p:spPr>
          <a:xfrm>
            <a:off x="593725" y="1754187"/>
            <a:ext cx="11761788" cy="7239000"/>
          </a:xfrm>
        </p:spPr>
        <p:txBody>
          <a:bodyPr/>
          <a:lstStyle/>
          <a:p>
            <a:r>
              <a:rPr lang="en-US" sz="2400" smtClean="0"/>
              <a:t>Cable Tray and Conduit</a:t>
            </a:r>
          </a:p>
          <a:p>
            <a:pPr lvl="1">
              <a:spcBef>
                <a:spcPts val="0"/>
              </a:spcBef>
            </a:pPr>
            <a:r>
              <a:rPr lang="en-US" sz="1800" smtClean="0"/>
              <a:t>CableTrayConduitBase – base class for cable trays and conduits</a:t>
            </a:r>
          </a:p>
          <a:p>
            <a:pPr lvl="1">
              <a:spcBef>
                <a:spcPts val="0"/>
              </a:spcBef>
            </a:pPr>
            <a:r>
              <a:rPr lang="en-US" sz="1800" smtClean="0"/>
              <a:t>CableTrayConduitRunBase – base class for cable tray and conduit runs</a:t>
            </a:r>
          </a:p>
          <a:p>
            <a:pPr lvl="1">
              <a:spcBef>
                <a:spcPts val="0"/>
              </a:spcBef>
            </a:pPr>
            <a:r>
              <a:rPr lang="en-US" sz="1800" smtClean="0"/>
              <a:t>CableTray – a cable tray instance</a:t>
            </a:r>
          </a:p>
          <a:p>
            <a:pPr lvl="1">
              <a:spcBef>
                <a:spcPts val="0"/>
              </a:spcBef>
            </a:pPr>
            <a:r>
              <a:rPr lang="en-US" sz="1800" smtClean="0"/>
              <a:t>CableTrayType – a cable tray type</a:t>
            </a:r>
          </a:p>
          <a:p>
            <a:pPr lvl="1">
              <a:spcBef>
                <a:spcPts val="0"/>
              </a:spcBef>
            </a:pPr>
            <a:r>
              <a:rPr lang="en-US" sz="1800" smtClean="0"/>
              <a:t>CableTrayRun – a cable tray run</a:t>
            </a:r>
          </a:p>
          <a:p>
            <a:pPr lvl="1">
              <a:spcBef>
                <a:spcPts val="0"/>
              </a:spcBef>
            </a:pPr>
            <a:r>
              <a:rPr lang="en-US" sz="1800" smtClean="0"/>
              <a:t>Conduit – a conduit instance</a:t>
            </a:r>
          </a:p>
          <a:p>
            <a:pPr lvl="1">
              <a:spcBef>
                <a:spcPts val="0"/>
              </a:spcBef>
            </a:pPr>
            <a:r>
              <a:rPr lang="en-US" sz="1800" smtClean="0"/>
              <a:t>ConduitType – a conduit type</a:t>
            </a:r>
          </a:p>
          <a:p>
            <a:pPr lvl="1">
              <a:spcBef>
                <a:spcPts val="0"/>
              </a:spcBef>
            </a:pPr>
            <a:r>
              <a:rPr lang="en-US" sz="1800" smtClean="0"/>
              <a:t>ConduitRun – a conduit run</a:t>
            </a:r>
          </a:p>
          <a:p>
            <a:r>
              <a:rPr lang="en-US" sz="2400" smtClean="0"/>
              <a:t>Panel Schedules </a:t>
            </a:r>
          </a:p>
          <a:p>
            <a:pPr lvl="1">
              <a:spcBef>
                <a:spcPts val="0"/>
              </a:spcBef>
            </a:pPr>
            <a:r>
              <a:rPr lang="en-US" sz="1800" smtClean="0"/>
              <a:t>TableView – represents a view that shows a table</a:t>
            </a:r>
          </a:p>
          <a:p>
            <a:pPr lvl="1">
              <a:spcBef>
                <a:spcPts val="0"/>
              </a:spcBef>
            </a:pPr>
            <a:r>
              <a:rPr lang="en-US" sz="1800" smtClean="0"/>
              <a:t>TableData – holds most of the data describing the table row, column, and cell</a:t>
            </a:r>
          </a:p>
          <a:p>
            <a:pPr lvl="1">
              <a:spcBef>
                <a:spcPts val="0"/>
              </a:spcBef>
            </a:pPr>
            <a:r>
              <a:rPr lang="en-US" sz="1800" smtClean="0"/>
              <a:t>TableSectionData – holds row, column and cell data for a TableData instance</a:t>
            </a:r>
          </a:p>
          <a:p>
            <a:pPr lvl="1">
              <a:spcBef>
                <a:spcPts val="0"/>
              </a:spcBef>
            </a:pPr>
            <a:r>
              <a:rPr lang="en-US" sz="1800" smtClean="0"/>
              <a:t>PanelScheduleView – represents a view that shows a panel schedule</a:t>
            </a:r>
          </a:p>
          <a:p>
            <a:pPr lvl="1">
              <a:spcBef>
                <a:spcPts val="0"/>
              </a:spcBef>
            </a:pPr>
            <a:r>
              <a:rPr lang="en-US" sz="1800" smtClean="0"/>
              <a:t>PanelScheduleData – holds most of the layout, appearance, row, column, and cell style data</a:t>
            </a:r>
          </a:p>
          <a:p>
            <a:pPr lvl="1">
              <a:spcBef>
                <a:spcPts val="0"/>
              </a:spcBef>
            </a:pPr>
            <a:r>
              <a:rPr lang="en-US" sz="1800" smtClean="0"/>
              <a:t>PanelScheduleTemplate – represents a branch panel, a switchboard or a data panel template</a:t>
            </a:r>
          </a:p>
          <a:p>
            <a:pPr lvl="1">
              <a:spcBef>
                <a:spcPts val="0"/>
              </a:spcBef>
            </a:pPr>
            <a:r>
              <a:rPr lang="en-US" sz="1800" smtClean="0"/>
              <a:t>PanelScheduleSheetSegment – represents a segment of a panel schedule sheet instance</a:t>
            </a:r>
          </a:p>
          <a:p>
            <a:pPr lvl="1">
              <a:spcBef>
                <a:spcPts val="0"/>
              </a:spcBef>
            </a:pPr>
            <a:r>
              <a:rPr lang="en-US" sz="1800" smtClean="0"/>
              <a:t>PanelScheduleSheetInstance – represents an instance of a panel schedule placed on sheet</a:t>
            </a:r>
          </a:p>
          <a:p>
            <a:r>
              <a:rPr lang="en-US" sz="2400" smtClean="0"/>
              <a:t>Other Enhancements</a:t>
            </a:r>
          </a:p>
          <a:p>
            <a:pPr lvl="1">
              <a:spcBef>
                <a:spcPts val="0"/>
              </a:spcBef>
            </a:pPr>
            <a:r>
              <a:rPr lang="en-US" sz="1800" smtClean="0"/>
              <a:t>EnergyDataSettings</a:t>
            </a:r>
          </a:p>
          <a:p>
            <a:pPr lvl="1">
              <a:spcBef>
                <a:spcPts val="0"/>
              </a:spcBef>
            </a:pPr>
            <a:r>
              <a:rPr lang="en-US" sz="1800" smtClean="0"/>
              <a:t>Validation in ElectricalSystem Properties </a:t>
            </a:r>
          </a:p>
          <a:p>
            <a:pPr lvl="1">
              <a:spcBef>
                <a:spcPts val="0"/>
              </a:spcBef>
            </a:pPr>
            <a:r>
              <a:rPr lang="en-US" sz="1800" smtClean="0"/>
              <a:t>WireMaterialType, InsulationType, TemperatureRatingType </a:t>
            </a:r>
          </a:p>
          <a:p>
            <a:pPr lvl="1">
              <a:spcBef>
                <a:spcPts val="0"/>
              </a:spcBef>
            </a:pPr>
            <a:r>
              <a:rPr lang="en-US" sz="1800" smtClean="0"/>
              <a:t>DuctConnector, PipeConnector, ElectricalConnector </a:t>
            </a:r>
          </a:p>
          <a:p>
            <a:pPr lvl="1">
              <a:spcBef>
                <a:spcPts val="0"/>
              </a:spcBef>
            </a:pPr>
            <a:r>
              <a:rPr lang="en-US" sz="1800" smtClean="0"/>
              <a:t>Demand Factor and Load Classifications</a:t>
            </a:r>
            <a:endParaRPr lang="en-GB" sz="1800" smtClean="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11</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Major</a:t>
            </a:r>
          </a:p>
          <a:p>
            <a:pPr lvl="1"/>
            <a:r>
              <a:rPr lang="en-US" smtClean="0"/>
              <a:t>Pipe settings and sizes</a:t>
            </a:r>
          </a:p>
          <a:p>
            <a:pPr lvl="1"/>
            <a:r>
              <a:rPr lang="en-US" smtClean="0"/>
              <a:t>Placeholder ducts and pipes</a:t>
            </a:r>
          </a:p>
          <a:p>
            <a:pPr lvl="1"/>
            <a:r>
              <a:rPr lang="en-US" smtClean="0"/>
              <a:t>Duct and pipe insulation and lining</a:t>
            </a:r>
          </a:p>
          <a:p>
            <a:r>
              <a:rPr lang="en-US" smtClean="0"/>
              <a:t>Minor</a:t>
            </a:r>
          </a:p>
          <a:p>
            <a:pPr lvl="1"/>
            <a:r>
              <a:rPr lang="en-US" smtClean="0"/>
              <a:t>Spare and space circuits</a:t>
            </a:r>
          </a:p>
          <a:p>
            <a:pPr lvl="1"/>
            <a:r>
              <a:rPr lang="en-US" smtClean="0"/>
              <a:t>Cable tray and conduit domain</a:t>
            </a:r>
          </a:p>
          <a:p>
            <a:pPr lvl="1"/>
            <a:r>
              <a:rPr lang="en-US" smtClean="0"/>
              <a:t>Connector, MEPSystem and Space properties</a:t>
            </a:r>
          </a:p>
          <a:p>
            <a:pPr lvl="1"/>
            <a:r>
              <a:rPr lang="en-US" smtClean="0"/>
              <a:t>Disconnection warnings</a:t>
            </a:r>
          </a:p>
        </p:txBody>
      </p:sp>
      <p:sp>
        <p:nvSpPr>
          <p:cNvPr id="2" name="Title 1"/>
          <p:cNvSpPr>
            <a:spLocks noGrp="1"/>
          </p:cNvSpPr>
          <p:nvPr>
            <p:ph type="title"/>
          </p:nvPr>
        </p:nvSpPr>
        <p:spPr/>
        <p:txBody>
          <a:bodyPr/>
          <a:lstStyle/>
          <a:p>
            <a:r>
              <a:rPr lang="en-GB" noProof="0" smtClean="0"/>
              <a:t>Revit MEP 2012 API Enhancements</a:t>
            </a:r>
            <a:endParaRPr lang="en-GB" noProof="0" dirty="0"/>
          </a:p>
        </p:txBody>
      </p:sp>
      <p:sp>
        <p:nvSpPr>
          <p:cNvPr id="6" name="Slide Number Placeholder 5"/>
          <p:cNvSpPr>
            <a:spLocks noGrp="1"/>
          </p:cNvSpPr>
          <p:nvPr>
            <p:ph type="sldNum" sz="quarter" idx="10"/>
          </p:nvPr>
        </p:nvSpPr>
        <p:spPr/>
        <p:txBody>
          <a:bodyPr/>
          <a:lstStyle/>
          <a:p>
            <a:pPr>
              <a:defRPr/>
            </a:pPr>
            <a:fld id="{C77FCE17-B15E-B24C-ADFA-F5B017F331B4}" type="slidenum">
              <a:rPr lang="en-US" smtClean="0"/>
              <a:pPr>
                <a:defRPr/>
              </a:pPr>
              <a:t>12</a:t>
            </a:fld>
            <a:endParaRPr lang="en-US"/>
          </a:p>
        </p:txBody>
      </p:sp>
      <p:sp>
        <p:nvSpPr>
          <p:cNvPr id="7" name="Footer Placeholder 6"/>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6600" noProof="0" smtClean="0"/>
              <a:t>Analysis</a:t>
            </a:r>
            <a:endParaRPr lang="en-GB" sz="16600" noProof="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MEP Project Info and </a:t>
            </a:r>
            <a:r>
              <a:rPr lang="en-US" smtClean="0"/>
              <a:t>EnergyDataSettings</a:t>
            </a:r>
            <a:endParaRPr lang="en-GB" noProof="0" dirty="0"/>
          </a:p>
        </p:txBody>
      </p:sp>
      <p:sp>
        <p:nvSpPr>
          <p:cNvPr id="3" name="Content Placeholder 2"/>
          <p:cNvSpPr>
            <a:spLocks noGrp="1"/>
          </p:cNvSpPr>
          <p:nvPr>
            <p:ph idx="1"/>
          </p:nvPr>
        </p:nvSpPr>
        <p:spPr/>
        <p:txBody>
          <a:bodyPr/>
          <a:lstStyle/>
          <a:p>
            <a:r>
              <a:rPr lang="en-US" smtClean="0"/>
              <a:t>EnergyDataSettings class manages MEP project info</a:t>
            </a:r>
          </a:p>
          <a:p>
            <a:r>
              <a:rPr lang="en-US" smtClean="0"/>
              <a:t>Access via EnergyDataSettings.GetFromDocument method </a:t>
            </a:r>
          </a:p>
          <a:p>
            <a:r>
              <a:rPr lang="en-US" smtClean="0"/>
              <a:t>For project location use Document.ActiveProjectLocation</a:t>
            </a:r>
          </a:p>
          <a:p>
            <a:r>
              <a:rPr lang="en-US" smtClean="0"/>
              <a:t>Green Building XML export</a:t>
            </a:r>
            <a:endParaRPr lang="en-GB" smtClean="0"/>
          </a:p>
          <a:p>
            <a:pPr lvl="4"/>
            <a:endParaRPr lang="en-US" smtClean="0"/>
          </a:p>
          <a:p>
            <a:pPr lvl="4"/>
            <a:r>
              <a:rPr lang="en-US" smtClean="0"/>
              <a:t>Document.Export( </a:t>
            </a:r>
          </a:p>
          <a:p>
            <a:pPr lvl="4"/>
            <a:r>
              <a:rPr lang="en-US" smtClean="0"/>
              <a:t>  string folder, </a:t>
            </a:r>
          </a:p>
          <a:p>
            <a:pPr lvl="4"/>
            <a:r>
              <a:rPr lang="en-US" smtClean="0"/>
              <a:t>  string name, </a:t>
            </a:r>
          </a:p>
          <a:p>
            <a:pPr lvl="4"/>
            <a:r>
              <a:rPr lang="en-US" smtClean="0"/>
              <a:t>  GBXMLExportOptions );</a:t>
            </a:r>
            <a:endParaRPr lang="en-GB"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14</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Spaces and Zones</a:t>
            </a:r>
            <a:endParaRPr lang="en-GB" noProof="0" dirty="0"/>
          </a:p>
        </p:txBody>
      </p:sp>
      <p:sp>
        <p:nvSpPr>
          <p:cNvPr id="3" name="Content Placeholder 2"/>
          <p:cNvSpPr>
            <a:spLocks noGrp="1"/>
          </p:cNvSpPr>
          <p:nvPr>
            <p:ph idx="1"/>
          </p:nvPr>
        </p:nvSpPr>
        <p:spPr/>
        <p:txBody>
          <a:bodyPr/>
          <a:lstStyle/>
          <a:p>
            <a:r>
              <a:rPr lang="en-US" smtClean="0"/>
              <a:t>Revit 2009 improved workflow between Architecture and MEP</a:t>
            </a:r>
          </a:p>
          <a:p>
            <a:r>
              <a:rPr lang="en-US" smtClean="0"/>
              <a:t>Previously, MEP user had to Copy/Monitor rooms from architect</a:t>
            </a:r>
          </a:p>
          <a:p>
            <a:r>
              <a:rPr lang="en-US" smtClean="0"/>
              <a:t>Architectural rooms are unsuitable for MEP analysis</a:t>
            </a:r>
          </a:p>
          <a:p>
            <a:pPr lvl="1"/>
            <a:r>
              <a:rPr lang="en-US" smtClean="0"/>
              <a:t>Wrong height, often too large for analysed region</a:t>
            </a:r>
          </a:p>
          <a:p>
            <a:r>
              <a:rPr lang="en-US" smtClean="0"/>
              <a:t>MEP uses space instead of room, and zone to manage spaces</a:t>
            </a:r>
          </a:p>
          <a:p>
            <a:r>
              <a:rPr lang="en-US" smtClean="0"/>
              <a:t>Rooms can be subdivided into exterior and interior subspaces</a:t>
            </a:r>
          </a:p>
          <a:p>
            <a:r>
              <a:rPr lang="en-GB" smtClean="0"/>
              <a:t>AddSpaceAndZone SDK sample</a:t>
            </a:r>
          </a:p>
          <a:p>
            <a:pPr lvl="1"/>
            <a:r>
              <a:rPr lang="en-GB" smtClean="0"/>
              <a:t>Programmatic creation and management of spaces and zones</a:t>
            </a:r>
          </a:p>
          <a:p>
            <a:r>
              <a:rPr lang="en-GB" smtClean="0"/>
              <a:t>FamilyInstance class has Room and Space properties</a:t>
            </a:r>
          </a:p>
          <a:p>
            <a:pPr marL="914400" lvl="4" indent="0"/>
            <a:endParaRPr lang="en-GB" smtClean="0"/>
          </a:p>
          <a:p>
            <a:pPr marL="914400" lvl="4" indent="0"/>
            <a:r>
              <a:rPr lang="en-GB" smtClean="0"/>
              <a:t>FamilyInstance fi; // get a family instance</a:t>
            </a:r>
          </a:p>
          <a:p>
            <a:pPr marL="914400" lvl="4" indent="0"/>
            <a:r>
              <a:rPr lang="en-GB" smtClean="0"/>
              <a:t>Space space = fi.Space; // query its space</a:t>
            </a:r>
          </a:p>
          <a:p>
            <a:pPr marL="914400" lvl="4" indent="0"/>
            <a:r>
              <a:rPr lang="en-GB" smtClean="0"/>
              <a:t>Space space2 = fi.get_Space( phase ); // query space in given phase</a:t>
            </a:r>
            <a:endParaRPr lang="en-US" dirty="0" smtClean="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15</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Model Inspection Utilities</a:t>
            </a:r>
            <a:endParaRPr lang="en-GB" noProof="0" dirty="0"/>
          </a:p>
        </p:txBody>
      </p:sp>
      <p:sp>
        <p:nvSpPr>
          <p:cNvPr id="3" name="Content Placeholder 2"/>
          <p:cNvSpPr>
            <a:spLocks noGrp="1"/>
          </p:cNvSpPr>
          <p:nvPr>
            <p:ph idx="1"/>
          </p:nvPr>
        </p:nvSpPr>
        <p:spPr/>
        <p:txBody>
          <a:bodyPr/>
          <a:lstStyle/>
          <a:p>
            <a:r>
              <a:rPr lang="en-US" smtClean="0"/>
              <a:t>Enable component location, space adjacency analysis, etc.</a:t>
            </a:r>
            <a:endParaRPr lang="en-GB" smtClean="0"/>
          </a:p>
          <a:p>
            <a:r>
              <a:rPr lang="en-US" smtClean="0"/>
              <a:t>Volumes, rooms and spaces</a:t>
            </a:r>
          </a:p>
          <a:p>
            <a:pPr lvl="1"/>
            <a:r>
              <a:rPr lang="en-US" smtClean="0"/>
              <a:t>FamilyInstance.Space determines space containing family instance</a:t>
            </a:r>
          </a:p>
          <a:p>
            <a:pPr lvl="1"/>
            <a:r>
              <a:rPr lang="en-US" smtClean="0"/>
              <a:t>Room.IsPointInRoom determines if a point is in a room volume</a:t>
            </a:r>
          </a:p>
          <a:p>
            <a:pPr lvl="1"/>
            <a:r>
              <a:rPr lang="en-US" smtClean="0"/>
              <a:t>Space.IsPointInSpace determines if a point is in a space volume</a:t>
            </a:r>
          </a:p>
          <a:p>
            <a:pPr lvl="1"/>
            <a:r>
              <a:rPr lang="en-US" smtClean="0"/>
              <a:t>GetRoomAtPoint and GetSpaceAtPoint return room or space containing point</a:t>
            </a:r>
          </a:p>
          <a:p>
            <a:r>
              <a:rPr lang="en-US" smtClean="0"/>
              <a:t>Ray intersection</a:t>
            </a:r>
          </a:p>
          <a:p>
            <a:pPr lvl="1"/>
            <a:r>
              <a:rPr lang="en-GB" smtClean="0"/>
              <a:t>FindReferencesByDirection</a:t>
            </a:r>
            <a:r>
              <a:rPr lang="en-US" smtClean="0"/>
              <a:t> shots a ray through the model</a:t>
            </a:r>
          </a:p>
          <a:p>
            <a:pPr lvl="1"/>
            <a:r>
              <a:rPr lang="en-US" smtClean="0"/>
              <a:t>Given a starting point and direction vector</a:t>
            </a:r>
          </a:p>
          <a:p>
            <a:pPr lvl="1"/>
            <a:r>
              <a:rPr lang="en-US" smtClean="0"/>
              <a:t>Returns an array of references of intersected elements and faces</a:t>
            </a:r>
          </a:p>
          <a:p>
            <a:pPr lvl="1"/>
            <a:r>
              <a:rPr lang="en-US" smtClean="0"/>
              <a:t>AvoidObstruction, FindColumns, MeasureHeight, and RayTraceBounce SDK samples</a:t>
            </a:r>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16</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noProof="0" smtClean="0"/>
              <a:t>Connectors and Hierarchical Systems</a:t>
            </a:r>
            <a:endParaRPr lang="en-GB" sz="8800" noProof="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Hierarchical System Structure and MEP Model</a:t>
            </a:r>
            <a:endParaRPr lang="en-GB" noProof="0" dirty="0"/>
          </a:p>
        </p:txBody>
      </p:sp>
      <p:sp>
        <p:nvSpPr>
          <p:cNvPr id="3" name="Content Placeholder 2"/>
          <p:cNvSpPr>
            <a:spLocks noGrp="1"/>
          </p:cNvSpPr>
          <p:nvPr>
            <p:ph idx="1"/>
          </p:nvPr>
        </p:nvSpPr>
        <p:spPr/>
        <p:txBody>
          <a:bodyPr/>
          <a:lstStyle/>
          <a:p>
            <a:r>
              <a:rPr lang="en-GB" smtClean="0"/>
              <a:t>MEP systems consist of hierarchically connected components</a:t>
            </a:r>
          </a:p>
          <a:p>
            <a:r>
              <a:rPr lang="en-GB" smtClean="0"/>
              <a:t>Many components are represented using family instances</a:t>
            </a:r>
          </a:p>
          <a:p>
            <a:r>
              <a:rPr lang="en-GB" smtClean="0"/>
              <a:t>Connectors can link neighbouring components and transfer info</a:t>
            </a:r>
          </a:p>
          <a:p>
            <a:r>
              <a:rPr lang="en-GB" smtClean="0"/>
              <a:t>System classes</a:t>
            </a:r>
          </a:p>
          <a:p>
            <a:pPr lvl="1"/>
            <a:r>
              <a:rPr lang="en-GB" smtClean="0"/>
              <a:t>ElectricalSystem</a:t>
            </a:r>
          </a:p>
          <a:p>
            <a:pPr lvl="1"/>
            <a:r>
              <a:rPr lang="en-GB" smtClean="0"/>
              <a:t>MechanicalSystem</a:t>
            </a:r>
          </a:p>
          <a:p>
            <a:pPr lvl="1"/>
            <a:r>
              <a:rPr lang="en-GB" smtClean="0"/>
              <a:t>PipingSystem</a:t>
            </a:r>
          </a:p>
          <a:p>
            <a:r>
              <a:rPr lang="en-GB" smtClean="0"/>
              <a:t>Family instance provides MEPModel property</a:t>
            </a:r>
          </a:p>
          <a:p>
            <a:pPr lvl="1"/>
            <a:r>
              <a:rPr lang="en-GB" smtClean="0"/>
              <a:t>MEPModel has ConnectorManager and ElectricalSystems properties </a:t>
            </a:r>
          </a:p>
          <a:p>
            <a:pPr lvl="1"/>
            <a:r>
              <a:rPr lang="en-GB" smtClean="0"/>
              <a:t>Derived classes include ElectricalEquipment, LightingDevice, LightingFixture, MechanicalEquipment, MechanicalFitting</a:t>
            </a:r>
            <a:endParaRPr lang="en-GB"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18</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Connectors</a:t>
            </a:r>
            <a:endParaRPr lang="en-GB" noProof="0" dirty="0"/>
          </a:p>
        </p:txBody>
      </p:sp>
      <p:sp>
        <p:nvSpPr>
          <p:cNvPr id="3" name="Content Placeholder 2"/>
          <p:cNvSpPr>
            <a:spLocks noGrp="1"/>
          </p:cNvSpPr>
          <p:nvPr>
            <p:ph idx="1"/>
          </p:nvPr>
        </p:nvSpPr>
        <p:spPr>
          <a:xfrm>
            <a:off x="593725" y="1830387"/>
            <a:ext cx="11761788" cy="7467600"/>
          </a:xfrm>
        </p:spPr>
        <p:txBody>
          <a:bodyPr/>
          <a:lstStyle/>
          <a:p>
            <a:r>
              <a:rPr lang="en-GB" smtClean="0"/>
              <a:t>Connector class</a:t>
            </a:r>
          </a:p>
          <a:p>
            <a:pPr lvl="1"/>
            <a:r>
              <a:rPr lang="en-GB" smtClean="0"/>
              <a:t>Used to represent connections </a:t>
            </a:r>
            <a:br>
              <a:rPr lang="en-GB" smtClean="0"/>
            </a:br>
            <a:r>
              <a:rPr lang="en-GB" smtClean="0"/>
              <a:t>in the Revit BIM project context</a:t>
            </a:r>
          </a:p>
          <a:p>
            <a:pPr lvl="1">
              <a:spcBef>
                <a:spcPts val="0"/>
              </a:spcBef>
            </a:pPr>
            <a:r>
              <a:rPr lang="en-GB" smtClean="0"/>
              <a:t>Part of MEP component, not independent Revit database element</a:t>
            </a:r>
          </a:p>
          <a:p>
            <a:r>
              <a:rPr lang="en-GB" smtClean="0"/>
              <a:t>Logical connectors</a:t>
            </a:r>
          </a:p>
          <a:p>
            <a:pPr lvl="1"/>
            <a:r>
              <a:rPr lang="en-GB" smtClean="0"/>
              <a:t>Used in electrical domain</a:t>
            </a:r>
          </a:p>
          <a:p>
            <a:pPr lvl="1">
              <a:spcBef>
                <a:spcPts val="0"/>
              </a:spcBef>
            </a:pPr>
            <a:r>
              <a:rPr lang="en-GB" smtClean="0"/>
              <a:t>Cables and wires are possibly not specified</a:t>
            </a:r>
          </a:p>
          <a:p>
            <a:pPr lvl="1">
              <a:spcBef>
                <a:spcPts val="0"/>
              </a:spcBef>
            </a:pPr>
            <a:r>
              <a:rPr lang="en-GB" smtClean="0"/>
              <a:t>Enables traversal of connected electrical system hierarchies</a:t>
            </a:r>
          </a:p>
          <a:p>
            <a:r>
              <a:rPr lang="en-GB" smtClean="0"/>
              <a:t>Physical connectors </a:t>
            </a:r>
          </a:p>
          <a:p>
            <a:pPr lvl="1"/>
            <a:r>
              <a:rPr lang="en-GB" smtClean="0"/>
              <a:t>Connect neighbouring components physically</a:t>
            </a:r>
          </a:p>
          <a:p>
            <a:pPr lvl="1">
              <a:spcBef>
                <a:spcPts val="0"/>
              </a:spcBef>
            </a:pPr>
            <a:r>
              <a:rPr lang="en-GB" smtClean="0"/>
              <a:t>Transmit sizing dimensions and flow information</a:t>
            </a:r>
          </a:p>
          <a:p>
            <a:r>
              <a:rPr lang="en-GB" smtClean="0"/>
              <a:t>Family editor connection elements</a:t>
            </a:r>
          </a:p>
          <a:p>
            <a:pPr lvl="1"/>
            <a:r>
              <a:rPr lang="en-GB" smtClean="0"/>
              <a:t>Independent  elements for defining connectors</a:t>
            </a:r>
          </a:p>
          <a:p>
            <a:pPr lvl="1">
              <a:spcBef>
                <a:spcPts val="0"/>
              </a:spcBef>
            </a:pPr>
            <a:r>
              <a:rPr lang="en-GB" smtClean="0"/>
              <a:t>Used to model library parts in family context</a:t>
            </a:r>
          </a:p>
          <a:p>
            <a:pPr lvl="1">
              <a:spcBef>
                <a:spcPts val="0"/>
              </a:spcBef>
            </a:pPr>
            <a:r>
              <a:rPr lang="en-GB" smtClean="0"/>
              <a:t>Specialised derived classes for duct, pipe and electrical connectors</a:t>
            </a:r>
            <a:endParaRPr lang="en-GB" dirty="0"/>
          </a:p>
        </p:txBody>
      </p:sp>
      <p:pic>
        <p:nvPicPr>
          <p:cNvPr id="5" name="Picture 4"/>
          <p:cNvPicPr/>
          <p:nvPr/>
        </p:nvPicPr>
        <p:blipFill>
          <a:blip r:embed="rId2" cstate="print"/>
          <a:srcRect/>
          <a:stretch>
            <a:fillRect/>
          </a:stretch>
        </p:blipFill>
        <p:spPr bwMode="auto">
          <a:xfrm>
            <a:off x="9561603" y="7373786"/>
            <a:ext cx="3268572" cy="1086001"/>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6886575" y="458787"/>
            <a:ext cx="5943600" cy="2459736"/>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fld id="{C77FCE17-B15E-B24C-ADFA-F5B017F331B4}" type="slidenum">
              <a:rPr lang="en-US" smtClean="0"/>
              <a:pPr>
                <a:defRPr/>
              </a:pPr>
              <a:t>19</a:t>
            </a:fld>
            <a:endParaRPr lang="en-US"/>
          </a:p>
        </p:txBody>
      </p:sp>
      <p:sp>
        <p:nvSpPr>
          <p:cNvPr id="8" name="Footer Placeholder 7"/>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r>
              <a:rPr lang="en-US" smtClean="0"/>
              <a:t>Objectives of this RME API Unconference</a:t>
            </a:r>
          </a:p>
        </p:txBody>
      </p:sp>
      <p:sp>
        <p:nvSpPr>
          <p:cNvPr id="15364" name="Rectangle 5"/>
          <p:cNvSpPr>
            <a:spLocks noGrp="1" noChangeArrowheads="1"/>
          </p:cNvSpPr>
          <p:nvPr>
            <p:ph idx="1"/>
          </p:nvPr>
        </p:nvSpPr>
        <p:spPr/>
        <p:txBody>
          <a:bodyPr/>
          <a:lstStyle/>
          <a:p>
            <a:r>
              <a:rPr lang="en-US" b="1" smtClean="0"/>
              <a:t>Share</a:t>
            </a:r>
            <a:r>
              <a:rPr lang="en-US" smtClean="0"/>
              <a:t> and discuss best practices of Revit MEP programming</a:t>
            </a:r>
          </a:p>
          <a:p>
            <a:pPr lvl="1"/>
            <a:r>
              <a:rPr lang="en-US" b="1" smtClean="0"/>
              <a:t>Your</a:t>
            </a:r>
            <a:r>
              <a:rPr lang="en-US" smtClean="0"/>
              <a:t> current areas of interest and hottest problems </a:t>
            </a:r>
          </a:p>
          <a:p>
            <a:pPr lvl="1">
              <a:spcBef>
                <a:spcPts val="0"/>
              </a:spcBef>
            </a:pPr>
            <a:r>
              <a:rPr lang="en-US" b="1" smtClean="0"/>
              <a:t>Your</a:t>
            </a:r>
            <a:r>
              <a:rPr lang="en-US" smtClean="0"/>
              <a:t> ideas and visions</a:t>
            </a:r>
          </a:p>
          <a:p>
            <a:pPr lvl="1">
              <a:spcBef>
                <a:spcPts val="0"/>
              </a:spcBef>
            </a:pPr>
            <a:r>
              <a:rPr lang="en-US" b="1" smtClean="0"/>
              <a:t>Your</a:t>
            </a:r>
            <a:r>
              <a:rPr lang="en-US" smtClean="0"/>
              <a:t> experience</a:t>
            </a:r>
          </a:p>
          <a:p>
            <a:pPr lvl="1">
              <a:spcBef>
                <a:spcPts val="0"/>
              </a:spcBef>
            </a:pPr>
            <a:r>
              <a:rPr lang="en-US" smtClean="0"/>
              <a:t>Wish list items</a:t>
            </a:r>
          </a:p>
          <a:p>
            <a:r>
              <a:rPr lang="en-US" smtClean="0"/>
              <a:t>You should be familiar with</a:t>
            </a:r>
          </a:p>
          <a:p>
            <a:pPr lvl="1"/>
            <a:r>
              <a:rPr lang="en-US" smtClean="0"/>
              <a:t>Programming for MEP in a BIM</a:t>
            </a:r>
          </a:p>
          <a:p>
            <a:pPr lvl="1">
              <a:spcBef>
                <a:spcPts val="0"/>
              </a:spcBef>
            </a:pPr>
            <a:r>
              <a:rPr lang="en-US" smtClean="0"/>
              <a:t>The functionality of the Revit MEP API</a:t>
            </a:r>
          </a:p>
          <a:p>
            <a:pPr lvl="1">
              <a:spcBef>
                <a:spcPts val="0"/>
              </a:spcBef>
            </a:pPr>
            <a:r>
              <a:rPr lang="en-US" smtClean="0"/>
              <a:t>The Revit MEP API samples</a:t>
            </a:r>
          </a:p>
          <a:p>
            <a:r>
              <a:rPr lang="en-US" smtClean="0"/>
              <a:t>We do not discuss and assume knowledge of</a:t>
            </a:r>
          </a:p>
          <a:p>
            <a:pPr lvl="1"/>
            <a:r>
              <a:rPr lang="en-US" smtClean="0"/>
              <a:t>How to program in .NET</a:t>
            </a:r>
          </a:p>
          <a:p>
            <a:pPr lvl="1">
              <a:spcBef>
                <a:spcPts val="0"/>
              </a:spcBef>
            </a:pPr>
            <a:r>
              <a:rPr lang="en-US" smtClean="0"/>
              <a:t>The basics of the generic Revit API</a:t>
            </a:r>
          </a:p>
          <a:p>
            <a:pPr lvl="1">
              <a:spcBef>
                <a:spcPts val="0"/>
              </a:spcBef>
            </a:pPr>
            <a:r>
              <a:rPr lang="en-US" smtClean="0"/>
              <a:t>Revit product and Revit MEP usage</a:t>
            </a:r>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2</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3800" noProof="0" smtClean="0"/>
              <a:t>Electrical</a:t>
            </a:r>
            <a:endParaRPr lang="en-GB" sz="13800" noProof="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Electrical System Hierarchy</a:t>
            </a:r>
            <a:endParaRPr lang="en-GB" noProof="0" dirty="0"/>
          </a:p>
        </p:txBody>
      </p:sp>
      <p:sp>
        <p:nvSpPr>
          <p:cNvPr id="5" name="Content Placeholder 4"/>
          <p:cNvSpPr>
            <a:spLocks noGrp="1"/>
          </p:cNvSpPr>
          <p:nvPr>
            <p:ph idx="1"/>
          </p:nvPr>
        </p:nvSpPr>
        <p:spPr/>
        <p:txBody>
          <a:bodyPr/>
          <a:lstStyle/>
          <a:p>
            <a:r>
              <a:rPr lang="en-GB" smtClean="0"/>
              <a:t>Three-tier recursive hierarchy, cf. electrical system browser</a:t>
            </a:r>
          </a:p>
          <a:p>
            <a:r>
              <a:rPr lang="en-GB" smtClean="0"/>
              <a:t>Panel &gt; systems or circuits &gt; circuit elements, may be panels</a:t>
            </a:r>
          </a:p>
          <a:p>
            <a:r>
              <a:rPr lang="en-GB" smtClean="0"/>
              <a:t>Logical connections between components</a:t>
            </a:r>
          </a:p>
          <a:p>
            <a:r>
              <a:rPr lang="en-GB" smtClean="0"/>
              <a:t>Wires are annotation elements</a:t>
            </a:r>
          </a:p>
          <a:p>
            <a:r>
              <a:rPr lang="en-GB" smtClean="0"/>
              <a:t>System can be traversed through connectors</a:t>
            </a:r>
          </a:p>
          <a:p>
            <a:r>
              <a:rPr lang="en-GB" smtClean="0"/>
              <a:t>Connectivity information also available in element parameters</a:t>
            </a:r>
          </a:p>
          <a:p>
            <a:r>
              <a:rPr lang="en-GB" smtClean="0"/>
              <a:t>MEP electrical sample application demonstrates traversal using both MEP connectors and generic parameters (much harder)</a:t>
            </a:r>
          </a:p>
          <a:p>
            <a:r>
              <a:rPr lang="en-GB" smtClean="0"/>
              <a:t>Revit SDK PowerCircuit sample shows creation and editing</a:t>
            </a:r>
            <a:endParaRPr lang="en-GB"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21</a:t>
            </a:fld>
            <a:endParaRPr lang="en-US"/>
          </a:p>
        </p:txBody>
      </p:sp>
      <p:sp>
        <p:nvSpPr>
          <p:cNvPr id="6" name="Footer Placeholder 5"/>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3800" noProof="0" smtClean="0"/>
              <a:t>HVAC and</a:t>
            </a:r>
            <a:br>
              <a:rPr lang="en-GB" sz="13800" noProof="0" smtClean="0"/>
            </a:br>
            <a:r>
              <a:rPr lang="en-GB" sz="13800" noProof="0" smtClean="0"/>
              <a:t>Plumbing</a:t>
            </a:r>
            <a:endParaRPr lang="en-GB" sz="13800" noProof="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HVAC and Piping Hierarchy</a:t>
            </a:r>
            <a:endParaRPr lang="en-GB" dirty="0"/>
          </a:p>
        </p:txBody>
      </p:sp>
      <p:sp>
        <p:nvSpPr>
          <p:cNvPr id="3" name="Content Placeholder 2"/>
          <p:cNvSpPr>
            <a:spLocks noGrp="1"/>
          </p:cNvSpPr>
          <p:nvPr>
            <p:ph idx="1"/>
          </p:nvPr>
        </p:nvSpPr>
        <p:spPr/>
        <p:txBody>
          <a:bodyPr/>
          <a:lstStyle/>
          <a:p>
            <a:r>
              <a:rPr lang="en-GB" smtClean="0"/>
              <a:t>Systems manage the top level system properties</a:t>
            </a:r>
          </a:p>
          <a:p>
            <a:r>
              <a:rPr lang="en-GB" smtClean="0"/>
              <a:t>Ducts and pipes define the main flow elements</a:t>
            </a:r>
          </a:p>
          <a:p>
            <a:r>
              <a:rPr lang="en-GB" smtClean="0"/>
              <a:t>Fittings implement bends and branches in the system</a:t>
            </a:r>
          </a:p>
          <a:p>
            <a:r>
              <a:rPr lang="en-GB" smtClean="0"/>
              <a:t>Connectors hook up the ducts, pipes and fittings</a:t>
            </a:r>
            <a:endParaRPr lang="en-GB" dirty="0" smtClean="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23</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Systems</a:t>
            </a:r>
            <a:endParaRPr lang="en-GB" noProof="0" dirty="0"/>
          </a:p>
        </p:txBody>
      </p:sp>
      <p:sp>
        <p:nvSpPr>
          <p:cNvPr id="3" name="Content Placeholder 2"/>
          <p:cNvSpPr>
            <a:spLocks noGrp="1"/>
          </p:cNvSpPr>
          <p:nvPr>
            <p:ph idx="1"/>
          </p:nvPr>
        </p:nvSpPr>
        <p:spPr/>
        <p:txBody>
          <a:bodyPr/>
          <a:lstStyle/>
          <a:p>
            <a:r>
              <a:rPr lang="en-GB" smtClean="0"/>
              <a:t>MechanicalSystem and PipingSystem classes</a:t>
            </a:r>
          </a:p>
          <a:p>
            <a:r>
              <a:rPr lang="en-GB" smtClean="0"/>
              <a:t>Access to equipment, connectors and system type</a:t>
            </a:r>
          </a:p>
          <a:p>
            <a:r>
              <a:rPr lang="en-GB" smtClean="0"/>
              <a:t>Access to system properties such as flow and static pressure</a:t>
            </a:r>
          </a:p>
          <a:p>
            <a:r>
              <a:rPr lang="en-GB" smtClean="0"/>
              <a:t>DuctNetwork and PipeNetwork properties access system contents</a:t>
            </a:r>
          </a:p>
          <a:p>
            <a:pPr lvl="1"/>
            <a:r>
              <a:rPr lang="en-US" smtClean="0"/>
              <a:t>Ducts and fitting elements in no particular order</a:t>
            </a:r>
            <a:endParaRPr lang="en-GB" smtClean="0"/>
          </a:p>
          <a:p>
            <a:pPr lvl="1"/>
            <a:r>
              <a:rPr lang="en-US" smtClean="0"/>
              <a:t>Does not include terminals or equipments</a:t>
            </a:r>
          </a:p>
          <a:p>
            <a:r>
              <a:rPr lang="en-GB" smtClean="0"/>
              <a:t>Query connector managers for traversal in flow direction</a:t>
            </a:r>
          </a:p>
          <a:p>
            <a:r>
              <a:rPr lang="en-GB" smtClean="0"/>
              <a:t>TraverseSystem SDK sample</a:t>
            </a:r>
            <a:endParaRPr lang="en-GB"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24</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Duct and Pipes</a:t>
            </a:r>
            <a:endParaRPr lang="en-GB" noProof="0" dirty="0"/>
          </a:p>
        </p:txBody>
      </p:sp>
      <p:sp>
        <p:nvSpPr>
          <p:cNvPr id="3" name="Content Placeholder 2"/>
          <p:cNvSpPr>
            <a:spLocks noGrp="1"/>
          </p:cNvSpPr>
          <p:nvPr>
            <p:ph idx="1"/>
          </p:nvPr>
        </p:nvSpPr>
        <p:spPr/>
        <p:txBody>
          <a:bodyPr/>
          <a:lstStyle/>
          <a:p>
            <a:r>
              <a:rPr lang="en-GB" smtClean="0"/>
              <a:t>Represented by Duct, FlexDuct, Pipe and FlexPipe classes</a:t>
            </a:r>
          </a:p>
          <a:p>
            <a:pPr lvl="1"/>
            <a:r>
              <a:rPr lang="en-GB" smtClean="0"/>
              <a:t>Derived from </a:t>
            </a:r>
            <a:r>
              <a:rPr lang="en-US" smtClean="0"/>
              <a:t>MEPCurve</a:t>
            </a:r>
            <a:endParaRPr lang="en-GB" smtClean="0"/>
          </a:p>
          <a:p>
            <a:r>
              <a:rPr lang="en-GB" smtClean="0"/>
              <a:t>Provide read access to duct properties, types, and geometry</a:t>
            </a:r>
          </a:p>
          <a:p>
            <a:r>
              <a:rPr lang="en-GB" smtClean="0"/>
              <a:t>Change duct or pipe type</a:t>
            </a:r>
          </a:p>
          <a:p>
            <a:r>
              <a:rPr lang="en-GB" smtClean="0"/>
              <a:t>Move duct or pipe</a:t>
            </a:r>
          </a:p>
          <a:p>
            <a:pPr lvl="1"/>
            <a:r>
              <a:rPr lang="en-GB" smtClean="0"/>
              <a:t>Use Move method rather than Location</a:t>
            </a:r>
          </a:p>
          <a:p>
            <a:r>
              <a:rPr lang="en-GB" smtClean="0"/>
              <a:t>Layout duct or pipe</a:t>
            </a:r>
          </a:p>
          <a:p>
            <a:pPr lvl="1"/>
            <a:r>
              <a:rPr lang="en-GB" smtClean="0"/>
              <a:t>Driven by two points, point and connector, or two connectors</a:t>
            </a:r>
            <a:endParaRPr lang="en-GB" dirty="0" smtClean="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25</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Fittings</a:t>
            </a:r>
            <a:endParaRPr lang="en-GB" noProof="0" dirty="0"/>
          </a:p>
        </p:txBody>
      </p:sp>
      <p:sp>
        <p:nvSpPr>
          <p:cNvPr id="3" name="Content Placeholder 2"/>
          <p:cNvSpPr>
            <a:spLocks noGrp="1"/>
          </p:cNvSpPr>
          <p:nvPr>
            <p:ph idx="1"/>
          </p:nvPr>
        </p:nvSpPr>
        <p:spPr/>
        <p:txBody>
          <a:bodyPr/>
          <a:lstStyle/>
          <a:p>
            <a:r>
              <a:rPr lang="en-GB" smtClean="0"/>
              <a:t>Represented by standard RFA family instances</a:t>
            </a:r>
          </a:p>
          <a:p>
            <a:r>
              <a:rPr lang="en-GB" smtClean="0"/>
              <a:t>Created using dedicated creation doc New*Fitting methods</a:t>
            </a:r>
          </a:p>
          <a:p>
            <a:r>
              <a:rPr lang="en-GB" smtClean="0"/>
              <a:t>Elbow, Tee, Cross, Takeoff, Transition, and Union</a:t>
            </a:r>
          </a:p>
          <a:p>
            <a:r>
              <a:rPr lang="en-GB" smtClean="0"/>
              <a:t>Access fitting properties, shape and dimensions through the FamilyInstance.MEPModel property</a:t>
            </a:r>
            <a:endParaRPr lang="en-GB"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26</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mtClean="0"/>
              <a:t>Read duct, pipe, and fitting connector properties</a:t>
            </a:r>
          </a:p>
          <a:p>
            <a:pPr lvl="1"/>
            <a:r>
              <a:rPr lang="en-GB" smtClean="0"/>
              <a:t>Flow, Coefficient, Demand</a:t>
            </a:r>
          </a:p>
          <a:p>
            <a:r>
              <a:rPr lang="en-GB" smtClean="0"/>
              <a:t>Access physical connector properties </a:t>
            </a:r>
          </a:p>
          <a:p>
            <a:pPr lvl="1"/>
            <a:r>
              <a:rPr lang="en-GB" smtClean="0"/>
              <a:t>Origin, Angle, Height, Width, Radius</a:t>
            </a:r>
          </a:p>
          <a:p>
            <a:r>
              <a:rPr lang="en-GB" smtClean="0"/>
              <a:t>Read and write assigned connector properties</a:t>
            </a:r>
          </a:p>
          <a:p>
            <a:r>
              <a:rPr lang="en-GB" smtClean="0"/>
              <a:t>The fitting connectors define the properties</a:t>
            </a:r>
          </a:p>
          <a:p>
            <a:pPr lvl="1"/>
            <a:r>
              <a:rPr lang="en-GB" smtClean="0"/>
              <a:t>Flow, Flow Configuration, Coefficients, Loss Method</a:t>
            </a:r>
          </a:p>
          <a:p>
            <a:r>
              <a:rPr lang="en-GB" smtClean="0"/>
              <a:t>Change connector size and location</a:t>
            </a:r>
          </a:p>
          <a:p>
            <a:r>
              <a:rPr lang="en-GB" smtClean="0"/>
              <a:t>Connect and disconnect</a:t>
            </a:r>
            <a:endParaRPr lang="en-GB" dirty="0"/>
          </a:p>
        </p:txBody>
      </p:sp>
      <p:sp>
        <p:nvSpPr>
          <p:cNvPr id="2" name="Title 1"/>
          <p:cNvSpPr>
            <a:spLocks noGrp="1"/>
          </p:cNvSpPr>
          <p:nvPr>
            <p:ph type="title"/>
          </p:nvPr>
        </p:nvSpPr>
        <p:spPr/>
        <p:txBody>
          <a:bodyPr/>
          <a:lstStyle/>
          <a:p>
            <a:r>
              <a:rPr lang="en-GB" noProof="0" smtClean="0"/>
              <a:t>Connectors</a:t>
            </a:r>
            <a:endParaRPr lang="en-GB" noProof="0" dirty="0"/>
          </a:p>
        </p:txBody>
      </p:sp>
      <p:sp>
        <p:nvSpPr>
          <p:cNvPr id="8" name="Slide Number Placeholder 7"/>
          <p:cNvSpPr>
            <a:spLocks noGrp="1"/>
          </p:cNvSpPr>
          <p:nvPr>
            <p:ph type="sldNum" sz="quarter" idx="10"/>
          </p:nvPr>
        </p:nvSpPr>
        <p:spPr/>
        <p:txBody>
          <a:bodyPr/>
          <a:lstStyle/>
          <a:p>
            <a:pPr>
              <a:defRPr/>
            </a:pPr>
            <a:fld id="{C77FCE17-B15E-B24C-ADFA-F5B017F331B4}" type="slidenum">
              <a:rPr lang="en-US" smtClean="0"/>
              <a:pPr>
                <a:defRPr/>
              </a:pPr>
              <a:t>27</a:t>
            </a:fld>
            <a:endParaRPr lang="en-US"/>
          </a:p>
        </p:txBody>
      </p:sp>
      <p:sp>
        <p:nvSpPr>
          <p:cNvPr id="9" name="Footer Placeholder 8"/>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Element Creation</a:t>
            </a:r>
            <a:endParaRPr lang="en-GB" noProof="0" dirty="0"/>
          </a:p>
        </p:txBody>
      </p:sp>
      <p:sp>
        <p:nvSpPr>
          <p:cNvPr id="3" name="Content Placeholder 2"/>
          <p:cNvSpPr>
            <a:spLocks noGrp="1"/>
          </p:cNvSpPr>
          <p:nvPr>
            <p:ph idx="1"/>
          </p:nvPr>
        </p:nvSpPr>
        <p:spPr>
          <a:xfrm>
            <a:off x="593725" y="1982787"/>
            <a:ext cx="11761788" cy="7010400"/>
          </a:xfrm>
        </p:spPr>
        <p:txBody>
          <a:bodyPr/>
          <a:lstStyle/>
          <a:p>
            <a:r>
              <a:rPr lang="en-GB" smtClean="0"/>
              <a:t>Methods on Autodesk.Revit.Creation.Document</a:t>
            </a:r>
          </a:p>
          <a:p>
            <a:r>
              <a:rPr lang="en-GB" smtClean="0"/>
              <a:t>Create New Systems</a:t>
            </a:r>
          </a:p>
          <a:p>
            <a:pPr lvl="1"/>
            <a:r>
              <a:rPr lang="en-GB" smtClean="0"/>
              <a:t>NewXyzSystem</a:t>
            </a:r>
          </a:p>
          <a:p>
            <a:pPr lvl="1"/>
            <a:r>
              <a:rPr lang="en-GB" smtClean="0"/>
              <a:t>Mechanical, Piping</a:t>
            </a:r>
          </a:p>
          <a:p>
            <a:r>
              <a:rPr lang="en-GB" smtClean="0"/>
              <a:t>Create New Elements</a:t>
            </a:r>
          </a:p>
          <a:p>
            <a:pPr lvl="1"/>
            <a:r>
              <a:rPr lang="en-GB" smtClean="0"/>
              <a:t>NewDuct, NewFlexDuct, NewPipe, NewFlexPipe</a:t>
            </a:r>
          </a:p>
          <a:p>
            <a:r>
              <a:rPr lang="en-GB" smtClean="0"/>
              <a:t>Create New Fittings</a:t>
            </a:r>
          </a:p>
          <a:p>
            <a:pPr lvl="1"/>
            <a:r>
              <a:rPr lang="en-GB" smtClean="0"/>
              <a:t>NewXyzFitting</a:t>
            </a:r>
          </a:p>
          <a:p>
            <a:pPr lvl="1"/>
            <a:r>
              <a:rPr lang="en-GB" smtClean="0"/>
              <a:t>Cross, Elbow, TakeOff, TeeFitting, Transition, Union</a:t>
            </a:r>
          </a:p>
          <a:p>
            <a:r>
              <a:rPr lang="en-GB" smtClean="0"/>
              <a:t>Connector elements are created in the family context</a:t>
            </a:r>
          </a:p>
          <a:p>
            <a:pPr lvl="1"/>
            <a:r>
              <a:rPr lang="en-US" smtClean="0"/>
              <a:t>Creation methods on FamilyItemFactory </a:t>
            </a:r>
          </a:p>
          <a:p>
            <a:pPr lvl="1"/>
            <a:r>
              <a:rPr lang="en-US" smtClean="0"/>
              <a:t>Accessed through the Document.FamilyCreate property</a:t>
            </a:r>
          </a:p>
          <a:p>
            <a:pPr lvl="1"/>
            <a:r>
              <a:rPr lang="en-US" smtClean="0"/>
              <a:t>NewDuctConnector, NewPipeConnector, NewElectricalConnector </a:t>
            </a:r>
            <a:endParaRPr lang="en-GB"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28</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Sample Applications</a:t>
            </a:r>
            <a:endParaRPr lang="en-GB" noProof="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About the Presenter</a:t>
            </a:r>
            <a:endParaRPr lang="en-US"/>
          </a:p>
        </p:txBody>
      </p:sp>
      <p:sp>
        <p:nvSpPr>
          <p:cNvPr id="3" name="Content Placeholder 2"/>
          <p:cNvSpPr>
            <a:spLocks noGrp="1"/>
          </p:cNvSpPr>
          <p:nvPr>
            <p:ph idx="1"/>
          </p:nvPr>
        </p:nvSpPr>
        <p:spPr>
          <a:xfrm>
            <a:off x="593725" y="1830387"/>
            <a:ext cx="11761788" cy="7315200"/>
          </a:xfrm>
        </p:spPr>
        <p:txBody>
          <a:bodyPr/>
          <a:lstStyle/>
          <a:p>
            <a:pPr>
              <a:spcBef>
                <a:spcPts val="0"/>
              </a:spcBef>
              <a:buNone/>
            </a:pPr>
            <a:r>
              <a:rPr lang="en-US" sz="2800" smtClean="0"/>
              <a:t>Jeremy Tammik</a:t>
            </a:r>
          </a:p>
          <a:p>
            <a:pPr>
              <a:spcBef>
                <a:spcPts val="0"/>
              </a:spcBef>
              <a:buNone/>
            </a:pPr>
            <a:r>
              <a:rPr lang="en-US" sz="2000" smtClean="0"/>
              <a:t>Principal Developer Consultant</a:t>
            </a:r>
          </a:p>
          <a:p>
            <a:pPr>
              <a:spcBef>
                <a:spcPts val="0"/>
              </a:spcBef>
              <a:buNone/>
            </a:pPr>
            <a:r>
              <a:rPr lang="en-GB" sz="2000" smtClean="0"/>
              <a:t>Developer Technical Services</a:t>
            </a:r>
            <a:endParaRPr lang="en-US" sz="2000" smtClean="0"/>
          </a:p>
          <a:p>
            <a:pPr>
              <a:spcBef>
                <a:spcPts val="0"/>
              </a:spcBef>
              <a:buNone/>
            </a:pPr>
            <a:r>
              <a:rPr lang="en-US" sz="2000" smtClean="0"/>
              <a:t>EMEA, Autodesk SARL</a:t>
            </a:r>
          </a:p>
          <a:p>
            <a:pPr marL="0" lvl="1" indent="0">
              <a:spcBef>
                <a:spcPts val="1800"/>
              </a:spcBef>
              <a:buNone/>
            </a:pPr>
            <a:r>
              <a:rPr lang="en-US" sz="2400" smtClean="0"/>
              <a:t>Jeremy is a member of the AEC workgroup of the Autodesk Developer Network ADN team, providing developer support, training, conference presentations, and blogging on the Revit API.</a:t>
            </a:r>
          </a:p>
          <a:p>
            <a:pPr marL="0" lvl="1" indent="0">
              <a:buNone/>
            </a:pPr>
            <a:r>
              <a:rPr lang="en-US" sz="2400" smtClean="0"/>
              <a:t>He joined Autodesk in 1988 as the technology evangelist responsible for European developer support to lecture, consult,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lvl="1" indent="0">
              <a:buNone/>
            </a:pPr>
            <a:r>
              <a:rPr lang="en-US" sz="2400" smtClean="0"/>
              <a:t>Jeremy graduated in mathematics and physics in Germany, worked as a teacher and translator, then as a C++ programmer on early GUI and multitasking projects. He is fluent in six European languages, vegetarian, has four kids, plays the flute, likes reading, travelling, theatre improvisation, yoga and carpentry, loves mountains, oceans, sports, and especially climbing.</a:t>
            </a:r>
          </a:p>
        </p:txBody>
      </p:sp>
      <p:pic>
        <p:nvPicPr>
          <p:cNvPr id="6" name="Picture 5" descr="jeremy_on_weissmies_summit_happy_cutout.jpg"/>
          <p:cNvPicPr>
            <a:picLocks noChangeAspect="1"/>
          </p:cNvPicPr>
          <p:nvPr/>
        </p:nvPicPr>
        <p:blipFill>
          <a:blip r:embed="rId3" cstate="print"/>
          <a:srcRect l="9664" r="9020"/>
          <a:stretch>
            <a:fillRect/>
          </a:stretch>
        </p:blipFill>
        <p:spPr>
          <a:xfrm>
            <a:off x="6524279" y="382590"/>
            <a:ext cx="6001096" cy="2530983"/>
          </a:xfrm>
          <a:prstGeom prst="rect">
            <a:avLst/>
          </a:prstGeom>
        </p:spPr>
      </p:pic>
      <p:sp>
        <p:nvSpPr>
          <p:cNvPr id="5" name="Slide Number Placeholder 4"/>
          <p:cNvSpPr>
            <a:spLocks noGrp="1"/>
          </p:cNvSpPr>
          <p:nvPr>
            <p:ph type="sldNum" sz="quarter" idx="10"/>
          </p:nvPr>
        </p:nvSpPr>
        <p:spPr/>
        <p:txBody>
          <a:bodyPr/>
          <a:lstStyle/>
          <a:p>
            <a:pPr>
              <a:defRPr/>
            </a:pPr>
            <a:fld id="{C77FCE17-B15E-B24C-ADFA-F5B017F331B4}" type="slidenum">
              <a:rPr lang="en-US" smtClean="0"/>
              <a:pPr>
                <a:defRPr/>
              </a:pPr>
              <a:t>3</a:t>
            </a:fld>
            <a:endParaRPr lang="en-US"/>
          </a:p>
        </p:txBody>
      </p:sp>
      <p:sp>
        <p:nvSpPr>
          <p:cNvPr id="7" name="Footer Placeholder 6"/>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Sample Overview</a:t>
            </a:r>
            <a:endParaRPr lang="en-GB" noProof="0" dirty="0"/>
          </a:p>
        </p:txBody>
      </p:sp>
      <p:sp>
        <p:nvSpPr>
          <p:cNvPr id="3" name="Content Placeholder 2"/>
          <p:cNvSpPr>
            <a:spLocks noGrp="1"/>
          </p:cNvSpPr>
          <p:nvPr>
            <p:ph idx="1"/>
          </p:nvPr>
        </p:nvSpPr>
        <p:spPr/>
        <p:txBody>
          <a:bodyPr/>
          <a:lstStyle/>
          <a:p>
            <a:r>
              <a:rPr lang="en-GB" smtClean="0"/>
              <a:t>Revit SDK Samples</a:t>
            </a:r>
          </a:p>
          <a:p>
            <a:pPr lvl="1">
              <a:spcBef>
                <a:spcPts val="0"/>
              </a:spcBef>
            </a:pPr>
            <a:r>
              <a:rPr lang="en-GB" smtClean="0"/>
              <a:t>AddSpaceAndZone</a:t>
            </a:r>
          </a:p>
          <a:p>
            <a:pPr lvl="1">
              <a:spcBef>
                <a:spcPts val="0"/>
              </a:spcBef>
            </a:pPr>
            <a:r>
              <a:rPr lang="en-GB" smtClean="0"/>
              <a:t>AutoRoute</a:t>
            </a:r>
          </a:p>
          <a:p>
            <a:pPr lvl="1">
              <a:spcBef>
                <a:spcPts val="0"/>
              </a:spcBef>
            </a:pPr>
            <a:r>
              <a:rPr lang="en-GB" smtClean="0"/>
              <a:t>AvoidObstruction</a:t>
            </a:r>
          </a:p>
          <a:p>
            <a:pPr lvl="1">
              <a:spcBef>
                <a:spcPts val="0"/>
              </a:spcBef>
            </a:pPr>
            <a:r>
              <a:rPr lang="en-GB" smtClean="0"/>
              <a:t>CreateAirHandler</a:t>
            </a:r>
          </a:p>
          <a:p>
            <a:pPr lvl="1">
              <a:spcBef>
                <a:spcPts val="0"/>
              </a:spcBef>
            </a:pPr>
            <a:r>
              <a:rPr lang="en-GB" smtClean="0"/>
              <a:t>PanelSchedule</a:t>
            </a:r>
          </a:p>
          <a:p>
            <a:pPr lvl="1">
              <a:spcBef>
                <a:spcPts val="0"/>
              </a:spcBef>
            </a:pPr>
            <a:r>
              <a:rPr lang="en-GB" smtClean="0"/>
              <a:t>PowerCircuit</a:t>
            </a:r>
          </a:p>
          <a:p>
            <a:pPr lvl="1">
              <a:spcBef>
                <a:spcPts val="0"/>
              </a:spcBef>
            </a:pPr>
            <a:r>
              <a:rPr lang="en-GB" smtClean="0"/>
              <a:t>TraverseSystem</a:t>
            </a:r>
          </a:p>
          <a:p>
            <a:r>
              <a:rPr lang="en-US" smtClean="0"/>
              <a:t>Electrical System Hierarchy</a:t>
            </a:r>
            <a:endParaRPr lang="en-GB" smtClean="0"/>
          </a:p>
          <a:p>
            <a:r>
              <a:rPr lang="en-US" smtClean="0"/>
              <a:t>HVAC Air Terminal Sizing</a:t>
            </a:r>
          </a:p>
          <a:p>
            <a:r>
              <a:rPr lang="en-US" smtClean="0"/>
              <a:t>Pipe to Conduit Converter</a:t>
            </a:r>
          </a:p>
          <a:p>
            <a:r>
              <a:rPr lang="en-US" smtClean="0"/>
              <a:t>Cable Tray Creation and Layout</a:t>
            </a:r>
          </a:p>
          <a:p>
            <a:r>
              <a:rPr lang="en-US" smtClean="0"/>
              <a:t>Connector Check</a:t>
            </a:r>
            <a:endParaRPr lang="en-GB"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30</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ddSpaceAndZone_b.png"/>
          <p:cNvPicPr>
            <a:picLocks noChangeAspect="1"/>
          </p:cNvPicPr>
          <p:nvPr/>
        </p:nvPicPr>
        <p:blipFill>
          <a:blip r:embed="rId2" cstate="print"/>
          <a:stretch>
            <a:fillRect/>
          </a:stretch>
        </p:blipFill>
        <p:spPr>
          <a:xfrm>
            <a:off x="7505700" y="411162"/>
            <a:ext cx="5400675" cy="3171825"/>
          </a:xfrm>
          <a:prstGeom prst="rect">
            <a:avLst/>
          </a:prstGeom>
        </p:spPr>
      </p:pic>
      <p:sp>
        <p:nvSpPr>
          <p:cNvPr id="2" name="Title 1"/>
          <p:cNvSpPr>
            <a:spLocks noGrp="1"/>
          </p:cNvSpPr>
          <p:nvPr>
            <p:ph type="title"/>
          </p:nvPr>
        </p:nvSpPr>
        <p:spPr/>
        <p:txBody>
          <a:bodyPr/>
          <a:lstStyle/>
          <a:p>
            <a:r>
              <a:rPr lang="en-GB" noProof="0" smtClean="0"/>
              <a:t>AddSpaceAndZone</a:t>
            </a:r>
            <a:endParaRPr lang="en-GB" noProof="0" dirty="0"/>
          </a:p>
        </p:txBody>
      </p:sp>
      <p:sp>
        <p:nvSpPr>
          <p:cNvPr id="3" name="Content Placeholder 2"/>
          <p:cNvSpPr>
            <a:spLocks noGrp="1"/>
          </p:cNvSpPr>
          <p:nvPr>
            <p:ph idx="1"/>
          </p:nvPr>
        </p:nvSpPr>
        <p:spPr>
          <a:xfrm>
            <a:off x="593725" y="2146300"/>
            <a:ext cx="6750050" cy="6699250"/>
          </a:xfrm>
        </p:spPr>
        <p:txBody>
          <a:bodyPr/>
          <a:lstStyle/>
          <a:p>
            <a:r>
              <a:rPr lang="en-GB" smtClean="0"/>
              <a:t>Retrieve and list existing </a:t>
            </a:r>
            <a:br>
              <a:rPr lang="en-GB" smtClean="0"/>
            </a:br>
            <a:r>
              <a:rPr lang="en-GB" smtClean="0"/>
              <a:t>spaces and zones</a:t>
            </a:r>
          </a:p>
          <a:p>
            <a:pPr lvl="1"/>
            <a:r>
              <a:rPr lang="en-GB" smtClean="0"/>
              <a:t>Demonstrates use of an element filter</a:t>
            </a:r>
          </a:p>
          <a:p>
            <a:r>
              <a:rPr lang="en-GB" smtClean="0"/>
              <a:t>Create new spaces</a:t>
            </a:r>
          </a:p>
          <a:p>
            <a:pPr lvl="1"/>
            <a:r>
              <a:rPr lang="en-GB" smtClean="0"/>
              <a:t>For each closed wall loop or space separation </a:t>
            </a:r>
          </a:p>
          <a:p>
            <a:pPr lvl="1"/>
            <a:r>
              <a:rPr lang="en-GB" smtClean="0"/>
              <a:t>Demonstrates use of the NewSpaces method</a:t>
            </a:r>
          </a:p>
          <a:p>
            <a:r>
              <a:rPr lang="en-GB" smtClean="0"/>
              <a:t>Create a new zone element </a:t>
            </a:r>
          </a:p>
          <a:p>
            <a:pPr lvl="1"/>
            <a:r>
              <a:rPr lang="en-GB" smtClean="0"/>
              <a:t>Specified level and phase</a:t>
            </a:r>
          </a:p>
          <a:p>
            <a:r>
              <a:rPr lang="en-GB" smtClean="0"/>
              <a:t>Add and remove spaces in a zone </a:t>
            </a:r>
          </a:p>
          <a:p>
            <a:pPr lvl="1"/>
            <a:r>
              <a:rPr lang="en-GB" smtClean="0"/>
              <a:t>Use the AddSpaces and Remove methods</a:t>
            </a:r>
            <a:endParaRPr lang="en-GB" dirty="0"/>
          </a:p>
        </p:txBody>
      </p:sp>
      <p:pic>
        <p:nvPicPr>
          <p:cNvPr id="11" name="Picture 10" descr="AddSpaceAndZone02.png"/>
          <p:cNvPicPr>
            <a:picLocks noChangeAspect="1"/>
          </p:cNvPicPr>
          <p:nvPr/>
        </p:nvPicPr>
        <p:blipFill>
          <a:blip r:embed="rId3" cstate="print"/>
          <a:stretch>
            <a:fillRect/>
          </a:stretch>
        </p:blipFill>
        <p:spPr bwMode="auto">
          <a:xfrm>
            <a:off x="7496175" y="3811587"/>
            <a:ext cx="3695700" cy="4638675"/>
          </a:xfrm>
          <a:prstGeom prst="rect">
            <a:avLst/>
          </a:prstGeom>
          <a:noFill/>
          <a:ln w="9525">
            <a:noFill/>
            <a:miter lim="800000"/>
            <a:headEnd/>
            <a:tailEnd/>
          </a:ln>
        </p:spPr>
      </p:pic>
      <p:pic>
        <p:nvPicPr>
          <p:cNvPr id="12" name="Picture 11" descr="AddSpaceAndZone06.png"/>
          <p:cNvPicPr>
            <a:picLocks noChangeAspect="1"/>
          </p:cNvPicPr>
          <p:nvPr/>
        </p:nvPicPr>
        <p:blipFill>
          <a:blip r:embed="rId4" cstate="print"/>
          <a:stretch>
            <a:fillRect/>
          </a:stretch>
        </p:blipFill>
        <p:spPr bwMode="auto">
          <a:xfrm>
            <a:off x="9096375" y="4916487"/>
            <a:ext cx="3810000" cy="2705100"/>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fld id="{C77FCE17-B15E-B24C-ADFA-F5B017F331B4}" type="slidenum">
              <a:rPr lang="en-US" smtClean="0"/>
              <a:pPr>
                <a:defRPr/>
              </a:pPr>
              <a:t>31</a:t>
            </a:fld>
            <a:endParaRPr lang="en-US"/>
          </a:p>
        </p:txBody>
      </p:sp>
      <p:sp>
        <p:nvSpPr>
          <p:cNvPr id="8" name="Footer Placeholder 7"/>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utoRoute02_b.png"/>
          <p:cNvPicPr>
            <a:picLocks noChangeAspect="1"/>
          </p:cNvPicPr>
          <p:nvPr/>
        </p:nvPicPr>
        <p:blipFill>
          <a:blip r:embed="rId2" cstate="print"/>
          <a:stretch>
            <a:fillRect/>
          </a:stretch>
        </p:blipFill>
        <p:spPr>
          <a:xfrm>
            <a:off x="9469755" y="6288087"/>
            <a:ext cx="3284220" cy="3162300"/>
          </a:xfrm>
          <a:prstGeom prst="rect">
            <a:avLst/>
          </a:prstGeom>
        </p:spPr>
      </p:pic>
      <p:sp>
        <p:nvSpPr>
          <p:cNvPr id="2" name="Title 1"/>
          <p:cNvSpPr>
            <a:spLocks noGrp="1"/>
          </p:cNvSpPr>
          <p:nvPr>
            <p:ph type="title"/>
          </p:nvPr>
        </p:nvSpPr>
        <p:spPr/>
        <p:txBody>
          <a:bodyPr/>
          <a:lstStyle/>
          <a:p>
            <a:r>
              <a:rPr lang="en-GB" noProof="0" smtClean="0"/>
              <a:t>AutoRoute</a:t>
            </a:r>
            <a:endParaRPr lang="en-GB" noProof="0" dirty="0"/>
          </a:p>
        </p:txBody>
      </p:sp>
      <p:sp>
        <p:nvSpPr>
          <p:cNvPr id="3" name="Content Placeholder 2"/>
          <p:cNvSpPr>
            <a:spLocks noGrp="1"/>
          </p:cNvSpPr>
          <p:nvPr>
            <p:ph idx="1"/>
          </p:nvPr>
        </p:nvSpPr>
        <p:spPr>
          <a:xfrm>
            <a:off x="561975" y="1830387"/>
            <a:ext cx="12236450" cy="6699250"/>
          </a:xfrm>
        </p:spPr>
        <p:txBody>
          <a:bodyPr/>
          <a:lstStyle/>
          <a:p>
            <a:r>
              <a:rPr lang="en-GB" smtClean="0"/>
              <a:t>Automatically create and route a set of ducts and fittings</a:t>
            </a:r>
          </a:p>
          <a:p>
            <a:pPr lvl="1"/>
            <a:r>
              <a:rPr lang="en-GB" smtClean="0"/>
              <a:t>Source is the air supply equipment</a:t>
            </a:r>
          </a:p>
          <a:p>
            <a:pPr lvl="1"/>
            <a:r>
              <a:rPr lang="en-GB" smtClean="0"/>
              <a:t>Sink is two air outlet terminals</a:t>
            </a:r>
          </a:p>
          <a:p>
            <a:pPr lvl="1"/>
            <a:r>
              <a:rPr lang="en-GB" smtClean="0"/>
              <a:t>Positions can be freely moved</a:t>
            </a:r>
          </a:p>
          <a:p>
            <a:r>
              <a:rPr lang="en-GB" smtClean="0"/>
              <a:t>Create a new mechanical system, ducts, fittings and connections</a:t>
            </a:r>
          </a:p>
          <a:p>
            <a:pPr lvl="1"/>
            <a:r>
              <a:rPr lang="en-GB" smtClean="0"/>
              <a:t>NewMechanicalSystem, NewDuct, NewElbowFitting, </a:t>
            </a:r>
            <a:br>
              <a:rPr lang="en-GB" smtClean="0"/>
            </a:br>
            <a:r>
              <a:rPr lang="en-GB" smtClean="0"/>
              <a:t>NewTeeFitting and Connector.ConnectTo</a:t>
            </a:r>
          </a:p>
          <a:p>
            <a:pPr lvl="1"/>
            <a:r>
              <a:rPr lang="en-GB" smtClean="0"/>
              <a:t>Determine the bounding box of all the three elements</a:t>
            </a:r>
          </a:p>
          <a:p>
            <a:pPr lvl="1"/>
            <a:r>
              <a:rPr lang="en-GB" smtClean="0"/>
              <a:t>Use the middle line or quarter lines on the X and Y axes</a:t>
            </a:r>
          </a:p>
          <a:p>
            <a:pPr lvl="1"/>
            <a:r>
              <a:rPr lang="en-GB" smtClean="0"/>
              <a:t>Uses.NET framework Trace class to create a log file</a:t>
            </a:r>
            <a:endParaRPr lang="en-GB" dirty="0"/>
          </a:p>
        </p:txBody>
      </p:sp>
      <p:pic>
        <p:nvPicPr>
          <p:cNvPr id="10" name="Picture 9" descr="AutoRoute01_b.png"/>
          <p:cNvPicPr>
            <a:picLocks noChangeAspect="1"/>
          </p:cNvPicPr>
          <p:nvPr/>
        </p:nvPicPr>
        <p:blipFill>
          <a:blip r:embed="rId3" cstate="print"/>
          <a:stretch>
            <a:fillRect/>
          </a:stretch>
        </p:blipFill>
        <p:spPr>
          <a:xfrm>
            <a:off x="3800475" y="7568247"/>
            <a:ext cx="3238500" cy="1882140"/>
          </a:xfrm>
          <a:prstGeom prst="rect">
            <a:avLst/>
          </a:prstGeom>
        </p:spPr>
      </p:pic>
      <p:sp>
        <p:nvSpPr>
          <p:cNvPr id="9" name="Right Arrow 8"/>
          <p:cNvSpPr/>
          <p:nvPr/>
        </p:nvSpPr>
        <p:spPr bwMode="auto">
          <a:xfrm>
            <a:off x="7724775" y="8154987"/>
            <a:ext cx="1219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Slide Number Placeholder 6"/>
          <p:cNvSpPr>
            <a:spLocks noGrp="1"/>
          </p:cNvSpPr>
          <p:nvPr>
            <p:ph type="sldNum" sz="quarter" idx="10"/>
          </p:nvPr>
        </p:nvSpPr>
        <p:spPr/>
        <p:txBody>
          <a:bodyPr/>
          <a:lstStyle/>
          <a:p>
            <a:pPr>
              <a:defRPr/>
            </a:pPr>
            <a:fld id="{C77FCE17-B15E-B24C-ADFA-F5B017F331B4}" type="slidenum">
              <a:rPr lang="en-US" smtClean="0"/>
              <a:pPr>
                <a:defRPr/>
              </a:pPr>
              <a:t>32</a:t>
            </a:fld>
            <a:endParaRPr lang="en-US"/>
          </a:p>
        </p:txBody>
      </p:sp>
      <p:sp>
        <p:nvSpPr>
          <p:cNvPr id="8" name="Footer Placeholder 7"/>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AvoidObstruction</a:t>
            </a:r>
            <a:endParaRPr lang="en-GB" noProof="0" dirty="0"/>
          </a:p>
        </p:txBody>
      </p:sp>
      <p:sp>
        <p:nvSpPr>
          <p:cNvPr id="3" name="Content Placeholder 2"/>
          <p:cNvSpPr>
            <a:spLocks noGrp="1"/>
          </p:cNvSpPr>
          <p:nvPr>
            <p:ph idx="1"/>
          </p:nvPr>
        </p:nvSpPr>
        <p:spPr>
          <a:xfrm>
            <a:off x="485775" y="1982787"/>
            <a:ext cx="12417425" cy="4572000"/>
          </a:xfrm>
        </p:spPr>
        <p:txBody>
          <a:bodyPr/>
          <a:lstStyle/>
          <a:p>
            <a:r>
              <a:rPr lang="en-GB" smtClean="0"/>
              <a:t>Detect and resolve obstructions between ducts, pipes, and beams</a:t>
            </a:r>
          </a:p>
          <a:p>
            <a:r>
              <a:rPr lang="en-GB" smtClean="0"/>
              <a:t>FindReferencesByDirection ray casting intersection analysis</a:t>
            </a:r>
          </a:p>
          <a:p>
            <a:r>
              <a:rPr lang="en-GB" smtClean="0"/>
              <a:t>Split pipe into segments and insert elbows to reroute detour</a:t>
            </a:r>
          </a:p>
          <a:p>
            <a:pPr lvl="1"/>
            <a:r>
              <a:rPr lang="en-GB" smtClean="0"/>
              <a:t>Obstruction between pipes and beams</a:t>
            </a:r>
          </a:p>
          <a:p>
            <a:pPr lvl="1">
              <a:spcBef>
                <a:spcPts val="0"/>
              </a:spcBef>
            </a:pPr>
            <a:r>
              <a:rPr lang="en-GB" smtClean="0"/>
              <a:t>Pipes intersected together</a:t>
            </a:r>
          </a:p>
          <a:p>
            <a:pPr lvl="1">
              <a:spcBef>
                <a:spcPts val="0"/>
              </a:spcBef>
            </a:pPr>
            <a:r>
              <a:rPr lang="en-GB" smtClean="0"/>
              <a:t>Pipe loop intersection</a:t>
            </a:r>
          </a:p>
          <a:p>
            <a:pPr lvl="1">
              <a:spcBef>
                <a:spcPts val="0"/>
              </a:spcBef>
            </a:pPr>
            <a:r>
              <a:rPr lang="en-GB" smtClean="0"/>
              <a:t>Obstruction between pipes and ducts</a:t>
            </a:r>
          </a:p>
          <a:p>
            <a:pPr lvl="1">
              <a:spcBef>
                <a:spcPts val="0"/>
              </a:spcBef>
            </a:pPr>
            <a:r>
              <a:rPr lang="en-GB" smtClean="0"/>
              <a:t>Obstruction between a pipe and a duct</a:t>
            </a:r>
            <a:endParaRPr lang="en-GB" dirty="0" smtClean="0"/>
          </a:p>
        </p:txBody>
      </p:sp>
      <p:sp>
        <p:nvSpPr>
          <p:cNvPr id="9" name="Right Arrow 8"/>
          <p:cNvSpPr/>
          <p:nvPr/>
        </p:nvSpPr>
        <p:spPr bwMode="auto">
          <a:xfrm>
            <a:off x="6124575" y="7545387"/>
            <a:ext cx="838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pic>
        <p:nvPicPr>
          <p:cNvPr id="10" name="Picture 9" descr="AvoidObstruction02_b.png"/>
          <p:cNvPicPr>
            <a:picLocks noChangeAspect="1"/>
          </p:cNvPicPr>
          <p:nvPr/>
        </p:nvPicPr>
        <p:blipFill>
          <a:blip r:embed="rId2" cstate="print"/>
          <a:stretch>
            <a:fillRect/>
          </a:stretch>
        </p:blipFill>
        <p:spPr>
          <a:xfrm>
            <a:off x="104775" y="6592887"/>
            <a:ext cx="5876925" cy="2324100"/>
          </a:xfrm>
          <a:prstGeom prst="rect">
            <a:avLst/>
          </a:prstGeom>
        </p:spPr>
      </p:pic>
      <p:pic>
        <p:nvPicPr>
          <p:cNvPr id="13" name="Picture 12" descr="AvoidObstruction03_b.png"/>
          <p:cNvPicPr>
            <a:picLocks noChangeAspect="1"/>
          </p:cNvPicPr>
          <p:nvPr/>
        </p:nvPicPr>
        <p:blipFill>
          <a:blip r:embed="rId3" cstate="print"/>
          <a:stretch>
            <a:fillRect/>
          </a:stretch>
        </p:blipFill>
        <p:spPr>
          <a:xfrm>
            <a:off x="7115175" y="6573837"/>
            <a:ext cx="5791200" cy="2343150"/>
          </a:xfrm>
          <a:prstGeom prst="rect">
            <a:avLst/>
          </a:prstGeom>
        </p:spPr>
      </p:pic>
      <p:sp>
        <p:nvSpPr>
          <p:cNvPr id="7" name="Slide Number Placeholder 6"/>
          <p:cNvSpPr>
            <a:spLocks noGrp="1"/>
          </p:cNvSpPr>
          <p:nvPr>
            <p:ph type="sldNum" sz="quarter" idx="10"/>
          </p:nvPr>
        </p:nvSpPr>
        <p:spPr/>
        <p:txBody>
          <a:bodyPr/>
          <a:lstStyle/>
          <a:p>
            <a:pPr>
              <a:defRPr/>
            </a:pPr>
            <a:fld id="{C77FCE17-B15E-B24C-ADFA-F5B017F331B4}" type="slidenum">
              <a:rPr lang="en-US" smtClean="0"/>
              <a:pPr>
                <a:defRPr/>
              </a:pPr>
              <a:t>33</a:t>
            </a:fld>
            <a:endParaRPr lang="en-US"/>
          </a:p>
        </p:txBody>
      </p:sp>
      <p:sp>
        <p:nvSpPr>
          <p:cNvPr id="8" name="Footer Placeholder 7"/>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CreateAirHandler</a:t>
            </a:r>
            <a:endParaRPr lang="en-GB" noProof="0" dirty="0"/>
          </a:p>
        </p:txBody>
      </p:sp>
      <p:pic>
        <p:nvPicPr>
          <p:cNvPr id="7" name="Content Placeholder 6" descr="CreateAirHandler_b.png"/>
          <p:cNvPicPr>
            <a:picLocks noGrp="1" noChangeAspect="1"/>
          </p:cNvPicPr>
          <p:nvPr>
            <p:ph idx="1"/>
          </p:nvPr>
        </p:nvPicPr>
        <p:blipFill>
          <a:blip r:embed="rId2" cstate="print"/>
          <a:stretch>
            <a:fillRect/>
          </a:stretch>
        </p:blipFill>
        <p:spPr>
          <a:xfrm>
            <a:off x="8934450" y="5449887"/>
            <a:ext cx="3667125" cy="3543300"/>
          </a:xfrm>
        </p:spPr>
      </p:pic>
      <p:sp>
        <p:nvSpPr>
          <p:cNvPr id="5" name="Text Placeholder 4"/>
          <p:cNvSpPr>
            <a:spLocks noGrp="1"/>
          </p:cNvSpPr>
          <p:nvPr>
            <p:ph type="body" idx="4294967295"/>
          </p:nvPr>
        </p:nvSpPr>
        <p:spPr>
          <a:xfrm>
            <a:off x="561975" y="1906588"/>
            <a:ext cx="11761788" cy="5334000"/>
          </a:xfrm>
        </p:spPr>
        <p:txBody>
          <a:bodyPr/>
          <a:lstStyle/>
          <a:p>
            <a:r>
              <a:rPr lang="en-US" dirty="0" smtClean="0"/>
              <a:t>Create an air handler with pipe and duct connectors</a:t>
            </a:r>
            <a:endParaRPr lang="en-GB" dirty="0" smtClean="0"/>
          </a:p>
          <a:p>
            <a:r>
              <a:rPr lang="en-US" dirty="0" smtClean="0"/>
              <a:t>Check the template family category to verify valid starting point</a:t>
            </a:r>
            <a:endParaRPr lang="en-GB" dirty="0" smtClean="0"/>
          </a:p>
          <a:p>
            <a:r>
              <a:rPr lang="en-US" dirty="0" smtClean="0"/>
              <a:t>Use </a:t>
            </a:r>
            <a:r>
              <a:rPr lang="en-US" dirty="0" err="1" smtClean="0"/>
              <a:t>FamilyItemFactory</a:t>
            </a:r>
            <a:r>
              <a:rPr lang="en-US" dirty="0" smtClean="0"/>
              <a:t> class methods</a:t>
            </a:r>
          </a:p>
          <a:p>
            <a:pPr lvl="1"/>
            <a:r>
              <a:rPr lang="en-US" dirty="0" err="1" smtClean="0"/>
              <a:t>NewExtrusion</a:t>
            </a:r>
            <a:r>
              <a:rPr lang="en-US" dirty="0" smtClean="0"/>
              <a:t>, </a:t>
            </a:r>
            <a:r>
              <a:rPr lang="en-US" dirty="0" err="1" smtClean="0"/>
              <a:t>NewPipeConnector</a:t>
            </a:r>
            <a:r>
              <a:rPr lang="en-US" dirty="0" smtClean="0"/>
              <a:t>, </a:t>
            </a:r>
            <a:r>
              <a:rPr lang="en-US" dirty="0" err="1" smtClean="0"/>
              <a:t>NewDuctConnector</a:t>
            </a:r>
            <a:endParaRPr lang="en-GB" dirty="0" smtClean="0"/>
          </a:p>
          <a:p>
            <a:r>
              <a:rPr lang="en-US" dirty="0" smtClean="0"/>
              <a:t>Set proper connector parameters</a:t>
            </a:r>
          </a:p>
          <a:p>
            <a:r>
              <a:rPr lang="en-US" dirty="0" smtClean="0"/>
              <a:t>Use </a:t>
            </a:r>
            <a:r>
              <a:rPr lang="en-US" dirty="0" err="1" smtClean="0"/>
              <a:t>Document.CombineElements</a:t>
            </a:r>
            <a:r>
              <a:rPr lang="en-US" dirty="0" smtClean="0"/>
              <a:t> to join the extrusions</a:t>
            </a:r>
            <a:endParaRPr lang="en-GB" dirty="0" smtClean="0"/>
          </a:p>
          <a:p>
            <a:r>
              <a:rPr lang="en-GB" dirty="0" smtClean="0"/>
              <a:t>Geometric shape creation is generic</a:t>
            </a:r>
          </a:p>
          <a:p>
            <a:r>
              <a:rPr lang="en-GB" dirty="0" smtClean="0"/>
              <a:t>Addition of the connectors is MEP specific</a:t>
            </a:r>
          </a:p>
          <a:p>
            <a:r>
              <a:rPr lang="en-GB" dirty="0" smtClean="0"/>
              <a:t>Runs in all flavours of Revit</a:t>
            </a:r>
            <a:endParaRPr lang="en-GB" dirty="0"/>
          </a:p>
        </p:txBody>
      </p:sp>
      <p:sp>
        <p:nvSpPr>
          <p:cNvPr id="6" name="Slide Number Placeholder 5"/>
          <p:cNvSpPr>
            <a:spLocks noGrp="1"/>
          </p:cNvSpPr>
          <p:nvPr>
            <p:ph type="sldNum" sz="quarter" idx="10"/>
          </p:nvPr>
        </p:nvSpPr>
        <p:spPr/>
        <p:txBody>
          <a:bodyPr/>
          <a:lstStyle/>
          <a:p>
            <a:pPr>
              <a:defRPr/>
            </a:pPr>
            <a:fld id="{C77FCE17-B15E-B24C-ADFA-F5B017F331B4}" type="slidenum">
              <a:rPr lang="en-US" smtClean="0"/>
              <a:pPr>
                <a:defRPr/>
              </a:pPr>
              <a:t>34</a:t>
            </a:fld>
            <a:endParaRPr lang="en-US"/>
          </a:p>
        </p:txBody>
      </p:sp>
      <p:sp>
        <p:nvSpPr>
          <p:cNvPr id="8" name="Footer Placeholder 7"/>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363538"/>
            <a:ext cx="11761788" cy="1417637"/>
          </a:xfrm>
        </p:spPr>
        <p:txBody>
          <a:bodyPr/>
          <a:lstStyle/>
          <a:p>
            <a:r>
              <a:rPr lang="en-GB" smtClean="0"/>
              <a:t>PanelSchedule</a:t>
            </a:r>
            <a:endParaRPr lang="en-GB" noProof="0" dirty="0"/>
          </a:p>
        </p:txBody>
      </p:sp>
      <p:sp>
        <p:nvSpPr>
          <p:cNvPr id="5" name="Content Placeholder 4"/>
          <p:cNvSpPr>
            <a:spLocks noGrp="1"/>
          </p:cNvSpPr>
          <p:nvPr>
            <p:ph idx="1"/>
          </p:nvPr>
        </p:nvSpPr>
        <p:spPr>
          <a:xfrm>
            <a:off x="485774" y="2146300"/>
            <a:ext cx="12525375" cy="6699250"/>
          </a:xfrm>
        </p:spPr>
        <p:txBody>
          <a:bodyPr/>
          <a:lstStyle/>
          <a:p>
            <a:pPr>
              <a:buNone/>
            </a:pPr>
            <a:r>
              <a:rPr lang="en-US" sz="2800" smtClean="0"/>
              <a:t>Data exchange sample showing use of the Panel Schedule API</a:t>
            </a:r>
          </a:p>
          <a:p>
            <a:pPr>
              <a:buNone/>
            </a:pPr>
            <a:r>
              <a:rPr lang="en-US" sz="2800" smtClean="0">
                <a:hlinkClick r:id="rId3" action="ppaction://hlinkfile"/>
              </a:rPr>
              <a:t>PanelScheduleExport</a:t>
            </a:r>
            <a:r>
              <a:rPr lang="en-US" sz="2800" smtClean="0"/>
              <a:t> read + export panel schedule to </a:t>
            </a:r>
            <a:r>
              <a:rPr lang="en-US" sz="2800" cap="small" smtClean="0"/>
              <a:t>CSV</a:t>
            </a:r>
            <a:r>
              <a:rPr lang="en-US" sz="2800" smtClean="0"/>
              <a:t> or </a:t>
            </a:r>
            <a:r>
              <a:rPr lang="en-US" sz="2800" cap="small" smtClean="0"/>
              <a:t>HTML</a:t>
            </a:r>
          </a:p>
          <a:p>
            <a:pPr>
              <a:buNone/>
            </a:pPr>
            <a:r>
              <a:rPr lang="en-US" sz="2800" smtClean="0">
                <a:hlinkClick r:id="rId4" action="ppaction://hlinkfile"/>
              </a:rPr>
              <a:t>InstanceViewCreation</a:t>
            </a:r>
            <a:r>
              <a:rPr lang="en-US" sz="2800" smtClean="0"/>
              <a:t> create panel schedule view instance for selected panel</a:t>
            </a:r>
          </a:p>
          <a:p>
            <a:pPr>
              <a:buNone/>
            </a:pPr>
            <a:r>
              <a:rPr lang="en-US" sz="2800" smtClean="0">
                <a:hlinkClick r:id="rId4" action="ppaction://hlinkfile"/>
              </a:rPr>
              <a:t>SheetImport</a:t>
            </a:r>
            <a:r>
              <a:rPr lang="en-US" sz="2800" smtClean="0"/>
              <a:t> place all panel schedule views on a sheet</a:t>
            </a:r>
            <a:endParaRPr lang="en-US" sz="2800" dirty="0"/>
          </a:p>
        </p:txBody>
      </p:sp>
      <p:pic>
        <p:nvPicPr>
          <p:cNvPr id="9" name="Picture 8" descr="PanelScheduleHtmlExport.png"/>
          <p:cNvPicPr>
            <a:picLocks noChangeAspect="1"/>
          </p:cNvPicPr>
          <p:nvPr/>
        </p:nvPicPr>
        <p:blipFill>
          <a:blip r:embed="rId5" cstate="print"/>
          <a:srcRect r="45060" b="54658"/>
          <a:stretch>
            <a:fillRect/>
          </a:stretch>
        </p:blipFill>
        <p:spPr>
          <a:xfrm>
            <a:off x="532930" y="4725987"/>
            <a:ext cx="5262567" cy="3337667"/>
          </a:xfrm>
          <a:prstGeom prst="rect">
            <a:avLst/>
          </a:prstGeom>
        </p:spPr>
      </p:pic>
      <p:pic>
        <p:nvPicPr>
          <p:cNvPr id="6" name="Picture 5" descr="PanelScheduleInstance.png"/>
          <p:cNvPicPr>
            <a:picLocks noChangeAspect="1"/>
          </p:cNvPicPr>
          <p:nvPr/>
        </p:nvPicPr>
        <p:blipFill>
          <a:blip r:embed="rId6" cstate="print"/>
          <a:srcRect r="49644" b="22128"/>
          <a:stretch>
            <a:fillRect/>
          </a:stretch>
        </p:blipFill>
        <p:spPr>
          <a:xfrm>
            <a:off x="6424882" y="4752472"/>
            <a:ext cx="5490893" cy="3346749"/>
          </a:xfrm>
          <a:prstGeom prst="rect">
            <a:avLst/>
          </a:prstGeom>
        </p:spPr>
      </p:pic>
      <p:sp>
        <p:nvSpPr>
          <p:cNvPr id="7" name="Slide Number Placeholder 6"/>
          <p:cNvSpPr>
            <a:spLocks noGrp="1"/>
          </p:cNvSpPr>
          <p:nvPr>
            <p:ph type="sldNum" sz="quarter" idx="10"/>
          </p:nvPr>
        </p:nvSpPr>
        <p:spPr/>
        <p:txBody>
          <a:bodyPr/>
          <a:lstStyle/>
          <a:p>
            <a:pPr>
              <a:defRPr/>
            </a:pPr>
            <a:fld id="{C77FCE17-B15E-B24C-ADFA-F5B017F331B4}" type="slidenum">
              <a:rPr lang="en-US" smtClean="0"/>
              <a:pPr>
                <a:defRPr/>
              </a:pPr>
              <a:t>35</a:t>
            </a:fld>
            <a:endParaRPr lang="en-US"/>
          </a:p>
        </p:txBody>
      </p:sp>
      <p:sp>
        <p:nvSpPr>
          <p:cNvPr id="8" name="Footer Placeholder 7"/>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PowerCircuit</a:t>
            </a:r>
            <a:endParaRPr lang="en-GB" noProof="0" dirty="0"/>
          </a:p>
        </p:txBody>
      </p:sp>
      <p:sp>
        <p:nvSpPr>
          <p:cNvPr id="3" name="Content Placeholder 2"/>
          <p:cNvSpPr>
            <a:spLocks noGrp="1"/>
          </p:cNvSpPr>
          <p:nvPr>
            <p:ph idx="1"/>
          </p:nvPr>
        </p:nvSpPr>
        <p:spPr/>
        <p:txBody>
          <a:bodyPr/>
          <a:lstStyle/>
          <a:p>
            <a:pPr lvl="1"/>
            <a:r>
              <a:rPr lang="en-US" smtClean="0"/>
              <a:t>Operate power circuits, similar to legacy RME </a:t>
            </a:r>
            <a:r>
              <a:rPr lang="en-GB" smtClean="0"/>
              <a:t>Circuit Editor toolbar</a:t>
            </a:r>
            <a:endParaRPr lang="en-US" smtClean="0"/>
          </a:p>
          <a:p>
            <a:pPr lvl="2"/>
            <a:r>
              <a:rPr lang="en-US" smtClean="0"/>
              <a:t>Demonstrate handling interactive element selection</a:t>
            </a:r>
          </a:p>
          <a:p>
            <a:pPr lvl="2"/>
            <a:r>
              <a:rPr lang="en-US" altLang="zh-CN" smtClean="0"/>
              <a:t>Implement toolbar user interface for external command</a:t>
            </a:r>
          </a:p>
          <a:p>
            <a:pPr lvl="2"/>
            <a:r>
              <a:rPr lang="en-US" smtClean="0"/>
              <a:t>Use .NET </a:t>
            </a:r>
            <a:r>
              <a:rPr lang="en-US" altLang="zh-CN" smtClean="0"/>
              <a:t>ResourceManager class for image and string resources</a:t>
            </a:r>
            <a:endParaRPr lang="en-US" smtClean="0"/>
          </a:p>
          <a:p>
            <a:pPr lvl="1"/>
            <a:r>
              <a:rPr lang="en-US" smtClean="0"/>
              <a:t>Create a new power circuit with selected elements</a:t>
            </a:r>
          </a:p>
          <a:p>
            <a:pPr lvl="1"/>
            <a:r>
              <a:rPr lang="en-US" smtClean="0"/>
              <a:t>Edit circuit and add and remove circuit elements</a:t>
            </a:r>
          </a:p>
          <a:p>
            <a:pPr lvl="1"/>
            <a:r>
              <a:rPr lang="en-US" smtClean="0"/>
              <a:t>Select or disconnect a circuit panel</a:t>
            </a:r>
          </a:p>
          <a:p>
            <a:pPr lvl="1"/>
            <a:r>
              <a:rPr lang="en-US" altLang="zh-CN" smtClean="0"/>
              <a:t>Explore Autodesk.Revit.MEP namespace, MEPModel and </a:t>
            </a:r>
            <a:r>
              <a:rPr lang="en-GB" smtClean="0"/>
              <a:t>ElectricalSystem </a:t>
            </a:r>
            <a:r>
              <a:rPr lang="en-US" altLang="zh-CN" smtClean="0"/>
              <a:t>classes</a:t>
            </a:r>
            <a:endParaRPr lang="en-GB" dirty="0"/>
          </a:p>
        </p:txBody>
      </p:sp>
      <p:pic>
        <p:nvPicPr>
          <p:cNvPr id="11" name="Picture 10" descr="PowerCircuit01.png"/>
          <p:cNvPicPr>
            <a:picLocks noChangeAspect="1"/>
          </p:cNvPicPr>
          <p:nvPr/>
        </p:nvPicPr>
        <p:blipFill>
          <a:blip r:embed="rId2" cstate="print"/>
          <a:stretch>
            <a:fillRect/>
          </a:stretch>
        </p:blipFill>
        <p:spPr>
          <a:xfrm>
            <a:off x="1247775" y="6659563"/>
            <a:ext cx="3250406" cy="809625"/>
          </a:xfrm>
          <a:prstGeom prst="rect">
            <a:avLst/>
          </a:prstGeom>
        </p:spPr>
      </p:pic>
      <p:pic>
        <p:nvPicPr>
          <p:cNvPr id="12" name="Picture 11" descr="PowerCircuit02.png"/>
          <p:cNvPicPr>
            <a:picLocks noChangeAspect="1"/>
          </p:cNvPicPr>
          <p:nvPr/>
        </p:nvPicPr>
        <p:blipFill>
          <a:blip r:embed="rId3" cstate="print"/>
          <a:stretch>
            <a:fillRect/>
          </a:stretch>
        </p:blipFill>
        <p:spPr>
          <a:xfrm>
            <a:off x="2366962" y="7621587"/>
            <a:ext cx="2690813" cy="928688"/>
          </a:xfrm>
          <a:prstGeom prst="rect">
            <a:avLst/>
          </a:prstGeom>
        </p:spPr>
      </p:pic>
      <p:pic>
        <p:nvPicPr>
          <p:cNvPr id="7" name="Picture 6" descr="PowerCircuit_b.png"/>
          <p:cNvPicPr>
            <a:picLocks noChangeAspect="1"/>
          </p:cNvPicPr>
          <p:nvPr/>
        </p:nvPicPr>
        <p:blipFill>
          <a:blip r:embed="rId4" cstate="print"/>
          <a:stretch>
            <a:fillRect/>
          </a:stretch>
        </p:blipFill>
        <p:spPr>
          <a:xfrm>
            <a:off x="5829300" y="6173787"/>
            <a:ext cx="5324475" cy="2428875"/>
          </a:xfrm>
          <a:prstGeom prst="rect">
            <a:avLst/>
          </a:prstGeom>
        </p:spPr>
      </p:pic>
      <p:sp>
        <p:nvSpPr>
          <p:cNvPr id="8" name="Slide Number Placeholder 7"/>
          <p:cNvSpPr>
            <a:spLocks noGrp="1"/>
          </p:cNvSpPr>
          <p:nvPr>
            <p:ph type="sldNum" sz="quarter" idx="10"/>
          </p:nvPr>
        </p:nvSpPr>
        <p:spPr/>
        <p:txBody>
          <a:bodyPr/>
          <a:lstStyle/>
          <a:p>
            <a:pPr>
              <a:defRPr/>
            </a:pPr>
            <a:fld id="{C77FCE17-B15E-B24C-ADFA-F5B017F331B4}" type="slidenum">
              <a:rPr lang="en-US" smtClean="0"/>
              <a:pPr>
                <a:defRPr/>
              </a:pPr>
              <a:t>36</a:t>
            </a:fld>
            <a:endParaRPr lang="en-US"/>
          </a:p>
        </p:txBody>
      </p:sp>
      <p:sp>
        <p:nvSpPr>
          <p:cNvPr id="9" name="Footer Placeholder 8"/>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TraverseSystem</a:t>
            </a:r>
            <a:endParaRPr lang="en-GB" noProof="0" dirty="0"/>
          </a:p>
        </p:txBody>
      </p:sp>
      <p:sp>
        <p:nvSpPr>
          <p:cNvPr id="3" name="Content Placeholder 2"/>
          <p:cNvSpPr>
            <a:spLocks noGrp="1"/>
          </p:cNvSpPr>
          <p:nvPr>
            <p:ph idx="1"/>
          </p:nvPr>
        </p:nvSpPr>
        <p:spPr/>
        <p:txBody>
          <a:bodyPr/>
          <a:lstStyle/>
          <a:p>
            <a:r>
              <a:rPr lang="en-GB" smtClean="0"/>
              <a:t>Traverse a mechanical or piping system in the direction of flow</a:t>
            </a:r>
          </a:p>
          <a:p>
            <a:pPr lvl="1"/>
            <a:r>
              <a:rPr lang="en-GB" smtClean="0"/>
              <a:t>Check MechanicalSystem IsWellConnected property</a:t>
            </a:r>
          </a:p>
          <a:p>
            <a:r>
              <a:rPr lang="en-GB" smtClean="0"/>
              <a:t>Dump the traversal results into an XML file</a:t>
            </a:r>
          </a:p>
          <a:p>
            <a:r>
              <a:rPr lang="en-GB" smtClean="0"/>
              <a:t>Determine system</a:t>
            </a:r>
          </a:p>
          <a:p>
            <a:r>
              <a:rPr lang="en-GB" smtClean="0"/>
              <a:t>Query base equipment as starting point</a:t>
            </a:r>
          </a:p>
          <a:p>
            <a:r>
              <a:rPr lang="en-GB" smtClean="0"/>
              <a:t>Query connector manager for connected neighbour elements</a:t>
            </a:r>
          </a:p>
          <a:p>
            <a:r>
              <a:rPr lang="en-GB" smtClean="0"/>
              <a:t>Similar approach works for electrical as well, cf. MEP sample</a:t>
            </a:r>
            <a:endParaRPr lang="en-GB"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37</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MEP Sample</a:t>
            </a:r>
            <a:endParaRPr lang="en-GB" noProof="0" dirty="0"/>
          </a:p>
        </p:txBody>
      </p:sp>
      <p:sp>
        <p:nvSpPr>
          <p:cNvPr id="3" name="Content Placeholder 2"/>
          <p:cNvSpPr>
            <a:spLocks noGrp="1"/>
          </p:cNvSpPr>
          <p:nvPr>
            <p:ph idx="1"/>
          </p:nvPr>
        </p:nvSpPr>
        <p:spPr/>
        <p:txBody>
          <a:bodyPr/>
          <a:lstStyle/>
          <a:p>
            <a:r>
              <a:rPr lang="en-GB" smtClean="0"/>
              <a:t>Non-SDK sample, included in presentation material</a:t>
            </a:r>
          </a:p>
          <a:p>
            <a:r>
              <a:rPr lang="en-GB" smtClean="0"/>
              <a:t>HVAC air terminal analysis and sizing</a:t>
            </a:r>
          </a:p>
          <a:p>
            <a:r>
              <a:rPr lang="en-GB" smtClean="0"/>
              <a:t>Hierarchical display of an electrical system</a:t>
            </a:r>
          </a:p>
          <a:p>
            <a:r>
              <a:rPr lang="en-GB" smtClean="0"/>
              <a:t>Implements a ribbon panel, about box, and progress bar</a:t>
            </a:r>
            <a:endParaRPr lang="en-GB" dirty="0"/>
          </a:p>
        </p:txBody>
      </p:sp>
      <p:pic>
        <p:nvPicPr>
          <p:cNvPr id="7" name="Picture 6" descr="mep_about.png"/>
          <p:cNvPicPr>
            <a:picLocks noChangeAspect="1"/>
          </p:cNvPicPr>
          <p:nvPr/>
        </p:nvPicPr>
        <p:blipFill>
          <a:blip r:embed="rId2" cstate="print"/>
          <a:stretch>
            <a:fillRect/>
          </a:stretch>
        </p:blipFill>
        <p:spPr>
          <a:xfrm>
            <a:off x="6429375" y="4764087"/>
            <a:ext cx="4791075" cy="2933700"/>
          </a:xfrm>
          <a:prstGeom prst="rect">
            <a:avLst/>
          </a:prstGeom>
        </p:spPr>
      </p:pic>
      <p:pic>
        <p:nvPicPr>
          <p:cNvPr id="8" name="Picture 7" descr="mep_progress_bar.png"/>
          <p:cNvPicPr>
            <a:picLocks noChangeAspect="1"/>
          </p:cNvPicPr>
          <p:nvPr/>
        </p:nvPicPr>
        <p:blipFill>
          <a:blip r:embed="rId3" cstate="print"/>
          <a:stretch>
            <a:fillRect/>
          </a:stretch>
        </p:blipFill>
        <p:spPr>
          <a:xfrm>
            <a:off x="3152775" y="7893049"/>
            <a:ext cx="5226844" cy="1023938"/>
          </a:xfrm>
          <a:prstGeom prst="rect">
            <a:avLst/>
          </a:prstGeom>
        </p:spPr>
      </p:pic>
      <p:pic>
        <p:nvPicPr>
          <p:cNvPr id="9" name="Picture 8" descr="mep_panel_b.png"/>
          <p:cNvPicPr>
            <a:picLocks noChangeAspect="1"/>
          </p:cNvPicPr>
          <p:nvPr/>
        </p:nvPicPr>
        <p:blipFill>
          <a:blip r:embed="rId4" cstate="print"/>
          <a:stretch>
            <a:fillRect/>
          </a:stretch>
        </p:blipFill>
        <p:spPr>
          <a:xfrm>
            <a:off x="1919287" y="4892674"/>
            <a:ext cx="3595688" cy="1738313"/>
          </a:xfrm>
          <a:prstGeom prst="rect">
            <a:avLst/>
          </a:prstGeom>
        </p:spPr>
      </p:pic>
      <p:sp>
        <p:nvSpPr>
          <p:cNvPr id="10" name="Slide Number Placeholder 9"/>
          <p:cNvSpPr>
            <a:spLocks noGrp="1"/>
          </p:cNvSpPr>
          <p:nvPr>
            <p:ph type="sldNum" sz="quarter" idx="10"/>
          </p:nvPr>
        </p:nvSpPr>
        <p:spPr/>
        <p:txBody>
          <a:bodyPr/>
          <a:lstStyle/>
          <a:p>
            <a:pPr>
              <a:defRPr/>
            </a:pPr>
            <a:fld id="{C77FCE17-B15E-B24C-ADFA-F5B017F331B4}" type="slidenum">
              <a:rPr lang="en-US" smtClean="0"/>
              <a:pPr>
                <a:defRPr/>
              </a:pPr>
              <a:t>38</a:t>
            </a:fld>
            <a:endParaRPr lang="en-US"/>
          </a:p>
        </p:txBody>
      </p:sp>
      <p:sp>
        <p:nvSpPr>
          <p:cNvPr id="11" name="Footer Placeholder 10"/>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MEP Electrical Sample</a:t>
            </a:r>
            <a:endParaRPr lang="en-GB" noProof="0" dirty="0"/>
          </a:p>
        </p:txBody>
      </p:sp>
      <p:sp>
        <p:nvSpPr>
          <p:cNvPr id="3" name="Content Placeholder 2"/>
          <p:cNvSpPr>
            <a:spLocks noGrp="1"/>
          </p:cNvSpPr>
          <p:nvPr>
            <p:ph idx="1"/>
          </p:nvPr>
        </p:nvSpPr>
        <p:spPr>
          <a:xfrm>
            <a:off x="593725" y="2146300"/>
            <a:ext cx="7054850" cy="6699250"/>
          </a:xfrm>
        </p:spPr>
        <p:txBody>
          <a:bodyPr/>
          <a:lstStyle/>
          <a:p>
            <a:r>
              <a:rPr lang="en-GB" smtClean="0"/>
              <a:t>Traverse the electrical system</a:t>
            </a:r>
          </a:p>
          <a:p>
            <a:r>
              <a:rPr lang="en-GB" smtClean="0"/>
              <a:t>Reproduce the system browser data structure in a tree view</a:t>
            </a:r>
          </a:p>
          <a:p>
            <a:r>
              <a:rPr lang="en-GB" smtClean="0"/>
              <a:t>Display the complete connection hierarchy in a tree view</a:t>
            </a:r>
          </a:p>
          <a:p>
            <a:r>
              <a:rPr lang="en-GB" smtClean="0"/>
              <a:t>Easy in Revit 2010 using connection manager</a:t>
            </a:r>
          </a:p>
          <a:p>
            <a:r>
              <a:rPr lang="en-GB" smtClean="0"/>
              <a:t>CmdElectricalConnectors is similar to TraverseSystem SDK sample ducts</a:t>
            </a:r>
          </a:p>
          <a:p>
            <a:r>
              <a:rPr lang="en-GB" smtClean="0"/>
              <a:t>Traversal is also possible using parameter data instead of connectors, but harder</a:t>
            </a:r>
            <a:endParaRPr lang="en-GB" dirty="0"/>
          </a:p>
        </p:txBody>
      </p:sp>
      <p:pic>
        <p:nvPicPr>
          <p:cNvPr id="8" name="Picture 7" descr="mep_el_system_browser_rvt.png"/>
          <p:cNvPicPr>
            <a:picLocks noChangeAspect="1"/>
          </p:cNvPicPr>
          <p:nvPr/>
        </p:nvPicPr>
        <p:blipFill>
          <a:blip r:embed="rId2" cstate="print"/>
          <a:stretch>
            <a:fillRect/>
          </a:stretch>
        </p:blipFill>
        <p:spPr>
          <a:xfrm>
            <a:off x="8105775" y="687387"/>
            <a:ext cx="4655344" cy="5214938"/>
          </a:xfrm>
          <a:prstGeom prst="rect">
            <a:avLst/>
          </a:prstGeom>
        </p:spPr>
      </p:pic>
      <p:pic>
        <p:nvPicPr>
          <p:cNvPr id="7" name="Picture 6" descr="mep_el_system_browser.png"/>
          <p:cNvPicPr>
            <a:picLocks noChangeAspect="1"/>
          </p:cNvPicPr>
          <p:nvPr/>
        </p:nvPicPr>
        <p:blipFill>
          <a:blip r:embed="rId3" cstate="print"/>
          <a:stretch>
            <a:fillRect/>
          </a:stretch>
        </p:blipFill>
        <p:spPr>
          <a:xfrm>
            <a:off x="7800975" y="2389981"/>
            <a:ext cx="4583906" cy="4774406"/>
          </a:xfrm>
          <a:prstGeom prst="rect">
            <a:avLst/>
          </a:prstGeom>
        </p:spPr>
      </p:pic>
      <p:pic>
        <p:nvPicPr>
          <p:cNvPr id="6" name="Picture 5" descr="mep_el_connectors.png"/>
          <p:cNvPicPr>
            <a:picLocks noChangeAspect="1"/>
          </p:cNvPicPr>
          <p:nvPr/>
        </p:nvPicPr>
        <p:blipFill>
          <a:blip r:embed="rId4" cstate="print"/>
          <a:stretch>
            <a:fillRect/>
          </a:stretch>
        </p:blipFill>
        <p:spPr>
          <a:xfrm>
            <a:off x="9248775" y="3609181"/>
            <a:ext cx="2857500" cy="5155406"/>
          </a:xfrm>
          <a:prstGeom prst="rect">
            <a:avLst/>
          </a:prstGeom>
        </p:spPr>
      </p:pic>
      <p:sp>
        <p:nvSpPr>
          <p:cNvPr id="9" name="Slide Number Placeholder 8"/>
          <p:cNvSpPr>
            <a:spLocks noGrp="1"/>
          </p:cNvSpPr>
          <p:nvPr>
            <p:ph type="sldNum" sz="quarter" idx="10"/>
          </p:nvPr>
        </p:nvSpPr>
        <p:spPr/>
        <p:txBody>
          <a:bodyPr/>
          <a:lstStyle/>
          <a:p>
            <a:pPr>
              <a:defRPr/>
            </a:pPr>
            <a:fld id="{C77FCE17-B15E-B24C-ADFA-F5B017F331B4}" type="slidenum">
              <a:rPr lang="en-US" smtClean="0"/>
              <a:pPr>
                <a:defRPr/>
              </a:pPr>
              <a:t>39</a:t>
            </a:fld>
            <a:endParaRPr lang="en-US"/>
          </a:p>
        </p:txBody>
      </p:sp>
      <p:sp>
        <p:nvSpPr>
          <p:cNvPr id="10" name="Footer Placeholder 9"/>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Autodesk Developer Network</a:t>
            </a:r>
            <a:endParaRPr lang="en-US" dirty="0"/>
          </a:p>
        </p:txBody>
      </p:sp>
      <p:sp>
        <p:nvSpPr>
          <p:cNvPr id="2" name="Text Placeholder 1"/>
          <p:cNvSpPr>
            <a:spLocks noGrp="1"/>
          </p:cNvSpPr>
          <p:nvPr>
            <p:ph idx="1"/>
          </p:nvPr>
        </p:nvSpPr>
        <p:spPr/>
        <p:txBody>
          <a:bodyPr/>
          <a:lstStyle/>
          <a:p>
            <a:r>
              <a:rPr lang="en-US" smtClean="0"/>
              <a:t>Access to almost all Autodesk software and SDK’s</a:t>
            </a:r>
          </a:p>
          <a:p>
            <a:pPr lvl="1"/>
            <a:r>
              <a:rPr lang="en-US" smtClean="0"/>
              <a:t>Includes early access to beta software</a:t>
            </a:r>
          </a:p>
          <a:p>
            <a:r>
              <a:rPr lang="en-US" smtClean="0"/>
              <a:t>Members-only website with thousands of technical articles</a:t>
            </a:r>
          </a:p>
          <a:p>
            <a:r>
              <a:rPr lang="en-US" smtClean="0"/>
              <a:t>Unlimited technical support</a:t>
            </a:r>
          </a:p>
          <a:p>
            <a:r>
              <a:rPr lang="en-US" smtClean="0"/>
              <a:t>Product direction through conferences</a:t>
            </a:r>
          </a:p>
          <a:p>
            <a:r>
              <a:rPr lang="en-US" smtClean="0"/>
              <a:t>Marketing benefits</a:t>
            </a:r>
          </a:p>
          <a:p>
            <a:pPr lvl="1"/>
            <a:r>
              <a:rPr lang="en-US" smtClean="0"/>
              <a:t>Exposure on autodesk.com</a:t>
            </a:r>
          </a:p>
          <a:p>
            <a:pPr lvl="1"/>
            <a:r>
              <a:rPr lang="en-US" smtClean="0"/>
              <a:t>Promotional opportunities </a:t>
            </a:r>
          </a:p>
          <a:p>
            <a:r>
              <a:rPr lang="en-US" smtClean="0"/>
              <a:t>One to three free API training classes</a:t>
            </a:r>
          </a:p>
          <a:p>
            <a:pPr lvl="1"/>
            <a:r>
              <a:rPr lang="en-US" smtClean="0"/>
              <a:t>Based on user level</a:t>
            </a:r>
          </a:p>
          <a:p>
            <a:pPr lvl="0" algn="ctr">
              <a:spcBef>
                <a:spcPts val="2400"/>
              </a:spcBef>
              <a:buNone/>
            </a:pPr>
            <a:r>
              <a:rPr lang="en-US" smtClean="0">
                <a:hlinkClick r:id="rId3"/>
              </a:rPr>
              <a:t>www.autodesk.com/joinadn</a:t>
            </a:r>
            <a:endParaRPr lang="en-US" dirty="0" smtClean="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4</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p_hvac_colour_fill_b.png"/>
          <p:cNvPicPr>
            <a:picLocks noChangeAspect="1"/>
          </p:cNvPicPr>
          <p:nvPr/>
        </p:nvPicPr>
        <p:blipFill>
          <a:blip r:embed="rId2" cstate="print"/>
          <a:stretch>
            <a:fillRect/>
          </a:stretch>
        </p:blipFill>
        <p:spPr>
          <a:xfrm>
            <a:off x="7553325" y="611187"/>
            <a:ext cx="5200650" cy="4133850"/>
          </a:xfrm>
          <a:prstGeom prst="rect">
            <a:avLst/>
          </a:prstGeom>
        </p:spPr>
      </p:pic>
      <p:sp>
        <p:nvSpPr>
          <p:cNvPr id="2" name="Title 1"/>
          <p:cNvSpPr>
            <a:spLocks noGrp="1"/>
          </p:cNvSpPr>
          <p:nvPr>
            <p:ph type="title"/>
          </p:nvPr>
        </p:nvSpPr>
        <p:spPr/>
        <p:txBody>
          <a:bodyPr/>
          <a:lstStyle/>
          <a:p>
            <a:r>
              <a:rPr lang="en-GB" noProof="0" smtClean="0"/>
              <a:t>MEP HVAC Sample</a:t>
            </a:r>
            <a:endParaRPr lang="en-GB" noProof="0" dirty="0"/>
          </a:p>
        </p:txBody>
      </p:sp>
      <p:sp>
        <p:nvSpPr>
          <p:cNvPr id="3" name="Content Placeholder 2"/>
          <p:cNvSpPr>
            <a:spLocks noGrp="1"/>
          </p:cNvSpPr>
          <p:nvPr>
            <p:ph idx="1"/>
          </p:nvPr>
        </p:nvSpPr>
        <p:spPr/>
        <p:txBody>
          <a:bodyPr/>
          <a:lstStyle/>
          <a:p>
            <a:r>
              <a:rPr lang="en-GB" smtClean="0"/>
              <a:t>HVAC Task</a:t>
            </a:r>
          </a:p>
          <a:p>
            <a:pPr lvl="1"/>
            <a:r>
              <a:rPr lang="en-US" smtClean="0"/>
              <a:t>Place and size air ducts and terminals</a:t>
            </a:r>
            <a:endParaRPr lang="en-GB" smtClean="0"/>
          </a:p>
          <a:p>
            <a:pPr lvl="1"/>
            <a:r>
              <a:rPr lang="en-US" smtClean="0"/>
              <a:t>Analysis and verification of results</a:t>
            </a:r>
          </a:p>
          <a:p>
            <a:r>
              <a:rPr lang="en-GB" smtClean="0"/>
              <a:t>Commands aligned with HVAC </a:t>
            </a:r>
            <a:br>
              <a:rPr lang="en-GB" smtClean="0"/>
            </a:br>
            <a:r>
              <a:rPr lang="en-GB" smtClean="0"/>
              <a:t>engineering workflow</a:t>
            </a:r>
          </a:p>
          <a:p>
            <a:pPr lvl="1"/>
            <a:r>
              <a:rPr lang="en-GB" smtClean="0"/>
              <a:t>Assign flow to terminals</a:t>
            </a:r>
          </a:p>
          <a:p>
            <a:pPr lvl="1"/>
            <a:r>
              <a:rPr lang="en-GB" smtClean="0"/>
              <a:t>Change air terminal size</a:t>
            </a:r>
          </a:p>
          <a:p>
            <a:pPr lvl="1"/>
            <a:r>
              <a:rPr lang="en-GB" smtClean="0"/>
              <a:t>Verify design by air flow per surface area</a:t>
            </a:r>
          </a:p>
          <a:p>
            <a:pPr lvl="1"/>
            <a:r>
              <a:rPr lang="en-GB" smtClean="0"/>
              <a:t>Reset demo</a:t>
            </a:r>
          </a:p>
          <a:p>
            <a:r>
              <a:rPr lang="en-GB" smtClean="0"/>
              <a:t>All modification uses generic parameter and type access</a:t>
            </a:r>
          </a:p>
          <a:p>
            <a:r>
              <a:rPr lang="en-GB" smtClean="0"/>
              <a:t>Changes are reflected by schedules and colour fill</a:t>
            </a:r>
            <a:endParaRPr lang="en-GB" dirty="0"/>
          </a:p>
        </p:txBody>
      </p:sp>
      <p:sp>
        <p:nvSpPr>
          <p:cNvPr id="6" name="Slide Number Placeholder 5"/>
          <p:cNvSpPr>
            <a:spLocks noGrp="1"/>
          </p:cNvSpPr>
          <p:nvPr>
            <p:ph type="sldNum" sz="quarter" idx="10"/>
          </p:nvPr>
        </p:nvSpPr>
        <p:spPr/>
        <p:txBody>
          <a:bodyPr/>
          <a:lstStyle/>
          <a:p>
            <a:pPr>
              <a:defRPr/>
            </a:pPr>
            <a:fld id="{C77FCE17-B15E-B24C-ADFA-F5B017F331B4}" type="slidenum">
              <a:rPr lang="en-US" smtClean="0"/>
              <a:pPr>
                <a:defRPr/>
              </a:pPr>
              <a:t>40</a:t>
            </a:fld>
            <a:endParaRPr lang="en-US"/>
          </a:p>
        </p:txBody>
      </p:sp>
      <p:sp>
        <p:nvSpPr>
          <p:cNvPr id="7" name="Footer Placeholder 6"/>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Pipe to Conduit Converter </a:t>
            </a:r>
            <a:br>
              <a:rPr lang="en-US" smtClean="0"/>
            </a:br>
            <a:r>
              <a:rPr lang="en-US" smtClean="0"/>
              <a:t>My First Revit 2011 Add-in</a:t>
            </a:r>
            <a:endParaRPr lang="en-GB" noProof="0" dirty="0"/>
          </a:p>
        </p:txBody>
      </p:sp>
      <p:sp>
        <p:nvSpPr>
          <p:cNvPr id="3" name="Content Placeholder 2"/>
          <p:cNvSpPr>
            <a:spLocks noGrp="1"/>
          </p:cNvSpPr>
          <p:nvPr>
            <p:ph idx="1"/>
          </p:nvPr>
        </p:nvSpPr>
        <p:spPr>
          <a:xfrm>
            <a:off x="593724" y="2058987"/>
            <a:ext cx="12417425" cy="6934200"/>
          </a:xfrm>
        </p:spPr>
        <p:txBody>
          <a:bodyPr/>
          <a:lstStyle/>
          <a:p>
            <a:r>
              <a:rPr lang="en-US" noProof="0" smtClean="0"/>
              <a:t>Two hundred lines of code, illustrating most major API renovations</a:t>
            </a:r>
            <a:endParaRPr lang="en-GB" smtClean="0"/>
          </a:p>
          <a:p>
            <a:pPr lvl="1"/>
            <a:r>
              <a:rPr lang="en-US" smtClean="0"/>
              <a:t>Revit API assembly split </a:t>
            </a:r>
          </a:p>
          <a:p>
            <a:pPr lvl="1">
              <a:spcBef>
                <a:spcPts val="0"/>
              </a:spcBef>
            </a:pPr>
            <a:r>
              <a:rPr lang="en-US" smtClean="0"/>
              <a:t>Namespace reorganisation </a:t>
            </a:r>
          </a:p>
          <a:p>
            <a:pPr lvl="1">
              <a:spcBef>
                <a:spcPts val="0"/>
              </a:spcBef>
            </a:pPr>
            <a:r>
              <a:rPr lang="en-US" smtClean="0"/>
              <a:t>Command registration manifest </a:t>
            </a:r>
          </a:p>
          <a:p>
            <a:pPr lvl="1">
              <a:spcBef>
                <a:spcPts val="0"/>
              </a:spcBef>
            </a:pPr>
            <a:r>
              <a:rPr lang="en-US" smtClean="0"/>
              <a:t>External command Execute method and attributes </a:t>
            </a:r>
          </a:p>
          <a:p>
            <a:pPr lvl="1">
              <a:spcBef>
                <a:spcPts val="0"/>
              </a:spcBef>
            </a:pPr>
            <a:r>
              <a:rPr lang="en-US" smtClean="0"/>
              <a:t>Transaction mode </a:t>
            </a:r>
          </a:p>
          <a:p>
            <a:pPr lvl="1">
              <a:spcBef>
                <a:spcPts val="0"/>
              </a:spcBef>
            </a:pPr>
            <a:r>
              <a:rPr lang="en-US" smtClean="0"/>
              <a:t>Regeneration option </a:t>
            </a:r>
          </a:p>
          <a:p>
            <a:pPr lvl="1">
              <a:spcBef>
                <a:spcPts val="0"/>
              </a:spcBef>
            </a:pPr>
            <a:r>
              <a:rPr lang="en-US" smtClean="0"/>
              <a:t>Task dialogues for user messages </a:t>
            </a:r>
          </a:p>
          <a:p>
            <a:pPr lvl="1">
              <a:spcBef>
                <a:spcPts val="0"/>
              </a:spcBef>
            </a:pPr>
            <a:r>
              <a:rPr lang="en-US" smtClean="0"/>
              <a:t>Interactive filtered element selection </a:t>
            </a:r>
          </a:p>
          <a:p>
            <a:pPr lvl="1">
              <a:spcBef>
                <a:spcPts val="0"/>
              </a:spcBef>
            </a:pPr>
            <a:r>
              <a:rPr lang="en-US" smtClean="0"/>
              <a:t>Redesigned element filtering </a:t>
            </a:r>
          </a:p>
          <a:p>
            <a:pPr lvl="1">
              <a:spcBef>
                <a:spcPts val="0"/>
              </a:spcBef>
            </a:pPr>
            <a:r>
              <a:rPr lang="en-US" smtClean="0"/>
              <a:t>New element creation paradigm </a:t>
            </a:r>
          </a:p>
          <a:p>
            <a:pPr lvl="1">
              <a:spcBef>
                <a:spcPts val="0"/>
              </a:spcBef>
            </a:pPr>
            <a:r>
              <a:rPr lang="en-US" smtClean="0"/>
              <a:t>Access to pipe and conduit sizes</a:t>
            </a:r>
          </a:p>
          <a:p>
            <a:r>
              <a:rPr lang="en-US" noProof="0" smtClean="0">
                <a:hlinkClick r:id="rId3"/>
              </a:rPr>
              <a:t>p2c.sln</a:t>
            </a:r>
            <a:endParaRPr lang="en-US" smtClean="0"/>
          </a:p>
          <a:p>
            <a:pPr lvl="1"/>
            <a:r>
              <a:rPr lang="en-US" noProof="0" smtClean="0"/>
              <a:t>Complete solution and documentation included in class materials</a:t>
            </a:r>
          </a:p>
          <a:p>
            <a:pPr lvl="1">
              <a:spcBef>
                <a:spcPts val="0"/>
              </a:spcBef>
            </a:pPr>
            <a:r>
              <a:rPr lang="en-US" smtClean="0"/>
              <a:t>Also available on the </a:t>
            </a:r>
            <a:r>
              <a:rPr lang="en-US" smtClean="0">
                <a:hlinkClick r:id="rId4"/>
              </a:rPr>
              <a:t>web</a:t>
            </a:r>
            <a:endParaRPr lang="en-US" noProof="0" smtClean="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41</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Cable Tray Fitting Creation and Layout</a:t>
            </a:r>
            <a:endParaRPr lang="en-GB" noProof="0" dirty="0"/>
          </a:p>
        </p:txBody>
      </p:sp>
      <p:sp>
        <p:nvSpPr>
          <p:cNvPr id="3" name="Content Placeholder 2"/>
          <p:cNvSpPr>
            <a:spLocks noGrp="1"/>
          </p:cNvSpPr>
          <p:nvPr>
            <p:ph idx="1"/>
          </p:nvPr>
        </p:nvSpPr>
        <p:spPr>
          <a:xfrm>
            <a:off x="593725" y="2146300"/>
            <a:ext cx="12160250" cy="1970087"/>
          </a:xfrm>
        </p:spPr>
        <p:txBody>
          <a:bodyPr/>
          <a:lstStyle/>
          <a:p>
            <a:r>
              <a:rPr lang="en-US" smtClean="0"/>
              <a:t>Inserting a cable tray is as easy as a conduit, cf. p2c</a:t>
            </a:r>
          </a:p>
          <a:p>
            <a:r>
              <a:rPr lang="en-US" smtClean="0"/>
              <a:t>Inserting fittings requires exact alignment, i.e. proper orientation</a:t>
            </a:r>
          </a:p>
          <a:p>
            <a:pPr lvl="1"/>
            <a:r>
              <a:rPr lang="en-US" smtClean="0">
                <a:hlinkClick r:id="rId2" action="ppaction://hlinkfile"/>
              </a:rPr>
              <a:t>CableTray.sln</a:t>
            </a:r>
            <a:endParaRPr lang="en-GB" dirty="0"/>
          </a:p>
        </p:txBody>
      </p:sp>
      <p:pic>
        <p:nvPicPr>
          <p:cNvPr id="4" name="Picture 3" descr="cabletray_without_fittings.png"/>
          <p:cNvPicPr>
            <a:picLocks noChangeAspect="1"/>
          </p:cNvPicPr>
          <p:nvPr/>
        </p:nvPicPr>
        <p:blipFill>
          <a:blip r:embed="rId3" cstate="print"/>
          <a:stretch>
            <a:fillRect/>
          </a:stretch>
        </p:blipFill>
        <p:spPr>
          <a:xfrm>
            <a:off x="942975" y="4593025"/>
            <a:ext cx="6181725" cy="1171575"/>
          </a:xfrm>
          <a:prstGeom prst="rect">
            <a:avLst/>
          </a:prstGeom>
        </p:spPr>
      </p:pic>
      <p:pic>
        <p:nvPicPr>
          <p:cNvPr id="5" name="Picture 4" descr="cabletray_with_fittings.png"/>
          <p:cNvPicPr>
            <a:picLocks noChangeAspect="1"/>
          </p:cNvPicPr>
          <p:nvPr/>
        </p:nvPicPr>
        <p:blipFill>
          <a:blip r:embed="rId4" cstate="print"/>
          <a:stretch>
            <a:fillRect/>
          </a:stretch>
        </p:blipFill>
        <p:spPr>
          <a:xfrm>
            <a:off x="6562725" y="6926262"/>
            <a:ext cx="3933825" cy="2447925"/>
          </a:xfrm>
          <a:prstGeom prst="rect">
            <a:avLst/>
          </a:prstGeom>
        </p:spPr>
      </p:pic>
      <p:pic>
        <p:nvPicPr>
          <p:cNvPr id="6" name="Picture 5" descr="cabletray_fitting_types.png"/>
          <p:cNvPicPr>
            <a:picLocks noChangeAspect="1"/>
          </p:cNvPicPr>
          <p:nvPr/>
        </p:nvPicPr>
        <p:blipFill>
          <a:blip r:embed="rId5" cstate="print"/>
          <a:stretch>
            <a:fillRect/>
          </a:stretch>
        </p:blipFill>
        <p:spPr>
          <a:xfrm>
            <a:off x="942975" y="5964625"/>
            <a:ext cx="4752381" cy="3104762"/>
          </a:xfrm>
          <a:prstGeom prst="rect">
            <a:avLst/>
          </a:prstGeom>
        </p:spPr>
      </p:pic>
      <p:pic>
        <p:nvPicPr>
          <p:cNvPr id="7" name="Picture 6" descr="cabletray_connector_coordinate_system.png"/>
          <p:cNvPicPr>
            <a:picLocks noChangeAspect="1"/>
          </p:cNvPicPr>
          <p:nvPr/>
        </p:nvPicPr>
        <p:blipFill>
          <a:blip r:embed="rId6" cstate="print"/>
          <a:stretch>
            <a:fillRect/>
          </a:stretch>
        </p:blipFill>
        <p:spPr>
          <a:xfrm>
            <a:off x="7600950" y="3649662"/>
            <a:ext cx="4314825" cy="3086100"/>
          </a:xfrm>
          <a:prstGeom prst="rect">
            <a:avLst/>
          </a:prstGeom>
        </p:spPr>
      </p:pic>
      <p:sp>
        <p:nvSpPr>
          <p:cNvPr id="8" name="Slide Number Placeholder 7"/>
          <p:cNvSpPr>
            <a:spLocks noGrp="1"/>
          </p:cNvSpPr>
          <p:nvPr>
            <p:ph type="sldNum" sz="quarter" idx="10"/>
          </p:nvPr>
        </p:nvSpPr>
        <p:spPr/>
        <p:txBody>
          <a:bodyPr/>
          <a:lstStyle/>
          <a:p>
            <a:pPr>
              <a:defRPr/>
            </a:pPr>
            <a:fld id="{C77FCE17-B15E-B24C-ADFA-F5B017F331B4}" type="slidenum">
              <a:rPr lang="en-US" smtClean="0"/>
              <a:pPr>
                <a:defRPr/>
              </a:pPr>
              <a:t>42</a:t>
            </a:fld>
            <a:endParaRPr lang="en-US"/>
          </a:p>
        </p:txBody>
      </p:sp>
      <p:sp>
        <p:nvSpPr>
          <p:cNvPr id="9" name="Footer Placeholder 8"/>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Modeless Loose Connector Navigation</a:t>
            </a:r>
          </a:p>
        </p:txBody>
      </p:sp>
      <p:sp>
        <p:nvSpPr>
          <p:cNvPr id="3" name="Content Placeholder 2"/>
          <p:cNvSpPr>
            <a:spLocks noGrp="1"/>
          </p:cNvSpPr>
          <p:nvPr>
            <p:ph idx="1"/>
          </p:nvPr>
        </p:nvSpPr>
        <p:spPr/>
        <p:txBody>
          <a:bodyPr/>
          <a:lstStyle/>
          <a:p>
            <a:r>
              <a:rPr lang="en-US" smtClean="0"/>
              <a:t>Filter for all MEP connectors in project</a:t>
            </a:r>
          </a:p>
          <a:p>
            <a:pPr lvl="1"/>
            <a:r>
              <a:rPr lang="en-US" smtClean="0"/>
              <a:t>Combine all relevant classes and family instance categories</a:t>
            </a:r>
          </a:p>
          <a:p>
            <a:r>
              <a:rPr lang="en-US" smtClean="0"/>
              <a:t>Check IsConnected property on each connector</a:t>
            </a:r>
          </a:p>
          <a:p>
            <a:r>
              <a:rPr lang="en-US" smtClean="0"/>
              <a:t>Unable to determine whether a wire is intended to be homerun</a:t>
            </a:r>
          </a:p>
          <a:p>
            <a:r>
              <a:rPr lang="en-US" smtClean="0"/>
              <a:t>Log results to file and display it to user</a:t>
            </a:r>
          </a:p>
          <a:p>
            <a:r>
              <a:rPr lang="en-US" smtClean="0"/>
              <a:t>Interactively navigate through results from a modeless dialogue</a:t>
            </a:r>
          </a:p>
          <a:p>
            <a:r>
              <a:rPr lang="en-US" smtClean="0"/>
              <a:t>Ensure that modeless dialogue remains on top of Revit</a:t>
            </a:r>
          </a:p>
          <a:p>
            <a:r>
              <a:rPr lang="en-GB" smtClean="0"/>
              <a:t>Modeless navigation interacts with Idling event</a:t>
            </a:r>
          </a:p>
          <a:p>
            <a:r>
              <a:rPr lang="en-US" smtClean="0">
                <a:hlinkClick r:id="rId2" action="ppaction://hlinkfile"/>
              </a:rPr>
              <a:t>LooseConnector.sln</a:t>
            </a:r>
            <a:endParaRPr lang="en-GB" smtClean="0"/>
          </a:p>
        </p:txBody>
      </p:sp>
      <p:pic>
        <p:nvPicPr>
          <p:cNvPr id="4" name="Picture 3" descr="rme_homerun_wire.png"/>
          <p:cNvPicPr>
            <a:picLocks noChangeAspect="1"/>
          </p:cNvPicPr>
          <p:nvPr/>
        </p:nvPicPr>
        <p:blipFill>
          <a:blip r:embed="rId3" cstate="print"/>
          <a:stretch>
            <a:fillRect/>
          </a:stretch>
        </p:blipFill>
        <p:spPr>
          <a:xfrm>
            <a:off x="6657975" y="6873874"/>
            <a:ext cx="5072063" cy="2043113"/>
          </a:xfrm>
          <a:prstGeom prst="rect">
            <a:avLst/>
          </a:prstGeom>
        </p:spPr>
      </p:pic>
      <p:sp>
        <p:nvSpPr>
          <p:cNvPr id="5" name="Slide Number Placeholder 4"/>
          <p:cNvSpPr>
            <a:spLocks noGrp="1"/>
          </p:cNvSpPr>
          <p:nvPr>
            <p:ph type="sldNum" sz="quarter" idx="10"/>
          </p:nvPr>
        </p:nvSpPr>
        <p:spPr/>
        <p:txBody>
          <a:bodyPr/>
          <a:lstStyle/>
          <a:p>
            <a:pPr>
              <a:defRPr/>
            </a:pPr>
            <a:fld id="{C77FCE17-B15E-B24C-ADFA-F5B017F331B4}" type="slidenum">
              <a:rPr lang="en-US" smtClean="0"/>
              <a:pPr>
                <a:defRPr/>
              </a:pPr>
              <a:t>43</a:t>
            </a:fld>
            <a:endParaRPr lang="en-US"/>
          </a:p>
        </p:txBody>
      </p:sp>
      <p:sp>
        <p:nvSpPr>
          <p:cNvPr id="6" name="Footer Placeholder 5"/>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Materials</a:t>
            </a:r>
            <a:endParaRPr lang="en-GB" dirty="0"/>
          </a:p>
        </p:txBody>
      </p:sp>
      <p:sp>
        <p:nvSpPr>
          <p:cNvPr id="3" name="Content Placeholder 2"/>
          <p:cNvSpPr>
            <a:spLocks noGrp="1"/>
          </p:cNvSpPr>
          <p:nvPr>
            <p:ph idx="1"/>
          </p:nvPr>
        </p:nvSpPr>
        <p:spPr/>
        <p:txBody>
          <a:bodyPr/>
          <a:lstStyle/>
          <a:p>
            <a:r>
              <a:rPr lang="en-GB" smtClean="0"/>
              <a:t>RME_API.pptx – presentation</a:t>
            </a:r>
          </a:p>
          <a:p>
            <a:r>
              <a:rPr lang="en-GB" smtClean="0"/>
              <a:t>AU10_CP316-3U_RME_API.docx – AU handout document</a:t>
            </a:r>
          </a:p>
          <a:p>
            <a:r>
              <a:rPr lang="en-GB" smtClean="0"/>
              <a:t>rme_2011_api.rtf – RME 2011 API news</a:t>
            </a:r>
          </a:p>
          <a:p>
            <a:r>
              <a:rPr lang="en-US" smtClean="0"/>
              <a:t>Beta 2 - Revit Galaxy API Changes and Additions.pdf</a:t>
            </a:r>
            <a:r>
              <a:rPr lang="en-GB" smtClean="0"/>
              <a:t> – 2012</a:t>
            </a:r>
          </a:p>
          <a:p>
            <a:r>
              <a:rPr lang="en-GB" smtClean="0"/>
              <a:t>rme_api_src.zip – HVAC and electrical MEP sample code</a:t>
            </a:r>
          </a:p>
          <a:p>
            <a:r>
              <a:rPr lang="en-US" smtClean="0"/>
              <a:t>p2c </a:t>
            </a:r>
            <a:r>
              <a:rPr lang="en-GB" smtClean="0"/>
              <a:t>–</a:t>
            </a:r>
            <a:r>
              <a:rPr lang="en-US" smtClean="0"/>
              <a:t> pipe to conduit converter</a:t>
            </a:r>
          </a:p>
          <a:p>
            <a:r>
              <a:rPr lang="en-US" smtClean="0"/>
              <a:t>CableTray.zip </a:t>
            </a:r>
            <a:r>
              <a:rPr lang="en-GB" smtClean="0"/>
              <a:t>–</a:t>
            </a:r>
            <a:r>
              <a:rPr lang="en-US" smtClean="0"/>
              <a:t> cable tray fitting creation and layout</a:t>
            </a:r>
          </a:p>
          <a:p>
            <a:r>
              <a:rPr lang="en-US" smtClean="0"/>
              <a:t>loose_connectors_6.zip </a:t>
            </a:r>
            <a:r>
              <a:rPr lang="en-GB" smtClean="0"/>
              <a:t>–</a:t>
            </a:r>
            <a:r>
              <a:rPr lang="en-US" smtClean="0"/>
              <a:t> modeless loose connector navigator</a:t>
            </a:r>
          </a:p>
          <a:p>
            <a:r>
              <a:rPr lang="en-US" smtClean="0"/>
              <a:t>Guidize </a:t>
            </a:r>
            <a:r>
              <a:rPr lang="en-GB" smtClean="0"/>
              <a:t>–</a:t>
            </a:r>
            <a:r>
              <a:rPr lang="en-US" smtClean="0"/>
              <a:t> populate add-in manifest ClientId tag</a:t>
            </a:r>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44</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Learning More</a:t>
            </a:r>
            <a:endParaRPr lang="en-GB" noProof="0" dirty="0"/>
          </a:p>
        </p:txBody>
      </p:sp>
      <p:sp>
        <p:nvSpPr>
          <p:cNvPr id="3" name="Content Placeholder 2"/>
          <p:cNvSpPr>
            <a:spLocks noGrp="1"/>
          </p:cNvSpPr>
          <p:nvPr>
            <p:ph idx="1"/>
          </p:nvPr>
        </p:nvSpPr>
        <p:spPr>
          <a:xfrm>
            <a:off x="593725" y="2058987"/>
            <a:ext cx="11761788" cy="6699250"/>
          </a:xfrm>
        </p:spPr>
        <p:txBody>
          <a:bodyPr/>
          <a:lstStyle/>
          <a:p>
            <a:r>
              <a:rPr lang="en-GB" sz="2400" noProof="0" smtClean="0"/>
              <a:t>Online Help, Developer's Guide and SDK Samples</a:t>
            </a:r>
          </a:p>
          <a:p>
            <a:r>
              <a:rPr lang="en-US" sz="2400" smtClean="0"/>
              <a:t>Revit Developer Center</a:t>
            </a:r>
          </a:p>
          <a:p>
            <a:pPr lvl="1"/>
            <a:r>
              <a:rPr lang="en-GB" sz="2000" smtClean="0">
                <a:hlinkClick r:id="rId2"/>
              </a:rPr>
              <a:t>http://www.autodesk.com/developrevit</a:t>
            </a:r>
            <a:endParaRPr lang="en-GB" sz="2000" smtClean="0"/>
          </a:p>
          <a:p>
            <a:r>
              <a:rPr lang="en-GB" sz="2400" noProof="0" smtClean="0"/>
              <a:t>DevTV Introduction to Revit Programming</a:t>
            </a:r>
          </a:p>
          <a:p>
            <a:r>
              <a:rPr lang="en-GB" sz="2400" noProof="0" smtClean="0"/>
              <a:t>Revit Programming Introduction and MEP API Webcasts and Trainings</a:t>
            </a:r>
          </a:p>
          <a:p>
            <a:pPr lvl="1"/>
            <a:r>
              <a:rPr lang="en-GB" sz="2000" noProof="0" smtClean="0">
                <a:hlinkClick r:id="rId3"/>
              </a:rPr>
              <a:t>http://www.adskconsulting.com/adn/cs/api_course_sched.php</a:t>
            </a:r>
            <a:r>
              <a:rPr lang="en-GB" sz="2000" noProof="0" smtClean="0"/>
              <a:t> &gt; Revit API</a:t>
            </a:r>
          </a:p>
          <a:p>
            <a:r>
              <a:rPr lang="en-GB" sz="2400" noProof="0" smtClean="0"/>
              <a:t>Discussion Group</a:t>
            </a:r>
          </a:p>
          <a:p>
            <a:pPr lvl="1"/>
            <a:r>
              <a:rPr lang="en-GB" sz="2000" noProof="0" smtClean="0">
                <a:hlinkClick r:id="rId4"/>
              </a:rPr>
              <a:t>http://discussion.autodesk.com</a:t>
            </a:r>
            <a:r>
              <a:rPr lang="en-GB" sz="2000" noProof="0" smtClean="0"/>
              <a:t> &gt; Revit Architecture &gt; Revit API</a:t>
            </a:r>
          </a:p>
          <a:p>
            <a:r>
              <a:rPr lang="en-GB" sz="2400" noProof="0" smtClean="0"/>
              <a:t>API Training Classes</a:t>
            </a:r>
          </a:p>
          <a:p>
            <a:pPr lvl="1"/>
            <a:r>
              <a:rPr lang="en-GB" sz="2000" noProof="0" smtClean="0">
                <a:hlinkClick r:id="rId4"/>
              </a:rPr>
              <a:t>http://</a:t>
            </a:r>
            <a:r>
              <a:rPr lang="en-GB" sz="2000" noProof="0" smtClean="0">
                <a:hlinkClick r:id="rId5"/>
              </a:rPr>
              <a:t>www.autodesk.com/apitraining</a:t>
            </a:r>
            <a:endParaRPr lang="en-GB" sz="2000" noProof="0" smtClean="0"/>
          </a:p>
          <a:p>
            <a:r>
              <a:rPr lang="en-GB" sz="2400" noProof="0" smtClean="0"/>
              <a:t>The Building Coder, Jeremy Tammik's Revit API Blog</a:t>
            </a:r>
          </a:p>
          <a:p>
            <a:pPr lvl="1"/>
            <a:r>
              <a:rPr lang="en-GB" sz="2000" noProof="0" smtClean="0">
                <a:hlinkClick r:id="rId6"/>
              </a:rPr>
              <a:t>http://thebuildingcoder.typepad.com</a:t>
            </a:r>
            <a:endParaRPr lang="en-GB" sz="2000" noProof="0" smtClean="0"/>
          </a:p>
          <a:p>
            <a:r>
              <a:rPr lang="en-GB" sz="2400" noProof="0" smtClean="0"/>
              <a:t>ADN, The Autodesk Developer Network</a:t>
            </a:r>
          </a:p>
          <a:p>
            <a:pPr lvl="1"/>
            <a:r>
              <a:rPr lang="en-GB" sz="2000" noProof="0" smtClean="0">
                <a:hlinkClick r:id="rId4"/>
              </a:rPr>
              <a:t>http://</a:t>
            </a:r>
            <a:r>
              <a:rPr lang="en-GB" sz="2000" noProof="0" smtClean="0">
                <a:hlinkClick r:id="rId7"/>
              </a:rPr>
              <a:t>www.autodesk.com/joinadn</a:t>
            </a:r>
            <a:endParaRPr lang="en-GB" sz="2000" noProof="0" smtClean="0"/>
          </a:p>
          <a:p>
            <a:r>
              <a:rPr lang="en-GB" sz="2400" noProof="0" smtClean="0"/>
              <a:t>DevHelp Online for ADN members</a:t>
            </a:r>
          </a:p>
          <a:p>
            <a:pPr lvl="1"/>
            <a:r>
              <a:rPr lang="en-GB" sz="2000" noProof="0" smtClean="0">
                <a:hlinkClick r:id="rId6"/>
              </a:rPr>
              <a:t>http://adn.autodesk.com</a:t>
            </a:r>
            <a:endParaRPr lang="en-GB" sz="2000" noProof="0" dirty="0" smtClean="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45</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US" smtClean="0"/>
              <a:t>Questions?</a:t>
            </a:r>
            <a:endParaRPr lang="en-GB"/>
          </a:p>
        </p:txBody>
      </p:sp>
      <p:sp>
        <p:nvSpPr>
          <p:cNvPr id="7" name="Title 6"/>
          <p:cNvSpPr>
            <a:spLocks noGrp="1"/>
          </p:cNvSpPr>
          <p:nvPr>
            <p:ph type="title"/>
          </p:nvPr>
        </p:nvSpPr>
        <p:spPr/>
        <p:txBody>
          <a:bodyPr/>
          <a:lstStyle/>
          <a:p>
            <a:r>
              <a:rPr lang="en-GB" smtClean="0"/>
              <a:t>Thank you!</a:t>
            </a:r>
            <a:endParaRPr lang="en-GB"/>
          </a:p>
        </p:txBody>
      </p:sp>
      <p:sp>
        <p:nvSpPr>
          <p:cNvPr id="5" name="Slide Number Placeholder 4"/>
          <p:cNvSpPr>
            <a:spLocks noGrp="1"/>
          </p:cNvSpPr>
          <p:nvPr>
            <p:ph type="sldNum" sz="quarter" idx="10"/>
          </p:nvPr>
        </p:nvSpPr>
        <p:spPr/>
        <p:txBody>
          <a:bodyPr/>
          <a:lstStyle/>
          <a:p>
            <a:fld id="{C77FCE17-B15E-B24C-ADFA-F5B017F331B4}"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The Revit MEP API</a:t>
            </a:r>
            <a:endParaRPr lang="en-GB"/>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The Revit MEP API</a:t>
            </a:r>
            <a:endParaRPr lang="en-GB" noProof="0" dirty="0"/>
          </a:p>
        </p:txBody>
      </p:sp>
      <p:sp>
        <p:nvSpPr>
          <p:cNvPr id="3" name="Content Placeholder 2"/>
          <p:cNvSpPr>
            <a:spLocks noGrp="1"/>
          </p:cNvSpPr>
          <p:nvPr>
            <p:ph idx="1"/>
          </p:nvPr>
        </p:nvSpPr>
        <p:spPr/>
        <p:txBody>
          <a:bodyPr/>
          <a:lstStyle/>
          <a:p>
            <a:r>
              <a:rPr lang="en-GB" noProof="0" smtClean="0"/>
              <a:t>Introduction</a:t>
            </a:r>
          </a:p>
          <a:p>
            <a:r>
              <a:rPr lang="en-GB" noProof="0" smtClean="0"/>
              <a:t>Analysis</a:t>
            </a:r>
          </a:p>
          <a:p>
            <a:r>
              <a:rPr lang="en-GB" smtClean="0"/>
              <a:t>Hierarchical Systems and Connectors</a:t>
            </a:r>
            <a:endParaRPr lang="en-GB" noProof="0" smtClean="0"/>
          </a:p>
          <a:p>
            <a:r>
              <a:rPr lang="en-GB" noProof="0" smtClean="0"/>
              <a:t>Electrical</a:t>
            </a:r>
          </a:p>
          <a:p>
            <a:r>
              <a:rPr lang="en-GB" noProof="0" smtClean="0"/>
              <a:t>HVAC and Plumbing</a:t>
            </a:r>
          </a:p>
          <a:p>
            <a:r>
              <a:rPr lang="en-GB" noProof="0" smtClean="0"/>
              <a:t>Sample Applications</a:t>
            </a:r>
          </a:p>
          <a:p>
            <a:r>
              <a:rPr lang="en-GB" noProof="0" smtClean="0"/>
              <a:t>Learning More</a:t>
            </a:r>
            <a:endParaRPr lang="en-GB" noProof="0"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5</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Acronyms</a:t>
            </a:r>
            <a:endParaRPr lang="en-GB" dirty="0"/>
          </a:p>
        </p:txBody>
      </p:sp>
      <p:sp>
        <p:nvSpPr>
          <p:cNvPr id="3" name="Content Placeholder 2"/>
          <p:cNvSpPr>
            <a:spLocks noGrp="1"/>
          </p:cNvSpPr>
          <p:nvPr>
            <p:ph idx="1"/>
          </p:nvPr>
        </p:nvSpPr>
        <p:spPr/>
        <p:txBody>
          <a:bodyPr/>
          <a:lstStyle/>
          <a:p>
            <a:pPr lvl="1"/>
            <a:r>
              <a:rPr lang="en-GB" smtClean="0"/>
              <a:t>ADN	Autodesk Developer Network</a:t>
            </a:r>
          </a:p>
          <a:p>
            <a:pPr lvl="1"/>
            <a:r>
              <a:rPr lang="en-GB" smtClean="0"/>
              <a:t>AEC	Architecture, Engineering, Construction</a:t>
            </a:r>
          </a:p>
          <a:p>
            <a:pPr lvl="1"/>
            <a:r>
              <a:rPr lang="en-GB" smtClean="0"/>
              <a:t>API	Application Programming Interface</a:t>
            </a:r>
          </a:p>
          <a:p>
            <a:pPr lvl="1"/>
            <a:r>
              <a:rPr lang="en-GB" smtClean="0"/>
              <a:t>BIM	Building Information Model</a:t>
            </a:r>
          </a:p>
          <a:p>
            <a:pPr lvl="1"/>
            <a:r>
              <a:rPr lang="en-GB" smtClean="0"/>
              <a:t>GUI	Graphical User Interface</a:t>
            </a:r>
          </a:p>
          <a:p>
            <a:pPr lvl="1"/>
            <a:r>
              <a:rPr lang="en-GB" smtClean="0"/>
              <a:t>HVAC	Heating, Ventilation, and Air Conditioning</a:t>
            </a:r>
          </a:p>
          <a:p>
            <a:pPr lvl="1"/>
            <a:r>
              <a:rPr lang="en-GB" smtClean="0"/>
              <a:t>MEP	Mechanical, Electrical, and Plumbing</a:t>
            </a:r>
          </a:p>
          <a:p>
            <a:pPr lvl="1"/>
            <a:r>
              <a:rPr lang="en-GB" smtClean="0"/>
              <a:t>RAC	Revit Architecture</a:t>
            </a:r>
          </a:p>
          <a:p>
            <a:pPr lvl="1"/>
            <a:r>
              <a:rPr lang="en-US" smtClean="0"/>
              <a:t>RME	Revit MEP</a:t>
            </a:r>
            <a:endParaRPr lang="en-GB" smtClean="0"/>
          </a:p>
          <a:p>
            <a:pPr lvl="1"/>
            <a:r>
              <a:rPr lang="en-GB" smtClean="0"/>
              <a:t>RST	Revit Structure</a:t>
            </a:r>
          </a:p>
          <a:p>
            <a:pPr lvl="1"/>
            <a:r>
              <a:rPr lang="en-GB" smtClean="0"/>
              <a:t>SDK	Software Development Kit</a:t>
            </a:r>
          </a:p>
          <a:p>
            <a:pPr lvl="1"/>
            <a:r>
              <a:rPr lang="en-GB" smtClean="0"/>
              <a:t>UI	User Interface</a:t>
            </a:r>
            <a:endParaRPr lang="en-GB"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6</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MEP Application Requirements</a:t>
            </a:r>
            <a:endParaRPr lang="en-GB" noProof="0" dirty="0"/>
          </a:p>
        </p:txBody>
      </p:sp>
      <p:sp>
        <p:nvSpPr>
          <p:cNvPr id="5" name="Content Placeholder 4"/>
          <p:cNvSpPr>
            <a:spLocks noGrp="1"/>
          </p:cNvSpPr>
          <p:nvPr>
            <p:ph idx="1"/>
          </p:nvPr>
        </p:nvSpPr>
        <p:spPr/>
        <p:txBody>
          <a:bodyPr/>
          <a:lstStyle/>
          <a:p>
            <a:r>
              <a:rPr lang="en-GB" noProof="0" smtClean="0"/>
              <a:t>Mechanical, electrical and plumbing domains</a:t>
            </a:r>
          </a:p>
          <a:p>
            <a:r>
              <a:rPr lang="en-GB" noProof="0" smtClean="0"/>
              <a:t>M is HVAC, i.e. heating, ventilation and air conditioning</a:t>
            </a:r>
          </a:p>
          <a:p>
            <a:r>
              <a:rPr lang="en-GB" noProof="0" smtClean="0"/>
              <a:t>Need for strong model analysis tools</a:t>
            </a:r>
          </a:p>
          <a:p>
            <a:r>
              <a:rPr lang="en-GB" noProof="0" smtClean="0"/>
              <a:t>Need to read and write access to the components and data</a:t>
            </a:r>
          </a:p>
          <a:p>
            <a:pPr lvl="1"/>
            <a:r>
              <a:rPr lang="en-GB" noProof="0" smtClean="0"/>
              <a:t>MEP project information </a:t>
            </a:r>
          </a:p>
          <a:p>
            <a:pPr lvl="1"/>
            <a:r>
              <a:rPr lang="en-GB" noProof="0" smtClean="0"/>
              <a:t>Green Building XML, gbXML</a:t>
            </a:r>
          </a:p>
          <a:p>
            <a:pPr lvl="1"/>
            <a:r>
              <a:rPr lang="en-GB" noProof="0" smtClean="0"/>
              <a:t>Spaces and zones</a:t>
            </a:r>
          </a:p>
          <a:p>
            <a:pPr lvl="1"/>
            <a:r>
              <a:rPr lang="en-GB" noProof="0" smtClean="0"/>
              <a:t>Electrical systems, components, properties and parameters</a:t>
            </a:r>
          </a:p>
          <a:p>
            <a:pPr lvl="1"/>
            <a:r>
              <a:rPr lang="en-GB" noProof="0" smtClean="0"/>
              <a:t>Duct and pipe systems, components, properties and parameters</a:t>
            </a:r>
          </a:p>
          <a:p>
            <a:pPr lvl="1"/>
            <a:r>
              <a:rPr lang="en-GB" noProof="0" smtClean="0"/>
              <a:t>Element creation and modification</a:t>
            </a:r>
          </a:p>
          <a:p>
            <a:pPr lvl="1"/>
            <a:r>
              <a:rPr lang="en-GB" noProof="0" smtClean="0"/>
              <a:t>System traversal and analysis</a:t>
            </a:r>
            <a:endParaRPr lang="en-GB" noProof="0"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7</a:t>
            </a:fld>
            <a:endParaRPr lang="en-US"/>
          </a:p>
        </p:txBody>
      </p:sp>
      <p:sp>
        <p:nvSpPr>
          <p:cNvPr id="6" name="Footer Placeholder 5"/>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Generic Revit API</a:t>
            </a:r>
            <a:endParaRPr lang="en-GB" noProof="0" dirty="0"/>
          </a:p>
        </p:txBody>
      </p:sp>
      <p:sp>
        <p:nvSpPr>
          <p:cNvPr id="5" name="Content Placeholder 4"/>
          <p:cNvSpPr>
            <a:spLocks noGrp="1"/>
          </p:cNvSpPr>
          <p:nvPr>
            <p:ph idx="1"/>
          </p:nvPr>
        </p:nvSpPr>
        <p:spPr/>
        <p:txBody>
          <a:bodyPr/>
          <a:lstStyle/>
          <a:p>
            <a:r>
              <a:rPr lang="en-GB" noProof="0" smtClean="0"/>
              <a:t>Basic Revit API is generic</a:t>
            </a:r>
          </a:p>
          <a:p>
            <a:r>
              <a:rPr lang="en-GB" noProof="0" smtClean="0"/>
              <a:t>All flavours use the same .NET assembly RevitAPI.dll</a:t>
            </a:r>
          </a:p>
          <a:p>
            <a:r>
              <a:rPr lang="en-GB" noProof="0" smtClean="0"/>
              <a:t>Specific additional features exist for each flavour, e.g.</a:t>
            </a:r>
          </a:p>
          <a:p>
            <a:pPr lvl="1"/>
            <a:r>
              <a:rPr lang="en-GB" smtClean="0"/>
              <a:t>Room-related functionality in Revit Architecture </a:t>
            </a:r>
          </a:p>
          <a:p>
            <a:pPr lvl="1"/>
            <a:r>
              <a:rPr lang="en-GB" smtClean="0"/>
              <a:t>Access to the analytical model in Revit Structure</a:t>
            </a:r>
          </a:p>
          <a:p>
            <a:pPr lvl="1"/>
            <a:r>
              <a:rPr lang="en-GB" smtClean="0"/>
              <a:t>Access to the MEP model in Revit MEP</a:t>
            </a:r>
            <a:endParaRPr lang="en-GB" noProof="0" dirty="0"/>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8</a:t>
            </a:fld>
            <a:endParaRPr lang="en-US"/>
          </a:p>
        </p:txBody>
      </p:sp>
      <p:sp>
        <p:nvSpPr>
          <p:cNvPr id="6" name="Footer Placeholder 5"/>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API Evolution</a:t>
            </a:r>
            <a:endParaRPr lang="en-GB" noProof="0" dirty="0"/>
          </a:p>
        </p:txBody>
      </p:sp>
      <p:sp>
        <p:nvSpPr>
          <p:cNvPr id="3" name="Content Placeholder 2"/>
          <p:cNvSpPr>
            <a:spLocks noGrp="1"/>
          </p:cNvSpPr>
          <p:nvPr>
            <p:ph idx="1"/>
          </p:nvPr>
        </p:nvSpPr>
        <p:spPr/>
        <p:txBody>
          <a:bodyPr/>
          <a:lstStyle/>
          <a:p>
            <a:r>
              <a:rPr lang="en-GB" smtClean="0"/>
              <a:t>Generic element and parameter access can always be used</a:t>
            </a:r>
          </a:p>
          <a:p>
            <a:r>
              <a:rPr lang="en-GB" smtClean="0"/>
              <a:t>Revit 2008 provided no MEP-specific API</a:t>
            </a:r>
          </a:p>
          <a:p>
            <a:r>
              <a:rPr lang="en-GB" smtClean="0"/>
              <a:t>Revit 2009 introduced MEP-specific API support</a:t>
            </a:r>
          </a:p>
          <a:p>
            <a:pPr lvl="1"/>
            <a:r>
              <a:rPr lang="en-GB" smtClean="0"/>
              <a:t>MEP model property, space and zone, electrical and mechanical equipment, lighting device and fixture, connector, electrical system</a:t>
            </a:r>
          </a:p>
          <a:p>
            <a:r>
              <a:rPr lang="en-GB" smtClean="0"/>
              <a:t>MEP API was a focal point of the past few API releases</a:t>
            </a:r>
          </a:p>
          <a:p>
            <a:pPr lvl="1"/>
            <a:r>
              <a:rPr lang="en-GB" smtClean="0"/>
              <a:t>2010: MEP namespace, support for HVAC and piping systems</a:t>
            </a:r>
          </a:p>
          <a:p>
            <a:pPr lvl="1"/>
            <a:r>
              <a:rPr lang="en-US" smtClean="0"/>
              <a:t>2011: conduit, cable tray, panel schedule and more</a:t>
            </a:r>
          </a:p>
          <a:p>
            <a:pPr lvl="1"/>
            <a:r>
              <a:rPr lang="en-US" smtClean="0"/>
              <a:t>2012:</a:t>
            </a:r>
          </a:p>
          <a:p>
            <a:pPr lvl="2"/>
            <a:r>
              <a:rPr lang="en-GB" smtClean="0"/>
              <a:t>Pipe settings and sizes</a:t>
            </a:r>
          </a:p>
          <a:p>
            <a:pPr lvl="2"/>
            <a:r>
              <a:rPr lang="en-GB" smtClean="0"/>
              <a:t>Placeholder ducts and pipes</a:t>
            </a:r>
          </a:p>
          <a:p>
            <a:pPr lvl="2"/>
            <a:r>
              <a:rPr lang="en-GB" smtClean="0"/>
              <a:t>Duct and pipe insulation and lining</a:t>
            </a:r>
          </a:p>
          <a:p>
            <a:pPr lvl="2"/>
            <a:r>
              <a:rPr lang="en-GB" smtClean="0"/>
              <a:t>Small enancements: spare </a:t>
            </a:r>
            <a:r>
              <a:rPr lang="en-GB" smtClean="0"/>
              <a:t>and space circuits, c</a:t>
            </a:r>
            <a:r>
              <a:rPr lang="en-US" smtClean="0"/>
              <a:t>able tray and conduit domain, c</a:t>
            </a:r>
            <a:r>
              <a:rPr lang="en-GB" smtClean="0"/>
              <a:t>onnector, MEPSystem and space properties, disconnection warnings</a:t>
            </a:r>
          </a:p>
        </p:txBody>
      </p:sp>
      <p:sp>
        <p:nvSpPr>
          <p:cNvPr id="4" name="Slide Number Placeholder 3"/>
          <p:cNvSpPr>
            <a:spLocks noGrp="1"/>
          </p:cNvSpPr>
          <p:nvPr>
            <p:ph type="sldNum" sz="quarter" idx="10"/>
          </p:nvPr>
        </p:nvSpPr>
        <p:spPr/>
        <p:txBody>
          <a:bodyPr/>
          <a:lstStyle/>
          <a:p>
            <a:pPr>
              <a:defRPr/>
            </a:pPr>
            <a:fld id="{C77FCE17-B15E-B24C-ADFA-F5B017F331B4}" type="slidenum">
              <a:rPr lang="en-US" smtClean="0"/>
              <a:pPr>
                <a:defRPr/>
              </a:pPr>
              <a:t>9</a:t>
            </a:fld>
            <a:endParaRPr lang="en-US"/>
          </a:p>
        </p:txBody>
      </p:sp>
      <p:sp>
        <p:nvSpPr>
          <p:cNvPr id="5" name="Footer Placeholder 4"/>
          <p:cNvSpPr>
            <a:spLocks noGrp="1"/>
          </p:cNvSpPr>
          <p:nvPr>
            <p:ph type="ftr" sz="quarter" idx="11"/>
          </p:nvPr>
        </p:nvSpPr>
        <p:spPr/>
        <p:txBody>
          <a:bodyPr/>
          <a:lstStyle/>
          <a:p>
            <a:r>
              <a:rPr lang="en-US" smtClean="0"/>
              <a:t>The Revit MEP API</a:t>
            </a:r>
            <a:endParaRPr lang="en-GB"/>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U_10_Template_generic_4x3_v2007_final">
  <a:themeElements>
    <a:clrScheme name="Custom 3">
      <a:dk1>
        <a:sysClr val="windowText" lastClr="000000"/>
      </a:dk1>
      <a:lt1>
        <a:sysClr val="window" lastClr="FFFFFF"/>
      </a:lt1>
      <a:dk2>
        <a:srgbClr val="000000"/>
      </a:dk2>
      <a:lt2>
        <a:srgbClr val="F8F8F8"/>
      </a:lt2>
      <a:accent1>
        <a:srgbClr val="DD0000"/>
      </a:accent1>
      <a:accent2>
        <a:srgbClr val="FFAA00"/>
      </a:accent2>
      <a:accent3>
        <a:srgbClr val="004282"/>
      </a:accent3>
      <a:accent4>
        <a:srgbClr val="993388"/>
      </a:accent4>
      <a:accent5>
        <a:srgbClr val="FF6600"/>
      </a:accent5>
      <a:accent6>
        <a:srgbClr val="118888"/>
      </a:accent6>
      <a:hlink>
        <a:srgbClr val="0099CC"/>
      </a:hlink>
      <a:folHlink>
        <a:srgbClr val="993399"/>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AU_10_Template_generic_4x3_v2007_final</Template>
  <TotalTime>0</TotalTime>
  <Words>4636</Words>
  <Application>Microsoft Office PowerPoint</Application>
  <PresentationFormat>Custom</PresentationFormat>
  <Paragraphs>638</Paragraphs>
  <Slides>46</Slides>
  <Notes>11</Notes>
  <HiddenSlides>1</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AU_10_Template_generic_4x3_v2007_final</vt:lpstr>
      <vt:lpstr>The Revit MEP API</vt:lpstr>
      <vt:lpstr>Objectives of this RME API Unconference</vt:lpstr>
      <vt:lpstr>About the Presenter</vt:lpstr>
      <vt:lpstr>Autodesk Developer Network</vt:lpstr>
      <vt:lpstr>The Revit MEP API</vt:lpstr>
      <vt:lpstr>Acronyms</vt:lpstr>
      <vt:lpstr>MEP Application Requirements</vt:lpstr>
      <vt:lpstr>The Generic Revit API</vt:lpstr>
      <vt:lpstr>Revit MEP API Evolution</vt:lpstr>
      <vt:lpstr>Product Enhancements</vt:lpstr>
      <vt:lpstr>Revit MEP 2011 API Enhancements</vt:lpstr>
      <vt:lpstr>Revit MEP 2012 API Enhancements</vt:lpstr>
      <vt:lpstr>Analysis</vt:lpstr>
      <vt:lpstr>MEP Project Info and EnergyDataSettings</vt:lpstr>
      <vt:lpstr>Spaces and Zones</vt:lpstr>
      <vt:lpstr>Model Inspection Utilities</vt:lpstr>
      <vt:lpstr>Connectors and Hierarchical Systems</vt:lpstr>
      <vt:lpstr>Hierarchical System Structure and MEP Model</vt:lpstr>
      <vt:lpstr>Connectors</vt:lpstr>
      <vt:lpstr>Electrical</vt:lpstr>
      <vt:lpstr>Electrical System Hierarchy</vt:lpstr>
      <vt:lpstr>HVAC and Plumbing</vt:lpstr>
      <vt:lpstr>HVAC and Piping Hierarchy</vt:lpstr>
      <vt:lpstr>Systems</vt:lpstr>
      <vt:lpstr>Duct and Pipes</vt:lpstr>
      <vt:lpstr>Fittings</vt:lpstr>
      <vt:lpstr>Connectors</vt:lpstr>
      <vt:lpstr>Element Creation</vt:lpstr>
      <vt:lpstr>Sample Applications</vt:lpstr>
      <vt:lpstr>Sample Overview</vt:lpstr>
      <vt:lpstr>AddSpaceAndZone</vt:lpstr>
      <vt:lpstr>AutoRoute</vt:lpstr>
      <vt:lpstr>AvoidObstruction</vt:lpstr>
      <vt:lpstr>CreateAirHandler</vt:lpstr>
      <vt:lpstr>PanelSchedule</vt:lpstr>
      <vt:lpstr>PowerCircuit</vt:lpstr>
      <vt:lpstr>TraverseSystem</vt:lpstr>
      <vt:lpstr>MEP Sample</vt:lpstr>
      <vt:lpstr>MEP Electrical Sample</vt:lpstr>
      <vt:lpstr>MEP HVAC Sample</vt:lpstr>
      <vt:lpstr>Pipe to Conduit Converter  My First Revit 2011 Add-in</vt:lpstr>
      <vt:lpstr>Cable Tray Fitting Creation and Layout</vt:lpstr>
      <vt:lpstr>Modeless Loose Connector Navigation</vt:lpstr>
      <vt:lpstr>Materials</vt:lpstr>
      <vt:lpstr>Learning More</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
  <cp:revision>1</cp:revision>
  <dcterms:created xsi:type="dcterms:W3CDTF">2010-10-15T10:22:29Z</dcterms:created>
  <dcterms:modified xsi:type="dcterms:W3CDTF">2011-03-23T08:25:05Z</dcterms:modified>
</cp:coreProperties>
</file>