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</p:sldMasterIdLst>
  <p:notesMasterIdLst>
    <p:notesMasterId r:id="rId13"/>
  </p:notesMasterIdLst>
  <p:handoutMasterIdLst>
    <p:handoutMasterId r:id="rId14"/>
  </p:handoutMasterIdLst>
  <p:sldIdLst>
    <p:sldId id="316" r:id="rId6"/>
    <p:sldId id="340" r:id="rId7"/>
    <p:sldId id="336" r:id="rId8"/>
    <p:sldId id="337" r:id="rId9"/>
    <p:sldId id="338" r:id="rId10"/>
    <p:sldId id="339" r:id="rId11"/>
    <p:sldId id="332" r:id="rId12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81818" autoAdjust="0"/>
  </p:normalViewPr>
  <p:slideViewPr>
    <p:cSldViewPr>
      <p:cViewPr varScale="1">
        <p:scale>
          <a:sx n="74" d="100"/>
          <a:sy n="74" d="100"/>
        </p:scale>
        <p:origin x="-858" y="-96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930" y="-96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83806" y="169069"/>
            <a:ext cx="2949848" cy="245269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 sz="1200"/>
              <a:pPr>
                <a:defRPr/>
              </a:pPr>
              <a:t>2011-03-03</a:t>
            </a:fld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49228" y="9389269"/>
            <a:ext cx="2948778" cy="39648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z="1200" dirty="0" err="1" smtClean="0"/>
              <a:t>Revit</a:t>
            </a:r>
            <a:r>
              <a:rPr lang="en-US" sz="1200" dirty="0" smtClean="0"/>
              <a:t> Family API Hands-on Training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07606" y="9440070"/>
            <a:ext cx="2949848" cy="33019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2011-03-03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 userDrawn="1"/>
        </p:nvSpPr>
        <p:spPr bwMode="white">
          <a:xfrm>
            <a:off x="104775" y="9450387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>
                <a:solidFill>
                  <a:srgbClr val="969696"/>
                </a:solidFill>
              </a:rPr>
              <a:t>© </a:t>
            </a:r>
            <a:r>
              <a:rPr lang="en-US" sz="900" baseline="0" smtClean="0">
                <a:solidFill>
                  <a:srgbClr val="969696"/>
                </a:solidFill>
              </a:rPr>
              <a:t>2011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101601" y="9478962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>
                <a:solidFill>
                  <a:srgbClr val="969696"/>
                </a:solidFill>
              </a:rPr>
              <a:t>© </a:t>
            </a:r>
            <a:r>
              <a:rPr lang="en-US" sz="900" baseline="0" smtClean="0">
                <a:solidFill>
                  <a:srgbClr val="969696"/>
                </a:solidFill>
              </a:rPr>
              <a:t>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0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1" tIns="45513" rIns="91061" bIns="45513" numCol="1" rtlCol="0" anchor="t" anchorCtr="0" compatLnSpc="1">
            <a:prstTxWarp prst="textNoShape">
              <a:avLst/>
            </a:prstTxWarp>
          </a:bodyPr>
          <a:lstStyle/>
          <a:p>
            <a:pPr algn="ctr" defTabSz="910455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sz="5400" smtClean="0"/>
              <a:t>Revit Family </a:t>
            </a:r>
            <a:r>
              <a:rPr lang="en-US" sz="5400" dirty="0" smtClean="0"/>
              <a:t>API Hands on Training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497387"/>
            <a:ext cx="9034109" cy="1676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3200" i="1" smtClean="0"/>
              <a:t>Jeremy Tammik</a:t>
            </a:r>
            <a:endParaRPr lang="en-US" sz="3200" i="1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sz="2000" i="1" smtClean="0"/>
              <a:t>Principal Developer </a:t>
            </a:r>
            <a:r>
              <a:rPr lang="en-US" sz="2000" i="1" dirty="0" smtClean="0"/>
              <a:t>Consultant</a:t>
            </a:r>
          </a:p>
          <a:p>
            <a:pPr marL="0" indent="0">
              <a:spcBef>
                <a:spcPts val="201"/>
              </a:spcBef>
              <a:buNone/>
            </a:pPr>
            <a:r>
              <a:rPr lang="en-US" sz="2000" i="1" dirty="0" smtClean="0"/>
              <a:t>Developer Technical Services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51" grpId="0"/>
      <p:bldP spid="20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Labs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Incremental exercises to create a column family: </a:t>
            </a:r>
          </a:p>
          <a:p>
            <a:endParaRPr lang="en-US" dirty="0" smtClean="0"/>
          </a:p>
          <a:p>
            <a:r>
              <a:rPr lang="en-US" dirty="0" smtClean="0"/>
              <a:t>Lab1 – create a column family with rectangular profile </a:t>
            </a:r>
          </a:p>
          <a:p>
            <a:r>
              <a:rPr lang="en-US" dirty="0" smtClean="0"/>
              <a:t>Lab2 – create a column family with L-shaped profile </a:t>
            </a:r>
          </a:p>
          <a:p>
            <a:r>
              <a:rPr lang="en-US" dirty="0" smtClean="0"/>
              <a:t>Lab3 – add formula and assign materials</a:t>
            </a:r>
          </a:p>
          <a:p>
            <a:r>
              <a:rPr lang="en-US" dirty="0" smtClean="0"/>
              <a:t>Lab4 – add visibility control 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1 rectangle plan type dialo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1375" y="2549768"/>
            <a:ext cx="5715000" cy="3014419"/>
          </a:xfrm>
          <a:prstGeom prst="rect">
            <a:avLst/>
          </a:prstGeom>
        </p:spPr>
      </p:pic>
      <p:pic>
        <p:nvPicPr>
          <p:cNvPr id="5" name="Picture 4" descr="Lab1 rectangl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9575" y="5828103"/>
            <a:ext cx="4800600" cy="3012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 – Create a Rectangular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check the family context </a:t>
            </a:r>
          </a:p>
          <a:p>
            <a:pPr lvl="1"/>
            <a:r>
              <a:rPr lang="en-US" dirty="0" smtClean="0"/>
              <a:t>create a simple solid using extrusion </a:t>
            </a:r>
          </a:p>
          <a:p>
            <a:pPr lvl="1"/>
            <a:r>
              <a:rPr lang="en-US" dirty="0" smtClean="0"/>
              <a:t>set alignments</a:t>
            </a:r>
          </a:p>
          <a:p>
            <a:pPr lvl="1"/>
            <a:r>
              <a:rPr lang="en-US" dirty="0" smtClean="0"/>
              <a:t>add types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rvtDoc.IsFamilyDocument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rvtDoc.OwnerFamily.FamilyCategory.Name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rvtDoc.FamilyCreate.NewExtrusion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rvtDoc.FamilyCreate.NewAlignment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</a:t>
            </a:r>
            <a:r>
              <a:rPr lang="en-US" sz="2400" dirty="0" smtClean="0">
                <a:solidFill>
                  <a:schemeClr val="accent6"/>
                </a:solidFill>
              </a:rPr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rvtDoc.FamilyManager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familyMgr.NewType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familyMgr.Parameter</a:t>
            </a:r>
            <a:r>
              <a:rPr lang="en-US" sz="2400" dirty="0" smtClean="0">
                <a:solidFill>
                  <a:schemeClr val="accent6"/>
                </a:solidFill>
              </a:rPr>
              <a:t>(); </a:t>
            </a:r>
            <a:r>
              <a:rPr lang="en-US" sz="2400" dirty="0" err="1" smtClean="0">
                <a:solidFill>
                  <a:schemeClr val="accent6"/>
                </a:solidFill>
              </a:rPr>
              <a:t>familyMgr.Set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b2 Lshape plan type dialog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2775" y="2668587"/>
            <a:ext cx="5943600" cy="321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– Create a L-Shape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add reference planes </a:t>
            </a:r>
          </a:p>
          <a:p>
            <a:pPr lvl="1"/>
            <a:r>
              <a:rPr lang="en-US" dirty="0" smtClean="0"/>
              <a:t>add parameters 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dimentiones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rvtDoc.FamilyCreate.NewReferencePlane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familyMgr.AddParameter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rvtDoc.FamilyCreate.NewDimension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</p:txBody>
      </p:sp>
      <p:pic>
        <p:nvPicPr>
          <p:cNvPr id="7" name="Picture 6" descr="Lab2 Lshap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5775" y="6326187"/>
            <a:ext cx="4038600" cy="23700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– Add Formulas and 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family API.  </a:t>
            </a:r>
          </a:p>
          <a:p>
            <a:pPr lvl="1"/>
            <a:r>
              <a:rPr lang="en-US" dirty="0" smtClean="0"/>
              <a:t>add formulas </a:t>
            </a:r>
          </a:p>
          <a:p>
            <a:pPr lvl="1"/>
            <a:r>
              <a:rPr lang="en-US" dirty="0" smtClean="0"/>
              <a:t>add materials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familyMgr.SetFormula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pSolid.Parameter</a:t>
            </a:r>
            <a:r>
              <a:rPr lang="en-US" sz="2400" dirty="0" smtClean="0">
                <a:solidFill>
                  <a:schemeClr val="accent6"/>
                </a:solidFill>
              </a:rPr>
              <a:t>(“Material”)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familyMgr.AddParameter</a:t>
            </a:r>
            <a:r>
              <a:rPr lang="en-US" sz="2400" dirty="0" smtClean="0">
                <a:solidFill>
                  <a:schemeClr val="accent6"/>
                </a:solidFill>
              </a:rPr>
              <a:t>(“</a:t>
            </a:r>
            <a:r>
              <a:rPr lang="en-US" sz="2400" dirty="0" err="1" smtClean="0">
                <a:solidFill>
                  <a:schemeClr val="accent6"/>
                </a:solidFill>
              </a:rPr>
              <a:t>MyColumnFinish</a:t>
            </a:r>
            <a:r>
              <a:rPr lang="en-US" sz="2400" dirty="0" smtClean="0">
                <a:solidFill>
                  <a:schemeClr val="accent6"/>
                </a:solidFill>
              </a:rPr>
              <a:t>”, </a:t>
            </a:r>
            <a:r>
              <a:rPr lang="en-US" sz="2400" dirty="0" err="1" smtClean="0">
                <a:solidFill>
                  <a:schemeClr val="accent6"/>
                </a:solidFill>
              </a:rPr>
              <a:t>BuiltInParameterGroup.PG_MATERIALS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ParameterType.Material</a:t>
            </a:r>
            <a:r>
              <a:rPr lang="en-US" sz="2400" dirty="0" smtClean="0">
                <a:solidFill>
                  <a:schemeClr val="accent6"/>
                </a:solidFill>
              </a:rPr>
              <a:t>, True)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familyMgr.AssociateElementParameterToFamilyParameter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  <p:pic>
        <p:nvPicPr>
          <p:cNvPr id="8" name="Picture 7" descr="Lab3 formula materia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5" y="2748597"/>
            <a:ext cx="5943600" cy="2891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 – Add Visibility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 </a:t>
            </a:r>
            <a:endParaRPr lang="en-US" dirty="0" smtClean="0"/>
          </a:p>
          <a:p>
            <a:pPr lvl="1"/>
            <a:r>
              <a:rPr lang="en-US" dirty="0" smtClean="0"/>
              <a:t>add line representation</a:t>
            </a:r>
          </a:p>
          <a:p>
            <a:pPr lvl="1"/>
            <a:r>
              <a:rPr lang="en-US" dirty="0" smtClean="0"/>
              <a:t>add visibility control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rvtDoc.FamilyCreate.NewSymbolicCurve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rvtDoc.FamilyCreate.NewModelCurve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FamilyElementVisibility</a:t>
            </a:r>
            <a:r>
              <a:rPr lang="en-US" sz="2400" dirty="0" smtClean="0">
                <a:solidFill>
                  <a:schemeClr val="accent6"/>
                </a:solidFill>
              </a:rPr>
              <a:t>(</a:t>
            </a:r>
            <a:r>
              <a:rPr lang="en-US" sz="2400" dirty="0" err="1" smtClean="0">
                <a:solidFill>
                  <a:schemeClr val="accent6"/>
                </a:solidFill>
              </a:rPr>
              <a:t>FamilyElementVisibilityType.ViewSpecific</a:t>
            </a:r>
            <a:r>
              <a:rPr lang="en-US" sz="2400" dirty="0" smtClean="0">
                <a:solidFill>
                  <a:schemeClr val="accent6"/>
                </a:solidFill>
              </a:rPr>
              <a:t>/Model)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FamilyElementVisibility.IsShownInFine</a:t>
            </a:r>
            <a:r>
              <a:rPr lang="en-US" sz="2400" dirty="0" smtClean="0">
                <a:solidFill>
                  <a:schemeClr val="accent6"/>
                </a:solidFill>
              </a:rPr>
              <a:t>, etc.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pLine.SetVisibility</a:t>
            </a:r>
            <a:r>
              <a:rPr lang="en-US" sz="2400" dirty="0" smtClean="0">
                <a:solidFill>
                  <a:schemeClr val="accent6"/>
                </a:solidFill>
              </a:rPr>
              <a:t>(</a:t>
            </a:r>
            <a:r>
              <a:rPr lang="en-US" sz="2400" dirty="0" err="1" smtClean="0">
                <a:solidFill>
                  <a:schemeClr val="accent6"/>
                </a:solidFill>
              </a:rPr>
              <a:t>pFamilyElementVisibility</a:t>
            </a:r>
            <a:r>
              <a:rPr lang="en-US" sz="2400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  <p:pic>
        <p:nvPicPr>
          <p:cNvPr id="5" name="Picture 4" descr="Lab4 visibility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1775" y="2439987"/>
            <a:ext cx="5638800" cy="3470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https://share.autodesk.com/Marketing/catalog/PublishingImages/09_25_08_AEC_Title_03.jpg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 Building-centric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BD94DC-D304-4760-B549-E9E0196D1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19E6BA4-7463-4367-9729-CE875BA09909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3.xml><?xml version="1.0" encoding="utf-8"?>
<ds:datastoreItem xmlns:ds="http://schemas.openxmlformats.org/officeDocument/2006/customXml" ds:itemID="{3DC70731-8381-4ABA-B37A-33BC28502B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</Words>
  <Application>Microsoft Office PowerPoint</Application>
  <PresentationFormat>Custom</PresentationFormat>
  <Paragraphs>69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ADSK_Dark</vt:lpstr>
      <vt:lpstr>ADSK_White</vt:lpstr>
      <vt:lpstr>Revit Family API Hands on Training</vt:lpstr>
      <vt:lpstr>Family API Labs Exercises </vt:lpstr>
      <vt:lpstr>Lab1 – Create a Rectangular Column </vt:lpstr>
      <vt:lpstr>Lab2 – Create a L-Shape Column </vt:lpstr>
      <vt:lpstr>Lab3 – Add Formulas and Materials </vt:lpstr>
      <vt:lpstr>Lab4 – Add Visibility Control 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2011-03-03T16:26:31Z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500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