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61"/>
  </p:notesMasterIdLst>
  <p:handoutMasterIdLst>
    <p:handoutMasterId r:id="rId62"/>
  </p:handoutMasterIdLst>
  <p:sldIdLst>
    <p:sldId id="443" r:id="rId5"/>
    <p:sldId id="466" r:id="rId6"/>
    <p:sldId id="467" r:id="rId7"/>
    <p:sldId id="381" r:id="rId8"/>
    <p:sldId id="469" r:id="rId9"/>
    <p:sldId id="457" r:id="rId10"/>
    <p:sldId id="385" r:id="rId11"/>
    <p:sldId id="389" r:id="rId12"/>
    <p:sldId id="386" r:id="rId13"/>
    <p:sldId id="384" r:id="rId14"/>
    <p:sldId id="387" r:id="rId15"/>
    <p:sldId id="388" r:id="rId16"/>
    <p:sldId id="477" r:id="rId17"/>
    <p:sldId id="470" r:id="rId18"/>
    <p:sldId id="393" r:id="rId19"/>
    <p:sldId id="471" r:id="rId20"/>
    <p:sldId id="394" r:id="rId21"/>
    <p:sldId id="459" r:id="rId22"/>
    <p:sldId id="458" r:id="rId23"/>
    <p:sldId id="460" r:id="rId24"/>
    <p:sldId id="464" r:id="rId25"/>
    <p:sldId id="396" r:id="rId26"/>
    <p:sldId id="397" r:id="rId27"/>
    <p:sldId id="398" r:id="rId28"/>
    <p:sldId id="399" r:id="rId29"/>
    <p:sldId id="400" r:id="rId30"/>
    <p:sldId id="401" r:id="rId31"/>
    <p:sldId id="402" r:id="rId32"/>
    <p:sldId id="403" r:id="rId33"/>
    <p:sldId id="404" r:id="rId34"/>
    <p:sldId id="411" r:id="rId35"/>
    <p:sldId id="461" r:id="rId36"/>
    <p:sldId id="472" r:id="rId37"/>
    <p:sldId id="413" r:id="rId38"/>
    <p:sldId id="414" r:id="rId39"/>
    <p:sldId id="415" r:id="rId40"/>
    <p:sldId id="416" r:id="rId41"/>
    <p:sldId id="417" r:id="rId42"/>
    <p:sldId id="418" r:id="rId43"/>
    <p:sldId id="421" r:id="rId44"/>
    <p:sldId id="422" r:id="rId45"/>
    <p:sldId id="423" r:id="rId46"/>
    <p:sldId id="424" r:id="rId47"/>
    <p:sldId id="462" r:id="rId48"/>
    <p:sldId id="426" r:id="rId49"/>
    <p:sldId id="427" r:id="rId50"/>
    <p:sldId id="428" r:id="rId51"/>
    <p:sldId id="429" r:id="rId52"/>
    <p:sldId id="430" r:id="rId53"/>
    <p:sldId id="431" r:id="rId54"/>
    <p:sldId id="463" r:id="rId55"/>
    <p:sldId id="432" r:id="rId56"/>
    <p:sldId id="473" r:id="rId57"/>
    <p:sldId id="476" r:id="rId58"/>
    <p:sldId id="474" r:id="rId59"/>
    <p:sldId id="475" r:id="rId60"/>
  </p:sldIdLst>
  <p:sldSz cx="13011150" cy="9756775"/>
  <p:notesSz cx="6805613" cy="9939338"/>
  <p:custDataLst>
    <p:tags r:id="rId63"/>
  </p:custDataLst>
  <p:defaultTextStyle>
    <a:defPPr>
      <a:defRPr lang="en-US"/>
    </a:defPPr>
    <a:lvl1pPr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1pPr>
    <a:lvl2pPr marL="647700" indent="-190500"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2pPr>
    <a:lvl3pPr marL="1298575" indent="-384175"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3pPr>
    <a:lvl4pPr marL="1949450" indent="-577850"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4pPr>
    <a:lvl5pPr marL="2598738" indent="-769938" algn="l" defTabSz="1298575" rtl="0" fontAlgn="base">
      <a:spcBef>
        <a:spcPct val="0"/>
      </a:spcBef>
      <a:spcAft>
        <a:spcPct val="0"/>
      </a:spcAft>
      <a:defRPr sz="26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2600" kern="1200">
        <a:solidFill>
          <a:schemeClr val="tx1"/>
        </a:solidFill>
        <a:latin typeface="Arial" charset="0"/>
        <a:ea typeface="ヒラギノ角ゴ Pro W3" charset="-128"/>
        <a:cs typeface="ヒラギノ角ゴ Pro W3" charset="-128"/>
      </a:defRPr>
    </a:lvl6pPr>
    <a:lvl7pPr marL="2743200" algn="l" defTabSz="457200" rtl="0" eaLnBrk="1" latinLnBrk="0" hangingPunct="1">
      <a:defRPr sz="2600" kern="1200">
        <a:solidFill>
          <a:schemeClr val="tx1"/>
        </a:solidFill>
        <a:latin typeface="Arial" charset="0"/>
        <a:ea typeface="ヒラギノ角ゴ Pro W3" charset="-128"/>
        <a:cs typeface="ヒラギノ角ゴ Pro W3" charset="-128"/>
      </a:defRPr>
    </a:lvl7pPr>
    <a:lvl8pPr marL="3200400" algn="l" defTabSz="457200" rtl="0" eaLnBrk="1" latinLnBrk="0" hangingPunct="1">
      <a:defRPr sz="2600" kern="1200">
        <a:solidFill>
          <a:schemeClr val="tx1"/>
        </a:solidFill>
        <a:latin typeface="Arial" charset="0"/>
        <a:ea typeface="ヒラギノ角ゴ Pro W3" charset="-128"/>
        <a:cs typeface="ヒラギノ角ゴ Pro W3" charset="-128"/>
      </a:defRPr>
    </a:lvl8pPr>
    <a:lvl9pPr marL="3657600" algn="l" defTabSz="457200" rtl="0" eaLnBrk="1" latinLnBrk="0" hangingPunct="1">
      <a:defRPr sz="2600" kern="1200">
        <a:solidFill>
          <a:schemeClr val="tx1"/>
        </a:solidFill>
        <a:latin typeface="Arial" charset="0"/>
        <a:ea typeface="ヒラギノ角ゴ Pro W3" charset="-128"/>
        <a:cs typeface="ヒラギノ角ゴ Pro W3" charset="-128"/>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5500"/>
    <a:srgbClr val="77BB11"/>
    <a:srgbClr val="EE0066"/>
    <a:srgbClr val="118888"/>
    <a:srgbClr val="004282"/>
    <a:srgbClr val="7F7F7F"/>
    <a:srgbClr val="993388"/>
    <a:srgbClr val="EDEDE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6217" autoAdjust="0"/>
  </p:normalViewPr>
  <p:slideViewPr>
    <p:cSldViewPr>
      <p:cViewPr varScale="1">
        <p:scale>
          <a:sx n="56" d="100"/>
          <a:sy n="56" d="100"/>
        </p:scale>
        <p:origin x="-240"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1-03-22T19:06:17.217" idx="1">
    <p:pos x="2209" y="1104"/>
    <p:text>
Have a demo after each topic is discussed?  
or 
need to change the listing with the description of demoing feature.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1-03-22T18:20:35.404" idx="1">
    <p:pos x="195" y="2164"/>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54450" y="0"/>
            <a:ext cx="2949575" cy="496888"/>
          </a:xfrm>
          <a:prstGeom prst="rect">
            <a:avLst/>
          </a:prstGeom>
        </p:spPr>
        <p:txBody>
          <a:bodyPr vert="horz" wrap="square" lIns="65233" tIns="32617" rIns="65233" bIns="32617" numCol="1" anchor="t" anchorCtr="0" compatLnSpc="1">
            <a:prstTxWarp prst="textNoShape">
              <a:avLst/>
            </a:prstTxWarp>
          </a:bodyPr>
          <a:lstStyle>
            <a:lvl1pPr algn="r" defTabSz="927100">
              <a:defRPr sz="900">
                <a:latin typeface="Calibri" charset="0"/>
              </a:defRPr>
            </a:lvl1pPr>
          </a:lstStyle>
          <a:p>
            <a:pPr>
              <a:defRPr/>
            </a:pPr>
            <a:fld id="{49CEBDC2-A1F9-6A49-8E53-67AAE8967D73}" type="datetime1">
              <a:rPr lang="en-US"/>
              <a:pPr>
                <a:defRPr/>
              </a:pPr>
              <a:t>3/23/2011</a:t>
            </a:fld>
            <a:endParaRPr lang="en-US" dirty="0"/>
          </a:p>
        </p:txBody>
      </p:sp>
      <p:sp>
        <p:nvSpPr>
          <p:cNvPr id="4" name="Footer Placeholder 3"/>
          <p:cNvSpPr>
            <a:spLocks noGrp="1"/>
          </p:cNvSpPr>
          <p:nvPr>
            <p:ph type="ftr" sz="quarter" idx="2"/>
          </p:nvPr>
        </p:nvSpPr>
        <p:spPr>
          <a:xfrm>
            <a:off x="0" y="9440863"/>
            <a:ext cx="2947988" cy="496887"/>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wrap="square" lIns="65233" tIns="32617" rIns="65233" bIns="32617" numCol="1" anchor="b" anchorCtr="0" compatLnSpc="1">
            <a:prstTxWarp prst="textNoShape">
              <a:avLst/>
            </a:prstTxWarp>
          </a:bodyPr>
          <a:lstStyle>
            <a:lvl1pPr algn="r" defTabSz="927100">
              <a:defRPr sz="900">
                <a:latin typeface="Calibri" charset="0"/>
              </a:defRPr>
            </a:lvl1pPr>
          </a:lstStyle>
          <a:p>
            <a:pPr>
              <a:defRPr/>
            </a:pPr>
            <a:fld id="{A6801E09-BD81-5445-9AD4-5F753848A2D0}" type="slidenum">
              <a:rPr lang="en-US"/>
              <a:pPr>
                <a:defRPr/>
              </a:pPr>
              <a:t>‹#›</a:t>
            </a:fld>
            <a:endParaRPr lang="en-US" dirty="0"/>
          </a:p>
        </p:txBody>
      </p:sp>
    </p:spTree>
    <p:extLst>
      <p:ext uri="{BB962C8B-B14F-4D97-AF65-F5344CB8AC3E}">
        <p14:creationId xmlns="" xmlns:p14="http://schemas.microsoft.com/office/powerpoint/2010/main" val="433460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54450" y="0"/>
            <a:ext cx="2949575" cy="496888"/>
          </a:xfrm>
          <a:prstGeom prst="rect">
            <a:avLst/>
          </a:prstGeom>
        </p:spPr>
        <p:txBody>
          <a:bodyPr vert="horz" wrap="square" lIns="95662" tIns="47831" rIns="95662" bIns="47831" numCol="1" anchor="t" anchorCtr="0" compatLnSpc="1">
            <a:prstTxWarp prst="textNoShape">
              <a:avLst/>
            </a:prstTxWarp>
          </a:bodyPr>
          <a:lstStyle>
            <a:lvl1pPr algn="r" defTabSz="927100">
              <a:defRPr sz="1200">
                <a:latin typeface="Calibri" charset="0"/>
              </a:defRPr>
            </a:lvl1pPr>
          </a:lstStyle>
          <a:p>
            <a:pPr>
              <a:defRPr/>
            </a:pPr>
            <a:fld id="{0C6B155D-02B3-CA44-A1CF-ECD3144E0BEF}" type="datetime1">
              <a:rPr lang="en-US"/>
              <a:pPr>
                <a:defRPr/>
              </a:pPr>
              <a:t>3/23/2011</a:t>
            </a:fld>
            <a:endParaRPr lang="en-US" dirty="0"/>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79450" y="3975100"/>
            <a:ext cx="5446713" cy="521811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863"/>
            <a:ext cx="2947988" cy="496887"/>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wrap="square" lIns="95662" tIns="47831" rIns="95662" bIns="47831" numCol="1" anchor="b" anchorCtr="0" compatLnSpc="1">
            <a:prstTxWarp prst="textNoShape">
              <a:avLst/>
            </a:prstTxWarp>
          </a:bodyPr>
          <a:lstStyle>
            <a:lvl1pPr algn="r" defTabSz="927100">
              <a:defRPr sz="1200">
                <a:latin typeface="Calibri" charset="0"/>
              </a:defRPr>
            </a:lvl1pPr>
          </a:lstStyle>
          <a:p>
            <a:pPr>
              <a:defRPr/>
            </a:pPr>
            <a:fld id="{787077CE-6DA3-1C4A-8710-E03D0ED32BBA}" type="slidenum">
              <a:rPr lang="en-US"/>
              <a:pPr>
                <a:defRPr/>
              </a:pPr>
              <a:t>‹#›</a:t>
            </a:fld>
            <a:endParaRPr lang="en-US" dirty="0"/>
          </a:p>
        </p:txBody>
      </p:sp>
    </p:spTree>
    <p:extLst>
      <p:ext uri="{BB962C8B-B14F-4D97-AF65-F5344CB8AC3E}">
        <p14:creationId xmlns="" xmlns:p14="http://schemas.microsoft.com/office/powerpoint/2010/main" val="22507375"/>
      </p:ext>
    </p:extLst>
  </p:cSld>
  <p:clrMap bg1="lt1" tx1="dk1" bg2="lt2" tx2="dk2" accent1="accent1" accent2="accent2" accent3="accent3" accent4="accent4" accent5="accent5" accent6="accent6" hlink="hlink" folHlink="folHlink"/>
  <p:notesStyle>
    <a:lvl1pPr algn="l" defTabSz="1298575" rtl="0" eaLnBrk="0" fontAlgn="base" hangingPunct="0">
      <a:spcBef>
        <a:spcPct val="30000"/>
      </a:spcBef>
      <a:spcAft>
        <a:spcPct val="0"/>
      </a:spcAft>
      <a:defRPr sz="1400" kern="1200">
        <a:solidFill>
          <a:schemeClr val="tx1"/>
        </a:solidFill>
        <a:latin typeface="+mn-lt"/>
        <a:ea typeface="ＭＳ Ｐゴシック" charset="-128"/>
        <a:cs typeface="ＭＳ Ｐゴシック" charset="-128"/>
      </a:defRPr>
    </a:lvl1pPr>
    <a:lvl2pPr marL="271463"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2pPr>
    <a:lvl3pPr marL="546100"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3pPr>
    <a:lvl4pPr marL="820738"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4pPr>
    <a:lvl5pPr marL="1095375" algn="l" defTabSz="1298575" rtl="0" eaLnBrk="0" fontAlgn="base" hangingPunct="0">
      <a:spcBef>
        <a:spcPct val="30000"/>
      </a:spcBef>
      <a:spcAft>
        <a:spcPct val="0"/>
      </a:spcAft>
      <a:defRPr sz="1400" kern="1200">
        <a:solidFill>
          <a:schemeClr val="tx1"/>
        </a:solidFill>
        <a:latin typeface="+mn-lt"/>
        <a:ea typeface="ＭＳ Ｐゴシック" charset="-128"/>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1</a:t>
            </a:fld>
            <a:endParaRPr lang="en-US" dirty="0" smtClean="0">
              <a:latin typeface="Arial" pitchFamily="34" charset="0"/>
            </a:endParaRPr>
          </a:p>
        </p:txBody>
      </p:sp>
      <p:sp>
        <p:nvSpPr>
          <p:cNvPr id="17411" name="Rectangle 2"/>
          <p:cNvSpPr>
            <a:spLocks noGrp="1" noRot="1" noChangeAspect="1" noChangeArrowheads="1" noTextEdit="1"/>
          </p:cNvSpPr>
          <p:nvPr>
            <p:ph type="sldImg"/>
          </p:nvPr>
        </p:nvSpPr>
        <p:spPr>
          <a:xfrm>
            <a:off x="1511300" y="746125"/>
            <a:ext cx="3878263" cy="2909888"/>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to</a:t>
            </a:r>
            <a:r>
              <a:rPr lang="en-US" baseline="0" dirty="0" smtClean="0"/>
              <a:t> help users who are retrieving field data via various methods and translating it into a Revit model. Challenges in this process are both how to get points into Revit and how to recognize shapes. This will be a multi year endeavor and good progress has already been achieved in this release.</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10</a:t>
            </a:fld>
            <a:endParaRPr lang="en-US" dirty="0"/>
          </a:p>
        </p:txBody>
      </p:sp>
    </p:spTree>
    <p:extLst>
      <p:ext uri="{BB962C8B-B14F-4D97-AF65-F5344CB8AC3E}">
        <p14:creationId xmlns="" xmlns:p14="http://schemas.microsoft.com/office/powerpoint/2010/main" val="51202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Continued significant investment in Revit MEP: piping, plumbing, ducts. Revit now provides the ability to define</a:t>
            </a:r>
            <a:r>
              <a:rPr lang="en-US" baseline="0" dirty="0" smtClean="0"/>
              <a:t> placeholder elements so that a system can be designed before one is completely sure of the design of the layout. A well connected system can be created which can then be elaborated in the final design at a later stage.</a:t>
            </a:r>
            <a:endParaRPr lang="en-US" dirty="0" smtClean="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8575" rtl="0" eaLnBrk="0" fontAlgn="base" latinLnBrk="0" hangingPunct="0">
              <a:lnSpc>
                <a:spcPct val="100000"/>
              </a:lnSpc>
              <a:spcBef>
                <a:spcPct val="30000"/>
              </a:spcBef>
              <a:spcAft>
                <a:spcPct val="0"/>
              </a:spcAft>
              <a:buClrTx/>
              <a:buSzTx/>
              <a:buFontTx/>
              <a:buNone/>
              <a:tabLst/>
              <a:defRPr/>
            </a:pPr>
            <a:r>
              <a:rPr lang="en-US" dirty="0" smtClean="0"/>
              <a:t>RST rebar improvements: 3D rebar, critical for many different types of building, no bridges yet, 3D rebar is essential. Ability to make 3D rebars, essential for multiple</a:t>
            </a:r>
            <a:r>
              <a:rPr lang="en-US" baseline="0" dirty="0" smtClean="0"/>
              <a:t> application in building and civil structures.</a:t>
            </a:r>
            <a:endParaRPr lang="en-US" dirty="0" smtClean="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81A007D-4DFC-4778-BC13-3870AA7FA367}" type="slidenum">
              <a:rPr lang="en-US" smtClean="0"/>
              <a:pPr/>
              <a:t>15</a:t>
            </a:fld>
            <a:endParaRPr lang="en-US" dirty="0" smtClean="0"/>
          </a:p>
        </p:txBody>
      </p:sp>
      <p:sp>
        <p:nvSpPr>
          <p:cNvPr id="67587" name="Rectangle 2"/>
          <p:cNvSpPr>
            <a:spLocks noGrp="1" noRot="1" noChangeAspect="1" noChangeArrowheads="1" noTextEdit="1"/>
          </p:cNvSpPr>
          <p:nvPr>
            <p:ph type="sldImg"/>
          </p:nvPr>
        </p:nvSpPr>
        <p:spPr>
          <a:xfrm>
            <a:off x="914400" y="742950"/>
            <a:ext cx="4976813" cy="3732213"/>
          </a:xfrm>
          <a:ln/>
        </p:spPr>
      </p:sp>
      <p:sp>
        <p:nvSpPr>
          <p:cNvPr id="67588"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Now for the API: rice and wine, porting and value add. Some of the rice is actually wine as well, so some slides have both white bullet is rice, yellow is wine.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17</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Some</a:t>
            </a:r>
            <a:r>
              <a:rPr lang="en-US" baseline="0" dirty="0" smtClean="0"/>
              <a:t> of the rice items also gives us the wine. The items have been color coded based on something that has to be done vs. something that you have to do but that also provides some new benefit.</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18</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19</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Vendor id: manifest file mandatory property. The</a:t>
            </a:r>
            <a:r>
              <a:rPr lang="en-US" baseline="0" dirty="0" smtClean="0"/>
              <a:t> Vendor id should be a 4-character “prefix” registered with Autodesk as per Autodesk’s vendor Id Standard. </a:t>
            </a:r>
            <a:r>
              <a:rPr lang="en-US" dirty="0" smtClean="0"/>
              <a:t> 56000 possible ids.</a:t>
            </a:r>
          </a:p>
          <a:p>
            <a:pPr eaLnBrk="1" hangingPunct="1"/>
            <a:endParaRPr lang="en-US" dirty="0" smtClean="0"/>
          </a:p>
          <a:p>
            <a:pPr eaLnBrk="1" hangingPunct="1"/>
            <a:r>
              <a:rPr lang="en-US" dirty="0" err="1" smtClean="0"/>
              <a:t>VendorDescription</a:t>
            </a:r>
            <a:r>
              <a:rPr lang="en-US" dirty="0" smtClean="0"/>
              <a:t>: is user readable, unlike the id. And is optional. It will</a:t>
            </a:r>
            <a:r>
              <a:rPr lang="en-US" baseline="0" dirty="0" smtClean="0"/>
              <a:t> contain vendor’s legal name and other pertaining information. </a:t>
            </a:r>
            <a:endParaRPr lang="en-US" dirty="0" smtClean="0"/>
          </a:p>
          <a:p>
            <a:pPr eaLnBrk="1" hangingPunct="1"/>
            <a:r>
              <a:rPr lang="en-US" dirty="0" smtClean="0"/>
              <a:t>This might be shown in pop-ups: error message says "please contact Xyz".</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20</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21</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As was warned</a:t>
            </a:r>
            <a:r>
              <a:rPr lang="en-US" baseline="0" dirty="0" smtClean="0"/>
              <a:t> in Revit 2011, the automatic regeneration mode for external applications is being removed which means regen in the control of API users and is also entire API users responsibility. You have to notify Revit of regeneration after your work is done.</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22</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New</a:t>
            </a:r>
            <a:r>
              <a:rPr lang="en-US" baseline="0" dirty="0" smtClean="0"/>
              <a:t> CompoundStructure API covers all data exposed in Revit UI.  WallSweeps API covers sweeps inside CompoundStructure as well as standalone sweeps. CompoundStructure and Wall Sweeps have been read-only so far, there was nothing more that was possible with them. Now, modification is possible. If API developers have used some of these APIs before, then there are changes related to these but with these changes it provides lot more capability to manipulate these types of structures. For example now API </a:t>
            </a:r>
            <a:r>
              <a:rPr lang="en-US" baseline="0" smtClean="0"/>
              <a:t>users can quantify </a:t>
            </a:r>
            <a:r>
              <a:rPr lang="en-US" baseline="0" dirty="0" smtClean="0"/>
              <a:t>introduction of some kind of reveal of a different material.</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23</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err="1" smtClean="0"/>
              <a:t>LinePattern</a:t>
            </a:r>
            <a:endParaRPr lang="en-US" dirty="0" smtClean="0"/>
          </a:p>
          <a:p>
            <a:pPr eaLnBrk="1" hangingPunct="1"/>
            <a:endParaRPr lang="en-US" dirty="0" smtClean="0"/>
          </a:p>
          <a:p>
            <a:pPr eaLnBrk="1" hangingPunct="1"/>
            <a:r>
              <a:rPr lang="en-US" dirty="0" smtClean="0"/>
              <a:t>The </a:t>
            </a:r>
            <a:r>
              <a:rPr lang="en-US" dirty="0" err="1" smtClean="0"/>
              <a:t>LinePattern</a:t>
            </a:r>
            <a:r>
              <a:rPr lang="en-US" dirty="0" smtClean="0"/>
              <a:t> class has been replaced. The old </a:t>
            </a:r>
            <a:r>
              <a:rPr lang="en-US" dirty="0" err="1" smtClean="0"/>
              <a:t>LinePattern</a:t>
            </a:r>
            <a:r>
              <a:rPr lang="en-US" dirty="0" smtClean="0"/>
              <a:t> class in the API represented both the line pattern itself and the element that contains it, and offered no details on the contents of the pattern beyond its name. The new classes available are:</a:t>
            </a:r>
          </a:p>
          <a:p>
            <a:pPr eaLnBrk="1" hangingPunct="1"/>
            <a:endParaRPr lang="en-US" dirty="0" smtClean="0"/>
          </a:p>
          <a:p>
            <a:pPr eaLnBrk="1" hangingPunct="1"/>
            <a:r>
              <a:rPr lang="en-US" dirty="0" err="1" smtClean="0"/>
              <a:t>LinePatternElement</a:t>
            </a:r>
            <a:r>
              <a:rPr lang="en-US" dirty="0" smtClean="0"/>
              <a:t> - an element that contains a line pattern </a:t>
            </a:r>
          </a:p>
          <a:p>
            <a:pPr eaLnBrk="1" hangingPunct="1"/>
            <a:r>
              <a:rPr lang="en-US" dirty="0" err="1" smtClean="0"/>
              <a:t>LinePattern</a:t>
            </a:r>
            <a:r>
              <a:rPr lang="en-US" dirty="0" smtClean="0"/>
              <a:t> - the line pattern. This class provides access to the pattern name and the list of segments that make up the pattern. The line segments define a repeating pattern of dashes and dots for the line pattern. </a:t>
            </a:r>
          </a:p>
          <a:p>
            <a:pPr eaLnBrk="1" hangingPunct="1"/>
            <a:r>
              <a:rPr lang="en-US" dirty="0" smtClean="0"/>
              <a:t>The method</a:t>
            </a:r>
          </a:p>
          <a:p>
            <a:pPr eaLnBrk="1" hangingPunct="1"/>
            <a:endParaRPr lang="en-US" dirty="0" smtClean="0"/>
          </a:p>
          <a:p>
            <a:pPr eaLnBrk="1" hangingPunct="1"/>
            <a:r>
              <a:rPr lang="en-US" dirty="0" err="1" smtClean="0"/>
              <a:t>LinePatternElement.Create</a:t>
            </a:r>
            <a:r>
              <a:rPr lang="en-US" dirty="0" smtClean="0"/>
              <a:t>() </a:t>
            </a:r>
          </a:p>
          <a:p>
            <a:pPr eaLnBrk="1" hangingPunct="1"/>
            <a:r>
              <a:rPr lang="en-US" dirty="0" smtClean="0"/>
              <a:t>offers the ability to add new </a:t>
            </a:r>
            <a:r>
              <a:rPr lang="en-US" dirty="0" err="1" smtClean="0"/>
              <a:t>LinePattern</a:t>
            </a:r>
            <a:r>
              <a:rPr lang="en-US" dirty="0" smtClean="0"/>
              <a:t> elements to the </a:t>
            </a:r>
            <a:r>
              <a:rPr lang="en-US" dirty="0" err="1" smtClean="0"/>
              <a:t>Revit</a:t>
            </a:r>
            <a:r>
              <a:rPr lang="en-US" dirty="0" smtClean="0"/>
              <a:t> database.</a:t>
            </a:r>
          </a:p>
          <a:p>
            <a:pPr eaLnBrk="1" hangingPunct="1"/>
            <a:endParaRPr lang="en-US" dirty="0" smtClean="0"/>
          </a:p>
          <a:p>
            <a:pPr eaLnBrk="1" hangingPunct="1"/>
            <a:r>
              <a:rPr lang="en-US" dirty="0" smtClean="0"/>
              <a:t>The property of the Settings class:</a:t>
            </a:r>
          </a:p>
          <a:p>
            <a:pPr eaLnBrk="1" hangingPunct="1"/>
            <a:endParaRPr lang="en-US" dirty="0" smtClean="0"/>
          </a:p>
          <a:p>
            <a:pPr eaLnBrk="1" hangingPunct="1"/>
            <a:r>
              <a:rPr lang="en-US" dirty="0" err="1" smtClean="0"/>
              <a:t>Settings.LinePatterns</a:t>
            </a:r>
            <a:r>
              <a:rPr lang="en-US" dirty="0" smtClean="0"/>
              <a:t> </a:t>
            </a:r>
          </a:p>
          <a:p>
            <a:pPr eaLnBrk="1" hangingPunct="1"/>
            <a:r>
              <a:rPr lang="en-US" dirty="0" smtClean="0"/>
              <a:t>has been removed. </a:t>
            </a:r>
            <a:r>
              <a:rPr lang="en-US" dirty="0" err="1" smtClean="0"/>
              <a:t>LinePatterns</a:t>
            </a:r>
            <a:r>
              <a:rPr lang="en-US" dirty="0" smtClean="0"/>
              <a:t> may be found by the following approaches:</a:t>
            </a:r>
          </a:p>
          <a:p>
            <a:pPr eaLnBrk="1" hangingPunct="1"/>
            <a:endParaRPr lang="en-US" dirty="0" smtClean="0"/>
          </a:p>
          <a:p>
            <a:pPr eaLnBrk="1" hangingPunct="1"/>
            <a:r>
              <a:rPr lang="en-US" dirty="0" smtClean="0"/>
              <a:t>Use of a </a:t>
            </a:r>
            <a:r>
              <a:rPr lang="en-US" dirty="0" err="1" smtClean="0"/>
              <a:t>FilteredElementCollector</a:t>
            </a:r>
            <a:r>
              <a:rPr lang="en-US" dirty="0" smtClean="0"/>
              <a:t> filtering on class </a:t>
            </a:r>
            <a:r>
              <a:rPr lang="en-US" dirty="0" err="1" smtClean="0"/>
              <a:t>LinePatternElement</a:t>
            </a:r>
            <a:r>
              <a:rPr lang="en-US" dirty="0" smtClean="0"/>
              <a:t> </a:t>
            </a:r>
          </a:p>
          <a:p>
            <a:pPr eaLnBrk="1" hangingPunct="1"/>
            <a:r>
              <a:rPr lang="en-US" dirty="0" smtClean="0"/>
              <a:t>Use of the static methods of </a:t>
            </a:r>
            <a:r>
              <a:rPr lang="en-US" dirty="0" err="1" smtClean="0"/>
              <a:t>LinePatternElement</a:t>
            </a:r>
            <a:r>
              <a:rPr lang="en-US" dirty="0" smtClean="0"/>
              <a:t>: </a:t>
            </a:r>
          </a:p>
          <a:p>
            <a:pPr eaLnBrk="1" hangingPunct="1"/>
            <a:r>
              <a:rPr lang="en-US" dirty="0" err="1" smtClean="0"/>
              <a:t>LinePatternElement.GetLinePattern</a:t>
            </a:r>
            <a:r>
              <a:rPr lang="en-US" dirty="0" smtClean="0"/>
              <a:t>(Document, </a:t>
            </a:r>
            <a:r>
              <a:rPr lang="en-US" dirty="0" err="1" smtClean="0"/>
              <a:t>ElementId</a:t>
            </a:r>
            <a:r>
              <a:rPr lang="en-US" dirty="0" smtClean="0"/>
              <a:t>) </a:t>
            </a:r>
          </a:p>
          <a:p>
            <a:pPr eaLnBrk="1" hangingPunct="1"/>
            <a:r>
              <a:rPr lang="en-US" dirty="0" err="1" smtClean="0"/>
              <a:t>LinePatternElement.GetLinePatternByName</a:t>
            </a:r>
            <a:r>
              <a:rPr lang="en-US" dirty="0" smtClean="0"/>
              <a:t> (Document, string) </a:t>
            </a:r>
          </a:p>
          <a:p>
            <a:pPr eaLnBrk="1" hangingPunct="1"/>
            <a:endParaRPr lang="en-US" dirty="0" smtClean="0"/>
          </a:p>
          <a:p>
            <a:pPr eaLnBrk="1" hangingPunct="1"/>
            <a:r>
              <a:rPr lang="en-US" dirty="0" err="1" smtClean="0"/>
              <a:t>FillPattern</a:t>
            </a:r>
            <a:endParaRPr lang="en-US" dirty="0" smtClean="0"/>
          </a:p>
          <a:p>
            <a:pPr eaLnBrk="1" hangingPunct="1"/>
            <a:endParaRPr lang="en-US" dirty="0" smtClean="0"/>
          </a:p>
          <a:p>
            <a:pPr eaLnBrk="1" hangingPunct="1"/>
            <a:r>
              <a:rPr lang="en-US" dirty="0" smtClean="0"/>
              <a:t>The </a:t>
            </a:r>
            <a:r>
              <a:rPr lang="en-US" dirty="0" err="1" smtClean="0"/>
              <a:t>FillPattern</a:t>
            </a:r>
            <a:r>
              <a:rPr lang="en-US" dirty="0" smtClean="0"/>
              <a:t> class has been replaced. The old </a:t>
            </a:r>
            <a:r>
              <a:rPr lang="en-US" dirty="0" err="1" smtClean="0"/>
              <a:t>FillPattern</a:t>
            </a:r>
            <a:r>
              <a:rPr lang="en-US" dirty="0" smtClean="0"/>
              <a:t> class in the API represented both the fill pattern itself and the element that contains it, and offered no details on the contents of the pattern beyond its name. The new classes available are:</a:t>
            </a:r>
          </a:p>
          <a:p>
            <a:pPr eaLnBrk="1" hangingPunct="1"/>
            <a:endParaRPr lang="en-US" dirty="0" smtClean="0"/>
          </a:p>
          <a:p>
            <a:pPr eaLnBrk="1" hangingPunct="1"/>
            <a:r>
              <a:rPr lang="en-US" dirty="0" err="1" smtClean="0"/>
              <a:t>FillPatternElement</a:t>
            </a:r>
            <a:r>
              <a:rPr lang="en-US" dirty="0" smtClean="0"/>
              <a:t> - an element that contains a fill pattern </a:t>
            </a:r>
          </a:p>
          <a:p>
            <a:pPr eaLnBrk="1" hangingPunct="1"/>
            <a:r>
              <a:rPr lang="en-US" dirty="0" err="1" smtClean="0"/>
              <a:t>FillPattern</a:t>
            </a:r>
            <a:r>
              <a:rPr lang="en-US" dirty="0" smtClean="0"/>
              <a:t> - the fill pattern. This class provides access to the pattern name and the set of grids that make up the pattern. </a:t>
            </a:r>
          </a:p>
          <a:p>
            <a:pPr eaLnBrk="1" hangingPunct="1"/>
            <a:r>
              <a:rPr lang="en-US" dirty="0" err="1" smtClean="0"/>
              <a:t>FillGrid</a:t>
            </a:r>
            <a:r>
              <a:rPr lang="en-US" dirty="0" smtClean="0"/>
              <a:t> - a single fill pattern grid, described in the two dimensions of a face. </a:t>
            </a:r>
          </a:p>
          <a:p>
            <a:pPr eaLnBrk="1" hangingPunct="1"/>
            <a:r>
              <a:rPr lang="en-US" dirty="0" smtClean="0"/>
              <a:t>The method</a:t>
            </a:r>
          </a:p>
          <a:p>
            <a:pPr eaLnBrk="1" hangingPunct="1"/>
            <a:endParaRPr lang="en-US" dirty="0" smtClean="0"/>
          </a:p>
          <a:p>
            <a:pPr eaLnBrk="1" hangingPunct="1"/>
            <a:r>
              <a:rPr lang="en-US" dirty="0" err="1" smtClean="0"/>
              <a:t>FillPatternElement.Create</a:t>
            </a:r>
            <a:r>
              <a:rPr lang="en-US" dirty="0" smtClean="0"/>
              <a:t>() </a:t>
            </a:r>
          </a:p>
          <a:p>
            <a:pPr eaLnBrk="1" hangingPunct="1"/>
            <a:r>
              <a:rPr lang="en-US" dirty="0" smtClean="0"/>
              <a:t>offers the ability to add new </a:t>
            </a:r>
            <a:r>
              <a:rPr lang="en-US" dirty="0" err="1" smtClean="0"/>
              <a:t>FillPattern</a:t>
            </a:r>
            <a:r>
              <a:rPr lang="en-US" dirty="0" smtClean="0"/>
              <a:t> elements to the </a:t>
            </a:r>
            <a:r>
              <a:rPr lang="en-US" dirty="0" err="1" smtClean="0"/>
              <a:t>Revit</a:t>
            </a:r>
            <a:r>
              <a:rPr lang="en-US" dirty="0" smtClean="0"/>
              <a:t> database.</a:t>
            </a:r>
          </a:p>
          <a:p>
            <a:pPr eaLnBrk="1" hangingPunct="1"/>
            <a:endParaRPr lang="en-US" dirty="0" smtClean="0"/>
          </a:p>
          <a:p>
            <a:pPr eaLnBrk="1" hangingPunct="1"/>
            <a:r>
              <a:rPr lang="en-US" dirty="0" smtClean="0"/>
              <a:t>The property of the Settings class:</a:t>
            </a:r>
          </a:p>
          <a:p>
            <a:pPr eaLnBrk="1" hangingPunct="1"/>
            <a:endParaRPr lang="en-US" dirty="0" smtClean="0"/>
          </a:p>
          <a:p>
            <a:pPr eaLnBrk="1" hangingPunct="1"/>
            <a:r>
              <a:rPr lang="en-US" dirty="0" err="1" smtClean="0"/>
              <a:t>Settings.FillPatterns</a:t>
            </a:r>
            <a:r>
              <a:rPr lang="en-US" dirty="0" smtClean="0"/>
              <a:t> </a:t>
            </a:r>
          </a:p>
          <a:p>
            <a:pPr eaLnBrk="1" hangingPunct="1"/>
            <a:r>
              <a:rPr lang="en-US" dirty="0" smtClean="0"/>
              <a:t>has been removed. </a:t>
            </a:r>
            <a:r>
              <a:rPr lang="en-US" dirty="0" err="1" smtClean="0"/>
              <a:t>FillPatterns</a:t>
            </a:r>
            <a:r>
              <a:rPr lang="en-US" dirty="0" smtClean="0"/>
              <a:t> may be found by the following approaches:</a:t>
            </a:r>
          </a:p>
          <a:p>
            <a:pPr eaLnBrk="1" hangingPunct="1"/>
            <a:endParaRPr lang="en-US" dirty="0" smtClean="0"/>
          </a:p>
          <a:p>
            <a:pPr eaLnBrk="1" hangingPunct="1"/>
            <a:r>
              <a:rPr lang="en-US" dirty="0" smtClean="0"/>
              <a:t>Use of a </a:t>
            </a:r>
            <a:r>
              <a:rPr lang="en-US" dirty="0" err="1" smtClean="0"/>
              <a:t>FilteredElementCollector</a:t>
            </a:r>
            <a:r>
              <a:rPr lang="en-US" dirty="0" smtClean="0"/>
              <a:t> filtering on class </a:t>
            </a:r>
            <a:r>
              <a:rPr lang="en-US" dirty="0" err="1" smtClean="0"/>
              <a:t>FillPatternElement</a:t>
            </a:r>
            <a:r>
              <a:rPr lang="en-US" dirty="0" smtClean="0"/>
              <a:t> </a:t>
            </a:r>
          </a:p>
          <a:p>
            <a:pPr eaLnBrk="1" hangingPunct="1"/>
            <a:r>
              <a:rPr lang="en-US" dirty="0" smtClean="0"/>
              <a:t>Use of the static methods of </a:t>
            </a:r>
            <a:r>
              <a:rPr lang="en-US" dirty="0" err="1" smtClean="0"/>
              <a:t>FillPatternElement</a:t>
            </a:r>
            <a:r>
              <a:rPr lang="en-US" dirty="0" smtClean="0"/>
              <a:t>: </a:t>
            </a:r>
          </a:p>
          <a:p>
            <a:pPr eaLnBrk="1" hangingPunct="1"/>
            <a:r>
              <a:rPr lang="en-US" dirty="0" err="1" smtClean="0"/>
              <a:t>FillPatternElement.GetFillPattern</a:t>
            </a:r>
            <a:r>
              <a:rPr lang="en-US" dirty="0" smtClean="0"/>
              <a:t>(Document, </a:t>
            </a:r>
            <a:r>
              <a:rPr lang="en-US" dirty="0" err="1" smtClean="0"/>
              <a:t>ElementId</a:t>
            </a:r>
            <a:r>
              <a:rPr lang="en-US" dirty="0" smtClean="0"/>
              <a:t>) </a:t>
            </a:r>
          </a:p>
          <a:p>
            <a:pPr eaLnBrk="1" hangingPunct="1"/>
            <a:r>
              <a:rPr lang="en-US" dirty="0" err="1" smtClean="0"/>
              <a:t>FillPatternElement.GetFillPatternByName</a:t>
            </a:r>
            <a:r>
              <a:rPr lang="en-US" dirty="0" smtClean="0"/>
              <a:t> (Document, string)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24</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err="1" smtClean="0"/>
              <a:t>IndependentTag</a:t>
            </a:r>
            <a:endParaRPr lang="en-US" dirty="0" smtClean="0"/>
          </a:p>
          <a:p>
            <a:pPr eaLnBrk="1" hangingPunct="1"/>
            <a:endParaRPr lang="en-US" dirty="0" smtClean="0"/>
          </a:p>
          <a:p>
            <a:pPr eaLnBrk="1" hangingPunct="1"/>
            <a:r>
              <a:rPr lang="en-US" dirty="0" smtClean="0"/>
              <a:t>A good portion of the </a:t>
            </a:r>
            <a:r>
              <a:rPr lang="en-US" dirty="0" err="1" smtClean="0"/>
              <a:t>IndependentTag</a:t>
            </a:r>
            <a:r>
              <a:rPr lang="en-US" dirty="0" smtClean="0"/>
              <a:t> class and related classes have been renovated.</a:t>
            </a:r>
          </a:p>
          <a:p>
            <a:pPr eaLnBrk="1" hangingPunct="1"/>
            <a:endParaRPr lang="en-US" dirty="0" smtClean="0"/>
          </a:p>
          <a:p>
            <a:pPr eaLnBrk="1" hangingPunct="1"/>
            <a:r>
              <a:rPr lang="en-US" dirty="0" smtClean="0"/>
              <a:t>Leader has been renamed </a:t>
            </a:r>
            <a:r>
              <a:rPr lang="en-US" dirty="0" err="1" smtClean="0"/>
              <a:t>HasLeader</a:t>
            </a:r>
            <a:r>
              <a:rPr lang="en-US" dirty="0" smtClean="0"/>
              <a:t> </a:t>
            </a:r>
          </a:p>
          <a:p>
            <a:pPr eaLnBrk="1" hangingPunct="1"/>
            <a:r>
              <a:rPr lang="en-US" dirty="0" err="1" smtClean="0"/>
              <a:t>LeaderMode</a:t>
            </a:r>
            <a:r>
              <a:rPr lang="en-US" dirty="0" smtClean="0"/>
              <a:t> has been renamed </a:t>
            </a:r>
            <a:r>
              <a:rPr lang="en-US" dirty="0" err="1" smtClean="0"/>
              <a:t>LeaderEndCondition</a:t>
            </a:r>
            <a:r>
              <a:rPr lang="en-US" dirty="0" smtClean="0"/>
              <a:t>, and the members of the </a:t>
            </a:r>
            <a:r>
              <a:rPr lang="en-US" dirty="0" err="1" smtClean="0"/>
              <a:t>LeaderEndCondition</a:t>
            </a:r>
            <a:r>
              <a:rPr lang="en-US" dirty="0" smtClean="0"/>
              <a:t> </a:t>
            </a:r>
            <a:r>
              <a:rPr lang="en-US" dirty="0" err="1" smtClean="0"/>
              <a:t>enum</a:t>
            </a:r>
            <a:r>
              <a:rPr lang="en-US" dirty="0" smtClean="0"/>
              <a:t> have been renamed </a:t>
            </a:r>
          </a:p>
          <a:p>
            <a:pPr eaLnBrk="1" hangingPunct="1"/>
            <a:r>
              <a:rPr lang="en-US" dirty="0" smtClean="0"/>
              <a:t>A new method </a:t>
            </a:r>
            <a:r>
              <a:rPr lang="en-US" dirty="0" err="1" smtClean="0"/>
              <a:t>CanLeaderEndConditionBeAssigned</a:t>
            </a:r>
            <a:r>
              <a:rPr lang="en-US" dirty="0" smtClean="0"/>
              <a:t>() determines if the </a:t>
            </a:r>
            <a:r>
              <a:rPr lang="en-US" dirty="0" err="1" smtClean="0"/>
              <a:t>LeaderEndCondition</a:t>
            </a:r>
            <a:r>
              <a:rPr lang="en-US" dirty="0" smtClean="0"/>
              <a:t> can be set. </a:t>
            </a:r>
          </a:p>
          <a:p>
            <a:pPr eaLnBrk="1" hangingPunct="1"/>
            <a:r>
              <a:rPr lang="en-US" dirty="0" err="1" smtClean="0"/>
              <a:t>TagMode</a:t>
            </a:r>
            <a:r>
              <a:rPr lang="en-US" dirty="0" smtClean="0"/>
              <a:t> has been replaced by multiple properties: </a:t>
            </a:r>
            <a:r>
              <a:rPr lang="en-US" dirty="0" err="1" smtClean="0"/>
              <a:t>IsMaterialTag</a:t>
            </a:r>
            <a:r>
              <a:rPr lang="en-US" dirty="0" smtClean="0"/>
              <a:t>, </a:t>
            </a:r>
            <a:r>
              <a:rPr lang="en-US" dirty="0" err="1" smtClean="0"/>
              <a:t>IsMulticategoryTag</a:t>
            </a:r>
            <a:r>
              <a:rPr lang="en-US" dirty="0" smtClean="0"/>
              <a:t>. </a:t>
            </a:r>
          </a:p>
          <a:p>
            <a:pPr eaLnBrk="1" hangingPunct="1"/>
            <a:r>
              <a:rPr lang="en-US" dirty="0" smtClean="0"/>
              <a:t>Members of the </a:t>
            </a:r>
            <a:r>
              <a:rPr lang="en-US" dirty="0" err="1" smtClean="0"/>
              <a:t>TagOrientation</a:t>
            </a:r>
            <a:r>
              <a:rPr lang="en-US" dirty="0" smtClean="0"/>
              <a:t> </a:t>
            </a:r>
            <a:r>
              <a:rPr lang="en-US" dirty="0" err="1" smtClean="0"/>
              <a:t>enum</a:t>
            </a:r>
            <a:r>
              <a:rPr lang="en-US" dirty="0" smtClean="0"/>
              <a:t> have been renamed. </a:t>
            </a:r>
          </a:p>
          <a:p>
            <a:pPr eaLnBrk="1" hangingPunct="1"/>
            <a:r>
              <a:rPr lang="en-US" dirty="0" smtClean="0"/>
              <a:t>Some new members were added to determine the elements referenced by the tag:</a:t>
            </a:r>
          </a:p>
          <a:p>
            <a:pPr eaLnBrk="1" hangingPunct="1"/>
            <a:endParaRPr lang="en-US" dirty="0" smtClean="0"/>
          </a:p>
          <a:p>
            <a:pPr eaLnBrk="1" hangingPunct="1"/>
            <a:r>
              <a:rPr lang="en-US" dirty="0" smtClean="0"/>
              <a:t>New property </a:t>
            </a:r>
            <a:r>
              <a:rPr lang="en-US" dirty="0" err="1" smtClean="0"/>
              <a:t>TaggedElementId</a:t>
            </a:r>
            <a:r>
              <a:rPr lang="en-US" dirty="0" smtClean="0"/>
              <a:t> - provides the id of the element referenced by the tag. </a:t>
            </a:r>
          </a:p>
          <a:p>
            <a:pPr eaLnBrk="1" hangingPunct="1"/>
            <a:r>
              <a:rPr lang="en-US" dirty="0" smtClean="0"/>
              <a:t>New property </a:t>
            </a:r>
            <a:r>
              <a:rPr lang="en-US" dirty="0" err="1" smtClean="0"/>
              <a:t>TaggedLocalElementId</a:t>
            </a:r>
            <a:r>
              <a:rPr lang="en-US" dirty="0" smtClean="0"/>
              <a:t> - provides the id of a linked element reference by the tag. </a:t>
            </a:r>
          </a:p>
          <a:p>
            <a:pPr eaLnBrk="1" hangingPunct="1"/>
            <a:r>
              <a:rPr lang="en-US" dirty="0" smtClean="0"/>
              <a:t>New method </a:t>
            </a:r>
            <a:r>
              <a:rPr lang="en-US" dirty="0" err="1" smtClean="0"/>
              <a:t>GetTaggedLocalElement</a:t>
            </a:r>
            <a:r>
              <a:rPr lang="en-US" dirty="0" smtClean="0"/>
              <a:t>() - returns the handle of the element reference by the tag. </a:t>
            </a:r>
          </a:p>
          <a:p>
            <a:pPr eaLnBrk="1" hangingPunct="1"/>
            <a:r>
              <a:rPr lang="en-US" dirty="0" smtClean="0"/>
              <a:t>New property </a:t>
            </a:r>
            <a:r>
              <a:rPr lang="en-US" dirty="0" err="1" smtClean="0"/>
              <a:t>IsOrphaned</a:t>
            </a:r>
            <a:r>
              <a:rPr lang="en-US" dirty="0" smtClean="0"/>
              <a:t> - Orphans are those tags that are associated with an instance of a linked </a:t>
            </a:r>
            <a:r>
              <a:rPr lang="en-US" dirty="0" err="1" smtClean="0"/>
              <a:t>Revit</a:t>
            </a:r>
            <a:r>
              <a:rPr lang="en-US" dirty="0" smtClean="0"/>
              <a:t> file but have no host element. Tags become orphaned when the element they were tagging was deleted from the link.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25</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US" sz="1400" kern="1200" dirty="0" smtClean="0">
                <a:solidFill>
                  <a:schemeClr val="tx1"/>
                </a:solidFill>
                <a:latin typeface="+mn-lt"/>
                <a:ea typeface="ＭＳ Ｐゴシック" charset="-128"/>
                <a:cs typeface="ＭＳ Ｐゴシック" charset="-128"/>
              </a:rPr>
              <a:t>Import and Export APIs now require view inputs</a:t>
            </a:r>
          </a:p>
          <a:p>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The import and export APIs no longer have special argument combinations which permit use of the "active view". This</a:t>
            </a:r>
            <a:r>
              <a:rPr lang="en-US" sz="1400" kern="1200" baseline="0" dirty="0" smtClean="0">
                <a:solidFill>
                  <a:schemeClr val="tx1"/>
                </a:solidFill>
                <a:latin typeface="+mn-lt"/>
                <a:ea typeface="ＭＳ Ｐゴシック" charset="-128"/>
                <a:cs typeface="ＭＳ Ｐゴシック" charset="-128"/>
              </a:rPr>
              <a:t> has been done to make the API less dependent on the active view. </a:t>
            </a:r>
            <a:r>
              <a:rPr lang="en-US" sz="1400" kern="1200" dirty="0" smtClean="0">
                <a:solidFill>
                  <a:schemeClr val="tx1"/>
                </a:solidFill>
                <a:latin typeface="+mn-lt"/>
                <a:ea typeface="ＭＳ Ｐゴシック" charset="-128"/>
                <a:cs typeface="ＭＳ Ｐゴシック" charset="-128"/>
              </a:rPr>
              <a:t>If you wish to export from or import to the active view, you must obtain it directly and pass it as input to the method. But if required,</a:t>
            </a:r>
            <a:r>
              <a:rPr lang="en-US" sz="1400" kern="1200" baseline="0" dirty="0" smtClean="0">
                <a:solidFill>
                  <a:schemeClr val="tx1"/>
                </a:solidFill>
                <a:latin typeface="+mn-lt"/>
                <a:ea typeface="ＭＳ Ｐゴシック" charset="-128"/>
                <a:cs typeface="ＭＳ Ｐゴシック" charset="-128"/>
              </a:rPr>
              <a:t> this rice change will allow API users to provide an explicit named view rather than being limited to a active view. </a:t>
            </a:r>
            <a:endParaRPr lang="en-US" sz="1400" kern="1200" dirty="0" smtClean="0">
              <a:solidFill>
                <a:schemeClr val="tx1"/>
              </a:solidFill>
              <a:latin typeface="+mn-lt"/>
              <a:ea typeface="ＭＳ Ｐゴシック" charset="-128"/>
              <a:cs typeface="ＭＳ Ｐゴシック" charset="-128"/>
            </a:endParaRPr>
          </a:p>
          <a:p>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For the following APIs, a non-empty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must be provided: </a:t>
            </a:r>
          </a:p>
          <a:p>
            <a:endParaRPr lang="en-US" sz="1400" kern="1200" dirty="0" smtClean="0">
              <a:solidFill>
                <a:schemeClr val="tx1"/>
              </a:solidFill>
              <a:latin typeface="+mn-lt"/>
              <a:ea typeface="ＭＳ Ｐゴシック" charset="-128"/>
              <a:cs typeface="ＭＳ Ｐゴシック" charset="-128"/>
            </a:endParaRP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DGNExportOptions</a:t>
            </a:r>
            <a:r>
              <a:rPr lang="en-US" sz="1400" kern="1200" dirty="0" smtClean="0">
                <a:solidFill>
                  <a:schemeClr val="tx1"/>
                </a:solidFill>
                <a:latin typeface="+mn-lt"/>
                <a:ea typeface="ＭＳ Ｐゴシック" charset="-128"/>
                <a:cs typeface="ＭＳ Ｐゴシック" charset="-128"/>
              </a:rPr>
              <a:t> options);</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DWGExportOptions</a:t>
            </a:r>
            <a:r>
              <a:rPr lang="en-US" sz="1400" kern="1200" dirty="0" smtClean="0">
                <a:solidFill>
                  <a:schemeClr val="tx1"/>
                </a:solidFill>
                <a:latin typeface="+mn-lt"/>
                <a:ea typeface="ＭＳ Ｐゴシック" charset="-128"/>
                <a:cs typeface="ＭＳ Ｐゴシック" charset="-128"/>
              </a:rPr>
              <a:t> options);</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DXFExportOptions</a:t>
            </a:r>
            <a:r>
              <a:rPr lang="en-US" sz="1400" kern="1200" dirty="0" smtClean="0">
                <a:solidFill>
                  <a:schemeClr val="tx1"/>
                </a:solidFill>
                <a:latin typeface="+mn-lt"/>
                <a:ea typeface="ＭＳ Ｐゴシック" charset="-128"/>
                <a:cs typeface="ＭＳ Ｐゴシック" charset="-128"/>
              </a:rPr>
              <a:t> options);</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SATExportOptions</a:t>
            </a:r>
            <a:r>
              <a:rPr lang="en-US" sz="1400" kern="1200" dirty="0" smtClean="0">
                <a:solidFill>
                  <a:schemeClr val="tx1"/>
                </a:solidFill>
                <a:latin typeface="+mn-lt"/>
                <a:ea typeface="ＭＳ Ｐゴシック" charset="-128"/>
                <a:cs typeface="ＭＳ Ｐゴシック" charset="-128"/>
              </a:rPr>
              <a:t> options);</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DWFExportOptions</a:t>
            </a:r>
            <a:r>
              <a:rPr lang="en-US" sz="1400" kern="1200" dirty="0" smtClean="0">
                <a:solidFill>
                  <a:schemeClr val="tx1"/>
                </a:solidFill>
                <a:latin typeface="+mn-lt"/>
                <a:ea typeface="ＭＳ Ｐゴシック" charset="-128"/>
                <a:cs typeface="ＭＳ Ｐゴシック" charset="-128"/>
              </a:rPr>
              <a:t> options);</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DWFXExportOptions</a:t>
            </a:r>
            <a:r>
              <a:rPr lang="en-US" sz="1400" kern="1200" dirty="0" smtClean="0">
                <a:solidFill>
                  <a:schemeClr val="tx1"/>
                </a:solidFill>
                <a:latin typeface="+mn-lt"/>
                <a:ea typeface="ＭＳ Ｐゴシック" charset="-128"/>
                <a:cs typeface="ＭＳ Ｐゴシック" charset="-128"/>
              </a:rPr>
              <a:t> options);</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 (string folder, string name, </a:t>
            </a:r>
            <a:r>
              <a:rPr lang="en-US" sz="1400" kern="1200" dirty="0" err="1" smtClean="0">
                <a:solidFill>
                  <a:schemeClr val="tx1"/>
                </a:solidFill>
                <a:latin typeface="+mn-lt"/>
                <a:ea typeface="ＭＳ Ｐゴシック" charset="-128"/>
                <a:cs typeface="ＭＳ Ｐゴシック" charset="-128"/>
              </a:rPr>
              <a:t>ViewSet</a:t>
            </a:r>
            <a:r>
              <a:rPr lang="en-US" sz="1400" kern="1200" dirty="0" smtClean="0">
                <a:solidFill>
                  <a:schemeClr val="tx1"/>
                </a:solidFill>
                <a:latin typeface="+mn-lt"/>
                <a:ea typeface="ＭＳ Ｐゴシック" charset="-128"/>
                <a:cs typeface="ＭＳ Ｐゴシック" charset="-128"/>
              </a:rPr>
              <a:t> views, </a:t>
            </a:r>
            <a:r>
              <a:rPr lang="en-US" sz="1400" kern="1200" dirty="0" err="1" smtClean="0">
                <a:solidFill>
                  <a:schemeClr val="tx1"/>
                </a:solidFill>
                <a:latin typeface="+mn-lt"/>
                <a:ea typeface="ＭＳ Ｐゴシック" charset="-128"/>
                <a:cs typeface="ＭＳ Ｐゴシック" charset="-128"/>
              </a:rPr>
              <a:t>FBXExportOptions</a:t>
            </a:r>
            <a:r>
              <a:rPr lang="en-US" sz="1400" kern="1200" dirty="0" smtClean="0">
                <a:solidFill>
                  <a:schemeClr val="tx1"/>
                </a:solidFill>
                <a:latin typeface="+mn-lt"/>
                <a:ea typeface="ＭＳ Ｐゴシック" charset="-128"/>
                <a:cs typeface="ＭＳ Ｐゴシック" charset="-128"/>
              </a:rPr>
              <a:t> options);</a:t>
            </a:r>
          </a:p>
          <a:p>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For the following API, a 3D view must be provided: </a:t>
            </a:r>
          </a:p>
          <a:p>
            <a:endParaRPr lang="en-US" sz="1400" kern="1200" dirty="0" smtClean="0">
              <a:solidFill>
                <a:schemeClr val="tx1"/>
              </a:solidFill>
              <a:latin typeface="+mn-lt"/>
              <a:ea typeface="ＭＳ Ｐゴシック" charset="-128"/>
              <a:cs typeface="ＭＳ Ｐゴシック" charset="-128"/>
            </a:endParaRP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Export(string folder, string name, View3D view, </a:t>
            </a:r>
            <a:r>
              <a:rPr lang="en-US" sz="1400" kern="1200" dirty="0" err="1" smtClean="0">
                <a:solidFill>
                  <a:schemeClr val="tx1"/>
                </a:solidFill>
                <a:latin typeface="+mn-lt"/>
                <a:ea typeface="ＭＳ Ｐゴシック" charset="-128"/>
                <a:cs typeface="ＭＳ Ｐゴシック" charset="-128"/>
              </a:rPr>
              <a:t>ViewPlan</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grossAreaPlan</a:t>
            </a:r>
            <a:r>
              <a:rPr lang="en-US" sz="1400" kern="1200" dirty="0" smtClean="0">
                <a:solidFill>
                  <a:schemeClr val="tx1"/>
                </a:solidFill>
                <a:latin typeface="+mn-lt"/>
                <a:ea typeface="ＭＳ Ｐゴシック" charset="-128"/>
                <a:cs typeface="ＭＳ Ｐゴシック" charset="-128"/>
              </a:rPr>
              <a:t>, </a:t>
            </a:r>
            <a:r>
              <a:rPr lang="en-US" sz="1400" kern="1200" dirty="0" err="1" smtClean="0">
                <a:solidFill>
                  <a:schemeClr val="tx1"/>
                </a:solidFill>
                <a:latin typeface="+mn-lt"/>
                <a:ea typeface="ＭＳ Ｐゴシック" charset="-128"/>
                <a:cs typeface="ＭＳ Ｐゴシック" charset="-128"/>
              </a:rPr>
              <a:t>BuildingSiteExportOptions</a:t>
            </a:r>
            <a:r>
              <a:rPr lang="en-US" sz="1400" kern="1200" dirty="0" smtClean="0">
                <a:solidFill>
                  <a:schemeClr val="tx1"/>
                </a:solidFill>
                <a:latin typeface="+mn-lt"/>
                <a:ea typeface="ＭＳ Ｐゴシック" charset="-128"/>
                <a:cs typeface="ＭＳ Ｐゴシック" charset="-128"/>
              </a:rPr>
              <a:t> options); </a:t>
            </a:r>
          </a:p>
          <a:p>
            <a:endParaRPr lang="en-US" sz="1400" kern="1200" dirty="0" smtClean="0">
              <a:solidFill>
                <a:schemeClr val="tx1"/>
              </a:solidFill>
              <a:latin typeface="+mn-lt"/>
              <a:ea typeface="ＭＳ Ｐゴシック" charset="-128"/>
              <a:cs typeface="ＭＳ Ｐゴシック" charset="-128"/>
            </a:endParaRPr>
          </a:p>
          <a:p>
            <a:r>
              <a:rPr lang="en-US" sz="1400" kern="1200" dirty="0" smtClean="0">
                <a:solidFill>
                  <a:schemeClr val="tx1"/>
                </a:solidFill>
                <a:latin typeface="+mn-lt"/>
                <a:ea typeface="ＭＳ Ｐゴシック" charset="-128"/>
                <a:cs typeface="ＭＳ Ｐゴシック" charset="-128"/>
              </a:rPr>
              <a:t>For import APIs, the 'View' property has been removed from the </a:t>
            </a:r>
            <a:r>
              <a:rPr lang="en-US" sz="1400" kern="1200" dirty="0" err="1" smtClean="0">
                <a:solidFill>
                  <a:schemeClr val="tx1"/>
                </a:solidFill>
                <a:latin typeface="+mn-lt"/>
                <a:ea typeface="ＭＳ Ｐゴシック" charset="-128"/>
                <a:cs typeface="ＭＳ Ｐゴシック" charset="-128"/>
              </a:rPr>
              <a:t>DWGImportOptions</a:t>
            </a:r>
            <a:r>
              <a:rPr lang="en-US" sz="1400" kern="1200" dirty="0" smtClean="0">
                <a:solidFill>
                  <a:schemeClr val="tx1"/>
                </a:solidFill>
                <a:latin typeface="+mn-lt"/>
                <a:ea typeface="ＭＳ Ｐゴシック" charset="-128"/>
                <a:cs typeface="ＭＳ Ｐゴシック" charset="-128"/>
              </a:rPr>
              <a:t> and </a:t>
            </a:r>
            <a:r>
              <a:rPr lang="en-US" sz="1400" kern="1200" dirty="0" err="1" smtClean="0">
                <a:solidFill>
                  <a:schemeClr val="tx1"/>
                </a:solidFill>
                <a:latin typeface="+mn-lt"/>
                <a:ea typeface="ＭＳ Ｐゴシック" charset="-128"/>
                <a:cs typeface="ＭＳ Ｐゴシック" charset="-128"/>
              </a:rPr>
              <a:t>ImageImportOptions</a:t>
            </a:r>
            <a:r>
              <a:rPr lang="en-US" sz="1400" kern="1200" dirty="0" smtClean="0">
                <a:solidFill>
                  <a:schemeClr val="tx1"/>
                </a:solidFill>
                <a:latin typeface="+mn-lt"/>
                <a:ea typeface="ＭＳ Ｐゴシック" charset="-128"/>
                <a:cs typeface="ＭＳ Ｐゴシック" charset="-128"/>
              </a:rPr>
              <a:t>. Instead, a new required argument has been added for the following APIs: </a:t>
            </a:r>
          </a:p>
          <a:p>
            <a:endParaRPr lang="en-US" sz="1400" kern="1200" dirty="0" smtClean="0">
              <a:solidFill>
                <a:schemeClr val="tx1"/>
              </a:solidFill>
              <a:latin typeface="+mn-lt"/>
              <a:ea typeface="ＭＳ Ｐゴシック" charset="-128"/>
              <a:cs typeface="ＭＳ Ｐゴシック" charset="-128"/>
            </a:endParaRP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Import (string file, </a:t>
            </a:r>
            <a:r>
              <a:rPr lang="en-US" sz="1400" kern="1200" dirty="0" err="1" smtClean="0">
                <a:solidFill>
                  <a:schemeClr val="tx1"/>
                </a:solidFill>
                <a:latin typeface="+mn-lt"/>
                <a:ea typeface="ＭＳ Ｐゴシック" charset="-128"/>
                <a:cs typeface="ＭＳ Ｐゴシック" charset="-128"/>
              </a:rPr>
              <a:t>DWGImportOptions</a:t>
            </a:r>
            <a:r>
              <a:rPr lang="en-US" sz="1400" kern="1200" dirty="0" smtClean="0">
                <a:solidFill>
                  <a:schemeClr val="tx1"/>
                </a:solidFill>
                <a:latin typeface="+mn-lt"/>
                <a:ea typeface="ＭＳ Ｐゴシック" charset="-128"/>
                <a:cs typeface="ＭＳ Ｐゴシック" charset="-128"/>
              </a:rPr>
              <a:t> options, View </a:t>
            </a:r>
            <a:r>
              <a:rPr lang="en-US" sz="1400" kern="1200" dirty="0" err="1" smtClean="0">
                <a:solidFill>
                  <a:schemeClr val="tx1"/>
                </a:solidFill>
                <a:latin typeface="+mn-lt"/>
                <a:ea typeface="ＭＳ Ｐゴシック" charset="-128"/>
                <a:cs typeface="ＭＳ Ｐゴシック" charset="-128"/>
              </a:rPr>
              <a:t>view</a:t>
            </a:r>
            <a:r>
              <a:rPr lang="en-US" sz="1400" kern="1200" dirty="0" smtClean="0">
                <a:solidFill>
                  <a:schemeClr val="tx1"/>
                </a:solidFill>
                <a:latin typeface="+mn-lt"/>
                <a:ea typeface="ＭＳ Ｐゴシック" charset="-128"/>
                <a:cs typeface="ＭＳ Ｐゴシック" charset="-128"/>
              </a:rPr>
              <a:t>, out Element </a:t>
            </a:r>
            <a:r>
              <a:rPr lang="en-US" sz="1400" kern="1200" dirty="0" err="1" smtClean="0">
                <a:solidFill>
                  <a:schemeClr val="tx1"/>
                </a:solidFill>
                <a:latin typeface="+mn-lt"/>
                <a:ea typeface="ＭＳ Ｐゴシック" charset="-128"/>
                <a:cs typeface="ＭＳ Ｐゴシック" charset="-128"/>
              </a:rPr>
              <a:t>element</a:t>
            </a:r>
            <a:r>
              <a:rPr lang="en-US" sz="1400" kern="1200" dirty="0" smtClean="0">
                <a:solidFill>
                  <a:schemeClr val="tx1"/>
                </a:solidFill>
                <a:latin typeface="+mn-lt"/>
                <a:ea typeface="ＭＳ Ｐゴシック" charset="-128"/>
                <a:cs typeface="ＭＳ Ｐゴシック" charset="-128"/>
              </a:rPr>
              <a:t>); </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Import (string file, </a:t>
            </a:r>
            <a:r>
              <a:rPr lang="en-US" sz="1400" kern="1200" dirty="0" err="1" smtClean="0">
                <a:solidFill>
                  <a:schemeClr val="tx1"/>
                </a:solidFill>
                <a:latin typeface="+mn-lt"/>
                <a:ea typeface="ＭＳ Ｐゴシック" charset="-128"/>
                <a:cs typeface="ＭＳ Ｐゴシック" charset="-128"/>
              </a:rPr>
              <a:t>ImageImportOptions</a:t>
            </a:r>
            <a:r>
              <a:rPr lang="en-US" sz="1400" kern="1200" dirty="0" smtClean="0">
                <a:solidFill>
                  <a:schemeClr val="tx1"/>
                </a:solidFill>
                <a:latin typeface="+mn-lt"/>
                <a:ea typeface="ＭＳ Ｐゴシック" charset="-128"/>
                <a:cs typeface="ＭＳ Ｐゴシック" charset="-128"/>
              </a:rPr>
              <a:t> options, View </a:t>
            </a:r>
            <a:r>
              <a:rPr lang="en-US" sz="1400" kern="1200" dirty="0" err="1" smtClean="0">
                <a:solidFill>
                  <a:schemeClr val="tx1"/>
                </a:solidFill>
                <a:latin typeface="+mn-lt"/>
                <a:ea typeface="ＭＳ Ｐゴシック" charset="-128"/>
                <a:cs typeface="ＭＳ Ｐゴシック" charset="-128"/>
              </a:rPr>
              <a:t>view</a:t>
            </a:r>
            <a:r>
              <a:rPr lang="en-US" sz="1400" kern="1200" dirty="0" smtClean="0">
                <a:solidFill>
                  <a:schemeClr val="tx1"/>
                </a:solidFill>
                <a:latin typeface="+mn-lt"/>
                <a:ea typeface="ＭＳ Ｐゴシック" charset="-128"/>
                <a:cs typeface="ＭＳ Ｐゴシック" charset="-128"/>
              </a:rPr>
              <a:t>, out Element </a:t>
            </a:r>
            <a:r>
              <a:rPr lang="en-US" sz="1400" kern="1200" dirty="0" err="1" smtClean="0">
                <a:solidFill>
                  <a:schemeClr val="tx1"/>
                </a:solidFill>
                <a:latin typeface="+mn-lt"/>
                <a:ea typeface="ＭＳ Ｐゴシック" charset="-128"/>
                <a:cs typeface="ＭＳ Ｐゴシック" charset="-128"/>
              </a:rPr>
              <a:t>element</a:t>
            </a:r>
            <a:r>
              <a:rPr lang="en-US" sz="1400" kern="1200" dirty="0" smtClean="0">
                <a:solidFill>
                  <a:schemeClr val="tx1"/>
                </a:solidFill>
                <a:latin typeface="+mn-lt"/>
                <a:ea typeface="ＭＳ Ｐゴシック" charset="-128"/>
                <a:cs typeface="ＭＳ Ｐゴシック" charset="-128"/>
              </a:rPr>
              <a:t>); </a:t>
            </a:r>
          </a:p>
          <a:p>
            <a:r>
              <a:rPr lang="en-US" sz="1400" kern="1200" dirty="0" err="1" smtClean="0">
                <a:solidFill>
                  <a:schemeClr val="tx1"/>
                </a:solidFill>
                <a:latin typeface="+mn-lt"/>
                <a:ea typeface="ＭＳ Ｐゴシック" charset="-128"/>
                <a:cs typeface="ＭＳ Ｐゴシック" charset="-128"/>
              </a:rPr>
              <a:t>bool</a:t>
            </a:r>
            <a:r>
              <a:rPr lang="en-US" sz="1400" kern="1200" dirty="0" smtClean="0">
                <a:solidFill>
                  <a:schemeClr val="tx1"/>
                </a:solidFill>
                <a:latin typeface="+mn-lt"/>
                <a:ea typeface="ＭＳ Ｐゴシック" charset="-128"/>
                <a:cs typeface="ＭＳ Ｐゴシック" charset="-128"/>
              </a:rPr>
              <a:t> Link (string file, </a:t>
            </a:r>
            <a:r>
              <a:rPr lang="en-US" sz="1400" kern="1200" dirty="0" err="1" smtClean="0">
                <a:solidFill>
                  <a:schemeClr val="tx1"/>
                </a:solidFill>
                <a:latin typeface="+mn-lt"/>
                <a:ea typeface="ＭＳ Ｐゴシック" charset="-128"/>
                <a:cs typeface="ＭＳ Ｐゴシック" charset="-128"/>
              </a:rPr>
              <a:t>DWGImportOptions</a:t>
            </a:r>
            <a:r>
              <a:rPr lang="en-US" sz="1400" kern="1200" dirty="0" smtClean="0">
                <a:solidFill>
                  <a:schemeClr val="tx1"/>
                </a:solidFill>
                <a:latin typeface="+mn-lt"/>
                <a:ea typeface="ＭＳ Ｐゴシック" charset="-128"/>
                <a:cs typeface="ＭＳ Ｐゴシック" charset="-128"/>
              </a:rPr>
              <a:t> options, View </a:t>
            </a:r>
            <a:r>
              <a:rPr lang="en-US" sz="1400" kern="1200" dirty="0" err="1" smtClean="0">
                <a:solidFill>
                  <a:schemeClr val="tx1"/>
                </a:solidFill>
                <a:latin typeface="+mn-lt"/>
                <a:ea typeface="ＭＳ Ｐゴシック" charset="-128"/>
                <a:cs typeface="ＭＳ Ｐゴシック" charset="-128"/>
              </a:rPr>
              <a:t>view</a:t>
            </a:r>
            <a:r>
              <a:rPr lang="en-US" sz="1400" kern="1200" dirty="0" smtClean="0">
                <a:solidFill>
                  <a:schemeClr val="tx1"/>
                </a:solidFill>
                <a:latin typeface="+mn-lt"/>
                <a:ea typeface="ＭＳ Ｐゴシック" charset="-128"/>
                <a:cs typeface="ＭＳ Ｐゴシック" charset="-128"/>
              </a:rPr>
              <a:t>, out Element </a:t>
            </a:r>
            <a:r>
              <a:rPr lang="en-US" sz="1400" kern="1200" dirty="0" err="1" smtClean="0">
                <a:solidFill>
                  <a:schemeClr val="tx1"/>
                </a:solidFill>
                <a:latin typeface="+mn-lt"/>
                <a:ea typeface="ＭＳ Ｐゴシック" charset="-128"/>
                <a:cs typeface="ＭＳ Ｐゴシック" charset="-128"/>
              </a:rPr>
              <a:t>element</a:t>
            </a:r>
            <a:r>
              <a:rPr lang="en-US" sz="1400" kern="1200" dirty="0" smtClean="0">
                <a:solidFill>
                  <a:schemeClr val="tx1"/>
                </a:solidFill>
                <a:latin typeface="+mn-lt"/>
                <a:ea typeface="ＭＳ Ｐゴシック" charset="-128"/>
                <a:cs typeface="ＭＳ Ｐゴシック" charset="-128"/>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26</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This is done to provide a logical split between DB-</a:t>
            </a:r>
            <a:r>
              <a:rPr lang="en-US" baseline="0" dirty="0" smtClean="0"/>
              <a:t>only and UI functionality.  UIDocument methods can pop up dialogs to the user (prompts about whether or not to save, and/or prompts for where to save the file to).  DB-level methods do not show dialogs, options used are explicitly defined as defaults or input options. </a:t>
            </a:r>
          </a:p>
          <a:p>
            <a:pPr eaLnBrk="1" hangingPunct="1"/>
            <a:r>
              <a:rPr lang="en-US" baseline="0" dirty="0" smtClean="0"/>
              <a:t>This also adds the ability to set a preview view id during save (new functionality).   The id is temporary just for one save operation.  In 2011 UR2, we added DocumentPreviewSettings which allow you to set the preview id for the document permanently. Again transitioning towards internal API style, open and close changes, some additional capabilities added.</a:t>
            </a:r>
          </a:p>
          <a:p>
            <a:pPr eaLnBrk="1" hangingPunct="1"/>
            <a:endParaRPr lang="en-US" baseline="0" dirty="0" smtClean="0"/>
          </a:p>
          <a:p>
            <a:pPr eaLnBrk="1" hangingPunct="1"/>
            <a:r>
              <a:rPr lang="en-US" baseline="0" dirty="0" smtClean="0"/>
              <a:t>Save and Close API changes</a:t>
            </a:r>
          </a:p>
          <a:p>
            <a:pPr eaLnBrk="1" hangingPunct="1"/>
            <a:endParaRPr lang="en-US" baseline="0" dirty="0" smtClean="0"/>
          </a:p>
          <a:p>
            <a:pPr eaLnBrk="1" hangingPunct="1"/>
            <a:r>
              <a:rPr lang="en-US" baseline="0" dirty="0" err="1" smtClean="0"/>
              <a:t>Document.Close</a:t>
            </a:r>
            <a:r>
              <a:rPr lang="en-US" baseline="0" dirty="0" smtClean="0"/>
              <a:t>() </a:t>
            </a:r>
          </a:p>
          <a:p>
            <a:pPr eaLnBrk="1" hangingPunct="1"/>
            <a:r>
              <a:rPr lang="en-US" baseline="0" dirty="0" err="1" smtClean="0"/>
              <a:t>Document.Close</a:t>
            </a:r>
            <a:r>
              <a:rPr lang="en-US" baseline="0" dirty="0" smtClean="0"/>
              <a:t>(</a:t>
            </a:r>
            <a:r>
              <a:rPr lang="en-US" baseline="0" dirty="0" err="1" smtClean="0"/>
              <a:t>bool</a:t>
            </a:r>
            <a:r>
              <a:rPr lang="en-US" baseline="0" dirty="0" smtClean="0"/>
              <a:t> </a:t>
            </a:r>
            <a:r>
              <a:rPr lang="en-US" baseline="0" dirty="0" err="1" smtClean="0"/>
              <a:t>saveModified</a:t>
            </a:r>
            <a:r>
              <a:rPr lang="en-US" baseline="0" dirty="0" smtClean="0"/>
              <a:t>)</a:t>
            </a:r>
          </a:p>
          <a:p>
            <a:pPr eaLnBrk="1" hangingPunct="1"/>
            <a:r>
              <a:rPr lang="en-US" baseline="0" dirty="0" smtClean="0"/>
              <a:t>The behavior of these methods has been changed. Previously, they would prompt the interactive user to pick a target path name if the document's path name was not already set, or if the target file was read-only. Now they will throw an exception if the document's path name is not yet set, or if the saving target file is read-only. </a:t>
            </a:r>
          </a:p>
          <a:p>
            <a:pPr eaLnBrk="1" hangingPunct="1"/>
            <a:r>
              <a:rPr lang="en-US" baseline="0" dirty="0" err="1" smtClean="0"/>
              <a:t>Document.Save</a:t>
            </a:r>
            <a:r>
              <a:rPr lang="en-US" baseline="0" dirty="0" smtClean="0"/>
              <a:t>()</a:t>
            </a:r>
          </a:p>
          <a:p>
            <a:pPr eaLnBrk="1" hangingPunct="1"/>
            <a:r>
              <a:rPr lang="en-US" baseline="0" dirty="0" smtClean="0"/>
              <a:t>The behavior of this method has been changed. Previously, it would prompt the interactive user to pick a target path name if the document's path name was not already set, or if the target file was read-only. Now it will throw an exception if the document's path name is not set yet. In this case, it needs to be first saved using the </a:t>
            </a:r>
            <a:r>
              <a:rPr lang="en-US" baseline="0" dirty="0" err="1" smtClean="0"/>
              <a:t>SaveAs</a:t>
            </a:r>
            <a:r>
              <a:rPr lang="en-US" baseline="0" dirty="0" smtClean="0"/>
              <a:t> method instead, or when the target file is read-only. </a:t>
            </a:r>
          </a:p>
          <a:p>
            <a:pPr eaLnBrk="1" hangingPunct="1"/>
            <a:r>
              <a:rPr lang="en-US" baseline="0" dirty="0" err="1" smtClean="0"/>
              <a:t>Document.Save</a:t>
            </a:r>
            <a:r>
              <a:rPr lang="en-US" baseline="0" dirty="0" smtClean="0"/>
              <a:t>(</a:t>
            </a:r>
            <a:r>
              <a:rPr lang="en-US" baseline="0" dirty="0" err="1" smtClean="0"/>
              <a:t>SaveOptions</a:t>
            </a:r>
            <a:r>
              <a:rPr lang="en-US" baseline="0" dirty="0" smtClean="0"/>
              <a:t> options)</a:t>
            </a:r>
          </a:p>
          <a:p>
            <a:pPr eaLnBrk="1" hangingPunct="1"/>
            <a:r>
              <a:rPr lang="en-US" baseline="0" dirty="0" smtClean="0"/>
              <a:t>This new method behaves identically to </a:t>
            </a:r>
            <a:r>
              <a:rPr lang="en-US" baseline="0" dirty="0" err="1" smtClean="0"/>
              <a:t>Document.Save</a:t>
            </a:r>
            <a:r>
              <a:rPr lang="en-US" baseline="0" dirty="0" smtClean="0"/>
              <a:t>(), but allows you to specify a temporary id to use to generate the file preview. </a:t>
            </a:r>
          </a:p>
          <a:p>
            <a:pPr eaLnBrk="1" hangingPunct="1"/>
            <a:r>
              <a:rPr lang="en-US" baseline="0" dirty="0" err="1" smtClean="0"/>
              <a:t>Document.SaveAs</a:t>
            </a:r>
            <a:r>
              <a:rPr lang="en-US" baseline="0" dirty="0" smtClean="0"/>
              <a:t>(string </a:t>
            </a:r>
            <a:r>
              <a:rPr lang="en-US" baseline="0" dirty="0" err="1" smtClean="0"/>
              <a:t>fileName</a:t>
            </a:r>
            <a:r>
              <a:rPr lang="en-US" baseline="0" dirty="0" smtClean="0"/>
              <a:t>) </a:t>
            </a:r>
          </a:p>
          <a:p>
            <a:pPr eaLnBrk="1" hangingPunct="1"/>
            <a:r>
              <a:rPr lang="en-US" baseline="0" dirty="0" err="1" smtClean="0"/>
              <a:t>Document.SaveAs</a:t>
            </a:r>
            <a:r>
              <a:rPr lang="en-US" baseline="0" dirty="0" smtClean="0"/>
              <a:t>(string </a:t>
            </a:r>
            <a:r>
              <a:rPr lang="en-US" baseline="0" dirty="0" err="1" smtClean="0"/>
              <a:t>fileName</a:t>
            </a:r>
            <a:r>
              <a:rPr lang="en-US" baseline="0" dirty="0" smtClean="0"/>
              <a:t>, </a:t>
            </a:r>
            <a:r>
              <a:rPr lang="en-US" baseline="0" dirty="0" err="1" smtClean="0"/>
              <a:t>bool</a:t>
            </a:r>
            <a:r>
              <a:rPr lang="en-US" baseline="0" dirty="0" smtClean="0"/>
              <a:t> </a:t>
            </a:r>
            <a:r>
              <a:rPr lang="en-US" baseline="0" dirty="0" err="1" smtClean="0"/>
              <a:t>changeDocumentFilename</a:t>
            </a:r>
            <a:r>
              <a:rPr lang="en-US" baseline="0" dirty="0" smtClean="0"/>
              <a:t>)</a:t>
            </a:r>
          </a:p>
          <a:p>
            <a:pPr eaLnBrk="1" hangingPunct="1"/>
            <a:r>
              <a:rPr lang="en-US" baseline="0" dirty="0" smtClean="0"/>
              <a:t>The behavior of these methods has been changed. Previously, they would prompt the user before overwriting another file. Now an exception will be thrown in that situation. </a:t>
            </a:r>
          </a:p>
          <a:p>
            <a:pPr eaLnBrk="1" hangingPunct="1"/>
            <a:r>
              <a:rPr lang="en-US" baseline="0" dirty="0" err="1" smtClean="0"/>
              <a:t>Document.SaveAs</a:t>
            </a:r>
            <a:r>
              <a:rPr lang="en-US" baseline="0" dirty="0" smtClean="0"/>
              <a:t>(string </a:t>
            </a:r>
            <a:r>
              <a:rPr lang="en-US" baseline="0" dirty="0" err="1" smtClean="0"/>
              <a:t>fileName</a:t>
            </a:r>
            <a:r>
              <a:rPr lang="en-US" baseline="0" dirty="0" smtClean="0"/>
              <a:t>, </a:t>
            </a:r>
            <a:r>
              <a:rPr lang="en-US" baseline="0" dirty="0" err="1" smtClean="0"/>
              <a:t>SaveAsOptions</a:t>
            </a:r>
            <a:r>
              <a:rPr lang="en-US" baseline="0" dirty="0" smtClean="0"/>
              <a:t> options)</a:t>
            </a:r>
          </a:p>
          <a:p>
            <a:pPr eaLnBrk="1" hangingPunct="1"/>
            <a:r>
              <a:rPr lang="en-US" baseline="0" dirty="0" smtClean="0"/>
              <a:t>This new method allows you to save a document, and encapsulates the options to rename the document in session, overwrite an existing file (if it exists), and temporarily assign a view id to use to generate the file preview. </a:t>
            </a:r>
          </a:p>
          <a:p>
            <a:pPr eaLnBrk="1" hangingPunct="1"/>
            <a:r>
              <a:rPr lang="en-US" baseline="0" dirty="0" err="1" smtClean="0"/>
              <a:t>UIDocument.SaveAndClose</a:t>
            </a:r>
            <a:r>
              <a:rPr lang="en-US" baseline="0" dirty="0" smtClean="0"/>
              <a:t>()</a:t>
            </a:r>
          </a:p>
          <a:p>
            <a:pPr eaLnBrk="1" hangingPunct="1"/>
            <a:r>
              <a:rPr lang="en-US" baseline="0" dirty="0" smtClean="0"/>
              <a:t>This new method closes the document after saving it. If the document's path name has not been set the "Save As" dialog will be shown to the </a:t>
            </a:r>
            <a:r>
              <a:rPr lang="en-US" baseline="0" dirty="0" err="1" smtClean="0"/>
              <a:t>Revit</a:t>
            </a:r>
            <a:r>
              <a:rPr lang="en-US" baseline="0" dirty="0" smtClean="0"/>
              <a:t> user to set its name and location. </a:t>
            </a:r>
          </a:p>
          <a:p>
            <a:pPr eaLnBrk="1" hangingPunct="1"/>
            <a:r>
              <a:rPr lang="en-US" baseline="0" dirty="0" err="1" smtClean="0"/>
              <a:t>UIDocument.SaveAs</a:t>
            </a:r>
            <a:r>
              <a:rPr lang="en-US" baseline="0" dirty="0" smtClean="0"/>
              <a:t>()</a:t>
            </a:r>
          </a:p>
          <a:p>
            <a:pPr eaLnBrk="1" hangingPunct="1"/>
            <a:r>
              <a:rPr lang="en-US" baseline="0" dirty="0" smtClean="0"/>
              <a:t>This new method saves the document to a file name and path obtained from the </a:t>
            </a:r>
            <a:r>
              <a:rPr lang="en-US" baseline="0" dirty="0" err="1" smtClean="0"/>
              <a:t>Revit</a:t>
            </a:r>
            <a:r>
              <a:rPr lang="en-US" baseline="0" dirty="0" smtClean="0"/>
              <a:t> user (via the "Save As" dialog).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27</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This</a:t>
            </a:r>
            <a:r>
              <a:rPr lang="en-US" baseline="0" dirty="0" smtClean="0"/>
              <a:t> is done because the Reference class in the API was out-of-alignment with the native Revit class it represents, making it hard for automatic code generation.  The extra data carried by the Reference class cannot be populated automatically. Instead, you can use the Reference to find the Element, GeometryObject from the document. </a:t>
            </a:r>
            <a:r>
              <a:rPr lang="en-US" baseline="0" dirty="0" err="1" smtClean="0"/>
              <a:t>FindReferencesWithContextByDirection</a:t>
            </a:r>
            <a:r>
              <a:rPr lang="en-US" baseline="0" dirty="0" smtClean="0"/>
              <a:t> preserves the special outputs from FindReferencesByDirection using the modified Reference semantics.</a:t>
            </a:r>
          </a:p>
          <a:p>
            <a:pPr eaLnBrk="1" hangingPunct="1"/>
            <a:endParaRPr lang="en-US" baseline="0" dirty="0" smtClean="0"/>
          </a:p>
          <a:p>
            <a:pPr eaLnBrk="1" hangingPunct="1"/>
            <a:r>
              <a:rPr lang="en-US" dirty="0" smtClean="0"/>
              <a:t>Reference properties</a:t>
            </a:r>
          </a:p>
          <a:p>
            <a:pPr eaLnBrk="1" hangingPunct="1"/>
            <a:endParaRPr lang="en-US" dirty="0" smtClean="0"/>
          </a:p>
          <a:p>
            <a:pPr eaLnBrk="1" hangingPunct="1"/>
            <a:r>
              <a:rPr lang="en-US" dirty="0" smtClean="0"/>
              <a:t>The Reference class is being renovated to be more closely aligned with the native </a:t>
            </a:r>
            <a:r>
              <a:rPr lang="en-US" dirty="0" err="1" smtClean="0"/>
              <a:t>Revit</a:t>
            </a:r>
            <a:r>
              <a:rPr lang="en-US" dirty="0" smtClean="0"/>
              <a:t> class it wraps. Because of this change, References will no longer carry information on the document, element, or geometry object it was obtained from. The following table lists the replacement APIs for the Reference properties:</a:t>
            </a:r>
          </a:p>
          <a:p>
            <a:pPr eaLnBrk="1" hangingPunct="1"/>
            <a:endParaRPr lang="en-US" dirty="0" smtClean="0"/>
          </a:p>
          <a:p>
            <a:pPr eaLnBrk="1" hangingPunct="1"/>
            <a:r>
              <a:rPr lang="en-US" dirty="0" smtClean="0"/>
              <a:t>Reference property :  Replacement </a:t>
            </a:r>
          </a:p>
          <a:p>
            <a:pPr eaLnBrk="1" hangingPunct="1"/>
            <a:r>
              <a:rPr lang="en-US" dirty="0" smtClean="0"/>
              <a:t>.Element :  .</a:t>
            </a:r>
            <a:r>
              <a:rPr lang="en-US" dirty="0" err="1" smtClean="0"/>
              <a:t>ElementId</a:t>
            </a:r>
            <a:r>
              <a:rPr lang="en-US" dirty="0" smtClean="0"/>
              <a:t> or </a:t>
            </a:r>
            <a:r>
              <a:rPr lang="en-US" dirty="0" err="1" smtClean="0"/>
              <a:t>Document.GetElement</a:t>
            </a:r>
            <a:r>
              <a:rPr lang="en-US" dirty="0" smtClean="0"/>
              <a:t>(Reference) </a:t>
            </a:r>
          </a:p>
          <a:p>
            <a:pPr eaLnBrk="1" hangingPunct="1"/>
            <a:r>
              <a:rPr lang="en-US" dirty="0" smtClean="0"/>
              <a:t>.</a:t>
            </a:r>
            <a:r>
              <a:rPr lang="en-US" dirty="0" err="1" smtClean="0"/>
              <a:t>GeometryObject</a:t>
            </a:r>
            <a:r>
              <a:rPr lang="en-US" dirty="0" smtClean="0"/>
              <a:t> :  </a:t>
            </a:r>
            <a:r>
              <a:rPr lang="en-US" dirty="0" err="1" smtClean="0"/>
              <a:t>Element.GetGeometryObjectFromReference</a:t>
            </a:r>
            <a:r>
              <a:rPr lang="en-US" dirty="0" smtClean="0"/>
              <a:t>(Reference) </a:t>
            </a:r>
          </a:p>
          <a:p>
            <a:pPr eaLnBrk="1" hangingPunct="1"/>
            <a:r>
              <a:rPr lang="en-US" dirty="0" smtClean="0"/>
              <a:t>.Transform : </a:t>
            </a:r>
            <a:r>
              <a:rPr lang="en-US" dirty="0" err="1" smtClean="0"/>
              <a:t>ReferenceWithContext.GetInstanceTransform</a:t>
            </a:r>
            <a:r>
              <a:rPr lang="en-US" dirty="0" smtClean="0"/>
              <a:t>() (see below) </a:t>
            </a:r>
          </a:p>
          <a:p>
            <a:pPr eaLnBrk="1" hangingPunct="1"/>
            <a:r>
              <a:rPr lang="en-US" dirty="0" smtClean="0"/>
              <a:t>.</a:t>
            </a:r>
            <a:r>
              <a:rPr lang="en-US" dirty="0" err="1" smtClean="0"/>
              <a:t>ProximityParameter</a:t>
            </a:r>
            <a:r>
              <a:rPr lang="en-US" dirty="0" smtClean="0"/>
              <a:t> :  </a:t>
            </a:r>
            <a:r>
              <a:rPr lang="en-US" dirty="0" err="1" smtClean="0"/>
              <a:t>ReferenceWithContext.ProximityParameter</a:t>
            </a:r>
            <a:r>
              <a:rPr lang="en-US" dirty="0" smtClean="0"/>
              <a:t> (see below) </a:t>
            </a:r>
          </a:p>
          <a:p>
            <a:pPr eaLnBrk="1" hangingPunct="1"/>
            <a:r>
              <a:rPr lang="en-US" dirty="0" smtClean="0"/>
              <a:t>.</a:t>
            </a:r>
            <a:r>
              <a:rPr lang="en-US" dirty="0" err="1" smtClean="0"/>
              <a:t>ElementReferenceType</a:t>
            </a:r>
            <a:r>
              <a:rPr lang="en-US" dirty="0" smtClean="0"/>
              <a:t> :  Unchanged </a:t>
            </a:r>
          </a:p>
          <a:p>
            <a:pPr eaLnBrk="1" hangingPunct="1"/>
            <a:r>
              <a:rPr lang="en-US" dirty="0" smtClean="0"/>
              <a:t>.</a:t>
            </a:r>
            <a:r>
              <a:rPr lang="en-US" dirty="0" err="1" smtClean="0"/>
              <a:t>GlobalPoint</a:t>
            </a:r>
            <a:r>
              <a:rPr lang="en-US" dirty="0" smtClean="0"/>
              <a:t> :  Unchanged </a:t>
            </a:r>
          </a:p>
          <a:p>
            <a:pPr eaLnBrk="1" hangingPunct="1"/>
            <a:r>
              <a:rPr lang="en-US" dirty="0" smtClean="0"/>
              <a:t>.</a:t>
            </a:r>
            <a:r>
              <a:rPr lang="en-US" dirty="0" err="1" smtClean="0"/>
              <a:t>UVPoint</a:t>
            </a:r>
            <a:r>
              <a:rPr lang="en-US" dirty="0" smtClean="0"/>
              <a:t> :  Unchanged </a:t>
            </a:r>
          </a:p>
          <a:p>
            <a:pPr eaLnBrk="1" hangingPunct="1"/>
            <a:endParaRPr lang="en-US" dirty="0" smtClean="0"/>
          </a:p>
          <a:p>
            <a:pPr eaLnBrk="1" hangingPunct="1"/>
            <a:r>
              <a:rPr lang="en-US" dirty="0" smtClean="0"/>
              <a:t>The method</a:t>
            </a:r>
          </a:p>
          <a:p>
            <a:pPr eaLnBrk="1" hangingPunct="1"/>
            <a:endParaRPr lang="en-US" dirty="0" smtClean="0"/>
          </a:p>
          <a:p>
            <a:pPr eaLnBrk="1" hangingPunct="1"/>
            <a:r>
              <a:rPr lang="en-US" dirty="0" err="1" smtClean="0"/>
              <a:t>Document.FindReferencesByDirection</a:t>
            </a:r>
            <a:r>
              <a:rPr lang="en-US" dirty="0" smtClean="0"/>
              <a:t>() </a:t>
            </a:r>
          </a:p>
          <a:p>
            <a:pPr eaLnBrk="1" hangingPunct="1"/>
            <a:r>
              <a:rPr lang="en-US" dirty="0" smtClean="0"/>
              <a:t>is affected most by this change. The method was the only method to populate the Transform and </a:t>
            </a:r>
            <a:r>
              <a:rPr lang="en-US" dirty="0" err="1" smtClean="0"/>
              <a:t>ProximityParameter</a:t>
            </a:r>
            <a:r>
              <a:rPr lang="en-US" dirty="0" smtClean="0"/>
              <a:t> properties of Reference. You should switch to the replacement method:</a:t>
            </a:r>
          </a:p>
          <a:p>
            <a:pPr eaLnBrk="1" hangingPunct="1"/>
            <a:endParaRPr lang="en-US" dirty="0" smtClean="0"/>
          </a:p>
          <a:p>
            <a:pPr eaLnBrk="1" hangingPunct="1"/>
            <a:r>
              <a:rPr lang="en-US" dirty="0" err="1" smtClean="0"/>
              <a:t>Document.FindReferencesWithContextByDirection</a:t>
            </a:r>
            <a:r>
              <a:rPr lang="en-US" dirty="0" smtClean="0"/>
              <a:t>() </a:t>
            </a:r>
          </a:p>
          <a:p>
            <a:pPr eaLnBrk="1" hangingPunct="1"/>
            <a:r>
              <a:rPr lang="en-US" dirty="0" smtClean="0"/>
              <a:t>This replacement method returns a list of </a:t>
            </a:r>
            <a:r>
              <a:rPr lang="en-US" dirty="0" err="1" smtClean="0"/>
              <a:t>ReferenceWithContext</a:t>
            </a:r>
            <a:r>
              <a:rPr lang="en-US" dirty="0" smtClean="0"/>
              <a:t> objects, containing the Reference plus additional members:</a:t>
            </a:r>
          </a:p>
          <a:p>
            <a:pPr eaLnBrk="1" hangingPunct="1"/>
            <a:endParaRPr lang="en-US" dirty="0" smtClean="0"/>
          </a:p>
          <a:p>
            <a:pPr eaLnBrk="1" hangingPunct="1"/>
            <a:r>
              <a:rPr lang="en-US" dirty="0" err="1" smtClean="0"/>
              <a:t>ReferenceWithContext.ProximityParameter</a:t>
            </a:r>
            <a:r>
              <a:rPr lang="en-US" dirty="0" smtClean="0"/>
              <a:t> </a:t>
            </a:r>
          </a:p>
          <a:p>
            <a:pPr eaLnBrk="1" hangingPunct="1"/>
            <a:r>
              <a:rPr lang="en-US" dirty="0" err="1" smtClean="0"/>
              <a:t>ReferenceWithContext.GetInstanceTransform</a:t>
            </a:r>
            <a:r>
              <a:rPr lang="en-US" dirty="0" smtClean="0"/>
              <a:t>() </a:t>
            </a:r>
          </a:p>
          <a:p>
            <a:pPr eaLnBrk="1" hangingPunct="1"/>
            <a:r>
              <a:rPr lang="en-US" dirty="0" smtClean="0"/>
              <a:t>Note that methods which existed in </a:t>
            </a:r>
            <a:r>
              <a:rPr lang="en-US" dirty="0" err="1" smtClean="0"/>
              <a:t>Revit</a:t>
            </a:r>
            <a:r>
              <a:rPr lang="en-US" dirty="0" smtClean="0"/>
              <a:t> 2011 and earlier will continue in this release to return a fully populated Reference object (it is not necessary to change code dealing with these methods). However, methods added in </a:t>
            </a:r>
            <a:r>
              <a:rPr lang="en-US" dirty="0" err="1" smtClean="0"/>
              <a:t>Revit</a:t>
            </a:r>
            <a:r>
              <a:rPr lang="en-US" dirty="0" smtClean="0"/>
              <a:t> 2012 may not return a fully populated Reference handle and will need to be parsed using the replacement methods above. Also, affected members have been marked obsolete and planned to be removed in a future release.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28</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Many of these changes are alignment</a:t>
            </a:r>
            <a:r>
              <a:rPr lang="en-US" baseline="0" dirty="0" smtClean="0"/>
              <a:t> to the output of our code generator; all events are now generated.  In some cases we are still tweaking the code generator and may restore some of these changes before Beta. The sender object change represented an oversight; of course UI events should receive the UIApplication object as the sender, not a DB-level object.</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29</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These renovations are to:</a:t>
            </a:r>
          </a:p>
          <a:p>
            <a:pPr eaLnBrk="1" hangingPunct="1">
              <a:buFont typeface="Arial" pitchFamily="34" charset="0"/>
              <a:buChar char="•"/>
            </a:pPr>
            <a:r>
              <a:rPr lang="en-US" dirty="0" smtClean="0"/>
              <a:t>Remove</a:t>
            </a:r>
            <a:r>
              <a:rPr lang="en-US" baseline="0" dirty="0" smtClean="0"/>
              <a:t> implicit dependency on </a:t>
            </a:r>
            <a:r>
              <a:rPr lang="en-US" baseline="0" dirty="0" err="1" smtClean="0"/>
              <a:t>ActiveView</a:t>
            </a:r>
            <a:endParaRPr lang="en-US" baseline="0" dirty="0" smtClean="0"/>
          </a:p>
          <a:p>
            <a:pPr eaLnBrk="1" hangingPunct="1">
              <a:buFont typeface="Arial" pitchFamily="34" charset="0"/>
              <a:buChar char="•"/>
            </a:pPr>
            <a:r>
              <a:rPr lang="en-US" baseline="0" dirty="0" smtClean="0"/>
              <a:t>Gain new functionality</a:t>
            </a:r>
          </a:p>
          <a:p>
            <a:pPr eaLnBrk="1" hangingPunct="1">
              <a:buFont typeface="Arial" pitchFamily="34" charset="0"/>
              <a:buChar char="•"/>
            </a:pPr>
            <a:r>
              <a:rPr lang="en-US" baseline="0" dirty="0" smtClean="0"/>
              <a:t>Better align native and API code</a:t>
            </a:r>
          </a:p>
          <a:p>
            <a:pPr eaLnBrk="1" hangingPunct="1">
              <a:buFont typeface="Arial" pitchFamily="34" charset="0"/>
              <a:buChar char="•"/>
            </a:pPr>
            <a:endParaRPr lang="en-US" baseline="0" dirty="0" smtClean="0"/>
          </a:p>
          <a:p>
            <a:pPr eaLnBrk="1" hangingPunct="1">
              <a:buFont typeface="Arial" pitchFamily="34" charset="0"/>
              <a:buChar char="•"/>
            </a:pPr>
            <a:r>
              <a:rPr lang="en-US" baseline="0" dirty="0" smtClean="0"/>
              <a:t>With Mirror - </a:t>
            </a:r>
            <a:r>
              <a:rPr lang="en-US" sz="1400" kern="1200" dirty="0" smtClean="0">
                <a:solidFill>
                  <a:schemeClr val="tx1"/>
                </a:solidFill>
                <a:latin typeface="Arial" charset="0"/>
                <a:ea typeface="ＭＳ Ｐゴシック" charset="-128"/>
                <a:cs typeface="ＭＳ Ｐゴシック" charset="-128"/>
              </a:rPr>
              <a:t>These new methods allow you to mirror one or more elements directly about a geometric plane which you may construct directly. Previously the </a:t>
            </a:r>
            <a:r>
              <a:rPr lang="en-US" sz="1400" kern="1200" dirty="0" err="1" smtClean="0">
                <a:solidFill>
                  <a:schemeClr val="tx1"/>
                </a:solidFill>
                <a:latin typeface="Arial" charset="0"/>
                <a:ea typeface="ＭＳ Ｐゴシック" charset="-128"/>
                <a:cs typeface="ＭＳ Ｐゴシック" charset="-128"/>
              </a:rPr>
              <a:t>Document.Mirror</a:t>
            </a:r>
            <a:r>
              <a:rPr lang="en-US" sz="1400" kern="1200" dirty="0" smtClean="0">
                <a:solidFill>
                  <a:schemeClr val="tx1"/>
                </a:solidFill>
                <a:latin typeface="Arial" charset="0"/>
                <a:ea typeface="ＭＳ Ｐゴシック" charset="-128"/>
                <a:cs typeface="ＭＳ Ｐゴシック" charset="-128"/>
              </a:rPr>
              <a:t>() methods required you to obtain a reference to an actual plane, or implicitly used the active view to calculate the mirror plane.</a:t>
            </a:r>
            <a:endParaRPr lang="en-US" dirty="0" smtClean="0"/>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30</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These renovations are to:</a:t>
            </a:r>
          </a:p>
          <a:p>
            <a:pPr eaLnBrk="1" hangingPunct="1">
              <a:buFont typeface="Arial" pitchFamily="34" charset="0"/>
              <a:buChar char="•"/>
            </a:pPr>
            <a:r>
              <a:rPr lang="en-US" dirty="0" smtClean="0"/>
              <a:t>Remove</a:t>
            </a:r>
            <a:r>
              <a:rPr lang="en-US" baseline="0" dirty="0" smtClean="0"/>
              <a:t> implicit dependency on </a:t>
            </a:r>
            <a:r>
              <a:rPr lang="en-US" baseline="0" dirty="0" err="1" smtClean="0"/>
              <a:t>ActiveView</a:t>
            </a:r>
            <a:endParaRPr lang="en-US" baseline="0" dirty="0" smtClean="0"/>
          </a:p>
          <a:p>
            <a:pPr eaLnBrk="1" hangingPunct="1">
              <a:buFont typeface="Arial" pitchFamily="34" charset="0"/>
              <a:buChar char="•"/>
            </a:pPr>
            <a:r>
              <a:rPr lang="en-US" baseline="0" dirty="0" smtClean="0"/>
              <a:t>Gain new functionality</a:t>
            </a:r>
          </a:p>
          <a:p>
            <a:pPr eaLnBrk="1" hangingPunct="1">
              <a:buFont typeface="Arial" pitchFamily="34" charset="0"/>
              <a:buChar char="•"/>
            </a:pPr>
            <a:r>
              <a:rPr lang="en-US" baseline="0" dirty="0" smtClean="0"/>
              <a:t>Better align native and API code</a:t>
            </a:r>
          </a:p>
          <a:p>
            <a:pPr eaLnBrk="1" hangingPunct="1">
              <a:buFont typeface="Arial" pitchFamily="34" charset="0"/>
              <a:buNone/>
            </a:pPr>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31</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This is not in any release that is out yet</a:t>
            </a:r>
            <a:r>
              <a:rPr lang="en-US" baseline="0" dirty="0" smtClean="0"/>
              <a:t> and hopefully in next one. Material changes to bring something in line with internal code which is changing and also open a lot of opportunities in future around physical material. Will start small with changes with structural and appearances but will scale it up slowly to help work on sustainability, cost estimation, etc. The attempt is to build an infrastructure that can grow with these uses in logical fashion. There will be some rice changes at this point when they are released. </a:t>
            </a:r>
          </a:p>
          <a:p>
            <a:pPr eaLnBrk="1" hangingPunct="1"/>
            <a:r>
              <a:rPr lang="en-US" dirty="0" smtClean="0"/>
              <a:t>The material renovation will continue further past the present release. Many interesting areas of use, and put in robust support for things beyond visual support. The Revit model behaviour is influenced by material properties. Working with manufacturing on this: engineering properties.</a:t>
            </a:r>
            <a:r>
              <a:rPr lang="en-US" baseline="0" dirty="0" smtClean="0"/>
              <a:t> For instance, in </a:t>
            </a:r>
            <a:r>
              <a:rPr lang="en-US" dirty="0" smtClean="0"/>
              <a:t>architecture, a window: argon glass, aluminum, rubber ... how will the window behave?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32</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US" dirty="0" smtClean="0"/>
              <a:t>Standardizing interfaces. Number of changes</a:t>
            </a:r>
            <a:r>
              <a:rPr lang="en-US" baseline="0" dirty="0" smtClean="0"/>
              <a:t> to Rebar Host data but also some new rebar cover methods to help better understand the area between the rebar and outer surface of concrete. Rebar is the biggest example of aligning add-on API with internal Revit classes. The internal developer creates API also. Lots of changes here, details covered in docs. Follows proper API and .NET standards. Lots of new properties and methods. 3d rebar support and corbel support. The assembly feature that you saw is a precast workflow. We have done lots of work around precast. Corbel is one of those critical things.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34</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Here comes a bunch of really longtime requests, things that people wanted to do for a long time.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35</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US" dirty="0" smtClean="0"/>
              <a:t>Long time request</a:t>
            </a:r>
            <a:r>
              <a:rPr lang="en-US" baseline="0" dirty="0" smtClean="0"/>
              <a:t> from Revit plug-in developers – you will now be able to open and make active the document of your choice. Some minor restrictions as shows in slide – cannot open in open transaction and cannot open in response to an event.</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36</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US" dirty="0" smtClean="0"/>
              <a:t>Again</a:t>
            </a:r>
            <a:r>
              <a:rPr lang="en-US" baseline="0" dirty="0" smtClean="0"/>
              <a:t> a strong request from API users – ability to set the active view with some obvious restrictions as shown.</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37</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marL="0" marR="0" indent="0" algn="l" defTabSz="1298575" rtl="0" eaLnBrk="1" fontAlgn="base" latinLnBrk="0" hangingPunct="1">
              <a:lnSpc>
                <a:spcPct val="100000"/>
              </a:lnSpc>
              <a:spcBef>
                <a:spcPct val="30000"/>
              </a:spcBef>
              <a:spcAft>
                <a:spcPct val="0"/>
              </a:spcAft>
              <a:buClrTx/>
              <a:buSzTx/>
              <a:buFontTx/>
              <a:buNone/>
              <a:tabLst/>
              <a:defRPr/>
            </a:pPr>
            <a:r>
              <a:rPr lang="en-US" dirty="0" smtClean="0"/>
              <a:t>Popular request – now we can create our</a:t>
            </a:r>
            <a:r>
              <a:rPr lang="en-US" baseline="0" dirty="0" smtClean="0"/>
              <a:t> own tabs. Exercise restraint since there is limited space in the user interface with existing Revit tabs still discernible. The limit has been set to 20 custom tabs – these tabs will appear to the right of the existing Revit tabs – even right of Add-In tab. You still have the add-ins and analyse tab.</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38</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dirty="0" smtClean="0">
                <a:solidFill>
                  <a:schemeClr val="tx1"/>
                </a:solidFill>
                <a:latin typeface="+mn-lt"/>
                <a:ea typeface="ＭＳ Ｐゴシック" charset="-128"/>
                <a:cs typeface="ＭＳ Ｐゴシック" charset="-128"/>
              </a:rPr>
              <a:t>Again a popular request: now we can access the list of </a:t>
            </a:r>
            <a:r>
              <a:rPr lang="en-GB" sz="1400" kern="1200" dirty="0" err="1" smtClean="0">
                <a:solidFill>
                  <a:schemeClr val="tx1"/>
                </a:solidFill>
                <a:latin typeface="+mn-lt"/>
                <a:ea typeface="ＭＳ Ｐゴシック" charset="-128"/>
                <a:cs typeface="ＭＳ Ｐゴシック" charset="-128"/>
              </a:rPr>
              <a:t>worksets</a:t>
            </a:r>
            <a:r>
              <a:rPr lang="en-GB" sz="1400" kern="1200" dirty="0" smtClean="0">
                <a:solidFill>
                  <a:schemeClr val="tx1"/>
                </a:solidFill>
                <a:latin typeface="+mn-lt"/>
                <a:ea typeface="ＭＳ Ｐゴシック" charset="-128"/>
                <a:cs typeface="ＭＳ Ｐゴシック" charset="-128"/>
              </a:rPr>
              <a:t>, find out what elements are in the </a:t>
            </a:r>
            <a:r>
              <a:rPr lang="en-GB" sz="1400" kern="1200" dirty="0" err="1" smtClean="0">
                <a:solidFill>
                  <a:schemeClr val="tx1"/>
                </a:solidFill>
                <a:latin typeface="+mn-lt"/>
                <a:ea typeface="ＭＳ Ｐゴシック" charset="-128"/>
                <a:cs typeface="ＭＳ Ｐゴシック" charset="-128"/>
              </a:rPr>
              <a:t>workset</a:t>
            </a:r>
            <a:r>
              <a:rPr lang="en-GB" sz="1400" kern="1200" dirty="0" smtClean="0">
                <a:solidFill>
                  <a:schemeClr val="tx1"/>
                </a:solidFill>
                <a:latin typeface="+mn-lt"/>
                <a:ea typeface="ＭＳ Ｐゴシック" charset="-128"/>
                <a:cs typeface="ＭＳ Ｐゴシック" charset="-128"/>
              </a:rPr>
              <a:t>, who's borrowed it, has the element gone out of date with Central. All this provides more finesse to what you need to react to – for example a borrowed element might have been altered already and need not be monitored via events.</a:t>
            </a:r>
          </a:p>
          <a:p>
            <a:r>
              <a:rPr lang="en-GB" sz="1400" kern="1200" dirty="0" smtClean="0">
                <a:solidFill>
                  <a:schemeClr val="tx1"/>
                </a:solidFill>
                <a:latin typeface="+mn-lt"/>
                <a:ea typeface="ＭＳ Ｐゴシック" charset="-128"/>
                <a:cs typeface="ＭＳ Ｐゴシック" charset="-128"/>
              </a:rPr>
              <a:t>In future pre-release build, there is some infrastructure being added to enable users to ask for edit elements that someone else has checked out.</a:t>
            </a:r>
          </a:p>
          <a:p>
            <a:r>
              <a:rPr lang="en-GB" sz="1400" kern="1200" dirty="0" smtClean="0">
                <a:solidFill>
                  <a:schemeClr val="tx1"/>
                </a:solidFill>
                <a:latin typeface="+mn-lt"/>
                <a:ea typeface="ＭＳ Ｐゴシック" charset="-128"/>
                <a:cs typeface="ＭＳ Ｐゴシック" charset="-128"/>
              </a:rPr>
              <a:t>API around new </a:t>
            </a:r>
            <a:r>
              <a:rPr lang="en-GB" sz="1400" kern="1200" dirty="0" err="1" smtClean="0">
                <a:solidFill>
                  <a:schemeClr val="tx1"/>
                </a:solidFill>
                <a:latin typeface="+mn-lt"/>
                <a:ea typeface="ＭＳ Ｐゴシック" charset="-128"/>
                <a:cs typeface="ＭＳ Ｐゴシック" charset="-128"/>
              </a:rPr>
              <a:t>worksharing</a:t>
            </a:r>
            <a:r>
              <a:rPr lang="en-GB" sz="1400" kern="1200" dirty="0" smtClean="0">
                <a:solidFill>
                  <a:schemeClr val="tx1"/>
                </a:solidFill>
                <a:latin typeface="+mn-lt"/>
                <a:ea typeface="ＭＳ Ｐゴシック" charset="-128"/>
                <a:cs typeface="ＭＳ Ｐゴシック" charset="-128"/>
              </a:rPr>
              <a:t> functionality planned for later (colour coding by element etc.)</a:t>
            </a:r>
          </a:p>
          <a:p>
            <a:r>
              <a:rPr lang="en-GB" sz="1400" kern="1200" dirty="0" smtClean="0">
                <a:solidFill>
                  <a:schemeClr val="tx1"/>
                </a:solidFill>
                <a:latin typeface="+mn-lt"/>
                <a:ea typeface="ＭＳ Ｐゴシック" charset="-128"/>
                <a:cs typeface="ＭＳ Ｐゴシック" charset="-128"/>
              </a:rPr>
              <a:t>Not all existing functionality exposed: operations such as Open Latest need more untangling before exposure.</a:t>
            </a:r>
            <a:endParaRPr lang="en-GB" sz="1400" kern="1200" dirty="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39</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Major focus. A lot</a:t>
            </a:r>
            <a:r>
              <a:rPr lang="en-US" baseline="0" dirty="0" smtClean="0"/>
              <a:t> of effort put in to provide more information on Revit element geometry – thus aiming to help API users who do not get to see the elements unlike the Revit users who can see it from the UI. Access the beam and column geometry before the fitting and joining happens in the model which is done by Revit. Further access to silhouette of a solid, obtain faces which are not aligned with Silhouette and obtain elements which created solid faces. So lot of analysis is available now on solids which was not possible until now. This should help understand the model as a visual observer. </a:t>
            </a:r>
          </a:p>
          <a:p>
            <a:pPr eaLnBrk="1" hangingPunct="1"/>
            <a:r>
              <a:rPr lang="en-US" baseline="0" dirty="0" smtClean="0"/>
              <a:t>Non element geometry creation – API users can create geometry that is not an element if you want to make it part of analysis by introducing it into the model. New APIs should be helpful in calculating proximity of elements. </a:t>
            </a:r>
          </a:p>
          <a:p>
            <a:pPr eaLnBrk="1" hangingPunct="1"/>
            <a:r>
              <a:rPr lang="en-US" baseline="0" dirty="0" smtClean="0"/>
              <a:t>From Host object, we can get the top, bottom and side faces of it from the family instance’s host object. This also helps in getting the interference report of two elements and also helps can create own shapes and calculate intersection of the shape with the element in the model.</a:t>
            </a:r>
          </a:p>
          <a:p>
            <a:pPr eaLnBrk="1" hangingPunct="1"/>
            <a:r>
              <a:rPr lang="en-US" dirty="0" smtClean="0"/>
              <a:t>Minor additions</a:t>
            </a:r>
          </a:p>
          <a:p>
            <a:pPr eaLnBrk="1" hangingPunct="1">
              <a:buFont typeface="Arial" pitchFamily="34" charset="0"/>
              <a:buChar char="•"/>
            </a:pPr>
            <a:r>
              <a:rPr lang="en-US" dirty="0" smtClean="0"/>
              <a:t>Little</a:t>
            </a:r>
            <a:r>
              <a:rPr lang="en-US" baseline="0" dirty="0" smtClean="0"/>
              <a:t> more safety around element geometry so that API users don’t get information that is incorrect when accessing geometry of a given element. </a:t>
            </a:r>
          </a:p>
          <a:p>
            <a:pPr eaLnBrk="1" hangingPunct="1">
              <a:buFont typeface="Arial" pitchFamily="34" charset="0"/>
              <a:buChar char="•"/>
            </a:pPr>
            <a:r>
              <a:rPr lang="en-US" baseline="0" dirty="0" smtClean="0"/>
              <a:t>Should be overall helpful since it will provide access to information from outside like face regions, which we could not get which was the split face of a wall and curve representations of the edge instead</a:t>
            </a:r>
          </a:p>
          <a:p>
            <a:pPr eaLnBrk="1" hangingPunct="1">
              <a:buFont typeface="Arial" pitchFamily="34" charset="0"/>
              <a:buChar char="•"/>
            </a:pPr>
            <a:r>
              <a:rPr lang="en-US" baseline="0" dirty="0" smtClean="0"/>
              <a:t>Also provides method to calculate centroid which is as accurate as what Revit reports. </a:t>
            </a:r>
          </a:p>
          <a:p>
            <a:pPr eaLnBrk="1" hangingPunct="1">
              <a:buFont typeface="Arial" pitchFamily="34" charset="0"/>
              <a:buChar char="•"/>
            </a:pPr>
            <a:r>
              <a:rPr lang="en-US" baseline="0" dirty="0" smtClean="0"/>
              <a:t>GetTransformed is helpful when moving elements around in the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40</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dirty="0" smtClean="0">
                <a:solidFill>
                  <a:schemeClr val="tx1"/>
                </a:solidFill>
                <a:latin typeface="+mn-lt"/>
                <a:ea typeface="ＭＳ Ｐゴシック" charset="-128"/>
                <a:cs typeface="ＭＳ Ｐゴシック" charset="-128"/>
              </a:rPr>
              <a:t>We can now get the 3D geometry of spatial elements like rooms and spaces. It provides access to elements which form the boundary of the rooms and for those who needs fine-grained information of the geometry of the room. You can now access the detailed geometry of the elements that form the boundary of the rooms. Until now we were only able to read the general shape of the room – now we can associate that shape with the elements that form the boundary. One of the existing samples, </a:t>
            </a:r>
            <a:r>
              <a:rPr lang="en-GB" sz="1400" kern="1200" dirty="0" err="1" smtClean="0">
                <a:solidFill>
                  <a:schemeClr val="tx1"/>
                </a:solidFill>
                <a:latin typeface="+mn-lt"/>
                <a:ea typeface="ＭＳ Ｐゴシック" charset="-128"/>
                <a:cs typeface="ＭＳ Ｐゴシック" charset="-128"/>
              </a:rPr>
              <a:t>RoofsRooms</a:t>
            </a:r>
            <a:r>
              <a:rPr lang="en-GB" sz="1400" kern="1200" dirty="0" smtClean="0">
                <a:solidFill>
                  <a:schemeClr val="tx1"/>
                </a:solidFill>
                <a:latin typeface="+mn-lt"/>
                <a:ea typeface="ＭＳ Ｐゴシック" charset="-128"/>
                <a:cs typeface="ＭＳ Ｐゴシック" charset="-128"/>
              </a:rPr>
              <a:t>, which used 300 lines of code to find out if the top boundary of the room intersected the roof or not, has now reduced to 30-40 lines of code.</a:t>
            </a:r>
            <a:endParaRPr lang="en-GB" sz="1400" kern="1200" dirty="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41</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smtClean="0">
                <a:solidFill>
                  <a:schemeClr val="tx1"/>
                </a:solidFill>
                <a:latin typeface="+mn-lt"/>
                <a:ea typeface="ＭＳ Ｐゴシック" charset="-128"/>
                <a:cs typeface="ＭＳ Ｐゴシック" charset="-128"/>
              </a:rPr>
              <a:t>This became available in the subscription 2011 release of Revit which included the subscription energy analysis add-on. It uses the CEA API, which provides information that Revit uses for analytical conclusions.</a:t>
            </a:r>
            <a:endParaRPr lang="en-GB" sz="1400" kern="120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42</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baseline="0" dirty="0" smtClean="0"/>
              <a:t>This </a:t>
            </a:r>
            <a:r>
              <a:rPr lang="en-US" baseline="0" dirty="0" smtClean="0"/>
              <a:t>e</a:t>
            </a:r>
            <a:r>
              <a:rPr lang="en-US" b="0" baseline="0" dirty="0" smtClean="0"/>
              <a:t>nables API users to access the energy model that Revit uses and exports to gbXML. If you are interested in alternate ways of analyzing this information, you can do that more elaborately – attempt here is to open this up for API users as much as is possible to enable creation of more sustainability applications.</a:t>
            </a:r>
            <a:endParaRPr lang="en-US" b="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43</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smtClean="0">
                <a:solidFill>
                  <a:schemeClr val="tx1"/>
                </a:solidFill>
                <a:latin typeface="+mn-lt"/>
                <a:ea typeface="ＭＳ Ｐゴシック" charset="-128"/>
                <a:cs typeface="ＭＳ Ｐゴシック" charset="-128"/>
              </a:rPr>
              <a:t>Improvements in AVF – we are now able to display vectors along with the AVF. This will open up new type of analyses display. So in a sense it is one step short of showing computational fluid dynamics results except that there is no animation yet.</a:t>
            </a:r>
            <a:endParaRPr lang="en-GB" sz="1400" kern="120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44</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smtClean="0"/>
              <a:t>Revit</a:t>
            </a:r>
            <a:r>
              <a:rPr lang="en-US" baseline="0" smtClean="0"/>
              <a:t> 2012 provides 3D Rebar support with definition for multi planar rebar and with some additional pre-release build information provided on how the rebars are bent and centerline information. Additionally, now there is support for corbels. These are items that help in hosting rebars. API team is making investment with pre-cast construction and is part of the API to support that.</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45</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smtClean="0">
                <a:solidFill>
                  <a:schemeClr val="tx1"/>
                </a:solidFill>
                <a:latin typeface="+mn-lt"/>
                <a:ea typeface="ＭＳ Ｐゴシック" charset="-128"/>
                <a:cs typeface="ＭＳ Ｐゴシック" charset="-128"/>
              </a:rPr>
              <a:t>MEP elements are currently modeled three times over – the ducts themselves, an internal lining, and the external insulation. This has been changed in Revit to be procedural and provides classes to manage insulation and lining.</a:t>
            </a:r>
            <a:endParaRPr lang="en-GB" sz="1400" kern="120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46</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US" sz="1400" kern="1200" dirty="0" smtClean="0">
                <a:solidFill>
                  <a:schemeClr val="tx1"/>
                </a:solidFill>
                <a:latin typeface="+mn-lt"/>
                <a:ea typeface="ＭＳ Ｐゴシック" charset="-128"/>
                <a:cs typeface="ＭＳ Ｐゴシック" charset="-128"/>
              </a:rPr>
              <a:t>New functionality in </a:t>
            </a:r>
            <a:r>
              <a:rPr lang="en-US" sz="1400" kern="1200" dirty="0" err="1" smtClean="0">
                <a:solidFill>
                  <a:schemeClr val="tx1"/>
                </a:solidFill>
                <a:latin typeface="+mn-lt"/>
                <a:ea typeface="ＭＳ Ｐゴシック" charset="-128"/>
                <a:cs typeface="ＭＳ Ｐゴシック" charset="-128"/>
              </a:rPr>
              <a:t>Revit</a:t>
            </a:r>
            <a:r>
              <a:rPr lang="en-US" sz="1400" kern="1200" dirty="0" smtClean="0">
                <a:solidFill>
                  <a:schemeClr val="tx1"/>
                </a:solidFill>
                <a:latin typeface="+mn-lt"/>
                <a:ea typeface="ＭＳ Ｐゴシック" charset="-128"/>
                <a:cs typeface="ＭＳ Ｐゴシック" charset="-128"/>
              </a:rPr>
              <a:t> 2012 allows elements to be divided into sub-parts, collected into assemblies, and displayed in special assembly views. </a:t>
            </a:r>
          </a:p>
          <a:p>
            <a:endParaRPr lang="en-US" sz="1400" kern="1200" dirty="0" smtClean="0">
              <a:solidFill>
                <a:schemeClr val="tx1"/>
              </a:solidFill>
              <a:latin typeface="+mn-lt"/>
              <a:ea typeface="ＭＳ Ｐゴシック" charset="-128"/>
              <a:cs typeface="ＭＳ Ｐゴシック" charset="-128"/>
            </a:endParaRPr>
          </a:p>
          <a:p>
            <a:r>
              <a:rPr lang="en-GB" sz="1400" kern="1200" dirty="0" smtClean="0">
                <a:solidFill>
                  <a:schemeClr val="tx1"/>
                </a:solidFill>
                <a:latin typeface="+mn-lt"/>
                <a:ea typeface="ＭＳ Ｐゴシック" charset="-128"/>
                <a:cs typeface="ＭＳ Ｐゴシック" charset="-128"/>
              </a:rPr>
              <a:t>A concept of construction modelling is assembly, an abstract way to think about putting items together as an assembly. This API helps select arbitrary set of elements and tell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that this is an assembly following which these can be used for scheduling and creation of shop drawings. The use case for this starts with pre-cast columns and some items associated with this column. You can link them all together as an assembly and schedule them as part of larger whole. This is not limited to structural elements and can be used for any group of elements which needs to be isolated to create shop drawings. This release will also have the ability to split and study elements into parts for analyzing and studying them with the API.</a:t>
            </a:r>
            <a:endParaRPr lang="en-GB" sz="1400" kern="1200" dirty="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47</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US" sz="1400" kern="1200" dirty="0" smtClean="0">
                <a:solidFill>
                  <a:schemeClr val="tx1"/>
                </a:solidFill>
                <a:latin typeface="+mn-lt"/>
                <a:ea typeface="ＭＳ Ｐゴシック" charset="-128"/>
                <a:cs typeface="ＭＳ Ｐゴシック" charset="-128"/>
              </a:rPr>
              <a:t>The client API is capable of working with point cloud instances within </a:t>
            </a:r>
            <a:r>
              <a:rPr lang="en-US" sz="1400" kern="1200" dirty="0" err="1" smtClean="0">
                <a:solidFill>
                  <a:schemeClr val="tx1"/>
                </a:solidFill>
                <a:latin typeface="+mn-lt"/>
                <a:ea typeface="ＭＳ Ｐゴシック" charset="-128"/>
                <a:cs typeface="ＭＳ Ｐゴシック" charset="-128"/>
              </a:rPr>
              <a:t>Revit</a:t>
            </a:r>
            <a:r>
              <a:rPr lang="en-US" sz="1400" kern="1200" dirty="0" smtClean="0">
                <a:solidFill>
                  <a:schemeClr val="tx1"/>
                </a:solidFill>
                <a:latin typeface="+mn-lt"/>
                <a:ea typeface="ＭＳ Ｐゴシック" charset="-128"/>
                <a:cs typeface="ＭＳ Ｐゴシック" charset="-128"/>
              </a:rPr>
              <a:t> (creating them, manipulating their properties like </a:t>
            </a:r>
            <a:r>
              <a:rPr lang="en-US" sz="1400" kern="1200" baseline="0" dirty="0" smtClean="0">
                <a:solidFill>
                  <a:schemeClr val="tx1"/>
                </a:solidFill>
                <a:latin typeface="+mn-lt"/>
                <a:ea typeface="ＭＳ Ｐゴシック" charset="-128"/>
                <a:cs typeface="ＭＳ Ｐゴシック" charset="-128"/>
              </a:rPr>
              <a:t> highlighting, selecting sub-sets of overall points</a:t>
            </a:r>
            <a:r>
              <a:rPr lang="en-US" sz="1400" kern="1200" dirty="0" smtClean="0">
                <a:solidFill>
                  <a:schemeClr val="tx1"/>
                </a:solidFill>
                <a:latin typeface="+mn-lt"/>
                <a:ea typeface="ＭＳ Ｐゴシック" charset="-128"/>
                <a:cs typeface="ＭＳ Ｐゴシック" charset="-128"/>
              </a:rPr>
              <a:t>, and reading the points found matching a given volumetric filter).</a:t>
            </a:r>
          </a:p>
          <a:p>
            <a:endParaRPr lang="en-US" sz="1400" kern="1200" dirty="0" smtClean="0">
              <a:solidFill>
                <a:schemeClr val="tx1"/>
              </a:solidFill>
              <a:latin typeface="+mn-lt"/>
              <a:ea typeface="ＭＳ Ｐゴシック" charset="-128"/>
              <a:cs typeface="ＭＳ Ｐゴシック" charset="-128"/>
            </a:endParaRPr>
          </a:p>
          <a:p>
            <a:pPr marL="0" marR="0" indent="0" algn="l" defTabSz="1298575" rtl="0" eaLnBrk="0" fontAlgn="base" latinLnBrk="0" hangingPunct="0">
              <a:lnSpc>
                <a:spcPct val="100000"/>
              </a:lnSpc>
              <a:spcBef>
                <a:spcPct val="30000"/>
              </a:spcBef>
              <a:spcAft>
                <a:spcPct val="0"/>
              </a:spcAft>
              <a:buClrTx/>
              <a:buSzTx/>
              <a:buFontTx/>
              <a:buNone/>
              <a:tabLst/>
              <a:defRPr/>
            </a:pPr>
            <a:r>
              <a:rPr lang="en-GB" sz="1400" kern="1200" dirty="0" smtClean="0">
                <a:solidFill>
                  <a:schemeClr val="tx1"/>
                </a:solidFill>
                <a:latin typeface="+mn-lt"/>
                <a:ea typeface="ＭＳ Ｐゴシック" charset="-128"/>
                <a:cs typeface="ＭＳ Ｐゴシック" charset="-128"/>
              </a:rPr>
              <a:t>If you want to use your own point cloud engine and process your own file formats which are not supported, you will be able to hook it up  to provide points to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for the on-screen rendering for the user to see. </a:t>
            </a:r>
            <a:r>
              <a:rPr lang="en-US" sz="1400" kern="1200" dirty="0" smtClean="0">
                <a:solidFill>
                  <a:schemeClr val="tx1"/>
                </a:solidFill>
                <a:latin typeface="+mn-lt"/>
                <a:ea typeface="ＭＳ Ｐゴシック" charset="-128"/>
                <a:cs typeface="ＭＳ Ｐゴシック" charset="-128"/>
              </a:rPr>
              <a:t>The engine API is capable of supplying points in a point cloud to </a:t>
            </a:r>
            <a:r>
              <a:rPr lang="en-US" sz="1400" kern="1200" dirty="0" err="1" smtClean="0">
                <a:solidFill>
                  <a:schemeClr val="tx1"/>
                </a:solidFill>
                <a:latin typeface="+mn-lt"/>
                <a:ea typeface="ＭＳ Ｐゴシック" charset="-128"/>
                <a:cs typeface="ＭＳ Ｐゴシック" charset="-128"/>
              </a:rPr>
              <a:t>Revit</a:t>
            </a:r>
            <a:r>
              <a:rPr lang="en-US" sz="1400" kern="1200" dirty="0" smtClean="0">
                <a:solidFill>
                  <a:schemeClr val="tx1"/>
                </a:solidFill>
                <a:latin typeface="+mn-lt"/>
                <a:ea typeface="ＭＳ Ｐゴシック" charset="-128"/>
                <a:cs typeface="ＭＳ Ｐゴシック" charset="-128"/>
              </a:rPr>
              <a:t>. </a:t>
            </a:r>
          </a:p>
          <a:p>
            <a:endParaRPr lang="en-GB" sz="1400" kern="1200" dirty="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48</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The </a:t>
            </a:r>
            <a:r>
              <a:rPr lang="en-US" dirty="0" err="1" smtClean="0"/>
              <a:t>Revit</a:t>
            </a:r>
            <a:r>
              <a:rPr lang="en-US" dirty="0" smtClean="0"/>
              <a:t> API now allows you to create your own class-like Schema data structures and attach instances of them to any Element in a </a:t>
            </a:r>
            <a:r>
              <a:rPr lang="en-US" dirty="0" err="1" smtClean="0"/>
              <a:t>Revit</a:t>
            </a:r>
            <a:r>
              <a:rPr lang="en-US" dirty="0" smtClean="0"/>
              <a:t> model. This functionality can be used to replace the technique of storing data in hidden shared parameters. Schema-based data is saved with the </a:t>
            </a:r>
            <a:r>
              <a:rPr lang="en-US" dirty="0" err="1" smtClean="0"/>
              <a:t>Revit</a:t>
            </a:r>
            <a:r>
              <a:rPr lang="en-US" dirty="0" smtClean="0"/>
              <a:t> model and allows for higher-level, metadata-enhanced, object-oriented data structures. Schema data can be configured to be readable and/or writable to all users, just a specific application vendor, or just a specific application from a vendor.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49</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smtClean="0">
                <a:solidFill>
                  <a:schemeClr val="tx1"/>
                </a:solidFill>
                <a:latin typeface="+mn-lt"/>
                <a:ea typeface="ＭＳ Ｐゴシック" charset="-128"/>
                <a:cs typeface="ＭＳ Ｐゴシック" charset="-128"/>
              </a:rPr>
              <a:t>This is in connection with the large team workflow initiative, where worksharing is important and also linked models are major part of it. Now you can find external file references, trace the file path of external files and understand the load state in a Revit session. Various other pieces which help identify if a file is imported or merely linked, and different kinds of links – Revit models, CAD models, and finding the paths.</a:t>
            </a:r>
            <a:endParaRPr lang="en-GB" sz="1400" kern="120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50</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r>
              <a:rPr lang="en-US" dirty="0" smtClean="0"/>
              <a:t>This</a:t>
            </a:r>
            <a:r>
              <a:rPr lang="en-US" baseline="0" dirty="0" smtClean="0"/>
              <a:t> is for API developers – provides opportunity for developers to introduce rules around performance to advise users of changes they would want to make. There will be some rules in Revit when it ships that API users can use, but there might be additional ones that API users might want to add. This is not a corrective action but it can advise users based on context e.g. saying your family has 12000 elements and it might be too many! API users can also analyze results from the adviser based on areas of interest regarding API users rules.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51</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52</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r>
              <a:rPr lang="en-GB" sz="1400" kern="1200" dirty="0" smtClean="0">
                <a:solidFill>
                  <a:schemeClr val="tx1"/>
                </a:solidFill>
                <a:latin typeface="+mn-lt"/>
                <a:ea typeface="ＭＳ Ｐゴシック" charset="-128"/>
                <a:cs typeface="ＭＳ Ｐゴシック" charset="-128"/>
              </a:rPr>
              <a:t>In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2011, we introduced a number of conceptual modelling enhancements – putting in adaptive components and now we have API access to it.</a:t>
            </a:r>
          </a:p>
          <a:p>
            <a:r>
              <a:rPr lang="en-GB" sz="1400" kern="1200" dirty="0" smtClean="0">
                <a:solidFill>
                  <a:schemeClr val="tx1"/>
                </a:solidFill>
                <a:latin typeface="+mn-lt"/>
                <a:ea typeface="ＭＳ Ｐゴシック" charset="-128"/>
                <a:cs typeface="ＭＳ Ｐゴシック" charset="-128"/>
              </a:rPr>
              <a:t>We are also building the IFC export on top of the API as discussed before, we now have a function that will allow API users to trigger an IFC document open – especially for applications used in EU which do a considerable amount of IFC exchange, you can now start automating the document open.</a:t>
            </a:r>
          </a:p>
          <a:p>
            <a:r>
              <a:rPr lang="en-GB" sz="1400" kern="1200" dirty="0" smtClean="0">
                <a:solidFill>
                  <a:schemeClr val="tx1"/>
                </a:solidFill>
                <a:latin typeface="+mn-lt"/>
                <a:ea typeface="ＭＳ Ｐゴシック" charset="-128"/>
                <a:cs typeface="ＭＳ Ｐゴシック" charset="-128"/>
              </a:rPr>
              <a:t>Helps identify if the parameter is family parameter is a shared parameter and if it is, then access the GUID</a:t>
            </a:r>
          </a:p>
          <a:p>
            <a:r>
              <a:rPr lang="en-GB" sz="1400" kern="1200" dirty="0" smtClean="0">
                <a:solidFill>
                  <a:schemeClr val="tx1"/>
                </a:solidFill>
                <a:latin typeface="+mn-lt"/>
                <a:ea typeface="ＭＳ Ｐゴシック" charset="-128"/>
                <a:cs typeface="ＭＳ Ｐゴシック" charset="-128"/>
              </a:rPr>
              <a:t>Now possible to copy and move an element</a:t>
            </a:r>
          </a:p>
          <a:p>
            <a:r>
              <a:rPr lang="en-GB" sz="1400" kern="1200" dirty="0" err="1" smtClean="0">
                <a:solidFill>
                  <a:schemeClr val="tx1"/>
                </a:solidFill>
                <a:latin typeface="+mn-lt"/>
                <a:ea typeface="ＭＳ Ｐゴシック" charset="-128"/>
                <a:cs typeface="ＭＳ Ｐゴシック" charset="-128"/>
              </a:rPr>
              <a:t>Workplane</a:t>
            </a:r>
            <a:r>
              <a:rPr lang="en-GB" sz="1400" kern="1200" dirty="0" smtClean="0">
                <a:solidFill>
                  <a:schemeClr val="tx1"/>
                </a:solidFill>
                <a:latin typeface="+mn-lt"/>
                <a:ea typeface="ＭＳ Ｐゴシック" charset="-128"/>
                <a:cs typeface="ＭＳ Ｐゴシック" charset="-128"/>
              </a:rPr>
              <a:t> manipulation possible in project editor mode – works on face hosted family instances and helps flip the work plane and this requested has been implemented for structural connectors not being able to be placed properly without work plane flipping feature.</a:t>
            </a:r>
          </a:p>
          <a:p>
            <a:r>
              <a:rPr lang="en-GB" sz="1400" kern="1200" dirty="0" smtClean="0">
                <a:solidFill>
                  <a:schemeClr val="tx1"/>
                </a:solidFill>
                <a:latin typeface="+mn-lt"/>
                <a:ea typeface="ＭＳ Ｐゴシック" charset="-128"/>
                <a:cs typeface="ＭＳ Ｐゴシック" charset="-128"/>
              </a:rPr>
              <a:t>Lot of requests for asking </a:t>
            </a:r>
            <a:r>
              <a:rPr lang="en-GB" sz="1400" kern="1200" dirty="0" err="1" smtClean="0">
                <a:solidFill>
                  <a:schemeClr val="tx1"/>
                </a:solidFill>
                <a:latin typeface="+mn-lt"/>
                <a:ea typeface="ＭＳ Ｐゴシック" charset="-128"/>
                <a:cs typeface="ＭＳ Ｐゴシック" charset="-128"/>
              </a:rPr>
              <a:t>Revit</a:t>
            </a:r>
            <a:r>
              <a:rPr lang="en-GB" sz="1400" kern="1200" dirty="0" smtClean="0">
                <a:solidFill>
                  <a:schemeClr val="tx1"/>
                </a:solidFill>
                <a:latin typeface="+mn-lt"/>
                <a:ea typeface="ＭＳ Ｐゴシック" charset="-128"/>
                <a:cs typeface="ＭＳ Ｐゴシック" charset="-128"/>
              </a:rPr>
              <a:t> to not join walls for various workflows like having a gap in a wall join.</a:t>
            </a:r>
          </a:p>
          <a:p>
            <a:r>
              <a:rPr lang="en-GB" sz="1400" kern="1200" dirty="0" smtClean="0">
                <a:solidFill>
                  <a:schemeClr val="tx1"/>
                </a:solidFill>
                <a:latin typeface="+mn-lt"/>
                <a:ea typeface="ＭＳ Ｐゴシック" charset="-128"/>
                <a:cs typeface="ＭＳ Ｐゴシック" charset="-128"/>
              </a:rPr>
              <a:t>Ability to pin/unpin elements or understand their state.</a:t>
            </a:r>
            <a:endParaRPr lang="en-GB" sz="1400" kern="1200" dirty="0">
              <a:solidFill>
                <a:schemeClr val="tx1"/>
              </a:solidFill>
              <a:latin typeface="+mn-lt"/>
              <a:ea typeface="ＭＳ Ｐゴシック" charset="-128"/>
              <a:cs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EC4AD0-B6EA-466A-BDF7-D2E896D455C7}" type="slidenum">
              <a:rPr lang="en-US" smtClean="0"/>
              <a:pPr/>
              <a:t>54</a:t>
            </a:fld>
            <a:endParaRPr lang="en-US" dirty="0" smtClean="0"/>
          </a:p>
        </p:txBody>
      </p:sp>
      <p:sp>
        <p:nvSpPr>
          <p:cNvPr id="68611" name="Rectangle 2"/>
          <p:cNvSpPr>
            <a:spLocks noGrp="1" noRot="1" noChangeAspect="1" noChangeArrowheads="1" noTextEdit="1"/>
          </p:cNvSpPr>
          <p:nvPr>
            <p:ph type="sldImg"/>
          </p:nvPr>
        </p:nvSpPr>
        <p:spPr>
          <a:xfrm>
            <a:off x="914400" y="742950"/>
            <a:ext cx="4976813" cy="3732213"/>
          </a:xfrm>
          <a:ln/>
        </p:spPr>
      </p:sp>
      <p:sp>
        <p:nvSpPr>
          <p:cNvPr id="68612" name="Rectangle 3"/>
          <p:cNvSpPr>
            <a:spLocks noGrp="1" noChangeArrowheads="1"/>
          </p:cNvSpPr>
          <p:nvPr>
            <p:ph type="body" idx="1"/>
          </p:nvPr>
        </p:nvSpPr>
        <p:spPr>
          <a:xfrm>
            <a:off x="906792" y="4721529"/>
            <a:ext cx="4992029" cy="4473387"/>
          </a:xfrm>
          <a:noFill/>
          <a:ln/>
        </p:spPr>
        <p:txBody>
          <a:bodyPr/>
          <a:lstStyle/>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87077CE-6DA3-1C4A-8710-E03D0ED32BB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p:txBody>
          <a:bodyPr/>
          <a:lstStyle/>
          <a:p>
            <a:pPr>
              <a:defRPr/>
            </a:pPr>
            <a:fld id="{C9F8852D-FDC1-4300-BA35-EF42028D72F2}" type="slidenum">
              <a:rPr lang="en-US" smtClean="0">
                <a:latin typeface="Arial" pitchFamily="34" charset="0"/>
              </a:rPr>
              <a:pPr>
                <a:defRPr/>
              </a:pPr>
              <a:t>56</a:t>
            </a:fld>
            <a:endParaRPr lang="en-US" dirty="0" smtClean="0">
              <a:latin typeface="Arial" pitchFamily="34" charset="0"/>
            </a:endParaRPr>
          </a:p>
        </p:txBody>
      </p:sp>
      <p:sp>
        <p:nvSpPr>
          <p:cNvPr id="17411" name="Rectangle 2"/>
          <p:cNvSpPr>
            <a:spLocks noGrp="1" noRot="1" noChangeAspect="1" noChangeArrowheads="1" noTextEdit="1"/>
          </p:cNvSpPr>
          <p:nvPr>
            <p:ph type="sldImg"/>
          </p:nvPr>
        </p:nvSpPr>
        <p:spPr>
          <a:xfrm>
            <a:off x="1511300" y="746125"/>
            <a:ext cx="3878263" cy="2909888"/>
          </a:xfrm>
          <a:ln/>
        </p:spPr>
      </p:sp>
      <p:sp>
        <p:nvSpPr>
          <p:cNvPr id="1741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dirty="0" smtClean="0"/>
              <a:t>Concentrating on several items:</a:t>
            </a:r>
          </a:p>
          <a:p>
            <a:pPr marL="0" marR="0" indent="0" algn="l" defTabSz="1298575"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Continuing focus on construction, will benefit users working on building fabrication.</a:t>
            </a:r>
          </a:p>
          <a:p>
            <a:pPr marL="0" marR="0" indent="0" algn="l" defTabSz="1298575" rtl="0" eaLnBrk="0" fontAlgn="base" latinLnBrk="0" hangingPunct="0">
              <a:lnSpc>
                <a:spcPct val="100000"/>
              </a:lnSpc>
              <a:spcBef>
                <a:spcPct val="30000"/>
              </a:spcBef>
              <a:spcAft>
                <a:spcPct val="0"/>
              </a:spcAft>
              <a:buClrTx/>
              <a:buSzTx/>
              <a:buFont typeface="Arial" pitchFamily="34" charset="0"/>
              <a:buNone/>
              <a:tabLst/>
              <a:defRPr/>
            </a:pPr>
            <a:r>
              <a:rPr lang="en-US" baseline="0" dirty="0" smtClean="0"/>
              <a:t>More extensions to analysis visualization – mostly on the API front. </a:t>
            </a:r>
          </a:p>
          <a:p>
            <a:pPr>
              <a:buFont typeface="Arial" pitchFamily="34" charset="0"/>
              <a:buNone/>
            </a:pPr>
            <a:r>
              <a:rPr lang="en-US" dirty="0" smtClean="0"/>
              <a:t>Large</a:t>
            </a:r>
            <a:r>
              <a:rPr lang="en-US" baseline="0" dirty="0" smtClean="0"/>
              <a:t> teams, focusing on worksharing benefits for Revit 2012. </a:t>
            </a:r>
          </a:p>
          <a:p>
            <a:pPr>
              <a:buFont typeface="Arial" pitchFamily="34" charset="0"/>
              <a:buNone/>
            </a:pPr>
            <a:r>
              <a:rPr lang="en-US" baseline="0" dirty="0" smtClean="0"/>
              <a:t>Given industry focus on construction and renovation, Revit 2012 will also focus on point clouds.</a:t>
            </a:r>
          </a:p>
          <a:p>
            <a:pPr>
              <a:buFont typeface="Arial" pitchFamily="34" charset="0"/>
              <a:buNone/>
            </a:pPr>
            <a:endParaRPr lang="en-US" baseline="0" dirty="0" smtClean="0"/>
          </a:p>
          <a:p>
            <a:pPr>
              <a:buFont typeface="Arial" pitchFamily="34" charset="0"/>
              <a:buNone/>
            </a:pPr>
            <a:r>
              <a:rPr lang="en-US" dirty="0" smtClean="0"/>
              <a:t>Focus</a:t>
            </a:r>
            <a:r>
              <a:rPr lang="en-US" baseline="0" dirty="0" smtClean="0"/>
              <a:t> on construction and in close sync with Analysis theme</a:t>
            </a:r>
          </a:p>
          <a:p>
            <a:pPr>
              <a:buFont typeface="Arial" pitchFamily="34" charset="0"/>
              <a:buNone/>
            </a:pPr>
            <a:r>
              <a:rPr lang="en-US" baseline="0" dirty="0" smtClean="0"/>
              <a:t>Make more information of the model available to API users to enable better analysis and manipulate model appropriately for construction, cost analysis, or any other tasks which requires far more detailed understanding of the model. </a:t>
            </a:r>
          </a:p>
          <a:p>
            <a:pPr>
              <a:buFont typeface="Arial" pitchFamily="34" charset="0"/>
              <a:buNone/>
            </a:pPr>
            <a:r>
              <a:rPr lang="en-US" baseline="0" dirty="0" smtClean="0"/>
              <a:t>In conjunction with worksharing features, we will have access to worksharing information – a highly requested feature. </a:t>
            </a:r>
          </a:p>
          <a:p>
            <a:pPr>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a:t>
            </a:fld>
            <a:endParaRPr lang="en-US" dirty="0"/>
          </a:p>
        </p:txBody>
      </p:sp>
    </p:spTree>
    <p:extLst>
      <p:ext uri="{BB962C8B-B14F-4D97-AF65-F5344CB8AC3E}">
        <p14:creationId xmlns="" xmlns:p14="http://schemas.microsoft.com/office/powerpoint/2010/main" val="194686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Subdivision of elements</a:t>
            </a:r>
            <a:r>
              <a:rPr lang="en-US" baseline="0" dirty="0" smtClean="0"/>
              <a:t> in the model for quantification and better understanding from construction point of view. This covers walls, slabs and other monolithic concrete objects. They can now be broken down into their component pieces. Also enable subdivision of monolithic concrete elements into parts which are in sync with the designed intent and construction workflow at site (since monolithic concrete elements cannot be delivered in whole piece at the site and need to be split into parts for assembly at site – this allows the splitting into parts).</a:t>
            </a: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7</a:t>
            </a:fld>
            <a:endParaRPr lang="en-US" dirty="0"/>
          </a:p>
        </p:txBody>
      </p:sp>
    </p:spTree>
    <p:extLst>
      <p:ext uri="{BB962C8B-B14F-4D97-AF65-F5344CB8AC3E}">
        <p14:creationId xmlns="" xmlns:p14="http://schemas.microsoft.com/office/powerpoint/2010/main" val="358801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API feature providing </a:t>
            </a:r>
            <a:r>
              <a:rPr lang="en-US" baseline="0" dirty="0" smtClean="0"/>
              <a:t>various enhancements to show different kinds of visualization, e.g. vector analysis and other results painted on the model.</a:t>
            </a:r>
          </a:p>
          <a:p>
            <a:r>
              <a:rPr lang="en-US" dirty="0" smtClean="0"/>
              <a:t>2011 added AVF, paint numerical results graphically on surfaces. Now extended to paint more flexibly, temporary graphics, display things that are not elements. Help test whether the invisible thing you made is really were you thought it was.</a:t>
            </a: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8</a:t>
            </a:fld>
            <a:endParaRPr lang="en-US" dirty="0"/>
          </a:p>
        </p:txBody>
      </p:sp>
    </p:spTree>
    <p:extLst>
      <p:ext uri="{BB962C8B-B14F-4D97-AF65-F5344CB8AC3E}">
        <p14:creationId xmlns="" xmlns:p14="http://schemas.microsoft.com/office/powerpoint/2010/main" val="181273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Revit know</a:t>
            </a:r>
            <a:r>
              <a:rPr lang="en-US" baseline="0" dirty="0" smtClean="0"/>
              <a:t>s a lot about who is borrowing which elements to work on in a collaborative work setup and on what has changed in the model since it was last saved. This release helps surface that information to the users so that users can make more intelligent decisions on when to sync to central, who owns which element in a given time in the model. Remove surprises for users when things change.</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9</a:t>
            </a:fld>
            <a:endParaRPr lang="en-US" dirty="0"/>
          </a:p>
        </p:txBody>
      </p:sp>
    </p:spTree>
    <p:extLst>
      <p:ext uri="{BB962C8B-B14F-4D97-AF65-F5344CB8AC3E}">
        <p14:creationId xmlns="" xmlns:p14="http://schemas.microsoft.com/office/powerpoint/2010/main" val="2612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7"/>
            <a:ext cx="11762080" cy="1417320"/>
          </a:xfrm>
        </p:spPr>
        <p:txBody>
          <a:bodyPr/>
          <a:lstStyle>
            <a:lvl1pPr>
              <a:defRPr sz="4800"/>
            </a:lvl1pPr>
          </a:lstStyle>
          <a:p>
            <a:r>
              <a:rPr lang="en-US" smtClean="0"/>
              <a:t>Click to edit Master title style</a:t>
            </a:r>
            <a:endParaRPr lang="en-US"/>
          </a:p>
        </p:txBody>
      </p:sp>
      <p:sp>
        <p:nvSpPr>
          <p:cNvPr id="3" name="Slide Number Placeholder 6"/>
          <p:cNvSpPr>
            <a:spLocks noGrp="1"/>
          </p:cNvSpPr>
          <p:nvPr>
            <p:ph type="sldNum" sz="quarter" idx="10"/>
          </p:nvPr>
        </p:nvSpPr>
        <p:spPr>
          <a:xfrm>
            <a:off x="9477375" y="8231187"/>
            <a:ext cx="3035300" cy="520700"/>
          </a:xfrm>
          <a:prstGeom prst="rect">
            <a:avLst/>
          </a:prstGeom>
        </p:spPr>
        <p:txBody>
          <a:bodyPr/>
          <a:lstStyle>
            <a:lvl1pPr>
              <a:defRPr/>
            </a:lvl1pPr>
          </a:lstStyle>
          <a:p>
            <a:pPr>
              <a:defRPr/>
            </a:pPr>
            <a:fld id="{F73B0984-90CB-0F4C-A7FA-33983597B1B6}" type="slidenum">
              <a:rPr lang="en-US" smtClean="0"/>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600"/>
              </a:spcBef>
              <a:defRPr/>
            </a:lvl1pPr>
            <a:lvl2pPr>
              <a:spcBef>
                <a:spcPts val="1200"/>
              </a:spcBef>
              <a:defRPr/>
            </a:lvl2pPr>
            <a:lvl3pPr>
              <a:spcBef>
                <a:spcPts val="300"/>
              </a:spcBef>
              <a:defRPr/>
            </a:lvl3pPr>
            <a:lvl5pPr marL="914400" indent="0">
              <a:spcBef>
                <a:spcPts val="0"/>
              </a:spcBef>
              <a:buNone/>
              <a:defRPr b="1">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
        <p:nvSpPr>
          <p:cNvPr id="4" name="Slide Number Placeholder 6"/>
          <p:cNvSpPr>
            <a:spLocks noGrp="1"/>
          </p:cNvSpPr>
          <p:nvPr>
            <p:ph type="sldNum" sz="quarter" idx="10"/>
          </p:nvPr>
        </p:nvSpPr>
        <p:spPr>
          <a:xfrm>
            <a:off x="9477375" y="8231187"/>
            <a:ext cx="3035300" cy="520700"/>
          </a:xfrm>
          <a:prstGeom prst="rect">
            <a:avLst/>
          </a:prstGeom>
        </p:spPr>
        <p:txBody>
          <a:bodyPr/>
          <a:lstStyle>
            <a:lvl1pPr>
              <a:defRPr/>
            </a:lvl1pPr>
          </a:lstStyle>
          <a:p>
            <a:pPr>
              <a:defRPr/>
            </a:pPr>
            <a:fld id="{A0D9C197-BE63-E24C-9E19-14D7F7CBB328}"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
        <p:nvSpPr>
          <p:cNvPr id="5" name="Slide Number Placeholder 6"/>
          <p:cNvSpPr>
            <a:spLocks noGrp="1"/>
          </p:cNvSpPr>
          <p:nvPr>
            <p:ph type="sldNum" sz="quarter" idx="12"/>
          </p:nvPr>
        </p:nvSpPr>
        <p:spPr>
          <a:xfrm>
            <a:off x="9477375" y="8231187"/>
            <a:ext cx="3035300" cy="520700"/>
          </a:xfrm>
          <a:prstGeom prst="rect">
            <a:avLst/>
          </a:prstGeom>
        </p:spPr>
        <p:txBody>
          <a:bodyPr/>
          <a:lstStyle>
            <a:lvl1pPr>
              <a:defRPr/>
            </a:lvl1pPr>
          </a:lstStyle>
          <a:p>
            <a:pPr>
              <a:defRPr/>
            </a:pPr>
            <a:fld id="{DC98C02B-067F-CC41-8D66-1012D7990DD5}"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19050" y="9001125"/>
            <a:ext cx="12992100" cy="755650"/>
          </a:xfrm>
          <a:prstGeom prst="rect">
            <a:avLst/>
          </a:prstGeom>
          <a:solidFill>
            <a:srgbClr val="000000"/>
          </a:solidFill>
          <a:ln w="25400" cap="flat" cmpd="sng" algn="ctr">
            <a:noFill/>
            <a:prstDash val="solid"/>
            <a:round/>
            <a:headEnd type="none" w="med" len="med"/>
            <a:tailEnd type="none" w="med" len="med"/>
          </a:ln>
          <a:effectLst/>
        </p:spPr>
        <p:txBody>
          <a:bodyPr/>
          <a:lstStyle/>
          <a:p>
            <a:pPr algn="ctr" defTabSz="914400">
              <a:defRPr/>
            </a:pPr>
            <a:endParaRPr lang="en-US" sz="3200" dirty="0">
              <a:solidFill>
                <a:srgbClr val="000000"/>
              </a:solidFill>
              <a:latin typeface="Gill Sans" charset="0"/>
              <a:ea typeface="ヒラギノ角ゴ Pro W3" charset="0"/>
              <a:cs typeface="ヒラギノ角ゴ Pro W3" charset="0"/>
              <a:sym typeface="Gill Sans" charset="0"/>
            </a:endParaRPr>
          </a:p>
        </p:txBody>
      </p:sp>
      <p:sp>
        <p:nvSpPr>
          <p:cNvPr id="1027"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charset="0"/>
              </a:rPr>
              <a:t>Click to edit Master title style</a:t>
            </a:r>
          </a:p>
        </p:txBody>
      </p:sp>
      <p:sp>
        <p:nvSpPr>
          <p:cNvPr id="1028"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8" name="TextBox 7"/>
          <p:cNvSpPr txBox="1"/>
          <p:nvPr/>
        </p:nvSpPr>
        <p:spPr>
          <a:xfrm>
            <a:off x="333375" y="9221787"/>
            <a:ext cx="5334000" cy="307777"/>
          </a:xfrm>
          <a:prstGeom prst="rect">
            <a:avLst/>
          </a:prstGeom>
          <a:noFill/>
        </p:spPr>
        <p:txBody>
          <a:bodyPr wrap="square" rtlCol="0">
            <a:spAutoFit/>
          </a:bodyPr>
          <a:lstStyle/>
          <a:p>
            <a:r>
              <a:rPr lang="en-US" sz="1400" dirty="0" smtClean="0">
                <a:solidFill>
                  <a:schemeClr val="bg1">
                    <a:lumMod val="65000"/>
                    <a:lumOff val="35000"/>
                  </a:schemeClr>
                </a:solidFill>
              </a:rPr>
              <a:t>Autodesk</a:t>
            </a:r>
            <a:r>
              <a:rPr lang="en-US" sz="1400" baseline="0" dirty="0" smtClean="0">
                <a:solidFill>
                  <a:schemeClr val="bg1">
                    <a:lumMod val="65000"/>
                    <a:lumOff val="35000"/>
                  </a:schemeClr>
                </a:solidFill>
              </a:rPr>
              <a:t> D</a:t>
            </a:r>
            <a:r>
              <a:rPr lang="en-US" sz="1400" dirty="0" smtClean="0">
                <a:solidFill>
                  <a:schemeClr val="bg1">
                    <a:lumMod val="65000"/>
                    <a:lumOff val="35000"/>
                  </a:schemeClr>
                </a:solidFill>
              </a:rPr>
              <a:t>eveloper</a:t>
            </a:r>
            <a:r>
              <a:rPr lang="en-US" sz="1400" baseline="0" dirty="0" smtClean="0">
                <a:solidFill>
                  <a:schemeClr val="bg1">
                    <a:lumMod val="65000"/>
                    <a:lumOff val="35000"/>
                  </a:schemeClr>
                </a:solidFill>
              </a:rPr>
              <a:t> Network 2011</a:t>
            </a:r>
            <a:endParaRPr lang="en-GB" sz="1400" dirty="0">
              <a:solidFill>
                <a:schemeClr val="bg1">
                  <a:lumMod val="65000"/>
                  <a:lumOff val="35000"/>
                </a:schemeClr>
              </a:solidFill>
            </a:endParaRPr>
          </a:p>
        </p:txBody>
      </p:sp>
      <p:sp>
        <p:nvSpPr>
          <p:cNvPr id="9" name="TextBox 8"/>
          <p:cNvSpPr txBox="1"/>
          <p:nvPr userDrawn="1"/>
        </p:nvSpPr>
        <p:spPr>
          <a:xfrm>
            <a:off x="7343775" y="9221787"/>
            <a:ext cx="5334000" cy="307777"/>
          </a:xfrm>
          <a:prstGeom prst="rect">
            <a:avLst/>
          </a:prstGeom>
          <a:noFill/>
        </p:spPr>
        <p:txBody>
          <a:bodyPr wrap="square" rtlCol="0">
            <a:spAutoFit/>
          </a:bodyPr>
          <a:lstStyle/>
          <a:p>
            <a:pPr algn="r"/>
            <a:r>
              <a:rPr lang="en-US" sz="1400" dirty="0" smtClean="0">
                <a:solidFill>
                  <a:schemeClr val="bg1">
                    <a:lumMod val="65000"/>
                    <a:lumOff val="35000"/>
                  </a:schemeClr>
                </a:solidFill>
              </a:rPr>
              <a:t>Autodesk</a:t>
            </a:r>
            <a:endParaRPr lang="en-GB" sz="1400" dirty="0">
              <a:solidFill>
                <a:schemeClr val="bg1">
                  <a:lumMod val="65000"/>
                  <a:lumOff val="35000"/>
                </a:schemeClr>
              </a:solidFill>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Lst>
  <p:transition/>
  <p:timing>
    <p:tnLst>
      <p:par>
        <p:cTn id="1" dur="indefinite" restart="never" nodeType="tmRoot"/>
      </p:par>
    </p:tnLst>
  </p:timing>
  <p:txStyles>
    <p:titleStyle>
      <a:lvl1pPr algn="l" rtl="0" eaLnBrk="0" fontAlgn="base" hangingPunct="0">
        <a:spcBef>
          <a:spcPct val="0"/>
        </a:spcBef>
        <a:spcAft>
          <a:spcPct val="0"/>
        </a:spcAft>
        <a:defRPr sz="4000" b="1">
          <a:solidFill>
            <a:srgbClr val="FFFFFF"/>
          </a:solidFill>
          <a:latin typeface="+mj-lt"/>
          <a:ea typeface="ＭＳ Ｐゴシック" charset="-128"/>
          <a:cs typeface="ＭＳ Ｐゴシック" charset="-128"/>
          <a:sym typeface="Arial" charset="0"/>
        </a:defRPr>
      </a:lvl1pPr>
      <a:lvl2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2pPr>
      <a:lvl3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3pPr>
      <a:lvl4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4pPr>
      <a:lvl5pPr algn="l" rtl="0" eaLnBrk="0" fontAlgn="base" hangingPunct="0">
        <a:spcBef>
          <a:spcPct val="0"/>
        </a:spcBef>
        <a:spcAft>
          <a:spcPct val="0"/>
        </a:spcAft>
        <a:defRPr sz="4000" b="1">
          <a:solidFill>
            <a:srgbClr val="FFFFFF"/>
          </a:solidFill>
          <a:latin typeface="Arial" charset="0"/>
          <a:ea typeface="ＭＳ Ｐゴシック" charset="-128"/>
          <a:cs typeface="ＭＳ Ｐゴシック" charset="-128"/>
          <a:sym typeface="Arial"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575" indent="-282575" algn="l" rtl="0" eaLnBrk="0" fontAlgn="base" hangingPunct="0">
        <a:spcBef>
          <a:spcPts val="500"/>
        </a:spcBef>
        <a:spcAft>
          <a:spcPct val="0"/>
        </a:spcAft>
        <a:buClr>
          <a:srgbClr val="FFFFFF"/>
        </a:buClr>
        <a:buSzPct val="80000"/>
        <a:buFont typeface="Wingdings" charset="2"/>
        <a:buChar char="§"/>
        <a:defRPr sz="3200">
          <a:solidFill>
            <a:srgbClr val="FFFFFF"/>
          </a:solidFill>
          <a:latin typeface="+mn-lt"/>
          <a:ea typeface="ＭＳ Ｐゴシック" charset="-128"/>
          <a:cs typeface="ＭＳ Ｐゴシック" charset="-128"/>
          <a:sym typeface="Arial" charset="0"/>
        </a:defRPr>
      </a:lvl1pPr>
      <a:lvl2pPr marL="566738" indent="-282575" algn="l" rtl="0" eaLnBrk="0" fontAlgn="base" hangingPunct="0">
        <a:spcBef>
          <a:spcPts val="500"/>
        </a:spcBef>
        <a:spcAft>
          <a:spcPct val="0"/>
        </a:spcAft>
        <a:buClr>
          <a:srgbClr val="FFFFFF"/>
        </a:buClr>
        <a:buSzPct val="80000"/>
        <a:buFont typeface="Wingdings" charset="2"/>
        <a:buChar char="§"/>
        <a:defRPr sz="2800">
          <a:solidFill>
            <a:srgbClr val="FFFFFF"/>
          </a:solidFill>
          <a:latin typeface="+mn-lt"/>
          <a:ea typeface="ＭＳ Ｐゴシック" charset="-128"/>
          <a:cs typeface="+mn-cs"/>
          <a:sym typeface="Arial" charset="0"/>
        </a:defRPr>
      </a:lvl2pPr>
      <a:lvl3pPr marL="908050" indent="-254000" algn="l" rtl="0" eaLnBrk="0" fontAlgn="base" hangingPunct="0">
        <a:spcBef>
          <a:spcPts val="400"/>
        </a:spcBef>
        <a:spcAft>
          <a:spcPct val="0"/>
        </a:spcAft>
        <a:buClr>
          <a:srgbClr val="FFFFFF"/>
        </a:buClr>
        <a:buSzPct val="80000"/>
        <a:buFont typeface="Wingdings" charset="2"/>
        <a:buChar char="§"/>
        <a:defRPr sz="2400">
          <a:solidFill>
            <a:srgbClr val="FFFFFF"/>
          </a:solidFill>
          <a:latin typeface="+mn-lt"/>
          <a:ea typeface="ＭＳ Ｐゴシック" charset="-128"/>
          <a:cs typeface="+mn-cs"/>
          <a:sym typeface="Arial" charset="0"/>
        </a:defRPr>
      </a:lvl3pPr>
      <a:lvl4pPr marL="1420813" indent="-227013" algn="l" rtl="0" eaLnBrk="0" fontAlgn="base" hangingPunct="0">
        <a:spcBef>
          <a:spcPts val="300"/>
        </a:spcBef>
        <a:spcAft>
          <a:spcPct val="0"/>
        </a:spcAft>
        <a:buClr>
          <a:srgbClr val="FFFFFF"/>
        </a:buClr>
        <a:buSzPct val="80000"/>
        <a:buFont typeface="Wingdings" charset="2"/>
        <a:buChar char="§"/>
        <a:defRPr sz="2100">
          <a:solidFill>
            <a:srgbClr val="FFFFFF"/>
          </a:solidFill>
          <a:latin typeface="+mn-lt"/>
          <a:ea typeface="ＭＳ Ｐゴシック" charset="-128"/>
          <a:cs typeface="+mn-cs"/>
          <a:sym typeface="Arial" charset="0"/>
        </a:defRPr>
      </a:lvl4pPr>
      <a:lvl5pPr marL="1876425" indent="-204788" algn="l" rtl="0" eaLnBrk="0" fontAlgn="base" hangingPunct="0">
        <a:spcBef>
          <a:spcPts val="300"/>
        </a:spcBef>
        <a:spcAft>
          <a:spcPct val="0"/>
        </a:spcAft>
        <a:buClr>
          <a:srgbClr val="FFFFFF"/>
        </a:buClr>
        <a:buSzPct val="80000"/>
        <a:buFont typeface="Wingdings" charset="2"/>
        <a:buChar char="§"/>
        <a:defRPr sz="2000">
          <a:solidFill>
            <a:srgbClr val="FFFFFF"/>
          </a:solidFill>
          <a:latin typeface="+mn-lt"/>
          <a:ea typeface="ＭＳ Ｐゴシック" charset="-128"/>
          <a:cs typeface="+mn-cs"/>
          <a:sym typeface="Arial"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AutodeskBuild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hyperlink" Target="http://www.autodesk.com/symbre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dn.autodes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autodesk.com/joinad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file:///C:\a\j\adn\devdays\2010\doc\src\AdaptiveComponent\AdaptiveComponent.sln" TargetMode="External"/><Relationship Id="rId3" Type="http://schemas.openxmlformats.org/officeDocument/2006/relationships/image" Target="../media/image9.jpeg"/><Relationship Id="rId7" Type="http://schemas.openxmlformats.org/officeDocument/2006/relationships/hyperlink" Target="file:///C:\a\j\adn\devdays\2010\doc\src\RoofsRooms\CS\RoofsRooms.sln"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file:///C:\a\j\adn\devdays\2010\doc\src\Geometry2012\Geometry2012.sln" TargetMode="External"/><Relationship Id="rId11" Type="http://schemas.openxmlformats.org/officeDocument/2006/relationships/comments" Target="../comments/comment1.xml"/><Relationship Id="rId5" Type="http://schemas.openxmlformats.org/officeDocument/2006/relationships/hyperlink" Target="file:///C:\a\j\adn\devdays\2010\doc\src\AddRibbonTabs\AddRibbonTabs.sln" TargetMode="External"/><Relationship Id="rId10" Type="http://schemas.openxmlformats.org/officeDocument/2006/relationships/hyperlink" Target="file:///C:\a\j\adn\devdays\2010\doc\src\MepPlaceholders\MepPlaceholders.sln" TargetMode="External"/><Relationship Id="rId4" Type="http://schemas.openxmlformats.org/officeDocument/2006/relationships/hyperlink" Target="file:///C:\a\j\adn\devdays\2010\doc\src\DevDay2010\DevDay2010.sln" TargetMode="External"/><Relationship Id="rId9" Type="http://schemas.openxmlformats.org/officeDocument/2006/relationships/hyperlink" Target="file:///C:\a\j\adn\devdays\2010\doc\src\ExtensibleStorageDemo\ExtensibleStorageDemo\ExtensibleStorageDemo.sln" TargetMode="Externa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10914"/>
            <a:ext cx="13011150" cy="9734948"/>
          </a:xfrm>
          <a:prstGeom prst="rect">
            <a:avLst/>
          </a:prstGeom>
        </p:spPr>
      </p:pic>
      <p:sp>
        <p:nvSpPr>
          <p:cNvPr id="3075" name="Rectangle 3"/>
          <p:cNvSpPr>
            <a:spLocks noGrp="1" noChangeArrowheads="1"/>
          </p:cNvSpPr>
          <p:nvPr/>
        </p:nvSpPr>
        <p:spPr bwMode="auto">
          <a:xfrm>
            <a:off x="454036" y="3769458"/>
            <a:ext cx="12014983" cy="1355108"/>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dirty="0">
              <a:solidFill>
                <a:schemeClr val="bg1"/>
              </a:solidFill>
            </a:endParaRPr>
          </a:p>
        </p:txBody>
      </p:sp>
      <p:sp>
        <p:nvSpPr>
          <p:cNvPr id="3076" name="Rectangle 3"/>
          <p:cNvSpPr>
            <a:spLocks noGrp="1" noChangeArrowheads="1"/>
          </p:cNvSpPr>
          <p:nvPr/>
        </p:nvSpPr>
        <p:spPr bwMode="auto">
          <a:xfrm>
            <a:off x="442394" y="2668587"/>
            <a:ext cx="11976583" cy="4797764"/>
          </a:xfrm>
          <a:prstGeom prst="rect">
            <a:avLst/>
          </a:prstGeom>
          <a:noFill/>
          <a:ln w="9525">
            <a:noFill/>
            <a:miter lim="800000"/>
            <a:headEnd/>
            <a:tailEnd/>
          </a:ln>
        </p:spPr>
        <p:txBody>
          <a:bodyPr lIns="0" tIns="0" rIns="0" bIns="0"/>
          <a:lstStyle/>
          <a:p>
            <a:endParaRPr lang="en-US" sz="1800" u="none" dirty="0"/>
          </a:p>
          <a:p>
            <a:r>
              <a:rPr lang="en-US" sz="3200" i="1" dirty="0"/>
              <a:t>Developer </a:t>
            </a:r>
            <a:r>
              <a:rPr lang="en-US" sz="3200" i="1" dirty="0" smtClean="0"/>
              <a:t>Days Online</a:t>
            </a:r>
          </a:p>
          <a:p>
            <a:r>
              <a:rPr lang="en-US" sz="4800" dirty="0" smtClean="0"/>
              <a:t>What’s New in </a:t>
            </a:r>
            <a:r>
              <a:rPr lang="en-US" sz="4800" dirty="0" err="1" smtClean="0"/>
              <a:t>Revit</a:t>
            </a:r>
            <a:r>
              <a:rPr lang="en-US" sz="4800" dirty="0" smtClean="0"/>
              <a:t> 2012 API</a:t>
            </a:r>
          </a:p>
          <a:p>
            <a:endParaRPr lang="en-US" sz="4800" dirty="0" smtClean="0"/>
          </a:p>
          <a:p>
            <a:r>
              <a:rPr lang="en-US" sz="3200" i="1" dirty="0" smtClean="0"/>
              <a:t>Saikat Bhattacharya</a:t>
            </a:r>
          </a:p>
          <a:p>
            <a:r>
              <a:rPr lang="en-US" sz="3200" i="1" dirty="0" smtClean="0"/>
              <a:t>Developer Technical Services </a:t>
            </a:r>
            <a:endParaRPr lang="en-US" sz="3200" i="1" dirty="0"/>
          </a:p>
          <a:p>
            <a:endParaRPr lang="en-US" sz="4800" dirty="0"/>
          </a:p>
        </p:txBody>
      </p:sp>
      <p:sp>
        <p:nvSpPr>
          <p:cNvPr id="7" name="TextBox 6"/>
          <p:cNvSpPr txBox="1"/>
          <p:nvPr/>
        </p:nvSpPr>
        <p:spPr>
          <a:xfrm>
            <a:off x="439623" y="9237844"/>
            <a:ext cx="2713152" cy="300648"/>
          </a:xfrm>
          <a:prstGeom prst="rect">
            <a:avLst/>
          </a:prstGeom>
          <a:solidFill>
            <a:schemeClr val="bg1"/>
          </a:solidFill>
        </p:spPr>
        <p:txBody>
          <a:bodyPr wrap="square" lIns="130101" tIns="65050" rIns="130101" bIns="65050" rtlCol="0">
            <a:spAutoFit/>
          </a:bodyPr>
          <a:lstStyle/>
          <a:p>
            <a:r>
              <a:rPr lang="en-US" sz="1100" dirty="0">
                <a:solidFill>
                  <a:schemeClr val="tx1">
                    <a:lumMod val="50000"/>
                  </a:schemeClr>
                </a:solidFill>
              </a:rPr>
              <a:t>® </a:t>
            </a:r>
            <a:r>
              <a:rPr lang="en-US" sz="1100" dirty="0" smtClean="0">
                <a:solidFill>
                  <a:schemeClr val="tx1">
                    <a:lumMod val="50000"/>
                  </a:schemeClr>
                </a:solidFill>
              </a:rPr>
              <a:t>2011 Autodesk Developer Network</a:t>
            </a:r>
            <a:endParaRPr lang="en-US" sz="1100" dirty="0">
              <a:solidFill>
                <a:schemeClr val="tx1">
                  <a:lumMod val="50000"/>
                </a:schemeClr>
              </a:solidFill>
            </a:endParaRPr>
          </a:p>
        </p:txBody>
      </p:sp>
    </p:spTree>
    <p:extLst>
      <p:ext uri="{BB962C8B-B14F-4D97-AF65-F5344CB8AC3E}">
        <p14:creationId xmlns="" xmlns:p14="http://schemas.microsoft.com/office/powerpoint/2010/main" val="12076403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1788" cy="1417637"/>
          </a:xfrm>
        </p:spPr>
        <p:txBody>
          <a:bodyPr/>
          <a:lstStyle/>
          <a:p>
            <a:r>
              <a:rPr lang="en-US" dirty="0" err="1" smtClean="0">
                <a:solidFill>
                  <a:srgbClr val="FFC000"/>
                </a:solidFill>
              </a:rPr>
              <a:t>Revit</a:t>
            </a:r>
            <a:r>
              <a:rPr lang="en-US" dirty="0" smtClean="0">
                <a:solidFill>
                  <a:srgbClr val="FFC000"/>
                </a:solidFill>
              </a:rPr>
              <a:t> 2012: Point Clouds</a:t>
            </a:r>
            <a:endParaRPr lang="en-US" dirty="0">
              <a:solidFill>
                <a:srgbClr val="FFC000"/>
              </a:solidFill>
            </a:endParaRPr>
          </a:p>
        </p:txBody>
      </p:sp>
      <p:pic>
        <p:nvPicPr>
          <p:cNvPr id="5" name="Content Placeholder 4" descr="clouds.png"/>
          <p:cNvPicPr>
            <a:picLocks noGrp="1" noChangeAspect="1"/>
          </p:cNvPicPr>
          <p:nvPr>
            <p:ph idx="1"/>
          </p:nvPr>
        </p:nvPicPr>
        <p:blipFill>
          <a:blip r:embed="rId3" cstate="print"/>
          <a:stretch>
            <a:fillRect/>
          </a:stretch>
        </p:blipFill>
        <p:spPr>
          <a:xfrm>
            <a:off x="900123" y="3220658"/>
            <a:ext cx="11472852" cy="5924929"/>
          </a:xfrm>
        </p:spPr>
      </p:pic>
      <p:sp>
        <p:nvSpPr>
          <p:cNvPr id="4" name="Text Placeholder 3"/>
          <p:cNvSpPr>
            <a:spLocks noGrp="1"/>
          </p:cNvSpPr>
          <p:nvPr>
            <p:ph type="body" idx="4294967295"/>
          </p:nvPr>
        </p:nvSpPr>
        <p:spPr>
          <a:xfrm>
            <a:off x="593725" y="1449387"/>
            <a:ext cx="11761788" cy="1905000"/>
          </a:xfrm>
        </p:spPr>
        <p:txBody>
          <a:bodyPr/>
          <a:lstStyle/>
          <a:p>
            <a:pPr rtl="0" eaLnBrk="0" fontAlgn="base" latinLnBrk="0" hangingPunct="0"/>
            <a:r>
              <a:rPr lang="en-US" sz="3200" b="0" i="0" baseline="0" dirty="0" smtClean="0">
                <a:solidFill>
                  <a:srgbClr val="FFFFFF"/>
                </a:solidFill>
                <a:latin typeface="+mn-lt"/>
                <a:ea typeface="ＭＳ Ｐゴシック" charset="-128"/>
                <a:cs typeface="ＭＳ Ｐゴシック" charset="-128"/>
                <a:sym typeface="Arial" charset="0"/>
              </a:rPr>
              <a:t>Field data,</a:t>
            </a:r>
            <a:r>
              <a:rPr lang="en-US" sz="3200" b="0" i="0" dirty="0" smtClean="0">
                <a:solidFill>
                  <a:srgbClr val="FFFFFF"/>
                </a:solidFill>
                <a:latin typeface="+mn-lt"/>
                <a:ea typeface="ＭＳ Ｐゴシック" charset="-128"/>
                <a:cs typeface="ＭＳ Ｐゴシック" charset="-128"/>
                <a:sym typeface="Arial" charset="0"/>
              </a:rPr>
              <a:t> r</a:t>
            </a:r>
            <a:r>
              <a:rPr lang="en-US" sz="3200" dirty="0" smtClean="0">
                <a:solidFill>
                  <a:srgbClr val="FFFFFF"/>
                </a:solidFill>
                <a:latin typeface="+mn-lt"/>
                <a:ea typeface="ＭＳ Ｐゴシック" charset="-128"/>
                <a:cs typeface="ＭＳ Ｐゴシック" charset="-128"/>
                <a:sym typeface="Arial" charset="0"/>
              </a:rPr>
              <a:t>enovation</a:t>
            </a:r>
            <a:endParaRPr lang="en-GB" sz="3200" dirty="0" smtClean="0"/>
          </a:p>
          <a:p>
            <a:pPr rtl="0" eaLnBrk="0" fontAlgn="base" latinLnBrk="0" hangingPunct="0"/>
            <a:r>
              <a:rPr lang="en-US" sz="3200" dirty="0" smtClean="0">
                <a:solidFill>
                  <a:srgbClr val="FFFFFF"/>
                </a:solidFill>
                <a:latin typeface="+mn-lt"/>
                <a:ea typeface="ＭＳ Ｐゴシック" charset="-128"/>
                <a:cs typeface="ＭＳ Ｐゴシック" charset="-128"/>
                <a:sym typeface="Arial" charset="0"/>
              </a:rPr>
              <a:t>Challenges – large data, recognizing shapes</a:t>
            </a:r>
            <a:endParaRPr lang="en-GB" dirty="0" smtClean="0"/>
          </a:p>
          <a:p>
            <a:pPr rtl="0" eaLnBrk="0" fontAlgn="base" latinLnBrk="0" hangingPunct="0"/>
            <a:r>
              <a:rPr lang="en-US" sz="3200" dirty="0" smtClean="0">
                <a:solidFill>
                  <a:srgbClr val="FFFFFF"/>
                </a:solidFill>
                <a:latin typeface="+mn-lt"/>
                <a:ea typeface="ＭＳ Ｐゴシック" charset="-128"/>
                <a:cs typeface="ＭＳ Ｐゴシック" charset="-128"/>
                <a:sym typeface="Arial" charset="0"/>
              </a:rPr>
              <a:t>Multi-year project</a:t>
            </a:r>
            <a:endParaRPr lang="en-US" sz="3200" dirty="0">
              <a:solidFill>
                <a:srgbClr val="FFFFFF"/>
              </a:solidFill>
              <a:latin typeface="+mn-lt"/>
              <a:ea typeface="ＭＳ Ｐゴシック" charset="-128"/>
              <a:cs typeface="ＭＳ Ｐゴシック" charset="-128"/>
              <a:sym typeface="Arial" charset="0"/>
            </a:endParaRPr>
          </a:p>
        </p:txBody>
      </p:sp>
    </p:spTree>
    <p:extLst>
      <p:ext uri="{BB962C8B-B14F-4D97-AF65-F5344CB8AC3E}">
        <p14:creationId xmlns="" xmlns:p14="http://schemas.microsoft.com/office/powerpoint/2010/main" val="39536990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11761788" cy="933449"/>
          </a:xfrm>
        </p:spPr>
        <p:txBody>
          <a:bodyPr/>
          <a:lstStyle/>
          <a:p>
            <a:r>
              <a:rPr lang="en-US" dirty="0" err="1" smtClean="0">
                <a:solidFill>
                  <a:srgbClr val="FFC000"/>
                </a:solidFill>
              </a:rPr>
              <a:t>Revit</a:t>
            </a:r>
            <a:r>
              <a:rPr lang="en-US" dirty="0" smtClean="0">
                <a:solidFill>
                  <a:srgbClr val="FFC000"/>
                </a:solidFill>
              </a:rPr>
              <a:t> 2012: Piping and Ducts</a:t>
            </a:r>
            <a:endParaRPr lang="en-US" dirty="0">
              <a:solidFill>
                <a:srgbClr val="FFC000"/>
              </a:solidFill>
            </a:endParaRP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90775" y="2135187"/>
            <a:ext cx="8060531" cy="6560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a:xfrm>
            <a:off x="458787" y="1373188"/>
            <a:ext cx="11761788" cy="685800"/>
          </a:xfrm>
        </p:spPr>
        <p:txBody>
          <a:bodyPr/>
          <a:lstStyle/>
          <a:p>
            <a:pPr rtl="0" eaLnBrk="0" fontAlgn="base" hangingPunct="0"/>
            <a:r>
              <a:rPr lang="en-US" sz="2800" dirty="0" smtClean="0">
                <a:solidFill>
                  <a:srgbClr val="FFFFFF"/>
                </a:solidFill>
                <a:latin typeface="+mn-lt"/>
                <a:ea typeface="ＭＳ Ｐゴシック" charset="-128"/>
                <a:cs typeface="ＭＳ Ｐゴシック" charset="-128"/>
                <a:sym typeface="Arial" charset="0"/>
              </a:rPr>
              <a:t>Place holder elements – well connected system without specific part info</a:t>
            </a:r>
            <a:endParaRPr lang="en-GB" sz="2800" dirty="0" smtClean="0"/>
          </a:p>
        </p:txBody>
      </p:sp>
    </p:spTree>
    <p:extLst>
      <p:ext uri="{BB962C8B-B14F-4D97-AF65-F5344CB8AC3E}">
        <p14:creationId xmlns="" xmlns:p14="http://schemas.microsoft.com/office/powerpoint/2010/main" val="6483326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rPr>
              <a:t>Revit</a:t>
            </a:r>
            <a:r>
              <a:rPr lang="en-US" dirty="0" smtClean="0">
                <a:solidFill>
                  <a:srgbClr val="FFC000"/>
                </a:solidFill>
              </a:rPr>
              <a:t> 2012: Rebar Improvements</a:t>
            </a:r>
            <a:endParaRPr lang="en-US" dirty="0">
              <a:solidFill>
                <a:srgbClr val="FFC000"/>
              </a:solidFill>
            </a:endParaRPr>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81175" y="2363787"/>
            <a:ext cx="9201150" cy="6357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a:xfrm>
            <a:off x="593725" y="1754187"/>
            <a:ext cx="11761788" cy="674687"/>
          </a:xfrm>
        </p:spPr>
        <p:txBody>
          <a:bodyPr/>
          <a:lstStyle/>
          <a:p>
            <a:r>
              <a:rPr lang="en-US" sz="2800" dirty="0" smtClean="0">
                <a:solidFill>
                  <a:srgbClr val="FFFFFF"/>
                </a:solidFill>
                <a:latin typeface="+mn-lt"/>
                <a:ea typeface="ＭＳ Ｐゴシック" charset="-128"/>
                <a:cs typeface="ＭＳ Ｐゴシック" charset="-128"/>
                <a:sym typeface="Arial" charset="0"/>
              </a:rPr>
              <a:t>3D rebars – essential for multiple</a:t>
            </a:r>
            <a:r>
              <a:rPr lang="en-US" sz="2800" baseline="0" dirty="0" smtClean="0">
                <a:solidFill>
                  <a:srgbClr val="FFFFFF"/>
                </a:solidFill>
                <a:latin typeface="+mn-lt"/>
                <a:ea typeface="ＭＳ Ｐゴシック" charset="-128"/>
                <a:cs typeface="ＭＳ Ｐゴシック" charset="-128"/>
                <a:sym typeface="Arial" charset="0"/>
              </a:rPr>
              <a:t> applications in building and civil</a:t>
            </a:r>
            <a:endParaRPr lang="en-GB" sz="2800" dirty="0"/>
          </a:p>
        </p:txBody>
      </p:sp>
    </p:spTree>
    <p:extLst>
      <p:ext uri="{BB962C8B-B14F-4D97-AF65-F5344CB8AC3E}">
        <p14:creationId xmlns="" xmlns:p14="http://schemas.microsoft.com/office/powerpoint/2010/main" val="6422519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rPr>
              <a:t>Revit</a:t>
            </a:r>
            <a:r>
              <a:rPr lang="en-US" dirty="0" smtClean="0">
                <a:solidFill>
                  <a:srgbClr val="FFC000"/>
                </a:solidFill>
              </a:rPr>
              <a:t> 2012 Product Feature Demos </a:t>
            </a:r>
            <a:endParaRPr lang="en-US" dirty="0">
              <a:solidFill>
                <a:srgbClr val="FFC000"/>
              </a:solidFill>
            </a:endParaRPr>
          </a:p>
        </p:txBody>
      </p:sp>
      <p:sp>
        <p:nvSpPr>
          <p:cNvPr id="3" name="Content Placeholder 2"/>
          <p:cNvSpPr>
            <a:spLocks noGrp="1"/>
          </p:cNvSpPr>
          <p:nvPr>
            <p:ph idx="1"/>
          </p:nvPr>
        </p:nvSpPr>
        <p:spPr/>
        <p:txBody>
          <a:bodyPr/>
          <a:lstStyle/>
          <a:p>
            <a:pPr>
              <a:buNone/>
            </a:pPr>
            <a:r>
              <a:rPr lang="en-US" dirty="0" smtClean="0"/>
              <a:t>Check out: </a:t>
            </a:r>
          </a:p>
          <a:p>
            <a:pPr>
              <a:buNone/>
            </a:pPr>
            <a:endParaRPr lang="en-US" dirty="0" smtClean="0"/>
          </a:p>
          <a:p>
            <a:pPr lvl="3">
              <a:buNone/>
            </a:pPr>
            <a:r>
              <a:rPr lang="en-US" sz="3200" dirty="0" smtClean="0">
                <a:hlinkClick r:id="rId3"/>
              </a:rPr>
              <a:t>http://www.youtube.com/AutodeskBuilding</a:t>
            </a:r>
            <a:endParaRPr lang="en-US" sz="3200" dirty="0" smtClean="0"/>
          </a:p>
          <a:p>
            <a:endParaRPr lang="en-US" dirty="0" smtClean="0"/>
          </a:p>
          <a:p>
            <a:pPr>
              <a:buNone/>
            </a:pPr>
            <a:endParaRPr lang="en-US" dirty="0" smtClean="0"/>
          </a:p>
          <a:p>
            <a:pPr>
              <a:buNone/>
            </a:pPr>
            <a:r>
              <a:rPr lang="en-US" dirty="0" smtClean="0"/>
              <a:t>More </a:t>
            </a:r>
            <a:r>
              <a:rPr lang="en-US" dirty="0" smtClean="0"/>
              <a:t>to come!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Agenda</a:t>
            </a:r>
            <a:endParaRPr lang="en-US" dirty="0">
              <a:solidFill>
                <a:srgbClr val="FFC000"/>
              </a:solidFill>
            </a:endParaRPr>
          </a:p>
        </p:txBody>
      </p:sp>
      <p:sp>
        <p:nvSpPr>
          <p:cNvPr id="3" name="Content Placeholder 2"/>
          <p:cNvSpPr>
            <a:spLocks noGrp="1"/>
          </p:cNvSpPr>
          <p:nvPr>
            <p:ph idx="1"/>
          </p:nvPr>
        </p:nvSpPr>
        <p:spPr/>
        <p:txBody>
          <a:bodyPr/>
          <a:lstStyle/>
          <a:p>
            <a:pPr>
              <a:buClr>
                <a:schemeClr val="accent3">
                  <a:lumMod val="40000"/>
                  <a:lumOff val="60000"/>
                </a:schemeClr>
              </a:buClr>
              <a:buFont typeface="Wingdings" pitchFamily="2" charset="2"/>
              <a:buChar char="§"/>
            </a:pPr>
            <a:r>
              <a:rPr lang="en-US" sz="4600" dirty="0" err="1" smtClean="0">
                <a:solidFill>
                  <a:schemeClr val="tx1">
                    <a:lumMod val="65000"/>
                  </a:schemeClr>
                </a:solidFill>
              </a:rPr>
              <a:t>Revit</a:t>
            </a:r>
            <a:r>
              <a:rPr lang="en-US" sz="4600" dirty="0" smtClean="0">
                <a:solidFill>
                  <a:schemeClr val="tx1">
                    <a:lumMod val="65000"/>
                  </a:schemeClr>
                </a:solidFill>
              </a:rPr>
              <a:t> 2012 </a:t>
            </a:r>
            <a:r>
              <a:rPr lang="en-US" sz="4600" dirty="0" smtClean="0">
                <a:solidFill>
                  <a:schemeClr val="tx1">
                    <a:lumMod val="65000"/>
                  </a:schemeClr>
                </a:solidFill>
              </a:rPr>
              <a:t>Key Product </a:t>
            </a:r>
            <a:r>
              <a:rPr lang="en-US" sz="4600" dirty="0" smtClean="0">
                <a:solidFill>
                  <a:schemeClr val="tx1">
                    <a:lumMod val="65000"/>
                  </a:schemeClr>
                </a:solidFill>
              </a:rPr>
              <a:t>Features </a:t>
            </a:r>
            <a:endParaRPr lang="en-US" sz="4600" dirty="0" smtClean="0">
              <a:solidFill>
                <a:schemeClr val="tx1">
                  <a:lumMod val="65000"/>
                </a:schemeClr>
              </a:solidFill>
            </a:endParaRPr>
          </a:p>
          <a:p>
            <a:pPr>
              <a:buClr>
                <a:schemeClr val="accent3">
                  <a:lumMod val="40000"/>
                  <a:lumOff val="60000"/>
                </a:schemeClr>
              </a:buClr>
              <a:buFont typeface="Wingdings" pitchFamily="2" charset="2"/>
              <a:buChar char="§"/>
            </a:pPr>
            <a:r>
              <a:rPr lang="en-US" sz="4600" dirty="0" smtClean="0"/>
              <a:t>APIs</a:t>
            </a:r>
            <a:endParaRPr lang="en-US" sz="4600" dirty="0"/>
          </a:p>
          <a:p>
            <a:pPr lvl="2">
              <a:buClr>
                <a:schemeClr val="accent3">
                  <a:lumMod val="40000"/>
                  <a:lumOff val="60000"/>
                </a:schemeClr>
              </a:buClr>
            </a:pPr>
            <a:r>
              <a:rPr lang="en-US" sz="4000" dirty="0">
                <a:solidFill>
                  <a:schemeClr val="tx1">
                    <a:lumMod val="65000"/>
                  </a:schemeClr>
                </a:solidFill>
              </a:rPr>
              <a:t>The Rice (must do)</a:t>
            </a:r>
          </a:p>
          <a:p>
            <a:pPr lvl="2">
              <a:buClr>
                <a:schemeClr val="accent3">
                  <a:lumMod val="40000"/>
                  <a:lumOff val="60000"/>
                </a:schemeClr>
              </a:buClr>
            </a:pPr>
            <a:r>
              <a:rPr lang="en-US" sz="4000" dirty="0">
                <a:solidFill>
                  <a:schemeClr val="tx1">
                    <a:lumMod val="65000"/>
                  </a:schemeClr>
                </a:solidFill>
              </a:rPr>
              <a:t>The Wine (value add</a:t>
            </a:r>
            <a:r>
              <a:rPr lang="en-US" sz="4000" dirty="0" smtClean="0">
                <a:solidFill>
                  <a:schemeClr val="tx1">
                    <a:lumMod val="65000"/>
                  </a:schemeClr>
                </a:solidFill>
              </a:rPr>
              <a:t>)</a:t>
            </a:r>
          </a:p>
          <a:p>
            <a:pPr>
              <a:buClr>
                <a:schemeClr val="accent3">
                  <a:lumMod val="40000"/>
                  <a:lumOff val="60000"/>
                </a:schemeClr>
              </a:buClr>
            </a:pPr>
            <a:r>
              <a:rPr lang="en-US" sz="4800" dirty="0" smtClean="0">
                <a:solidFill>
                  <a:schemeClr val="tx1">
                    <a:lumMod val="65000"/>
                  </a:schemeClr>
                </a:solidFill>
              </a:rPr>
              <a:t>New SDK Samples</a:t>
            </a:r>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solidFill>
                  <a:srgbClr val="FFC000"/>
                </a:solidFill>
              </a:rPr>
              <a:t>API’s and Porting</a:t>
            </a:r>
          </a:p>
        </p:txBody>
      </p:sp>
      <p:sp>
        <p:nvSpPr>
          <p:cNvPr id="17411" name="Rectangle 3"/>
          <p:cNvSpPr>
            <a:spLocks noGrp="1" noChangeArrowheads="1"/>
          </p:cNvSpPr>
          <p:nvPr>
            <p:ph idx="1"/>
          </p:nvPr>
        </p:nvSpPr>
        <p:spPr>
          <a:xfrm>
            <a:off x="2908299" y="2243138"/>
            <a:ext cx="9188450" cy="6958012"/>
          </a:xfrm>
        </p:spPr>
        <p:txBody>
          <a:bodyPr/>
          <a:lstStyle/>
          <a:p>
            <a:pPr marL="0" indent="0" eaLnBrk="1" hangingPunct="1">
              <a:lnSpc>
                <a:spcPct val="90000"/>
              </a:lnSpc>
            </a:pPr>
            <a:r>
              <a:rPr lang="en-US" dirty="0" smtClean="0">
                <a:solidFill>
                  <a:schemeClr val="accent2">
                    <a:lumMod val="60000"/>
                    <a:lumOff val="40000"/>
                  </a:schemeClr>
                </a:solidFill>
              </a:rPr>
              <a:t>The Rice</a:t>
            </a:r>
          </a:p>
          <a:p>
            <a:pPr lvl="1" eaLnBrk="1" hangingPunct="1">
              <a:lnSpc>
                <a:spcPct val="90000"/>
              </a:lnSpc>
            </a:pPr>
            <a:r>
              <a:rPr lang="en-US" dirty="0" smtClean="0"/>
              <a:t>Making sure your application runs</a:t>
            </a:r>
          </a:p>
          <a:p>
            <a:pPr lvl="1" eaLnBrk="1" hangingPunct="1">
              <a:lnSpc>
                <a:spcPct val="90000"/>
              </a:lnSpc>
            </a:pPr>
            <a:r>
              <a:rPr lang="en-US" dirty="0" smtClean="0"/>
              <a:t>Steps to support the next release</a:t>
            </a:r>
          </a:p>
          <a:p>
            <a:pPr marL="0" indent="0" eaLnBrk="1" hangingPunct="1">
              <a:lnSpc>
                <a:spcPct val="90000"/>
              </a:lnSpc>
            </a:pPr>
            <a:endParaRPr lang="en-US" dirty="0" smtClean="0"/>
          </a:p>
          <a:p>
            <a:pPr marL="0" indent="0" eaLnBrk="1" hangingPunct="1">
              <a:lnSpc>
                <a:spcPct val="90000"/>
              </a:lnSpc>
            </a:pPr>
            <a:endParaRPr lang="en-US" sz="1100" dirty="0"/>
          </a:p>
          <a:p>
            <a:pPr marL="0" indent="0" eaLnBrk="1" hangingPunct="1">
              <a:lnSpc>
                <a:spcPct val="90000"/>
              </a:lnSpc>
            </a:pPr>
            <a:endParaRPr lang="en-US" dirty="0" smtClean="0"/>
          </a:p>
          <a:p>
            <a:pPr marL="0" indent="0" eaLnBrk="1" hangingPunct="1">
              <a:lnSpc>
                <a:spcPct val="90000"/>
              </a:lnSpc>
            </a:pPr>
            <a:r>
              <a:rPr lang="en-US" dirty="0" smtClean="0">
                <a:solidFill>
                  <a:schemeClr val="accent2">
                    <a:lumMod val="60000"/>
                    <a:lumOff val="40000"/>
                  </a:schemeClr>
                </a:solidFill>
              </a:rPr>
              <a:t>The Wine</a:t>
            </a:r>
          </a:p>
          <a:p>
            <a:pPr lvl="1" eaLnBrk="1" hangingPunct="1">
              <a:lnSpc>
                <a:spcPct val="90000"/>
              </a:lnSpc>
            </a:pPr>
            <a:r>
              <a:rPr lang="en-US" dirty="0" smtClean="0"/>
              <a:t>Opportunities to add value</a:t>
            </a:r>
          </a:p>
          <a:p>
            <a:pPr lvl="1" eaLnBrk="1" hangingPunct="1">
              <a:lnSpc>
                <a:spcPct val="90000"/>
              </a:lnSpc>
            </a:pPr>
            <a:r>
              <a:rPr lang="en-US" dirty="0" smtClean="0"/>
              <a:t>Using the new features and APIs to increase the value of your and our products</a:t>
            </a:r>
          </a:p>
        </p:txBody>
      </p:sp>
      <p:pic>
        <p:nvPicPr>
          <p:cNvPr id="6"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18824" y="5123357"/>
            <a:ext cx="1796550" cy="2927033"/>
          </a:xfrm>
          <a:prstGeom prst="rect">
            <a:avLst/>
          </a:prstGeom>
          <a:noFill/>
          <a:effectLst>
            <a:softEdge rad="63500"/>
          </a:effectLst>
        </p:spPr>
      </p:pic>
      <p:pic>
        <p:nvPicPr>
          <p:cNvPr id="7" name="Picture 2" descr="C:\Documents and Settings\walmslk\Local Settings\Temporary Internet Files\Content.IE5\EARWAUQM\MPj04096740000[1].jpg"/>
          <p:cNvPicPr>
            <a:picLocks noChangeAspect="1" noChangeArrowheads="1"/>
          </p:cNvPicPr>
          <p:nvPr/>
        </p:nvPicPr>
        <p:blipFill>
          <a:blip r:embed="rId4" cstate="email"/>
          <a:srcRect/>
          <a:stretch>
            <a:fillRect/>
          </a:stretch>
        </p:blipFill>
        <p:spPr bwMode="auto">
          <a:xfrm>
            <a:off x="944224" y="2182706"/>
            <a:ext cx="1730012" cy="2818624"/>
          </a:xfrm>
          <a:prstGeom prst="rect">
            <a:avLst/>
          </a:prstGeom>
          <a:noFill/>
          <a:effectLst>
            <a:softEdge rad="63500"/>
          </a:effectLst>
        </p:spPr>
      </p:pic>
    </p:spTree>
    <p:extLst>
      <p:ext uri="{BB962C8B-B14F-4D97-AF65-F5344CB8AC3E}">
        <p14:creationId xmlns="" xmlns:p14="http://schemas.microsoft.com/office/powerpoint/2010/main" val="4266821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Agenda</a:t>
            </a:r>
            <a:endParaRPr lang="en-US" dirty="0">
              <a:solidFill>
                <a:srgbClr val="FFC000"/>
              </a:solidFill>
            </a:endParaRPr>
          </a:p>
        </p:txBody>
      </p:sp>
      <p:sp>
        <p:nvSpPr>
          <p:cNvPr id="3" name="Content Placeholder 2"/>
          <p:cNvSpPr>
            <a:spLocks noGrp="1"/>
          </p:cNvSpPr>
          <p:nvPr>
            <p:ph idx="1"/>
          </p:nvPr>
        </p:nvSpPr>
        <p:spPr/>
        <p:txBody>
          <a:bodyPr/>
          <a:lstStyle/>
          <a:p>
            <a:pPr>
              <a:buClr>
                <a:schemeClr val="accent3">
                  <a:lumMod val="40000"/>
                  <a:lumOff val="60000"/>
                </a:schemeClr>
              </a:buClr>
              <a:buFont typeface="Wingdings" pitchFamily="2" charset="2"/>
              <a:buChar char="§"/>
            </a:pPr>
            <a:r>
              <a:rPr lang="en-US" sz="4600" dirty="0" err="1" smtClean="0">
                <a:solidFill>
                  <a:schemeClr val="tx1">
                    <a:lumMod val="65000"/>
                  </a:schemeClr>
                </a:solidFill>
              </a:rPr>
              <a:t>Revit</a:t>
            </a:r>
            <a:r>
              <a:rPr lang="en-US" sz="4600" dirty="0" smtClean="0">
                <a:solidFill>
                  <a:schemeClr val="tx1">
                    <a:lumMod val="65000"/>
                  </a:schemeClr>
                </a:solidFill>
              </a:rPr>
              <a:t> 2012 </a:t>
            </a:r>
            <a:r>
              <a:rPr lang="en-US" sz="4600" dirty="0" smtClean="0">
                <a:solidFill>
                  <a:schemeClr val="tx1">
                    <a:lumMod val="65000"/>
                  </a:schemeClr>
                </a:solidFill>
              </a:rPr>
              <a:t>Key Product Features </a:t>
            </a:r>
            <a:endParaRPr lang="en-US" sz="4600" dirty="0" smtClean="0">
              <a:solidFill>
                <a:schemeClr val="tx1">
                  <a:lumMod val="65000"/>
                </a:schemeClr>
              </a:solidFill>
            </a:endParaRPr>
          </a:p>
          <a:p>
            <a:pPr>
              <a:buClr>
                <a:schemeClr val="accent3">
                  <a:lumMod val="40000"/>
                  <a:lumOff val="60000"/>
                </a:schemeClr>
              </a:buClr>
              <a:buFont typeface="Wingdings" pitchFamily="2" charset="2"/>
              <a:buChar char="§"/>
            </a:pPr>
            <a:r>
              <a:rPr lang="en-US" sz="4600" dirty="0" smtClean="0">
                <a:solidFill>
                  <a:schemeClr val="tx1">
                    <a:lumMod val="65000"/>
                  </a:schemeClr>
                </a:solidFill>
              </a:rPr>
              <a:t>APIs</a:t>
            </a:r>
            <a:endParaRPr lang="en-US" sz="4600" dirty="0">
              <a:solidFill>
                <a:schemeClr val="tx1">
                  <a:lumMod val="65000"/>
                </a:schemeClr>
              </a:solidFill>
            </a:endParaRPr>
          </a:p>
          <a:p>
            <a:pPr lvl="2">
              <a:buClr>
                <a:schemeClr val="accent3">
                  <a:lumMod val="40000"/>
                  <a:lumOff val="60000"/>
                </a:schemeClr>
              </a:buClr>
            </a:pPr>
            <a:r>
              <a:rPr lang="en-US" sz="4000" dirty="0">
                <a:solidFill>
                  <a:schemeClr val="tx1"/>
                </a:solidFill>
              </a:rPr>
              <a:t>The Rice (must do)</a:t>
            </a:r>
          </a:p>
          <a:p>
            <a:pPr lvl="2">
              <a:buClr>
                <a:schemeClr val="accent3">
                  <a:lumMod val="40000"/>
                  <a:lumOff val="60000"/>
                </a:schemeClr>
              </a:buClr>
            </a:pPr>
            <a:r>
              <a:rPr lang="en-US" sz="4000" dirty="0">
                <a:solidFill>
                  <a:schemeClr val="tx1">
                    <a:lumMod val="65000"/>
                  </a:schemeClr>
                </a:solidFill>
              </a:rPr>
              <a:t>The Wine (value add</a:t>
            </a:r>
            <a:r>
              <a:rPr lang="en-US" sz="4000" dirty="0" smtClean="0">
                <a:solidFill>
                  <a:schemeClr val="tx1">
                    <a:lumMod val="65000"/>
                  </a:schemeClr>
                </a:solidFill>
              </a:rPr>
              <a:t>)</a:t>
            </a:r>
          </a:p>
          <a:p>
            <a:pPr>
              <a:buClr>
                <a:schemeClr val="accent3">
                  <a:lumMod val="40000"/>
                  <a:lumOff val="60000"/>
                </a:schemeClr>
              </a:buClr>
            </a:pPr>
            <a:r>
              <a:rPr lang="en-US" sz="4800" dirty="0" smtClean="0">
                <a:solidFill>
                  <a:schemeClr val="tx1">
                    <a:lumMod val="65000"/>
                  </a:schemeClr>
                </a:solidFill>
              </a:rPr>
              <a:t>New SDK Samples</a:t>
            </a:r>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The Rice</a:t>
            </a:r>
          </a:p>
        </p:txBody>
      </p:sp>
      <p:sp>
        <p:nvSpPr>
          <p:cNvPr id="18435" name="Rectangle 3"/>
          <p:cNvSpPr>
            <a:spLocks noGrp="1" noChangeArrowheads="1"/>
          </p:cNvSpPr>
          <p:nvPr>
            <p:ph idx="1"/>
          </p:nvPr>
        </p:nvSpPr>
        <p:spPr>
          <a:xfrm>
            <a:off x="3413125" y="687387"/>
            <a:ext cx="8655050" cy="8610600"/>
          </a:xfrm>
        </p:spPr>
        <p:txBody>
          <a:bodyPr/>
          <a:lstStyle/>
          <a:p>
            <a:pPr lvl="1">
              <a:spcBef>
                <a:spcPts val="600"/>
              </a:spcBef>
            </a:pPr>
            <a:r>
              <a:rPr lang="en-US" sz="3400" dirty="0" smtClean="0">
                <a:solidFill>
                  <a:schemeClr val="accent3">
                    <a:lumMod val="60000"/>
                    <a:lumOff val="40000"/>
                  </a:schemeClr>
                </a:solidFill>
              </a:rPr>
              <a:t>.</a:t>
            </a:r>
            <a:r>
              <a:rPr lang="en-US" sz="3400" dirty="0" smtClean="0"/>
              <a:t>NET Framework 4.0</a:t>
            </a:r>
          </a:p>
          <a:p>
            <a:pPr lvl="1">
              <a:spcBef>
                <a:spcPts val="600"/>
              </a:spcBef>
            </a:pPr>
            <a:r>
              <a:rPr lang="en-US" sz="3400" dirty="0" smtClean="0"/>
              <a:t>.</a:t>
            </a:r>
            <a:r>
              <a:rPr lang="en-US" sz="3400" dirty="0" err="1" smtClean="0"/>
              <a:t>ini</a:t>
            </a:r>
            <a:r>
              <a:rPr lang="en-US" sz="3400" dirty="0" smtClean="0"/>
              <a:t> file </a:t>
            </a:r>
            <a:r>
              <a:rPr lang="en-US" sz="3400" dirty="0" smtClean="0"/>
              <a:t>deprecated</a:t>
            </a:r>
            <a:endParaRPr lang="en-US" sz="3400" dirty="0" smtClean="0"/>
          </a:p>
          <a:p>
            <a:pPr lvl="1">
              <a:spcBef>
                <a:spcPts val="600"/>
              </a:spcBef>
            </a:pPr>
            <a:r>
              <a:rPr lang="en-US" sz="3400" dirty="0" smtClean="0">
                <a:solidFill>
                  <a:srgbClr val="FFC000"/>
                </a:solidFill>
              </a:rPr>
              <a:t>Vendor identification</a:t>
            </a:r>
          </a:p>
          <a:p>
            <a:pPr lvl="1">
              <a:spcBef>
                <a:spcPts val="600"/>
              </a:spcBef>
            </a:pPr>
            <a:r>
              <a:rPr lang="en-US" sz="3400" dirty="0" smtClean="0"/>
              <a:t>Manual regeneration mode</a:t>
            </a:r>
            <a:endParaRPr lang="en-US" sz="3400" dirty="0"/>
          </a:p>
          <a:p>
            <a:pPr lvl="1">
              <a:spcBef>
                <a:spcPts val="600"/>
              </a:spcBef>
            </a:pPr>
            <a:r>
              <a:rPr lang="en-US" sz="3400" dirty="0" smtClean="0">
                <a:solidFill>
                  <a:srgbClr val="FFC000"/>
                </a:solidFill>
              </a:rPr>
              <a:t>Compound structure </a:t>
            </a:r>
            <a:r>
              <a:rPr lang="en-US" sz="3400" dirty="0">
                <a:solidFill>
                  <a:srgbClr val="FFC000"/>
                </a:solidFill>
              </a:rPr>
              <a:t>and </a:t>
            </a:r>
            <a:r>
              <a:rPr lang="en-US" sz="3400" dirty="0" smtClean="0">
                <a:solidFill>
                  <a:srgbClr val="FFC000"/>
                </a:solidFill>
              </a:rPr>
              <a:t>wall sweeps</a:t>
            </a:r>
            <a:endParaRPr lang="en-US" sz="3400" dirty="0">
              <a:solidFill>
                <a:srgbClr val="FFC000"/>
              </a:solidFill>
            </a:endParaRPr>
          </a:p>
          <a:p>
            <a:pPr lvl="1">
              <a:spcBef>
                <a:spcPts val="600"/>
              </a:spcBef>
            </a:pPr>
            <a:r>
              <a:rPr lang="en-US" sz="3400" dirty="0">
                <a:solidFill>
                  <a:srgbClr val="FFC000"/>
                </a:solidFill>
              </a:rPr>
              <a:t>Line and </a:t>
            </a:r>
            <a:r>
              <a:rPr lang="en-US" sz="3400" dirty="0" smtClean="0">
                <a:solidFill>
                  <a:srgbClr val="FFC000"/>
                </a:solidFill>
              </a:rPr>
              <a:t>fill patterns</a:t>
            </a:r>
            <a:endParaRPr lang="en-US" sz="3400" dirty="0">
              <a:solidFill>
                <a:srgbClr val="FFC000"/>
              </a:solidFill>
            </a:endParaRPr>
          </a:p>
          <a:p>
            <a:pPr lvl="1">
              <a:spcBef>
                <a:spcPts val="600"/>
              </a:spcBef>
            </a:pPr>
            <a:r>
              <a:rPr lang="en-US" sz="3400" dirty="0">
                <a:solidFill>
                  <a:srgbClr val="FFC000"/>
                </a:solidFill>
              </a:rPr>
              <a:t>Independent </a:t>
            </a:r>
            <a:r>
              <a:rPr lang="en-US" sz="3400" dirty="0" smtClean="0">
                <a:solidFill>
                  <a:srgbClr val="FFC000"/>
                </a:solidFill>
              </a:rPr>
              <a:t>tag</a:t>
            </a:r>
            <a:endParaRPr lang="en-US" sz="3400" dirty="0">
              <a:solidFill>
                <a:srgbClr val="FFC000"/>
              </a:solidFill>
            </a:endParaRPr>
          </a:p>
          <a:p>
            <a:pPr lvl="1">
              <a:spcBef>
                <a:spcPts val="600"/>
              </a:spcBef>
            </a:pPr>
            <a:r>
              <a:rPr lang="en-US" sz="3400" dirty="0"/>
              <a:t>Import and </a:t>
            </a:r>
            <a:r>
              <a:rPr lang="en-US" sz="3400" dirty="0" smtClean="0"/>
              <a:t>export </a:t>
            </a:r>
            <a:r>
              <a:rPr lang="en-US" sz="3400" dirty="0"/>
              <a:t>APIs</a:t>
            </a:r>
          </a:p>
          <a:p>
            <a:pPr lvl="1">
              <a:spcBef>
                <a:spcPts val="600"/>
              </a:spcBef>
            </a:pPr>
            <a:r>
              <a:rPr lang="en-US" sz="3400" dirty="0">
                <a:solidFill>
                  <a:srgbClr val="FFC000"/>
                </a:solidFill>
              </a:rPr>
              <a:t>Save and </a:t>
            </a:r>
            <a:r>
              <a:rPr lang="en-US" sz="3400" dirty="0" smtClean="0">
                <a:solidFill>
                  <a:srgbClr val="FFC000"/>
                </a:solidFill>
              </a:rPr>
              <a:t>close </a:t>
            </a:r>
            <a:r>
              <a:rPr lang="en-US" sz="3400" dirty="0">
                <a:solidFill>
                  <a:srgbClr val="FFC000"/>
                </a:solidFill>
              </a:rPr>
              <a:t>API changes</a:t>
            </a:r>
          </a:p>
          <a:p>
            <a:pPr lvl="1">
              <a:spcBef>
                <a:spcPts val="600"/>
              </a:spcBef>
            </a:pPr>
            <a:r>
              <a:rPr lang="en-US" sz="3400" dirty="0"/>
              <a:t>Reference </a:t>
            </a:r>
            <a:r>
              <a:rPr lang="en-US" sz="3400" dirty="0" smtClean="0"/>
              <a:t>properties</a:t>
            </a:r>
            <a:endParaRPr lang="en-US" sz="3400" dirty="0"/>
          </a:p>
          <a:p>
            <a:pPr lvl="1">
              <a:spcBef>
                <a:spcPts val="600"/>
              </a:spcBef>
            </a:pPr>
            <a:r>
              <a:rPr lang="en-US" sz="3400" dirty="0"/>
              <a:t>Event changes</a:t>
            </a:r>
          </a:p>
          <a:p>
            <a:pPr lvl="1">
              <a:spcBef>
                <a:spcPts val="600"/>
              </a:spcBef>
            </a:pPr>
            <a:r>
              <a:rPr lang="en-US" sz="3400" dirty="0"/>
              <a:t>Move/Mirror/Rotate/Array changes</a:t>
            </a:r>
          </a:p>
          <a:p>
            <a:pPr lvl="1">
              <a:spcBef>
                <a:spcPts val="600"/>
              </a:spcBef>
            </a:pPr>
            <a:r>
              <a:rPr lang="en-US" sz="3400" dirty="0" smtClean="0">
                <a:solidFill>
                  <a:srgbClr val="FFC000"/>
                </a:solidFill>
              </a:rPr>
              <a:t>Structural analytical </a:t>
            </a:r>
            <a:r>
              <a:rPr lang="en-US" sz="3400" dirty="0">
                <a:solidFill>
                  <a:srgbClr val="FFC000"/>
                </a:solidFill>
              </a:rPr>
              <a:t>m</a:t>
            </a:r>
            <a:r>
              <a:rPr lang="en-US" sz="3400" dirty="0" smtClean="0">
                <a:solidFill>
                  <a:srgbClr val="FFC000"/>
                </a:solidFill>
              </a:rPr>
              <a:t>odel</a:t>
            </a:r>
            <a:endParaRPr lang="en-US" sz="3400" dirty="0">
              <a:solidFill>
                <a:srgbClr val="FFC000"/>
              </a:solidFill>
            </a:endParaRPr>
          </a:p>
          <a:p>
            <a:pPr lvl="1">
              <a:spcBef>
                <a:spcPts val="600"/>
              </a:spcBef>
            </a:pPr>
            <a:r>
              <a:rPr lang="en-US" sz="3400" dirty="0">
                <a:solidFill>
                  <a:srgbClr val="FFC000"/>
                </a:solidFill>
              </a:rPr>
              <a:t>Rebar changes</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22663"/>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063314"/>
            <a:ext cx="1796550" cy="2927033"/>
          </a:xfrm>
          <a:prstGeom prst="rect">
            <a:avLst/>
          </a:prstGeom>
          <a:noFill/>
          <a:effectLst>
            <a:softEdge rad="63500"/>
          </a:effectLst>
        </p:spPr>
      </p:pic>
    </p:spTree>
    <p:extLst>
      <p:ext uri="{BB962C8B-B14F-4D97-AF65-F5344CB8AC3E}">
        <p14:creationId xmlns="" xmlns:p14="http://schemas.microsoft.com/office/powerpoint/2010/main" val="66191178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.NET 4.0</a:t>
            </a:r>
            <a:endParaRPr lang="en-US" sz="3400" i="1" dirty="0"/>
          </a:p>
        </p:txBody>
      </p:sp>
      <p:sp>
        <p:nvSpPr>
          <p:cNvPr id="18435" name="Rectangle 3"/>
          <p:cNvSpPr>
            <a:spLocks noGrp="1" noChangeArrowheads="1"/>
          </p:cNvSpPr>
          <p:nvPr>
            <p:ph idx="1"/>
          </p:nvPr>
        </p:nvSpPr>
        <p:spPr>
          <a:xfrm>
            <a:off x="2980016" y="2250888"/>
            <a:ext cx="9164359" cy="7505886"/>
          </a:xfrm>
        </p:spPr>
        <p:txBody>
          <a:bodyPr/>
          <a:lstStyle/>
          <a:p>
            <a:pPr lvl="1"/>
            <a:r>
              <a:rPr lang="en-US" sz="3400" dirty="0" err="1" smtClean="0"/>
              <a:t>Revit</a:t>
            </a:r>
            <a:r>
              <a:rPr lang="en-US" sz="3400" dirty="0" smtClean="0"/>
              <a:t> API enhanced to run with .NET 4.0 runtime</a:t>
            </a:r>
          </a:p>
          <a:p>
            <a:pPr lvl="1"/>
            <a:r>
              <a:rPr lang="en-US" sz="3400" dirty="0" smtClean="0"/>
              <a:t>Use Visual Studio 2010 with framework target of .NET 3.5 or 4.0</a:t>
            </a:r>
          </a:p>
          <a:p>
            <a:pPr lvl="1"/>
            <a:r>
              <a:rPr lang="en-US" sz="3400" dirty="0" err="1" smtClean="0"/>
              <a:t>Addins</a:t>
            </a:r>
            <a:r>
              <a:rPr lang="en-US" sz="3400" dirty="0" smtClean="0"/>
              <a:t> compiled with VS 2008 will run outside debug environment</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41848932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Vendor ID</a:t>
            </a:r>
          </a:p>
        </p:txBody>
      </p:sp>
      <p:sp>
        <p:nvSpPr>
          <p:cNvPr id="18435" name="Rectangle 3"/>
          <p:cNvSpPr>
            <a:spLocks noGrp="1" noChangeArrowheads="1"/>
          </p:cNvSpPr>
          <p:nvPr>
            <p:ph idx="1"/>
          </p:nvPr>
        </p:nvSpPr>
        <p:spPr>
          <a:xfrm>
            <a:off x="2980017" y="2250889"/>
            <a:ext cx="9264650" cy="5734050"/>
          </a:xfrm>
        </p:spPr>
        <p:txBody>
          <a:bodyPr/>
          <a:lstStyle/>
          <a:p>
            <a:pPr lvl="1"/>
            <a:r>
              <a:rPr lang="en-US" sz="3400" dirty="0" smtClean="0"/>
              <a:t>VendorId – RDS </a:t>
            </a:r>
            <a:r>
              <a:rPr lang="en-US" dirty="0" smtClean="0"/>
              <a:t>(Registered Developer Symbol)  </a:t>
            </a:r>
            <a:r>
              <a:rPr lang="en-GB" sz="3400" u="sng" dirty="0" smtClean="0">
                <a:hlinkClick r:id="rId3"/>
              </a:rPr>
              <a:t>http://www.autodesk.com/symbreg</a:t>
            </a:r>
            <a:r>
              <a:rPr lang="en-GB" sz="3400" u="sng" dirty="0" smtClean="0"/>
              <a:t> </a:t>
            </a:r>
            <a:r>
              <a:rPr lang="en-US" sz="3400" dirty="0" smtClean="0"/>
              <a:t> </a:t>
            </a:r>
          </a:p>
          <a:p>
            <a:pPr lvl="1"/>
            <a:r>
              <a:rPr lang="en-US" sz="3400" dirty="0" smtClean="0"/>
              <a:t>VendorDescription – optional</a:t>
            </a:r>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4" cstate="email"/>
          <a:srcRect/>
          <a:stretch>
            <a:fillRect/>
          </a:stretch>
        </p:blipFill>
        <p:spPr bwMode="auto">
          <a:xfrm>
            <a:off x="944224" y="2182706"/>
            <a:ext cx="1730012" cy="2818624"/>
          </a:xfrm>
          <a:prstGeom prst="rect">
            <a:avLst/>
          </a:prstGeom>
          <a:noFill/>
          <a:effectLst>
            <a:softEdge rad="63500"/>
          </a:effectLst>
        </p:spPr>
      </p:pic>
      <p:sp>
        <p:nvSpPr>
          <p:cNvPr id="5" name="TextBox 4"/>
          <p:cNvSpPr txBox="1"/>
          <p:nvPr/>
        </p:nvSpPr>
        <p:spPr>
          <a:xfrm>
            <a:off x="2615644" y="6035119"/>
            <a:ext cx="4413059" cy="531480"/>
          </a:xfrm>
          <a:prstGeom prst="rect">
            <a:avLst/>
          </a:prstGeom>
          <a:noFill/>
        </p:spPr>
        <p:txBody>
          <a:bodyPr wrap="square" lIns="130101" tIns="65050" rIns="130101" bIns="65050" rtlCol="0">
            <a:spAutoFit/>
          </a:bodyPr>
          <a:lstStyle/>
          <a:p>
            <a:endParaRPr lang="en-US" dirty="0"/>
          </a:p>
        </p:txBody>
      </p:sp>
      <p:sp>
        <p:nvSpPr>
          <p:cNvPr id="2049" name="Rectangle 1"/>
          <p:cNvSpPr>
            <a:spLocks noChangeArrowheads="1"/>
          </p:cNvSpPr>
          <p:nvPr/>
        </p:nvSpPr>
        <p:spPr bwMode="auto">
          <a:xfrm>
            <a:off x="3447285" y="4096999"/>
            <a:ext cx="7913999" cy="4932685"/>
          </a:xfrm>
          <a:prstGeom prst="rect">
            <a:avLst/>
          </a:prstGeom>
          <a:solidFill>
            <a:schemeClr val="tx1">
              <a:lumMod val="65000"/>
            </a:schemeClr>
          </a:solidFill>
          <a:ln w="9525">
            <a:noFill/>
            <a:miter lim="800000"/>
            <a:headEnd/>
            <a:tailEnd/>
          </a:ln>
          <a:effectLst/>
        </p:spPr>
        <p:txBody>
          <a:bodyPr vert="horz" wrap="square" lIns="130101" tIns="65050" rIns="130101" bIns="65050" numCol="1" anchor="ctr" anchorCtr="0" compatLnSpc="1">
            <a:prstTxWarp prst="textNoShape">
              <a:avLst/>
            </a:prstTxWarp>
            <a:spAutoFit/>
          </a:bodyPr>
          <a:lstStyle/>
          <a:p>
            <a:pPr defTabSz="1301008"/>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xml</a:t>
            </a:r>
            <a:r>
              <a:rPr lang="en-US" sz="1600" dirty="0" smtClean="0">
                <a:solidFill>
                  <a:srgbClr val="0000FF"/>
                </a:solidFill>
                <a:latin typeface="Courier New" pitchFamily="49" charset="0"/>
                <a:ea typeface="MS Mincho" pitchFamily="49" charset="-128"/>
                <a:cs typeface="Courier New" pitchFamily="49" charset="0"/>
              </a:rPr>
              <a:t> </a:t>
            </a:r>
            <a:r>
              <a:rPr lang="en-US" sz="1600" dirty="0" smtClean="0">
                <a:solidFill>
                  <a:srgbClr val="FF0000"/>
                </a:solidFill>
                <a:latin typeface="Courier New" pitchFamily="49" charset="0"/>
                <a:ea typeface="MS Mincho" pitchFamily="49" charset="-128"/>
                <a:cs typeface="Courier New" pitchFamily="49" charset="0"/>
              </a:rPr>
              <a:t>version</a:t>
            </a:r>
            <a:r>
              <a:rPr lang="en-US" sz="1600" dirty="0" smtClean="0">
                <a:solidFill>
                  <a:srgbClr val="0000FF"/>
                </a:solidFill>
                <a:latin typeface="Courier New" pitchFamily="49" charset="0"/>
                <a:ea typeface="MS Mincho" pitchFamily="49" charset="-128"/>
                <a:cs typeface="Courier New" pitchFamily="49" charset="0"/>
              </a:rPr>
              <a:t>=</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1.0</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 </a:t>
            </a:r>
            <a:r>
              <a:rPr lang="en-US" sz="1600" dirty="0" smtClean="0">
                <a:solidFill>
                  <a:srgbClr val="FF0000"/>
                </a:solidFill>
                <a:latin typeface="Courier New" pitchFamily="49" charset="0"/>
                <a:ea typeface="MS Mincho" pitchFamily="49" charset="-128"/>
                <a:cs typeface="Courier New" pitchFamily="49" charset="0"/>
              </a:rPr>
              <a:t>encoding</a:t>
            </a:r>
            <a:r>
              <a:rPr lang="en-US" sz="1600" dirty="0" smtClean="0">
                <a:solidFill>
                  <a:srgbClr val="0000FF"/>
                </a:solidFill>
                <a:latin typeface="Courier New" pitchFamily="49" charset="0"/>
                <a:ea typeface="MS Mincho" pitchFamily="49" charset="-128"/>
                <a:cs typeface="Courier New" pitchFamily="49" charset="0"/>
              </a:rPr>
              <a:t>=</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utf-8</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RevitAddIns</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AddIn</a:t>
            </a:r>
            <a:r>
              <a:rPr lang="en-US" sz="1600" dirty="0" smtClean="0">
                <a:solidFill>
                  <a:srgbClr val="0000FF"/>
                </a:solidFill>
                <a:latin typeface="Courier New" pitchFamily="49" charset="0"/>
                <a:ea typeface="MS Mincho" pitchFamily="49" charset="-128"/>
                <a:cs typeface="Courier New" pitchFamily="49" charset="0"/>
              </a:rPr>
              <a:t> </a:t>
            </a:r>
            <a:r>
              <a:rPr lang="en-US" sz="1600" dirty="0" smtClean="0">
                <a:solidFill>
                  <a:srgbClr val="FF0000"/>
                </a:solidFill>
                <a:latin typeface="Courier New" pitchFamily="49" charset="0"/>
                <a:ea typeface="MS Mincho" pitchFamily="49" charset="-128"/>
                <a:cs typeface="Courier New" pitchFamily="49" charset="0"/>
              </a:rPr>
              <a:t>Type</a:t>
            </a:r>
            <a:r>
              <a:rPr lang="en-US" sz="1600" dirty="0" smtClean="0">
                <a:solidFill>
                  <a:srgbClr val="0000FF"/>
                </a:solidFill>
                <a:latin typeface="Courier New" pitchFamily="49" charset="0"/>
                <a:ea typeface="MS Mincho" pitchFamily="49" charset="-128"/>
                <a:cs typeface="Courier New" pitchFamily="49" charset="0"/>
              </a:rPr>
              <a:t>=</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Application</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Name</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External Tool</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Name</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Assembly</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TstIdling.dll</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Assembly</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ClientId</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f50271c6-ef46-4df5-95a0-50fce5c389dc</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ClientId</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FullClassName</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TestScript.CtrlApplication</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FullClassName</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a:t>
            </a:r>
            <a:r>
              <a:rPr lang="en-US" sz="2000" b="1" dirty="0" smtClean="0">
                <a:solidFill>
                  <a:srgbClr val="0000FF"/>
                </a:solidFill>
                <a:latin typeface="Courier New" pitchFamily="49" charset="0"/>
                <a:ea typeface="MS Mincho" pitchFamily="49" charset="-128"/>
                <a:cs typeface="Courier New" pitchFamily="49" charset="0"/>
              </a:rPr>
              <a:t>&lt;</a:t>
            </a:r>
            <a:r>
              <a:rPr lang="en-US" sz="2000" b="1" dirty="0" smtClean="0">
                <a:solidFill>
                  <a:srgbClr val="A31515"/>
                </a:solidFill>
                <a:latin typeface="Courier New" pitchFamily="49" charset="0"/>
                <a:ea typeface="MS Mincho" pitchFamily="49" charset="-128"/>
                <a:cs typeface="Courier New" pitchFamily="49" charset="0"/>
              </a:rPr>
              <a:t>VendorId</a:t>
            </a:r>
            <a:r>
              <a:rPr lang="en-US" sz="2000" b="1" dirty="0" smtClean="0">
                <a:solidFill>
                  <a:srgbClr val="0000FF"/>
                </a:solidFill>
                <a:latin typeface="Courier New" pitchFamily="49" charset="0"/>
                <a:ea typeface="MS Mincho" pitchFamily="49" charset="-128"/>
                <a:cs typeface="Courier New" pitchFamily="49" charset="0"/>
              </a:rPr>
              <a:t>&gt;</a:t>
            </a:r>
            <a:r>
              <a:rPr lang="en-US" sz="2000" b="1" dirty="0" smtClean="0">
                <a:latin typeface="Courier New" pitchFamily="49" charset="0"/>
                <a:ea typeface="MS Mincho" pitchFamily="49" charset="-128"/>
                <a:cs typeface="Courier New" pitchFamily="49" charset="0"/>
              </a:rPr>
              <a:t>adsk</a:t>
            </a:r>
            <a:r>
              <a:rPr lang="en-US" sz="2000" b="1" dirty="0" smtClean="0">
                <a:solidFill>
                  <a:srgbClr val="0000FF"/>
                </a:solidFill>
                <a:latin typeface="Courier New" pitchFamily="49" charset="0"/>
                <a:ea typeface="MS Mincho" pitchFamily="49" charset="-128"/>
                <a:cs typeface="Courier New" pitchFamily="49" charset="0"/>
              </a:rPr>
              <a:t>&lt;/</a:t>
            </a:r>
            <a:r>
              <a:rPr lang="en-US" sz="2000" b="1" dirty="0" smtClean="0">
                <a:solidFill>
                  <a:srgbClr val="A31515"/>
                </a:solidFill>
                <a:latin typeface="Courier New" pitchFamily="49" charset="0"/>
                <a:ea typeface="MS Mincho" pitchFamily="49" charset="-128"/>
                <a:cs typeface="Courier New" pitchFamily="49" charset="0"/>
              </a:rPr>
              <a:t>VendorId</a:t>
            </a:r>
            <a:r>
              <a:rPr lang="en-US" sz="2000" b="1" dirty="0" smtClean="0">
                <a:solidFill>
                  <a:srgbClr val="0000FF"/>
                </a:solidFill>
                <a:latin typeface="Courier New" pitchFamily="49" charset="0"/>
                <a:ea typeface="MS Mincho" pitchFamily="49" charset="-128"/>
                <a:cs typeface="Courier New" pitchFamily="49" charset="0"/>
              </a:rPr>
              <a:t>&gt;</a:t>
            </a:r>
            <a:endParaRPr lang="en-US" sz="1100" b="1"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AddIn</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AddIn</a:t>
            </a:r>
            <a:r>
              <a:rPr lang="en-US" sz="1600" dirty="0" smtClean="0">
                <a:solidFill>
                  <a:srgbClr val="0000FF"/>
                </a:solidFill>
                <a:latin typeface="Courier New" pitchFamily="49" charset="0"/>
                <a:ea typeface="MS Mincho" pitchFamily="49" charset="-128"/>
                <a:cs typeface="Courier New" pitchFamily="49" charset="0"/>
              </a:rPr>
              <a:t> </a:t>
            </a:r>
            <a:r>
              <a:rPr lang="en-US" sz="1600" dirty="0" smtClean="0">
                <a:solidFill>
                  <a:srgbClr val="FF0000"/>
                </a:solidFill>
                <a:latin typeface="Courier New" pitchFamily="49" charset="0"/>
                <a:ea typeface="MS Mincho" pitchFamily="49" charset="-128"/>
                <a:cs typeface="Courier New" pitchFamily="49" charset="0"/>
              </a:rPr>
              <a:t>Type</a:t>
            </a:r>
            <a:r>
              <a:rPr lang="en-US" sz="1600" dirty="0" smtClean="0">
                <a:solidFill>
                  <a:srgbClr val="0000FF"/>
                </a:solidFill>
                <a:latin typeface="Courier New" pitchFamily="49" charset="0"/>
                <a:ea typeface="MS Mincho" pitchFamily="49" charset="-128"/>
                <a:cs typeface="Courier New" pitchFamily="49" charset="0"/>
              </a:rPr>
              <a:t>=</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Command</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Assembly</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TstIdling.dll</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Assembly</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ClientId</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509083ba-68ef-4328-8155-1fcb4b6aa814</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ClientId</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FullClassName</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TestScript.TriggerPnts_InEC</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FullClassName</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Text</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TstNormalTriggerPnt</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Text</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Description</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Description</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VisibilityMode</a:t>
            </a:r>
            <a:r>
              <a:rPr lang="en-US" sz="1600" dirty="0" smtClean="0">
                <a:solidFill>
                  <a:srgbClr val="0000FF"/>
                </a:solidFill>
                <a:latin typeface="Courier New" pitchFamily="49" charset="0"/>
                <a:ea typeface="MS Mincho" pitchFamily="49" charset="-128"/>
                <a:cs typeface="Courier New" pitchFamily="49" charset="0"/>
              </a:rPr>
              <a:t>&gt;</a:t>
            </a:r>
            <a:r>
              <a:rPr lang="en-US" sz="1600" dirty="0" smtClean="0">
                <a:latin typeface="Courier New" pitchFamily="49" charset="0"/>
                <a:ea typeface="MS Mincho" pitchFamily="49" charset="-128"/>
                <a:cs typeface="Courier New" pitchFamily="49" charset="0"/>
              </a:rPr>
              <a:t>AlwaysVisible</a:t>
            </a:r>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VisibilityMode</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a:t>
            </a:r>
            <a:r>
              <a:rPr lang="en-US" sz="2000" b="1" dirty="0" smtClean="0">
                <a:solidFill>
                  <a:srgbClr val="0000FF"/>
                </a:solidFill>
                <a:latin typeface="Courier New" pitchFamily="49" charset="0"/>
                <a:ea typeface="MS Mincho" pitchFamily="49" charset="-128"/>
                <a:cs typeface="Courier New" pitchFamily="49" charset="0"/>
              </a:rPr>
              <a:t>&lt;</a:t>
            </a:r>
            <a:r>
              <a:rPr lang="en-US" sz="2000" b="1" dirty="0" smtClean="0">
                <a:solidFill>
                  <a:srgbClr val="A31515"/>
                </a:solidFill>
                <a:latin typeface="Courier New" pitchFamily="49" charset="0"/>
                <a:ea typeface="MS Mincho" pitchFamily="49" charset="-128"/>
                <a:cs typeface="Courier New" pitchFamily="49" charset="0"/>
              </a:rPr>
              <a:t>VendorId</a:t>
            </a:r>
            <a:r>
              <a:rPr lang="en-US" sz="2000" b="1" dirty="0" smtClean="0">
                <a:solidFill>
                  <a:srgbClr val="0000FF"/>
                </a:solidFill>
                <a:latin typeface="Courier New" pitchFamily="49" charset="0"/>
                <a:ea typeface="MS Mincho" pitchFamily="49" charset="-128"/>
                <a:cs typeface="Courier New" pitchFamily="49" charset="0"/>
              </a:rPr>
              <a:t>&gt;</a:t>
            </a:r>
            <a:r>
              <a:rPr lang="en-US" sz="2000" b="1" dirty="0" smtClean="0">
                <a:latin typeface="Courier New" pitchFamily="49" charset="0"/>
                <a:ea typeface="MS Mincho" pitchFamily="49" charset="-128"/>
                <a:cs typeface="Courier New" pitchFamily="49" charset="0"/>
              </a:rPr>
              <a:t>adsk</a:t>
            </a:r>
            <a:r>
              <a:rPr lang="en-US" sz="2000" b="1" dirty="0" smtClean="0">
                <a:solidFill>
                  <a:srgbClr val="0000FF"/>
                </a:solidFill>
                <a:latin typeface="Courier New" pitchFamily="49" charset="0"/>
                <a:ea typeface="MS Mincho" pitchFamily="49" charset="-128"/>
                <a:cs typeface="Courier New" pitchFamily="49" charset="0"/>
              </a:rPr>
              <a:t>&lt;/</a:t>
            </a:r>
            <a:r>
              <a:rPr lang="en-US" sz="2000" b="1" dirty="0" smtClean="0">
                <a:solidFill>
                  <a:srgbClr val="A31515"/>
                </a:solidFill>
                <a:latin typeface="Courier New" pitchFamily="49" charset="0"/>
                <a:ea typeface="MS Mincho" pitchFamily="49" charset="-128"/>
                <a:cs typeface="Courier New" pitchFamily="49" charset="0"/>
              </a:rPr>
              <a:t>VendorId</a:t>
            </a:r>
            <a:r>
              <a:rPr lang="en-US" sz="2000" b="1" dirty="0" smtClean="0">
                <a:solidFill>
                  <a:srgbClr val="0000FF"/>
                </a:solidFill>
                <a:latin typeface="Courier New" pitchFamily="49" charset="0"/>
                <a:ea typeface="MS Mincho" pitchFamily="49" charset="-128"/>
                <a:cs typeface="Courier New" pitchFamily="49" charset="0"/>
              </a:rPr>
              <a:t>&gt;</a:t>
            </a:r>
            <a:endParaRPr lang="en-US" sz="1100" b="1"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  &lt;/</a:t>
            </a:r>
            <a:r>
              <a:rPr lang="en-US" sz="1600" dirty="0" smtClean="0">
                <a:solidFill>
                  <a:srgbClr val="A31515"/>
                </a:solidFill>
                <a:latin typeface="Courier New" pitchFamily="49" charset="0"/>
                <a:ea typeface="MS Mincho" pitchFamily="49" charset="-128"/>
                <a:cs typeface="Courier New" pitchFamily="49" charset="0"/>
              </a:rPr>
              <a:t>AddIn</a:t>
            </a:r>
            <a:r>
              <a:rPr lang="en-US" sz="1600" dirty="0" smtClean="0">
                <a:solidFill>
                  <a:srgbClr val="0000FF"/>
                </a:solidFill>
                <a:latin typeface="Courier New" pitchFamily="49" charset="0"/>
                <a:ea typeface="MS Mincho" pitchFamily="49" charset="-128"/>
                <a:cs typeface="Courier New" pitchFamily="49" charset="0"/>
              </a:rPr>
              <a:t>&gt;</a:t>
            </a:r>
            <a:endParaRPr lang="en-US" sz="1100" dirty="0" smtClean="0">
              <a:latin typeface="Arial" pitchFamily="34" charset="0"/>
            </a:endParaRPr>
          </a:p>
          <a:p>
            <a:pPr defTabSz="1301008" eaLnBrk="0" hangingPunct="0"/>
            <a:r>
              <a:rPr lang="en-US" sz="1600" dirty="0" smtClean="0">
                <a:solidFill>
                  <a:srgbClr val="0000FF"/>
                </a:solidFill>
                <a:latin typeface="Courier New" pitchFamily="49" charset="0"/>
                <a:ea typeface="MS Mincho" pitchFamily="49" charset="-128"/>
                <a:cs typeface="Courier New" pitchFamily="49" charset="0"/>
              </a:rPr>
              <a:t>&lt;/</a:t>
            </a:r>
            <a:r>
              <a:rPr lang="en-US" sz="1600" dirty="0" smtClean="0">
                <a:solidFill>
                  <a:srgbClr val="A31515"/>
                </a:solidFill>
                <a:latin typeface="Courier New" pitchFamily="49" charset="0"/>
                <a:ea typeface="MS Mincho" pitchFamily="49" charset="-128"/>
                <a:cs typeface="Courier New" pitchFamily="49" charset="0"/>
              </a:rPr>
              <a:t>RevitAddIns</a:t>
            </a:r>
            <a:r>
              <a:rPr lang="en-US" sz="1600" dirty="0" smtClean="0">
                <a:solidFill>
                  <a:srgbClr val="0000FF"/>
                </a:solidFill>
                <a:latin typeface="Courier New" pitchFamily="49" charset="0"/>
                <a:ea typeface="MS Mincho" pitchFamily="49" charset="-128"/>
                <a:cs typeface="Courier New" pitchFamily="49" charset="0"/>
              </a:rPr>
              <a:t>&gt;</a:t>
            </a:r>
            <a:endParaRPr lang="en-US" sz="3400" dirty="0" smtClean="0">
              <a:latin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0" dirty="0" smtClean="0"/>
              <a:t>This presentation…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609600" indent="-609600" eaLnBrk="1" hangingPunct="1">
              <a:lnSpc>
                <a:spcPct val="200000"/>
              </a:lnSpc>
              <a:buNone/>
            </a:pPr>
            <a:r>
              <a:rPr lang="en-US" dirty="0" smtClean="0"/>
              <a:t>From ADN Developer Days Conference </a:t>
            </a:r>
          </a:p>
          <a:p>
            <a:pPr marL="609600" indent="-609600" eaLnBrk="1" hangingPunct="1">
              <a:buNone/>
            </a:pPr>
            <a:r>
              <a:rPr lang="en-US" dirty="0" smtClean="0"/>
              <a:t>	ADN member only conference</a:t>
            </a:r>
          </a:p>
          <a:p>
            <a:pPr marL="609600" indent="-609600" eaLnBrk="1" hangingPunct="1">
              <a:buNone/>
            </a:pPr>
            <a:r>
              <a:rPr lang="en-US" dirty="0" smtClean="0"/>
              <a:t>	November/December last year </a:t>
            </a:r>
          </a:p>
          <a:p>
            <a:pPr marL="609600" indent="-609600" eaLnBrk="1" hangingPunct="1">
              <a:buNone/>
            </a:pPr>
            <a:r>
              <a:rPr lang="en-US" dirty="0" smtClean="0"/>
              <a:t>	More than 20 cities worldwide </a:t>
            </a:r>
            <a:br>
              <a:rPr lang="en-US" dirty="0" smtClean="0"/>
            </a:br>
            <a:endParaRPr lang="en-US" dirty="0" smtClean="0"/>
          </a:p>
          <a:p>
            <a:pPr marL="609600" indent="-609600" eaLnBrk="1" hangingPunct="1">
              <a:buNone/>
            </a:pPr>
            <a:r>
              <a:rPr lang="en-US" dirty="0" smtClean="0"/>
              <a:t>This recording is available to public</a:t>
            </a:r>
          </a:p>
          <a:p>
            <a:pPr>
              <a:buNone/>
            </a:pPr>
            <a:endParaRPr lang="en-US" dirty="0" smtClean="0"/>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Vendor Identification</a:t>
            </a:r>
            <a:endParaRPr lang="en-US" sz="3400" i="1" dirty="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pic>
        <p:nvPicPr>
          <p:cNvPr id="1026"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094423" y="1638611"/>
            <a:ext cx="5544752" cy="57543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950692" y="3141419"/>
            <a:ext cx="5650883" cy="62327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216213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Regeneration Mode</a:t>
            </a:r>
          </a:p>
        </p:txBody>
      </p:sp>
      <p:sp>
        <p:nvSpPr>
          <p:cNvPr id="18435" name="Rectangle 3"/>
          <p:cNvSpPr>
            <a:spLocks noGrp="1" noChangeArrowheads="1"/>
          </p:cNvSpPr>
          <p:nvPr>
            <p:ph idx="1"/>
          </p:nvPr>
        </p:nvSpPr>
        <p:spPr>
          <a:xfrm>
            <a:off x="2980017" y="2250889"/>
            <a:ext cx="9264650" cy="5734050"/>
          </a:xfrm>
        </p:spPr>
        <p:txBody>
          <a:bodyPr/>
          <a:lstStyle/>
          <a:p>
            <a:pPr lvl="1"/>
            <a:r>
              <a:rPr lang="en-US" sz="3400" dirty="0"/>
              <a:t>Automatic regeneration mode removed</a:t>
            </a:r>
          </a:p>
          <a:p>
            <a:pPr lvl="1"/>
            <a:r>
              <a:rPr lang="en-US" sz="3400" dirty="0"/>
              <a:t>API expects code to be written with manual </a:t>
            </a:r>
            <a:r>
              <a:rPr lang="en-US" sz="3400" dirty="0" smtClean="0"/>
              <a:t>regeneration</a:t>
            </a:r>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spTree>
    <p:extLst>
      <p:ext uri="{BB962C8B-B14F-4D97-AF65-F5344CB8AC3E}">
        <p14:creationId xmlns="" xmlns:p14="http://schemas.microsoft.com/office/powerpoint/2010/main" val="6015143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CompoundStructure and Wall Sweeps</a:t>
            </a:r>
            <a:endParaRPr lang="en-US" sz="3400" i="1" dirty="0"/>
          </a:p>
        </p:txBody>
      </p:sp>
      <p:sp>
        <p:nvSpPr>
          <p:cNvPr id="18435" name="Rectangle 3"/>
          <p:cNvSpPr>
            <a:spLocks noGrp="1" noChangeArrowheads="1"/>
          </p:cNvSpPr>
          <p:nvPr>
            <p:ph idx="1"/>
          </p:nvPr>
        </p:nvSpPr>
        <p:spPr>
          <a:xfrm>
            <a:off x="2715374" y="2250887"/>
            <a:ext cx="10295777" cy="6933490"/>
          </a:xfrm>
        </p:spPr>
        <p:txBody>
          <a:bodyPr/>
          <a:lstStyle/>
          <a:p>
            <a:pPr lvl="1"/>
            <a:r>
              <a:rPr lang="en-US" sz="3400" dirty="0"/>
              <a:t>Revit 2011 CompoundStructure was read-only</a:t>
            </a:r>
          </a:p>
          <a:p>
            <a:pPr marL="162626" lvl="1" indent="0">
              <a:buNone/>
            </a:pPr>
            <a:endParaRPr lang="en-US" sz="1100" dirty="0"/>
          </a:p>
          <a:p>
            <a:pPr marL="162626" lvl="1" indent="0">
              <a:buNone/>
            </a:pPr>
            <a:endParaRPr lang="en-US" sz="1100" dirty="0"/>
          </a:p>
          <a:p>
            <a:pPr lvl="1"/>
            <a:r>
              <a:rPr lang="en-US" sz="3400" dirty="0" err="1">
                <a:solidFill>
                  <a:srgbClr val="FFC000"/>
                </a:solidFill>
              </a:rPr>
              <a:t>Revit</a:t>
            </a:r>
            <a:r>
              <a:rPr lang="en-US" sz="3400" dirty="0">
                <a:solidFill>
                  <a:srgbClr val="FFC000"/>
                </a:solidFill>
              </a:rPr>
              <a:t> </a:t>
            </a:r>
            <a:r>
              <a:rPr lang="en-US" sz="3400" dirty="0" smtClean="0">
                <a:solidFill>
                  <a:srgbClr val="FFC000"/>
                </a:solidFill>
              </a:rPr>
              <a:t>2012 </a:t>
            </a:r>
            <a:r>
              <a:rPr lang="en-US" sz="3400" dirty="0">
                <a:solidFill>
                  <a:srgbClr val="FFC000"/>
                </a:solidFill>
              </a:rPr>
              <a:t>CompoundStructure supports read and modifications of all </a:t>
            </a:r>
            <a:r>
              <a:rPr lang="en-US" sz="3400" dirty="0" smtClean="0">
                <a:solidFill>
                  <a:srgbClr val="FFC000"/>
                </a:solidFill>
              </a:rPr>
              <a:t>properties</a:t>
            </a:r>
            <a:endParaRPr lang="en-US" sz="3400" dirty="0">
              <a:solidFill>
                <a:srgbClr val="FFC000"/>
              </a:solidFill>
            </a:endParaRPr>
          </a:p>
          <a:p>
            <a:pPr lvl="2"/>
            <a:r>
              <a:rPr lang="en-US" sz="3200" dirty="0">
                <a:solidFill>
                  <a:srgbClr val="FFC000"/>
                </a:solidFill>
              </a:rPr>
              <a:t>CompoundStructure.Layers property replaced with Get and Set Layers</a:t>
            </a:r>
          </a:p>
          <a:p>
            <a:pPr lvl="2"/>
            <a:r>
              <a:rPr lang="en-US" sz="3200" dirty="0">
                <a:solidFill>
                  <a:srgbClr val="FFC000"/>
                </a:solidFill>
              </a:rPr>
              <a:t>HostObjAttributes.CompoundStructure replaced with Get and </a:t>
            </a:r>
            <a:r>
              <a:rPr lang="en-US" sz="3200" dirty="0" smtClean="0">
                <a:solidFill>
                  <a:srgbClr val="FFC000"/>
                </a:solidFill>
              </a:rPr>
              <a:t>SetCompoundStructure </a:t>
            </a:r>
            <a:r>
              <a:rPr lang="en-US" sz="3200" dirty="0">
                <a:solidFill>
                  <a:srgbClr val="FFC000"/>
                </a:solidFill>
              </a:rPr>
              <a:t>methods</a:t>
            </a:r>
          </a:p>
          <a:p>
            <a:pPr lvl="2"/>
            <a:r>
              <a:rPr lang="en-US" sz="3200" dirty="0" smtClean="0">
                <a:solidFill>
                  <a:srgbClr val="FFC000"/>
                </a:solidFill>
              </a:rPr>
              <a:t>Access to vertical regions, wall sweeps and reveals</a:t>
            </a:r>
          </a:p>
          <a:p>
            <a:pPr lvl="2"/>
            <a:r>
              <a:rPr lang="en-US" sz="3200" dirty="0" err="1" smtClean="0">
                <a:solidFill>
                  <a:srgbClr val="FFC000"/>
                </a:solidFill>
              </a:rPr>
              <a:t>WallSweep</a:t>
            </a:r>
            <a:r>
              <a:rPr lang="en-US" sz="3200" dirty="0" smtClean="0">
                <a:solidFill>
                  <a:srgbClr val="FFC000"/>
                </a:solidFill>
              </a:rPr>
              <a:t> class represents either standalone wall sweep/reveal, or part of compound structure</a:t>
            </a:r>
            <a:endParaRPr lang="en-US" sz="3200" dirty="0">
              <a:solidFill>
                <a:srgbClr val="FFC000"/>
              </a:solidFill>
            </a:endParaRP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28871692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Line and Fill Patterns</a:t>
            </a:r>
            <a:endParaRPr lang="en-US" sz="3400" i="1" dirty="0"/>
          </a:p>
        </p:txBody>
      </p:sp>
      <p:sp>
        <p:nvSpPr>
          <p:cNvPr id="18435" name="Rectangle 3"/>
          <p:cNvSpPr>
            <a:spLocks noGrp="1" noChangeArrowheads="1"/>
          </p:cNvSpPr>
          <p:nvPr>
            <p:ph idx="1"/>
          </p:nvPr>
        </p:nvSpPr>
        <p:spPr>
          <a:xfrm>
            <a:off x="2980017" y="2250888"/>
            <a:ext cx="8326158" cy="6751363"/>
          </a:xfrm>
        </p:spPr>
        <p:txBody>
          <a:bodyPr/>
          <a:lstStyle/>
          <a:p>
            <a:pPr lvl="1"/>
            <a:r>
              <a:rPr lang="en-US" sz="3200" dirty="0"/>
              <a:t>Line/FillPattern replaced with new </a:t>
            </a:r>
            <a:r>
              <a:rPr lang="en-US" sz="3200" dirty="0" smtClean="0"/>
              <a:t>classes</a:t>
            </a:r>
            <a:endParaRPr lang="en-US" sz="3200" dirty="0"/>
          </a:p>
          <a:p>
            <a:pPr lvl="1"/>
            <a:r>
              <a:rPr lang="en-US" sz="3200" dirty="0"/>
              <a:t>Previously represented both pattern and element containing it</a:t>
            </a:r>
          </a:p>
          <a:p>
            <a:pPr lvl="1"/>
            <a:r>
              <a:rPr lang="en-US" sz="3200" dirty="0">
                <a:solidFill>
                  <a:srgbClr val="FFC000"/>
                </a:solidFill>
              </a:rPr>
              <a:t>APIs</a:t>
            </a:r>
          </a:p>
          <a:p>
            <a:pPr lvl="2"/>
            <a:r>
              <a:rPr lang="en-US" sz="2800" dirty="0" smtClean="0">
                <a:solidFill>
                  <a:srgbClr val="FFC000"/>
                </a:solidFill>
              </a:rPr>
              <a:t>Line/</a:t>
            </a:r>
            <a:r>
              <a:rPr lang="en-US" sz="2800" dirty="0" err="1" smtClean="0">
                <a:solidFill>
                  <a:srgbClr val="FFC000"/>
                </a:solidFill>
              </a:rPr>
              <a:t>FillPattern</a:t>
            </a:r>
            <a:r>
              <a:rPr lang="en-US" sz="2800" dirty="0" smtClean="0">
                <a:solidFill>
                  <a:srgbClr val="FFC000"/>
                </a:solidFill>
              </a:rPr>
              <a:t> </a:t>
            </a:r>
            <a:r>
              <a:rPr lang="en-US" sz="2800" i="1" dirty="0">
                <a:solidFill>
                  <a:srgbClr val="FFC000"/>
                </a:solidFill>
              </a:rPr>
              <a:t>– new</a:t>
            </a:r>
          </a:p>
          <a:p>
            <a:pPr lvl="2"/>
            <a:r>
              <a:rPr lang="en-US" sz="2800" dirty="0" smtClean="0">
                <a:solidFill>
                  <a:srgbClr val="FFC000"/>
                </a:solidFill>
              </a:rPr>
              <a:t>Line/FillPatternElement</a:t>
            </a:r>
            <a:r>
              <a:rPr lang="en-US" sz="2800" i="1" dirty="0" smtClean="0">
                <a:solidFill>
                  <a:srgbClr val="FFC000"/>
                </a:solidFill>
              </a:rPr>
              <a:t> – new</a:t>
            </a:r>
            <a:endParaRPr lang="en-US" sz="2800" dirty="0" smtClean="0">
              <a:solidFill>
                <a:srgbClr val="FFC000"/>
              </a:solidFill>
            </a:endParaRPr>
          </a:p>
          <a:p>
            <a:pPr lvl="2"/>
            <a:r>
              <a:rPr lang="en-US" sz="2800" dirty="0" smtClean="0">
                <a:solidFill>
                  <a:srgbClr val="FFC000"/>
                </a:solidFill>
              </a:rPr>
              <a:t>Line/FillPattern.Create()</a:t>
            </a:r>
            <a:r>
              <a:rPr lang="en-US" sz="2800" i="1" dirty="0" smtClean="0">
                <a:solidFill>
                  <a:srgbClr val="FFC000"/>
                </a:solidFill>
              </a:rPr>
              <a:t> – new</a:t>
            </a:r>
            <a:endParaRPr lang="en-US" sz="2800" dirty="0" smtClean="0">
              <a:solidFill>
                <a:srgbClr val="FFC000"/>
              </a:solidFill>
            </a:endParaRPr>
          </a:p>
          <a:p>
            <a:pPr lvl="2"/>
            <a:r>
              <a:rPr lang="en-US" sz="2800" dirty="0" smtClean="0"/>
              <a:t>Settings.Line/FillPatterns - </a:t>
            </a:r>
            <a:r>
              <a:rPr lang="en-US" sz="2800" i="1" dirty="0"/>
              <a:t>removed</a:t>
            </a:r>
          </a:p>
          <a:p>
            <a:pPr lvl="1"/>
            <a:r>
              <a:rPr lang="en-US" sz="3200" dirty="0" smtClean="0">
                <a:solidFill>
                  <a:srgbClr val="FFC000"/>
                </a:solidFill>
              </a:rPr>
              <a:t>Retrieve using filtered element collector or static methods on class</a:t>
            </a:r>
            <a:endParaRPr lang="en-US" sz="3200" dirty="0">
              <a:solidFill>
                <a:srgbClr val="FFC000"/>
              </a:solidFill>
            </a:endParaRP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28165902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IndependentTag</a:t>
            </a:r>
            <a:endParaRPr lang="en-US" sz="3400" i="1" dirty="0"/>
          </a:p>
        </p:txBody>
      </p:sp>
      <p:sp>
        <p:nvSpPr>
          <p:cNvPr id="18435" name="Rectangle 3"/>
          <p:cNvSpPr>
            <a:spLocks noGrp="1" noChangeArrowheads="1"/>
          </p:cNvSpPr>
          <p:nvPr>
            <p:ph idx="1"/>
          </p:nvPr>
        </p:nvSpPr>
        <p:spPr>
          <a:xfrm>
            <a:off x="2980017" y="2250889"/>
            <a:ext cx="9264650" cy="6395115"/>
          </a:xfrm>
        </p:spPr>
        <p:txBody>
          <a:bodyPr/>
          <a:lstStyle/>
          <a:p>
            <a:pPr lvl="1"/>
            <a:r>
              <a:rPr lang="en-US" sz="3400" dirty="0"/>
              <a:t>Renamed</a:t>
            </a:r>
          </a:p>
          <a:p>
            <a:pPr lvl="2"/>
            <a:r>
              <a:rPr lang="en-US" sz="3400" dirty="0"/>
              <a:t>Leader -&gt; HasLeader</a:t>
            </a:r>
          </a:p>
          <a:p>
            <a:pPr lvl="2"/>
            <a:r>
              <a:rPr lang="en-US" sz="3400" dirty="0"/>
              <a:t>LeaderMode -&gt; LeaderEndCondition</a:t>
            </a:r>
          </a:p>
          <a:p>
            <a:pPr marL="566932" lvl="2" indent="0">
              <a:buNone/>
            </a:pPr>
            <a:endParaRPr lang="en-US" sz="3400" dirty="0"/>
          </a:p>
          <a:p>
            <a:pPr lvl="1"/>
            <a:r>
              <a:rPr lang="en-US" sz="3400" dirty="0">
                <a:solidFill>
                  <a:srgbClr val="FFC000"/>
                </a:solidFill>
              </a:rPr>
              <a:t>New</a:t>
            </a:r>
          </a:p>
          <a:p>
            <a:pPr lvl="2"/>
            <a:r>
              <a:rPr lang="en-US" sz="3400" dirty="0">
                <a:solidFill>
                  <a:srgbClr val="FFC000"/>
                </a:solidFill>
              </a:rPr>
              <a:t>TaggedElementId</a:t>
            </a:r>
          </a:p>
          <a:p>
            <a:pPr lvl="2"/>
            <a:r>
              <a:rPr lang="en-US" sz="3400" dirty="0">
                <a:solidFill>
                  <a:srgbClr val="FFC000"/>
                </a:solidFill>
              </a:rPr>
              <a:t>TaggedLocalElementId</a:t>
            </a:r>
          </a:p>
          <a:p>
            <a:pPr lvl="2"/>
            <a:r>
              <a:rPr lang="en-US" sz="3400" dirty="0">
                <a:solidFill>
                  <a:srgbClr val="FFC000"/>
                </a:solidFill>
              </a:rPr>
              <a:t>GetTaggedLocalElement()</a:t>
            </a:r>
          </a:p>
          <a:p>
            <a:pPr lvl="2"/>
            <a:r>
              <a:rPr lang="en-US" sz="3400" dirty="0">
                <a:solidFill>
                  <a:srgbClr val="FFC000"/>
                </a:solidFill>
              </a:rPr>
              <a:t>IsOrphaned</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2954926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Import and Export APIs</a:t>
            </a:r>
            <a:endParaRPr lang="en-US" sz="3400" i="1" dirty="0"/>
          </a:p>
        </p:txBody>
      </p:sp>
      <p:sp>
        <p:nvSpPr>
          <p:cNvPr id="18435" name="Rectangle 3"/>
          <p:cNvSpPr>
            <a:spLocks noGrp="1" noChangeArrowheads="1"/>
          </p:cNvSpPr>
          <p:nvPr>
            <p:ph idx="1"/>
          </p:nvPr>
        </p:nvSpPr>
        <p:spPr>
          <a:xfrm>
            <a:off x="2980017" y="1756545"/>
            <a:ext cx="9773958" cy="6627042"/>
          </a:xfrm>
        </p:spPr>
        <p:txBody>
          <a:bodyPr/>
          <a:lstStyle/>
          <a:p>
            <a:pPr lvl="1"/>
            <a:r>
              <a:rPr lang="en-US" sz="3200" dirty="0"/>
              <a:t>Method signatures changed</a:t>
            </a:r>
          </a:p>
          <a:p>
            <a:pPr lvl="1"/>
            <a:r>
              <a:rPr lang="en-US" sz="3200" dirty="0" smtClean="0"/>
              <a:t>No use of active view, can be passed as input</a:t>
            </a:r>
          </a:p>
          <a:p>
            <a:pPr lvl="1"/>
            <a:r>
              <a:rPr lang="en-US" sz="3200" dirty="0" smtClean="0"/>
              <a:t>Some export formats require non-empty view set</a:t>
            </a:r>
          </a:p>
          <a:p>
            <a:pPr lvl="1"/>
            <a:r>
              <a:rPr lang="en-US" sz="3200" dirty="0" smtClean="0"/>
              <a:t>Export </a:t>
            </a:r>
            <a:endParaRPr lang="en-US" sz="3200" dirty="0"/>
          </a:p>
          <a:p>
            <a:pPr lvl="2"/>
            <a:r>
              <a:rPr lang="en-US" dirty="0" smtClean="0"/>
              <a:t>Typical signature</a:t>
            </a:r>
          </a:p>
          <a:p>
            <a:pPr marL="1828800" lvl="4" indent="-449263">
              <a:spcBef>
                <a:spcPts val="600"/>
              </a:spcBef>
            </a:pPr>
            <a:r>
              <a:rPr lang="en-US" b="0" dirty="0" err="1" smtClean="0"/>
              <a:t>bool</a:t>
            </a:r>
            <a:r>
              <a:rPr lang="en-US" b="0" dirty="0" smtClean="0"/>
              <a:t> Export( string folder, string name, </a:t>
            </a:r>
            <a:r>
              <a:rPr lang="en-US" b="0" dirty="0" err="1" smtClean="0"/>
              <a:t>ViewSet</a:t>
            </a:r>
            <a:r>
              <a:rPr lang="en-US" b="0" dirty="0" smtClean="0"/>
              <a:t>, </a:t>
            </a:r>
            <a:r>
              <a:rPr lang="en-US" b="0" dirty="0" err="1" smtClean="0"/>
              <a:t>DGNExportOptions</a:t>
            </a:r>
            <a:r>
              <a:rPr lang="en-US" b="0" dirty="0" smtClean="0"/>
              <a:t> );</a:t>
            </a:r>
            <a:endParaRPr lang="en-US" sz="1900" b="0" dirty="0"/>
          </a:p>
          <a:p>
            <a:pPr lvl="2"/>
            <a:r>
              <a:rPr lang="en-US" dirty="0" smtClean="0"/>
              <a:t>3D view must be provided for</a:t>
            </a:r>
          </a:p>
          <a:p>
            <a:pPr marL="1828800" lvl="4" indent="-449263">
              <a:spcBef>
                <a:spcPts val="600"/>
              </a:spcBef>
            </a:pPr>
            <a:r>
              <a:rPr lang="en-US" b="0" dirty="0" err="1" smtClean="0"/>
              <a:t>bool</a:t>
            </a:r>
            <a:r>
              <a:rPr lang="en-US" b="0" dirty="0" smtClean="0"/>
              <a:t> Export( string folder, string name, View3D, </a:t>
            </a:r>
            <a:r>
              <a:rPr lang="en-US" b="0" dirty="0" err="1" smtClean="0"/>
              <a:t>ViewPlan</a:t>
            </a:r>
            <a:r>
              <a:rPr lang="en-US" b="0" dirty="0" smtClean="0"/>
              <a:t>, </a:t>
            </a:r>
            <a:r>
              <a:rPr lang="en-US" b="0" dirty="0" err="1" smtClean="0"/>
              <a:t>BuildingSiteExportOptions</a:t>
            </a:r>
            <a:r>
              <a:rPr lang="en-US" b="0" dirty="0" smtClean="0"/>
              <a:t> );</a:t>
            </a:r>
          </a:p>
          <a:p>
            <a:pPr lvl="1"/>
            <a:r>
              <a:rPr lang="en-US" sz="3200" dirty="0"/>
              <a:t>Import</a:t>
            </a:r>
          </a:p>
          <a:p>
            <a:pPr lvl="2"/>
            <a:r>
              <a:rPr lang="en-US" dirty="0" smtClean="0"/>
              <a:t>View property removed from DWGImportOptions</a:t>
            </a:r>
          </a:p>
          <a:p>
            <a:pPr marL="1828800" lvl="4" indent="-465138">
              <a:spcBef>
                <a:spcPts val="600"/>
              </a:spcBef>
            </a:pPr>
            <a:r>
              <a:rPr lang="en-US" dirty="0" err="1" smtClean="0"/>
              <a:t>bool</a:t>
            </a:r>
            <a:r>
              <a:rPr lang="en-US" dirty="0" smtClean="0"/>
              <a:t> Import( string file, </a:t>
            </a:r>
            <a:r>
              <a:rPr lang="en-US" dirty="0" err="1" smtClean="0"/>
              <a:t>DWGImportOptions</a:t>
            </a:r>
            <a:r>
              <a:rPr lang="en-US" dirty="0" smtClean="0"/>
              <a:t>, View, out Element );</a:t>
            </a:r>
            <a:endParaRPr lang="en-US" sz="3000" dirty="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spTree>
    <p:extLst>
      <p:ext uri="{BB962C8B-B14F-4D97-AF65-F5344CB8AC3E}">
        <p14:creationId xmlns="" xmlns:p14="http://schemas.microsoft.com/office/powerpoint/2010/main" val="207257964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Save and Close API changes</a:t>
            </a:r>
            <a:endParaRPr lang="en-US" sz="3400" i="1" dirty="0"/>
          </a:p>
        </p:txBody>
      </p:sp>
      <p:sp>
        <p:nvSpPr>
          <p:cNvPr id="18435" name="Rectangle 3"/>
          <p:cNvSpPr>
            <a:spLocks noGrp="1" noChangeArrowheads="1"/>
          </p:cNvSpPr>
          <p:nvPr>
            <p:ph idx="1"/>
          </p:nvPr>
        </p:nvSpPr>
        <p:spPr>
          <a:xfrm>
            <a:off x="2980017" y="2250889"/>
            <a:ext cx="9264650" cy="6513698"/>
          </a:xfrm>
        </p:spPr>
        <p:txBody>
          <a:bodyPr/>
          <a:lstStyle/>
          <a:p>
            <a:pPr lvl="1">
              <a:spcBef>
                <a:spcPts val="300"/>
              </a:spcBef>
            </a:pPr>
            <a:r>
              <a:rPr lang="en-US" sz="3400" dirty="0"/>
              <a:t>Document.Close()</a:t>
            </a:r>
          </a:p>
          <a:p>
            <a:pPr lvl="1">
              <a:spcBef>
                <a:spcPts val="300"/>
              </a:spcBef>
            </a:pPr>
            <a:r>
              <a:rPr lang="en-US" sz="3400" dirty="0"/>
              <a:t>Document.Close(bool saveModified)</a:t>
            </a:r>
          </a:p>
          <a:p>
            <a:pPr lvl="1">
              <a:spcBef>
                <a:spcPts val="300"/>
              </a:spcBef>
            </a:pPr>
            <a:r>
              <a:rPr lang="en-US" sz="3400" dirty="0"/>
              <a:t>Document.Save()</a:t>
            </a:r>
          </a:p>
          <a:p>
            <a:pPr lvl="1">
              <a:spcBef>
                <a:spcPts val="300"/>
              </a:spcBef>
            </a:pPr>
            <a:r>
              <a:rPr lang="en-US" sz="3400" dirty="0"/>
              <a:t>Document.Save(SaveOptions options)</a:t>
            </a:r>
          </a:p>
          <a:p>
            <a:pPr lvl="2"/>
            <a:r>
              <a:rPr lang="en-US" sz="3400" dirty="0">
                <a:solidFill>
                  <a:srgbClr val="FFC000"/>
                </a:solidFill>
              </a:rPr>
              <a:t>Set </a:t>
            </a:r>
            <a:r>
              <a:rPr lang="en-US" sz="3400" dirty="0" smtClean="0">
                <a:solidFill>
                  <a:srgbClr val="FFC000"/>
                </a:solidFill>
              </a:rPr>
              <a:t>view </a:t>
            </a:r>
            <a:r>
              <a:rPr lang="en-US" sz="3400" dirty="0">
                <a:solidFill>
                  <a:srgbClr val="FFC000"/>
                </a:solidFill>
              </a:rPr>
              <a:t>for </a:t>
            </a:r>
            <a:r>
              <a:rPr lang="en-US" sz="3400" dirty="0" smtClean="0">
                <a:solidFill>
                  <a:srgbClr val="FFC000"/>
                </a:solidFill>
              </a:rPr>
              <a:t>file preview</a:t>
            </a:r>
            <a:endParaRPr lang="en-US" sz="3400" dirty="0">
              <a:solidFill>
                <a:srgbClr val="FFC000"/>
              </a:solidFill>
            </a:endParaRPr>
          </a:p>
          <a:p>
            <a:pPr lvl="1">
              <a:spcBef>
                <a:spcPts val="300"/>
              </a:spcBef>
            </a:pPr>
            <a:r>
              <a:rPr lang="en-US" sz="3400" dirty="0"/>
              <a:t>Document.SaveAs(string filename)</a:t>
            </a:r>
          </a:p>
          <a:p>
            <a:pPr lvl="1">
              <a:spcBef>
                <a:spcPts val="300"/>
              </a:spcBef>
            </a:pPr>
            <a:r>
              <a:rPr lang="en-US" sz="3400" dirty="0"/>
              <a:t>Document.SaveAs(filename, options)</a:t>
            </a:r>
          </a:p>
          <a:p>
            <a:pPr lvl="2"/>
            <a:r>
              <a:rPr lang="en-US" sz="3400" dirty="0" smtClean="0">
                <a:solidFill>
                  <a:srgbClr val="FFC000"/>
                </a:solidFill>
              </a:rPr>
              <a:t>Set view for file preview</a:t>
            </a:r>
            <a:endParaRPr lang="en-US" sz="3400" dirty="0">
              <a:solidFill>
                <a:srgbClr val="FFC000"/>
              </a:solidFill>
            </a:endParaRPr>
          </a:p>
          <a:p>
            <a:pPr lvl="1">
              <a:spcBef>
                <a:spcPts val="300"/>
              </a:spcBef>
            </a:pPr>
            <a:r>
              <a:rPr lang="en-US" sz="3400" dirty="0"/>
              <a:t>UIDocument.SaveAndClose()</a:t>
            </a:r>
          </a:p>
          <a:p>
            <a:pPr lvl="1">
              <a:spcBef>
                <a:spcPts val="300"/>
              </a:spcBef>
            </a:pPr>
            <a:r>
              <a:rPr lang="en-US" sz="3400" dirty="0"/>
              <a:t>UIDocument.SaveAs</a:t>
            </a:r>
            <a:r>
              <a:rPr lang="en-US" sz="3400" dirty="0" smtClean="0"/>
              <a:t>()</a:t>
            </a:r>
          </a:p>
          <a:p>
            <a:pPr lvl="1">
              <a:spcBef>
                <a:spcPts val="300"/>
              </a:spcBef>
            </a:pPr>
            <a:r>
              <a:rPr lang="en-US" sz="3400" dirty="0" smtClean="0"/>
              <a:t>DB vs. UI – logical split</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11353037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Reference properties</a:t>
            </a:r>
            <a:endParaRPr lang="en-US" sz="3400" i="1" dirty="0"/>
          </a:p>
        </p:txBody>
      </p:sp>
      <p:sp>
        <p:nvSpPr>
          <p:cNvPr id="18435" name="Rectangle 3"/>
          <p:cNvSpPr>
            <a:spLocks noGrp="1" noChangeArrowheads="1"/>
          </p:cNvSpPr>
          <p:nvPr>
            <p:ph idx="1"/>
          </p:nvPr>
        </p:nvSpPr>
        <p:spPr>
          <a:xfrm>
            <a:off x="2771775" y="2250889"/>
            <a:ext cx="9982200" cy="6666098"/>
          </a:xfrm>
        </p:spPr>
        <p:txBody>
          <a:bodyPr/>
          <a:lstStyle/>
          <a:p>
            <a:pPr lvl="1"/>
            <a:r>
              <a:rPr lang="en-US" sz="3400" dirty="0"/>
              <a:t>Renovated to match the native Revit </a:t>
            </a:r>
            <a:r>
              <a:rPr lang="en-US" sz="3400" dirty="0" smtClean="0"/>
              <a:t>class</a:t>
            </a:r>
          </a:p>
          <a:p>
            <a:pPr lvl="1"/>
            <a:r>
              <a:rPr lang="en-US" sz="3400" dirty="0" smtClean="0"/>
              <a:t>Automatically generated code</a:t>
            </a:r>
            <a:endParaRPr lang="en-US" sz="3400" dirty="0"/>
          </a:p>
          <a:p>
            <a:pPr lvl="1"/>
            <a:endParaRPr lang="en-US" sz="3400" dirty="0"/>
          </a:p>
          <a:p>
            <a:pPr lvl="1"/>
            <a:endParaRPr lang="en-US" sz="3400" dirty="0"/>
          </a:p>
          <a:p>
            <a:pPr lvl="1"/>
            <a:endParaRPr lang="en-US" sz="3400" dirty="0"/>
          </a:p>
          <a:p>
            <a:pPr lvl="1"/>
            <a:endParaRPr lang="en-US" sz="3400" dirty="0"/>
          </a:p>
          <a:p>
            <a:pPr lvl="2">
              <a:buNone/>
            </a:pPr>
            <a:r>
              <a:rPr lang="en-US" sz="3200" dirty="0" smtClean="0"/>
              <a:t>2011 – fully populated </a:t>
            </a:r>
            <a:r>
              <a:rPr lang="en-US" sz="3200" dirty="0" smtClean="0">
                <a:solidFill>
                  <a:schemeClr val="tx1">
                    <a:lumMod val="50000"/>
                  </a:schemeClr>
                </a:solidFill>
              </a:rPr>
              <a:t>(not automatic, obsolete)</a:t>
            </a:r>
          </a:p>
          <a:p>
            <a:pPr lvl="2">
              <a:buNone/>
            </a:pPr>
            <a:r>
              <a:rPr lang="en-US" sz="3200" dirty="0" smtClean="0"/>
              <a:t>2012 – not populated </a:t>
            </a:r>
          </a:p>
          <a:p>
            <a:pPr lvl="1"/>
            <a:r>
              <a:rPr lang="en-US" smtClean="0"/>
              <a:t>Document.FindReferencesByDirection returns Reference</a:t>
            </a:r>
          </a:p>
          <a:p>
            <a:pPr lvl="1"/>
            <a:r>
              <a:rPr lang="en-US" smtClean="0"/>
              <a:t>New method FindReferencesWithContextByDirection returns fully populated information</a:t>
            </a:r>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graphicFrame>
        <p:nvGraphicFramePr>
          <p:cNvPr id="7" name="Table 6"/>
          <p:cNvGraphicFramePr>
            <a:graphicFrameLocks noGrp="1"/>
          </p:cNvGraphicFramePr>
          <p:nvPr>
            <p:extLst>
              <p:ext uri="{D42A27DB-BD31-4B8C-83A1-F6EECF244321}">
                <p14:modId xmlns="" xmlns:p14="http://schemas.microsoft.com/office/powerpoint/2010/main" val="1021941693"/>
              </p:ext>
            </p:extLst>
          </p:nvPr>
        </p:nvGraphicFramePr>
        <p:xfrm>
          <a:off x="3087263" y="3815039"/>
          <a:ext cx="9361912" cy="1977748"/>
        </p:xfrm>
        <a:graphic>
          <a:graphicData uri="http://schemas.openxmlformats.org/drawingml/2006/table">
            <a:tbl>
              <a:tblPr firstRow="1" bandRow="1">
                <a:tableStyleId>{5C22544A-7EE6-4342-B048-85BDC9FD1C3A}</a:tableStyleId>
              </a:tblPr>
              <a:tblGrid>
                <a:gridCol w="3958671"/>
                <a:gridCol w="5403241"/>
              </a:tblGrid>
              <a:tr h="527589">
                <a:tc>
                  <a:txBody>
                    <a:bodyPr/>
                    <a:lstStyle/>
                    <a:p>
                      <a:r>
                        <a:rPr lang="en-US" sz="2600" dirty="0" smtClean="0"/>
                        <a:t>Reference Property</a:t>
                      </a:r>
                      <a:endParaRPr lang="en-US" sz="2600" dirty="0"/>
                    </a:p>
                  </a:txBody>
                  <a:tcPr marL="130112" marR="130112" marT="65045" marB="65045"/>
                </a:tc>
                <a:tc>
                  <a:txBody>
                    <a:bodyPr/>
                    <a:lstStyle/>
                    <a:p>
                      <a:r>
                        <a:rPr lang="en-US" sz="2600" dirty="0" smtClean="0"/>
                        <a:t>Replacement</a:t>
                      </a:r>
                      <a:endParaRPr lang="en-US" sz="2600" dirty="0"/>
                    </a:p>
                  </a:txBody>
                  <a:tcPr marL="130112" marR="130112" marT="65045" marB="65045"/>
                </a:tc>
              </a:tr>
              <a:tr h="527589">
                <a:tc>
                  <a:txBody>
                    <a:bodyPr/>
                    <a:lstStyle/>
                    <a:p>
                      <a:r>
                        <a:rPr lang="en-US" sz="2600" dirty="0" smtClean="0">
                          <a:solidFill>
                            <a:schemeClr val="bg1"/>
                          </a:solidFill>
                        </a:rPr>
                        <a:t>.Element</a:t>
                      </a:r>
                      <a:endParaRPr lang="en-US" sz="2600" dirty="0">
                        <a:solidFill>
                          <a:schemeClr val="bg1"/>
                        </a:solidFill>
                      </a:endParaRPr>
                    </a:p>
                  </a:txBody>
                  <a:tcPr marL="130112" marR="130112" marT="65045" marB="65045"/>
                </a:tc>
                <a:tc>
                  <a:txBody>
                    <a:bodyPr/>
                    <a:lstStyle/>
                    <a:p>
                      <a:r>
                        <a:rPr lang="en-US" sz="2600" dirty="0" smtClean="0">
                          <a:solidFill>
                            <a:schemeClr val="bg1"/>
                          </a:solidFill>
                        </a:rPr>
                        <a:t>.ElementId </a:t>
                      </a:r>
                      <a:endParaRPr lang="en-US" sz="2600" dirty="0">
                        <a:solidFill>
                          <a:schemeClr val="bg1"/>
                        </a:solidFill>
                      </a:endParaRPr>
                    </a:p>
                  </a:txBody>
                  <a:tcPr marL="130112" marR="130112" marT="65045" marB="65045"/>
                </a:tc>
              </a:tr>
              <a:tr h="910632">
                <a:tc>
                  <a:txBody>
                    <a:bodyPr/>
                    <a:lstStyle/>
                    <a:p>
                      <a:r>
                        <a:rPr lang="en-US" sz="2600" dirty="0" smtClean="0">
                          <a:solidFill>
                            <a:schemeClr val="bg1"/>
                          </a:solidFill>
                        </a:rPr>
                        <a:t>.GeometryObject</a:t>
                      </a:r>
                      <a:endParaRPr lang="en-US" sz="2600" dirty="0">
                        <a:solidFill>
                          <a:schemeClr val="bg1"/>
                        </a:solidFill>
                      </a:endParaRPr>
                    </a:p>
                  </a:txBody>
                  <a:tcPr marL="130112" marR="130112" marT="65045" marB="65045"/>
                </a:tc>
                <a:tc>
                  <a:txBody>
                    <a:bodyPr/>
                    <a:lstStyle/>
                    <a:p>
                      <a:r>
                        <a:rPr lang="en-US" sz="2600" dirty="0" smtClean="0">
                          <a:solidFill>
                            <a:schemeClr val="bg1"/>
                          </a:solidFill>
                        </a:rPr>
                        <a:t>Element.GetGeometryObjectFromReference(Reference)</a:t>
                      </a:r>
                      <a:endParaRPr lang="en-US" sz="2600" dirty="0">
                        <a:solidFill>
                          <a:schemeClr val="bg1"/>
                        </a:solidFill>
                      </a:endParaRPr>
                    </a:p>
                  </a:txBody>
                  <a:tcPr marL="130112" marR="130112" marT="65045" marB="65045"/>
                </a:tc>
              </a:tr>
            </a:tbl>
          </a:graphicData>
        </a:graphic>
      </p:graphicFrame>
    </p:spTree>
    <p:extLst>
      <p:ext uri="{BB962C8B-B14F-4D97-AF65-F5344CB8AC3E}">
        <p14:creationId xmlns="" xmlns:p14="http://schemas.microsoft.com/office/powerpoint/2010/main" val="190929384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Event changes</a:t>
            </a:r>
            <a:endParaRPr lang="en-US" sz="3400" i="1" dirty="0"/>
          </a:p>
        </p:txBody>
      </p:sp>
      <p:sp>
        <p:nvSpPr>
          <p:cNvPr id="18435" name="Rectangle 3"/>
          <p:cNvSpPr>
            <a:spLocks noGrp="1" noChangeArrowheads="1"/>
          </p:cNvSpPr>
          <p:nvPr>
            <p:ph idx="1"/>
          </p:nvPr>
        </p:nvSpPr>
        <p:spPr>
          <a:xfrm>
            <a:off x="2847975" y="1677987"/>
            <a:ext cx="10031133" cy="7075588"/>
          </a:xfrm>
        </p:spPr>
        <p:txBody>
          <a:bodyPr/>
          <a:lstStyle/>
          <a:p>
            <a:pPr lvl="1"/>
            <a:r>
              <a:rPr lang="en-US" sz="3200" dirty="0" smtClean="0"/>
              <a:t>Event argument changes </a:t>
            </a:r>
            <a:r>
              <a:rPr lang="en-US" sz="3200" dirty="0" smtClean="0">
                <a:solidFill>
                  <a:schemeClr val="tx1">
                    <a:lumMod val="50000"/>
                  </a:schemeClr>
                </a:solidFill>
              </a:rPr>
              <a:t>(from prop to method)</a:t>
            </a:r>
          </a:p>
          <a:p>
            <a:pPr lvl="2"/>
            <a:r>
              <a:rPr lang="en-US" sz="2800" dirty="0" smtClean="0"/>
              <a:t>Cancel </a:t>
            </a:r>
            <a:r>
              <a:rPr lang="en-US" sz="2800" dirty="0"/>
              <a:t>-&gt; Cancel(), IsCancelled()</a:t>
            </a:r>
          </a:p>
          <a:p>
            <a:pPr lvl="2"/>
            <a:r>
              <a:rPr lang="en-US" sz="2800" dirty="0"/>
              <a:t>ImportedInstance -&gt; ImportedInstanceId</a:t>
            </a:r>
          </a:p>
          <a:p>
            <a:pPr lvl="2"/>
            <a:r>
              <a:rPr lang="en-US" sz="2800" dirty="0"/>
              <a:t>PrintedViews -&gt; GetPrintedViewElementIds()</a:t>
            </a:r>
          </a:p>
          <a:p>
            <a:pPr lvl="2"/>
            <a:r>
              <a:rPr lang="en-US" sz="2800" dirty="0"/>
              <a:t>FailedViews -&gt; GetFailedViewElementIds()</a:t>
            </a:r>
          </a:p>
          <a:p>
            <a:pPr lvl="2"/>
            <a:r>
              <a:rPr lang="en-US" sz="2800" dirty="0" smtClean="0"/>
              <a:t>Views </a:t>
            </a:r>
            <a:r>
              <a:rPr lang="en-US" sz="2800" dirty="0"/>
              <a:t>-&gt; GetViewElementIds()</a:t>
            </a:r>
          </a:p>
          <a:p>
            <a:pPr lvl="1"/>
            <a:r>
              <a:rPr lang="en-US" sz="3200" dirty="0"/>
              <a:t>Sender object type changed</a:t>
            </a:r>
          </a:p>
          <a:p>
            <a:pPr lvl="2"/>
            <a:r>
              <a:rPr lang="en-US" sz="2800" dirty="0"/>
              <a:t>ApplicationClosing event sender is now UIControlledAppilcation object</a:t>
            </a:r>
          </a:p>
          <a:p>
            <a:pPr lvl="2"/>
            <a:r>
              <a:rPr lang="en-US" sz="2800" dirty="0"/>
              <a:t>For others, it is </a:t>
            </a:r>
            <a:r>
              <a:rPr lang="en-US" sz="2800" dirty="0" smtClean="0"/>
              <a:t>UIApplication</a:t>
            </a:r>
          </a:p>
          <a:p>
            <a:pPr>
              <a:spcBef>
                <a:spcPts val="0"/>
              </a:spcBef>
            </a:pPr>
            <a:r>
              <a:rPr lang="en-US" dirty="0" smtClean="0"/>
              <a:t>Alignment to the code generator </a:t>
            </a:r>
          </a:p>
          <a:p>
            <a:pPr>
              <a:spcBef>
                <a:spcPts val="0"/>
              </a:spcBef>
            </a:pPr>
            <a:r>
              <a:rPr lang="en-US" dirty="0" smtClean="0"/>
              <a:t>DB level app for DB level event/updaters</a:t>
            </a:r>
            <a:endParaRPr lang="en-US" sz="2800" dirty="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spTree>
    <p:extLst>
      <p:ext uri="{BB962C8B-B14F-4D97-AF65-F5344CB8AC3E}">
        <p14:creationId xmlns="" xmlns:p14="http://schemas.microsoft.com/office/powerpoint/2010/main" val="391024889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Move and Mirror changes</a:t>
            </a:r>
            <a:endParaRPr lang="en-US" sz="3400" i="1" dirty="0"/>
          </a:p>
        </p:txBody>
      </p:sp>
      <p:sp>
        <p:nvSpPr>
          <p:cNvPr id="18435" name="Rectangle 3"/>
          <p:cNvSpPr>
            <a:spLocks noGrp="1" noChangeArrowheads="1"/>
          </p:cNvSpPr>
          <p:nvPr>
            <p:ph idx="1"/>
          </p:nvPr>
        </p:nvSpPr>
        <p:spPr>
          <a:xfrm>
            <a:off x="2980016" y="2250889"/>
            <a:ext cx="9545359" cy="6285098"/>
          </a:xfrm>
        </p:spPr>
        <p:txBody>
          <a:bodyPr/>
          <a:lstStyle/>
          <a:p>
            <a:pPr lvl="1"/>
            <a:r>
              <a:rPr lang="en-US" sz="3400" dirty="0" smtClean="0"/>
              <a:t>New </a:t>
            </a:r>
            <a:r>
              <a:rPr lang="en-US" sz="3400" dirty="0" err="1" smtClean="0"/>
              <a:t>ElementTransformUtils</a:t>
            </a:r>
            <a:r>
              <a:rPr lang="en-US" sz="3400" dirty="0" smtClean="0"/>
              <a:t> class</a:t>
            </a:r>
          </a:p>
          <a:p>
            <a:pPr lvl="1"/>
            <a:r>
              <a:rPr lang="en-US" sz="3400" dirty="0" err="1" smtClean="0"/>
              <a:t>Document.Move</a:t>
            </a:r>
            <a:r>
              <a:rPr lang="en-US" sz="3400" dirty="0" smtClean="0"/>
              <a:t> </a:t>
            </a:r>
            <a:r>
              <a:rPr lang="en-US" sz="3400" dirty="0"/>
              <a:t>replaced by</a:t>
            </a:r>
          </a:p>
          <a:p>
            <a:pPr marL="912813" lvl="4"/>
            <a:r>
              <a:rPr lang="en-US" dirty="0" smtClean="0">
                <a:solidFill>
                  <a:srgbClr val="FFC000"/>
                </a:solidFill>
              </a:rPr>
              <a:t>ElementTransformUtils.MoveElements</a:t>
            </a:r>
            <a:r>
              <a:rPr lang="en-US" dirty="0" smtClean="0"/>
              <a:t>( </a:t>
            </a:r>
          </a:p>
          <a:p>
            <a:pPr marL="912813" lvl="4"/>
            <a:r>
              <a:rPr lang="en-US" dirty="0" smtClean="0"/>
              <a:t>  doc, ICollection&lt;ElementId&gt;, XYZ );</a:t>
            </a:r>
          </a:p>
          <a:p>
            <a:pPr marL="912813" lvl="4"/>
            <a:r>
              <a:rPr lang="en-US" dirty="0" smtClean="0">
                <a:solidFill>
                  <a:srgbClr val="FFC000"/>
                </a:solidFill>
              </a:rPr>
              <a:t>ElementTransformUtils.MoveElement</a:t>
            </a:r>
            <a:r>
              <a:rPr lang="en-US" dirty="0" smtClean="0"/>
              <a:t>( </a:t>
            </a:r>
          </a:p>
          <a:p>
            <a:pPr marL="912813" lvl="4"/>
            <a:r>
              <a:rPr lang="en-US" dirty="0" smtClean="0"/>
              <a:t>  doc, ElementId, XYZ );</a:t>
            </a:r>
          </a:p>
          <a:p>
            <a:pPr lvl="1"/>
            <a:r>
              <a:rPr lang="en-US" sz="3400" dirty="0" smtClean="0"/>
              <a:t>Document.Mirror </a:t>
            </a:r>
            <a:r>
              <a:rPr lang="en-US" sz="3400" dirty="0"/>
              <a:t>replaced by</a:t>
            </a:r>
          </a:p>
          <a:p>
            <a:pPr lvl="4"/>
            <a:r>
              <a:rPr lang="en-US" dirty="0" smtClean="0">
                <a:solidFill>
                  <a:srgbClr val="FFC000"/>
                </a:solidFill>
              </a:rPr>
              <a:t>ElementTransformUtils.MirrorElements</a:t>
            </a:r>
            <a:r>
              <a:rPr lang="en-US" dirty="0" smtClean="0"/>
              <a:t>( </a:t>
            </a:r>
          </a:p>
          <a:p>
            <a:pPr lvl="4"/>
            <a:r>
              <a:rPr lang="en-US" dirty="0" smtClean="0"/>
              <a:t>  doc, ICollection&lt;ElementId&gt;, Plane );</a:t>
            </a:r>
          </a:p>
          <a:p>
            <a:pPr lvl="4"/>
            <a:r>
              <a:rPr lang="en-US" dirty="0" smtClean="0">
                <a:solidFill>
                  <a:srgbClr val="FFC000"/>
                </a:solidFill>
              </a:rPr>
              <a:t>ElementTransformUtils.MirrorElement</a:t>
            </a:r>
            <a:r>
              <a:rPr lang="en-US" dirty="0" smtClean="0"/>
              <a:t>( </a:t>
            </a:r>
          </a:p>
          <a:p>
            <a:pPr lvl="4"/>
            <a:r>
              <a:rPr lang="en-US" dirty="0" smtClean="0"/>
              <a:t>  doc, ElementId, Plane );</a:t>
            </a:r>
          </a:p>
          <a:p>
            <a:pPr lvl="1"/>
            <a:r>
              <a:rPr lang="en-US" sz="3400" dirty="0" smtClean="0"/>
              <a:t>Add new functionality</a:t>
            </a:r>
          </a:p>
          <a:p>
            <a:pPr lvl="1"/>
            <a:r>
              <a:rPr lang="en-US" sz="3400" dirty="0" smtClean="0"/>
              <a:t>Align native and API code</a:t>
            </a:r>
          </a:p>
          <a:p>
            <a:pPr lvl="1"/>
            <a:r>
              <a:rPr lang="en-US" sz="3400" dirty="0" smtClean="0"/>
              <a:t>Remove implicit dependency on active view</a:t>
            </a:r>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spTree>
    <p:extLst>
      <p:ext uri="{BB962C8B-B14F-4D97-AF65-F5344CB8AC3E}">
        <p14:creationId xmlns="" xmlns:p14="http://schemas.microsoft.com/office/powerpoint/2010/main" val="2641097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0" dirty="0" smtClean="0"/>
              <a:t>This presentation…</a:t>
            </a:r>
            <a:r>
              <a:rPr lang="en-US" sz="3600" dirty="0" smtClean="0"/>
              <a:t/>
            </a:r>
            <a:br>
              <a:rPr lang="en-US" sz="3600" dirty="0" smtClean="0"/>
            </a:br>
            <a:endParaRPr lang="en-US" dirty="0"/>
          </a:p>
        </p:txBody>
      </p:sp>
      <p:sp>
        <p:nvSpPr>
          <p:cNvPr id="3" name="Content Placeholder 2"/>
          <p:cNvSpPr>
            <a:spLocks noGrp="1"/>
          </p:cNvSpPr>
          <p:nvPr>
            <p:ph idx="1"/>
          </p:nvPr>
        </p:nvSpPr>
        <p:spPr>
          <a:xfrm>
            <a:off x="593724" y="2146300"/>
            <a:ext cx="11931651" cy="6699250"/>
          </a:xfrm>
        </p:spPr>
        <p:txBody>
          <a:bodyPr/>
          <a:lstStyle/>
          <a:p>
            <a:pPr marL="609600" indent="-609600" eaLnBrk="1" hangingPunct="1">
              <a:lnSpc>
                <a:spcPct val="200000"/>
              </a:lnSpc>
              <a:buNone/>
            </a:pPr>
            <a:r>
              <a:rPr lang="en-US" dirty="0" smtClean="0"/>
              <a:t>Posted at:</a:t>
            </a:r>
          </a:p>
          <a:p>
            <a:pPr marL="609600" indent="-609600" eaLnBrk="1" hangingPunct="1">
              <a:lnSpc>
                <a:spcPct val="200000"/>
              </a:lnSpc>
              <a:buNone/>
            </a:pPr>
            <a:r>
              <a:rPr lang="en-US" dirty="0" smtClean="0"/>
              <a:t>ADN Extranet</a:t>
            </a:r>
          </a:p>
          <a:p>
            <a:pPr marL="609600" indent="-609600" eaLnBrk="1" hangingPunct="1">
              <a:buNone/>
            </a:pPr>
            <a:r>
              <a:rPr lang="en-US" dirty="0" smtClean="0"/>
              <a:t>	</a:t>
            </a:r>
            <a:r>
              <a:rPr lang="en-US" dirty="0" smtClean="0">
                <a:hlinkClick r:id="rId3"/>
              </a:rPr>
              <a:t>http://</a:t>
            </a:r>
            <a:r>
              <a:rPr lang="en-US" dirty="0" smtClean="0">
                <a:hlinkClick r:id="rId3"/>
              </a:rPr>
              <a:t>adn.autodesk.com</a:t>
            </a:r>
            <a:endParaRPr lang="en-US" dirty="0" smtClean="0"/>
          </a:p>
          <a:p>
            <a:pPr marL="609600" indent="-609600" eaLnBrk="1" hangingPunct="1">
              <a:buNone/>
            </a:pPr>
            <a:r>
              <a:rPr lang="en-US" dirty="0" smtClean="0"/>
              <a:t>	</a:t>
            </a:r>
            <a:r>
              <a:rPr lang="en-US" dirty="0" err="1" smtClean="0"/>
              <a:t>Revit</a:t>
            </a:r>
            <a:r>
              <a:rPr lang="en-US" dirty="0" smtClean="0"/>
              <a:t> </a:t>
            </a:r>
            <a:r>
              <a:rPr lang="en-US" dirty="0" smtClean="0"/>
              <a:t>&gt; Knowledgebase &gt; </a:t>
            </a:r>
            <a:r>
              <a:rPr lang="en-US" dirty="0" smtClean="0"/>
              <a:t>Whitepapers </a:t>
            </a:r>
            <a:r>
              <a:rPr lang="en-US" dirty="0" smtClean="0"/>
              <a:t>and Training Videos</a:t>
            </a:r>
            <a:br>
              <a:rPr lang="en-US" dirty="0" smtClean="0"/>
            </a:br>
            <a:endParaRPr lang="en-US" dirty="0" smtClean="0"/>
          </a:p>
          <a:p>
            <a:pPr marL="609600" indent="-609600" eaLnBrk="1" hangingPunct="1">
              <a:buNone/>
            </a:pPr>
            <a:r>
              <a:rPr lang="en-US" dirty="0" smtClean="0"/>
              <a:t>Developer Center</a:t>
            </a:r>
            <a:endParaRPr lang="en-US" sz="2400" dirty="0" smtClean="0">
              <a:solidFill>
                <a:schemeClr val="tx1">
                  <a:lumMod val="65000"/>
                </a:schemeClr>
              </a:solidFill>
            </a:endParaRPr>
          </a:p>
          <a:p>
            <a:pPr marL="609600" indent="-609600" eaLnBrk="1" hangingPunct="1">
              <a:buNone/>
            </a:pPr>
            <a:r>
              <a:rPr lang="en-US" dirty="0" smtClean="0"/>
              <a:t>	API Training &amp; Consulting &gt; Schedule </a:t>
            </a:r>
          </a:p>
          <a:p>
            <a:pPr marL="609600" indent="-609600" eaLnBrk="1" hangingPunct="1">
              <a:buNone/>
            </a:pPr>
            <a:r>
              <a:rPr lang="en-US" dirty="0" smtClean="0"/>
              <a:t>	</a:t>
            </a:r>
            <a:r>
              <a:rPr lang="en-US" dirty="0" smtClean="0">
                <a:solidFill>
                  <a:srgbClr val="92D050"/>
                </a:solidFill>
                <a:hlinkClick r:id="rId4"/>
              </a:rPr>
              <a:t>http://</a:t>
            </a:r>
            <a:r>
              <a:rPr lang="en-US" dirty="0" smtClean="0">
                <a:solidFill>
                  <a:srgbClr val="92D050"/>
                </a:solidFill>
                <a:hlinkClick r:id="rId4"/>
              </a:rPr>
              <a:t>www.autodesk.com/joinadn</a:t>
            </a:r>
            <a:endParaRPr lang="en-US" dirty="0" smtClean="0">
              <a:solidFill>
                <a:srgbClr val="92D050"/>
              </a:solidFill>
            </a:endParaRPr>
          </a:p>
          <a:p>
            <a:pPr marL="609600" indent="-609600" eaLnBrk="1" hangingPunct="1">
              <a:buNone/>
            </a:pPr>
            <a:endParaRPr lang="en-US" sz="4000" dirty="0" smtClean="0">
              <a:solidFill>
                <a:srgbClr val="92D050"/>
              </a:solidFill>
            </a:endParaRPr>
          </a:p>
          <a:p>
            <a:endParaRPr lang="en-US" dirty="0" smtClean="0"/>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Rotate and Array changes</a:t>
            </a:r>
            <a:endParaRPr lang="en-US" sz="3400" i="1" dirty="0"/>
          </a:p>
        </p:txBody>
      </p:sp>
      <p:sp>
        <p:nvSpPr>
          <p:cNvPr id="18435" name="Rectangle 3"/>
          <p:cNvSpPr>
            <a:spLocks noGrp="1" noChangeArrowheads="1"/>
          </p:cNvSpPr>
          <p:nvPr>
            <p:ph idx="1"/>
          </p:nvPr>
        </p:nvSpPr>
        <p:spPr>
          <a:xfrm>
            <a:off x="2980016" y="2250889"/>
            <a:ext cx="10031133" cy="5734050"/>
          </a:xfrm>
        </p:spPr>
        <p:txBody>
          <a:bodyPr/>
          <a:lstStyle/>
          <a:p>
            <a:pPr lvl="1"/>
            <a:r>
              <a:rPr lang="en-US" sz="3400" dirty="0" smtClean="0"/>
              <a:t>Document.Rotate </a:t>
            </a:r>
            <a:r>
              <a:rPr lang="en-US" sz="3400" dirty="0"/>
              <a:t>replaced by</a:t>
            </a:r>
          </a:p>
          <a:p>
            <a:pPr lvl="4"/>
            <a:r>
              <a:rPr lang="en-US" dirty="0" smtClean="0">
                <a:solidFill>
                  <a:srgbClr val="FFC000"/>
                </a:solidFill>
              </a:rPr>
              <a:t>ElementTransformUtils.RotateElements</a:t>
            </a:r>
            <a:r>
              <a:rPr lang="en-US" dirty="0" smtClean="0"/>
              <a:t>( </a:t>
            </a:r>
          </a:p>
          <a:p>
            <a:pPr lvl="4"/>
            <a:r>
              <a:rPr lang="en-US" dirty="0" smtClean="0"/>
              <a:t>  doc, ICollection&lt;ElementId&gt;, Line, double ); </a:t>
            </a:r>
          </a:p>
          <a:p>
            <a:pPr lvl="4"/>
            <a:r>
              <a:rPr lang="en-US" dirty="0" err="1" smtClean="0"/>
              <a:t>ElementTransformUtils.RotateElement</a:t>
            </a:r>
            <a:r>
              <a:rPr lang="en-US" dirty="0" smtClean="0"/>
              <a:t>( </a:t>
            </a:r>
          </a:p>
          <a:p>
            <a:pPr lvl="4"/>
            <a:r>
              <a:rPr lang="en-US" dirty="0" smtClean="0"/>
              <a:t>  doc, ElementId, Line, double );</a:t>
            </a:r>
          </a:p>
          <a:p>
            <a:pPr lvl="1"/>
            <a:r>
              <a:rPr lang="en-US" sz="3400" dirty="0" smtClean="0"/>
              <a:t>Document.Array replaced by</a:t>
            </a:r>
          </a:p>
          <a:p>
            <a:pPr lvl="4"/>
            <a:r>
              <a:rPr lang="en-US" dirty="0" smtClean="0">
                <a:solidFill>
                  <a:srgbClr val="FFC000"/>
                </a:solidFill>
              </a:rPr>
              <a:t>LinearArray.Create</a:t>
            </a:r>
            <a:r>
              <a:rPr lang="en-US" dirty="0" smtClean="0"/>
              <a:t>( doc, View, </a:t>
            </a:r>
            <a:r>
              <a:rPr lang="en-US" dirty="0" err="1" smtClean="0"/>
              <a:t>ICollection</a:t>
            </a:r>
            <a:r>
              <a:rPr lang="en-US" dirty="0" smtClean="0"/>
              <a:t>&lt;</a:t>
            </a:r>
            <a:r>
              <a:rPr lang="en-US" dirty="0" err="1" smtClean="0"/>
              <a:t>ElementId</a:t>
            </a:r>
            <a:r>
              <a:rPr lang="en-US" dirty="0" smtClean="0"/>
              <a:t>&gt;, </a:t>
            </a:r>
          </a:p>
          <a:p>
            <a:pPr lvl="4"/>
            <a:r>
              <a:rPr lang="en-US" dirty="0" smtClean="0"/>
              <a:t>  </a:t>
            </a:r>
            <a:r>
              <a:rPr lang="en-US" dirty="0" err="1" smtClean="0"/>
              <a:t>int</a:t>
            </a:r>
            <a:r>
              <a:rPr lang="en-US" dirty="0" smtClean="0"/>
              <a:t>, XYZ, </a:t>
            </a:r>
            <a:r>
              <a:rPr lang="en-US" dirty="0" err="1" smtClean="0"/>
              <a:t>ArrayAnchorMember</a:t>
            </a:r>
            <a:r>
              <a:rPr lang="en-US" dirty="0" smtClean="0"/>
              <a:t> ); </a:t>
            </a:r>
          </a:p>
          <a:p>
            <a:pPr lvl="4"/>
            <a:r>
              <a:rPr lang="en-US" dirty="0" err="1" smtClean="0"/>
              <a:t>LinearArray.Create</a:t>
            </a:r>
            <a:r>
              <a:rPr lang="en-US" dirty="0" smtClean="0"/>
              <a:t>( doc, View, ElementId, </a:t>
            </a:r>
          </a:p>
          <a:p>
            <a:pPr lvl="4"/>
            <a:r>
              <a:rPr lang="en-US" dirty="0" smtClean="0"/>
              <a:t>  int, XYZ, </a:t>
            </a:r>
            <a:r>
              <a:rPr lang="en-US" dirty="0" err="1" smtClean="0"/>
              <a:t>ArrayAnchorMember</a:t>
            </a:r>
            <a:r>
              <a:rPr lang="en-US" dirty="0" smtClean="0"/>
              <a:t> );</a:t>
            </a:r>
          </a:p>
          <a:p>
            <a:pPr lvl="4"/>
            <a:r>
              <a:rPr lang="en-US" dirty="0" smtClean="0">
                <a:solidFill>
                  <a:srgbClr val="FFC000"/>
                </a:solidFill>
              </a:rPr>
              <a:t>RadialArray.Create</a:t>
            </a:r>
            <a:r>
              <a:rPr lang="en-US" dirty="0" smtClean="0"/>
              <a:t>( doc, View, ICollection&lt;ElementId&gt;, </a:t>
            </a:r>
          </a:p>
          <a:p>
            <a:pPr lvl="4"/>
            <a:r>
              <a:rPr lang="en-US" dirty="0" smtClean="0"/>
              <a:t>  int, Line, double, </a:t>
            </a:r>
            <a:r>
              <a:rPr lang="en-US" dirty="0" err="1" smtClean="0"/>
              <a:t>ArrayAnchorMember</a:t>
            </a:r>
            <a:r>
              <a:rPr lang="en-US" dirty="0" smtClean="0"/>
              <a:t> );</a:t>
            </a:r>
          </a:p>
          <a:p>
            <a:pPr lvl="4"/>
            <a:r>
              <a:rPr lang="en-US" dirty="0" smtClean="0"/>
              <a:t>RadialArray.Create( doc, View, ElementId, </a:t>
            </a:r>
          </a:p>
          <a:p>
            <a:pPr lvl="4"/>
            <a:r>
              <a:rPr lang="en-US" dirty="0" smtClean="0"/>
              <a:t>  int, Line, double, </a:t>
            </a:r>
            <a:r>
              <a:rPr lang="en-US" dirty="0" err="1" smtClean="0"/>
              <a:t>ArrayAnchorMember</a:t>
            </a:r>
            <a:r>
              <a:rPr lang="en-US" dirty="0" smtClean="0"/>
              <a:t> );</a:t>
            </a:r>
            <a:endParaRPr lang="en-US" sz="3000"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spTree>
    <p:extLst>
      <p:ext uri="{BB962C8B-B14F-4D97-AF65-F5344CB8AC3E}">
        <p14:creationId xmlns="" xmlns:p14="http://schemas.microsoft.com/office/powerpoint/2010/main" val="12369320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Materials Renovation</a:t>
            </a:r>
            <a:endParaRPr lang="en-US" dirty="0"/>
          </a:p>
        </p:txBody>
      </p:sp>
      <p:sp>
        <p:nvSpPr>
          <p:cNvPr id="9" name="Content Placeholder 8"/>
          <p:cNvSpPr>
            <a:spLocks noGrp="1"/>
          </p:cNvSpPr>
          <p:nvPr>
            <p:ph idx="1"/>
          </p:nvPr>
        </p:nvSpPr>
        <p:spPr>
          <a:xfrm>
            <a:off x="3000375" y="2146300"/>
            <a:ext cx="9355138" cy="6699250"/>
          </a:xfrm>
        </p:spPr>
        <p:txBody>
          <a:bodyPr/>
          <a:lstStyle/>
          <a:p>
            <a:pPr rtl="0" fontAlgn="base"/>
            <a:r>
              <a:rPr lang="en-US" sz="3200" dirty="0" smtClean="0">
                <a:solidFill>
                  <a:srgbClr val="FFFFFF"/>
                </a:solidFill>
                <a:latin typeface="+mn-lt"/>
                <a:ea typeface="ＭＳ Ｐゴシック" charset="-128"/>
                <a:cs typeface="ＭＳ Ｐゴシック" charset="-128"/>
                <a:sym typeface="Arial" charset="0"/>
              </a:rPr>
              <a:t>Existing materials classes deprecated</a:t>
            </a:r>
            <a:endParaRPr lang="en-GB" dirty="0" smtClean="0"/>
          </a:p>
          <a:p>
            <a:pPr rtl="0" fontAlgn="base"/>
            <a:r>
              <a:rPr lang="en-US" sz="3200" dirty="0" smtClean="0">
                <a:solidFill>
                  <a:srgbClr val="FFFFFF"/>
                </a:solidFill>
                <a:latin typeface="+mn-lt"/>
                <a:ea typeface="ＭＳ Ｐゴシック" charset="-128"/>
                <a:cs typeface="ＭＳ Ｐゴシック" charset="-128"/>
                <a:sym typeface="Arial" charset="0"/>
              </a:rPr>
              <a:t>New materials classes include</a:t>
            </a:r>
          </a:p>
          <a:p>
            <a:pPr lvl="1"/>
            <a:r>
              <a:rPr lang="en-US" sz="2800" dirty="0" smtClean="0">
                <a:solidFill>
                  <a:srgbClr val="FFFFFF"/>
                </a:solidFill>
                <a:latin typeface="+mn-lt"/>
                <a:ea typeface="ＭＳ Ｐゴシック" charset="-128"/>
                <a:cs typeface="ＭＳ Ｐゴシック" charset="-128"/>
                <a:sym typeface="Arial" charset="0"/>
              </a:rPr>
              <a:t>Dedicated property sets</a:t>
            </a:r>
          </a:p>
          <a:p>
            <a:pPr lvl="2"/>
            <a:r>
              <a:rPr lang="en-US" sz="2400" dirty="0" smtClean="0">
                <a:solidFill>
                  <a:srgbClr val="FFFFFF"/>
                </a:solidFill>
                <a:latin typeface="+mn-lt"/>
                <a:ea typeface="ＭＳ Ｐゴシック" charset="-128"/>
                <a:cs typeface="ＭＳ Ｐゴシック" charset="-128"/>
                <a:sym typeface="Arial" charset="0"/>
              </a:rPr>
              <a:t>Structural</a:t>
            </a:r>
            <a:endParaRPr lang="en-GB" dirty="0" smtClean="0"/>
          </a:p>
          <a:p>
            <a:pPr lvl="2"/>
            <a:r>
              <a:rPr lang="en-US" sz="2400" dirty="0" smtClean="0">
                <a:solidFill>
                  <a:srgbClr val="FFFFFF"/>
                </a:solidFill>
                <a:latin typeface="+mn-lt"/>
                <a:ea typeface="ＭＳ Ｐゴシック" charset="-128"/>
                <a:cs typeface="ＭＳ Ｐゴシック" charset="-128"/>
                <a:sym typeface="Arial" charset="0"/>
              </a:rPr>
              <a:t>Appearance</a:t>
            </a:r>
            <a:endParaRPr lang="en-GB" dirty="0" smtClean="0"/>
          </a:p>
          <a:p>
            <a:pPr lvl="1"/>
            <a:r>
              <a:rPr lang="en-US" sz="2800" dirty="0" smtClean="0">
                <a:solidFill>
                  <a:srgbClr val="FFFFFF"/>
                </a:solidFill>
                <a:latin typeface="+mn-lt"/>
                <a:ea typeface="ＭＳ Ｐゴシック" charset="-128"/>
                <a:cs typeface="ＭＳ Ｐゴシック" charset="-128"/>
                <a:sym typeface="Arial" charset="0"/>
              </a:rPr>
              <a:t>New material element</a:t>
            </a:r>
            <a:endParaRPr lang="en-GB" dirty="0" smtClean="0"/>
          </a:p>
          <a:p>
            <a:pPr lvl="2"/>
            <a:r>
              <a:rPr lang="en-US" sz="2400" dirty="0" smtClean="0">
                <a:solidFill>
                  <a:srgbClr val="FFFFFF"/>
                </a:solidFill>
                <a:latin typeface="+mn-lt"/>
                <a:ea typeface="ＭＳ Ｐゴシック" charset="-128"/>
                <a:cs typeface="ＭＳ Ｐゴシック" charset="-128"/>
                <a:sym typeface="Arial" charset="0"/>
              </a:rPr>
              <a:t>Material description</a:t>
            </a:r>
            <a:endParaRPr lang="en-GB" dirty="0" smtClean="0"/>
          </a:p>
          <a:p>
            <a:pPr rtl="0" fontAlgn="base"/>
            <a:r>
              <a:rPr lang="en-US" sz="3200" dirty="0" smtClean="0">
                <a:solidFill>
                  <a:srgbClr val="FFFFFF"/>
                </a:solidFill>
                <a:latin typeface="+mn-lt"/>
                <a:ea typeface="ＭＳ Ｐゴシック" charset="-128"/>
                <a:cs typeface="ＭＳ Ｐゴシック" charset="-128"/>
                <a:sym typeface="Arial" charset="0"/>
              </a:rPr>
              <a:t>In line with internal code</a:t>
            </a:r>
            <a:endParaRPr lang="en-GB"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7"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26833057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Rebar changes</a:t>
            </a:r>
            <a:endParaRPr lang="en-US" sz="3400" i="1" dirty="0"/>
          </a:p>
        </p:txBody>
      </p:sp>
      <p:sp>
        <p:nvSpPr>
          <p:cNvPr id="18435" name="Rectangle 3"/>
          <p:cNvSpPr>
            <a:spLocks noGrp="1" noChangeArrowheads="1"/>
          </p:cNvSpPr>
          <p:nvPr>
            <p:ph idx="1"/>
          </p:nvPr>
        </p:nvSpPr>
        <p:spPr>
          <a:xfrm>
            <a:off x="2980018" y="2254596"/>
            <a:ext cx="9773957" cy="5747991"/>
          </a:xfrm>
        </p:spPr>
        <p:txBody>
          <a:bodyPr/>
          <a:lstStyle/>
          <a:p>
            <a:pPr lvl="1"/>
            <a:r>
              <a:rPr lang="en-US" dirty="0" smtClean="0"/>
              <a:t>Several indexed properties replaced by methods</a:t>
            </a:r>
          </a:p>
          <a:p>
            <a:pPr lvl="1"/>
            <a:r>
              <a:rPr lang="en-US" dirty="0" smtClean="0"/>
              <a:t>Several method replacements due to general cleanup, adherence to API and .NET standards, and changes to methodology for how rebar shapes are defined</a:t>
            </a:r>
          </a:p>
          <a:p>
            <a:pPr lvl="1"/>
            <a:r>
              <a:rPr lang="en-US" dirty="0" smtClean="0"/>
              <a:t> </a:t>
            </a:r>
            <a:r>
              <a:rPr lang="en-US" dirty="0" smtClean="0">
                <a:solidFill>
                  <a:srgbClr val="FFC000"/>
                </a:solidFill>
              </a:rPr>
              <a:t>New rebar cover methods</a:t>
            </a:r>
          </a:p>
          <a:p>
            <a:pPr lvl="2"/>
            <a:r>
              <a:rPr lang="en-US" sz="2600" dirty="0">
                <a:solidFill>
                  <a:srgbClr val="FFC000"/>
                </a:solidFill>
              </a:rPr>
              <a:t>GetExposedFaces()</a:t>
            </a:r>
          </a:p>
          <a:p>
            <a:pPr lvl="2"/>
            <a:r>
              <a:rPr lang="en-US" sz="2600" dirty="0">
                <a:solidFill>
                  <a:srgbClr val="FFC000"/>
                </a:solidFill>
              </a:rPr>
              <a:t>GetCommonCoverType()</a:t>
            </a:r>
          </a:p>
          <a:p>
            <a:pPr lvl="2"/>
            <a:r>
              <a:rPr lang="en-US" sz="2600" dirty="0">
                <a:solidFill>
                  <a:srgbClr val="FFC000"/>
                </a:solidFill>
              </a:rPr>
              <a:t>SetCommonCoverType(CoverType</a:t>
            </a:r>
            <a:r>
              <a:rPr lang="en-US" sz="2600" dirty="0" smtClean="0">
                <a:solidFill>
                  <a:srgbClr val="FFC000"/>
                </a:solidFill>
              </a:rPr>
              <a:t>)</a:t>
            </a:r>
            <a:endParaRPr lang="en-US" sz="2600" dirty="0">
              <a:solidFill>
                <a:srgbClr val="FFC000"/>
              </a:solidFill>
            </a:endParaRPr>
          </a:p>
          <a:p>
            <a:pPr lvl="2"/>
            <a:r>
              <a:rPr lang="en-US" sz="2600" dirty="0">
                <a:solidFill>
                  <a:srgbClr val="FFC000"/>
                </a:solidFill>
              </a:rPr>
              <a:t>GetRebarsInHost()</a:t>
            </a:r>
          </a:p>
          <a:p>
            <a:pPr lvl="2"/>
            <a:r>
              <a:rPr lang="en-US" sz="2600" dirty="0">
                <a:solidFill>
                  <a:srgbClr val="FFC000"/>
                </a:solidFill>
              </a:rPr>
              <a:t>GetAreaReinforcementsInHost()</a:t>
            </a:r>
          </a:p>
          <a:p>
            <a:pPr lvl="2"/>
            <a:r>
              <a:rPr lang="en-US" sz="2600" dirty="0">
                <a:solidFill>
                  <a:srgbClr val="FFC000"/>
                </a:solidFill>
              </a:rPr>
              <a:t>GetPathReinforcementsInHost</a:t>
            </a:r>
            <a:r>
              <a:rPr lang="en-US" sz="2600" dirty="0" smtClean="0">
                <a:solidFill>
                  <a:srgbClr val="FFC000"/>
                </a:solidFill>
              </a:rPr>
              <a:t>()</a:t>
            </a:r>
            <a:endParaRPr lang="en-US" dirty="0" smtClean="0"/>
          </a:p>
        </p:txBody>
      </p:sp>
      <p:pic>
        <p:nvPicPr>
          <p:cNvPr id="6" name="Picture 2" descr="C:\Documents and Settings\walmslk\Local Settings\Temporary Internet Files\Content.IE5\EARWAUQM\MPj04096740000[1].jpg"/>
          <p:cNvPicPr>
            <a:picLocks noChangeAspect="1" noChangeArrowheads="1"/>
          </p:cNvPicPr>
          <p:nvPr/>
        </p:nvPicPr>
        <p:blipFill>
          <a:blip r:embed="rId3" cstate="email"/>
          <a:srcRect/>
          <a:stretch>
            <a:fillRect/>
          </a:stretch>
        </p:blipFill>
        <p:spPr bwMode="auto">
          <a:xfrm>
            <a:off x="944224" y="2182706"/>
            <a:ext cx="1730012" cy="2818624"/>
          </a:xfrm>
          <a:prstGeom prst="rect">
            <a:avLst/>
          </a:prstGeom>
          <a:noFill/>
          <a:effectLst>
            <a:softEdge rad="63500"/>
          </a:effectLst>
        </p:spPr>
      </p:pic>
      <p:pic>
        <p:nvPicPr>
          <p:cNvPr id="5" name="Picture 2" descr="C:\Documents and Settings\walmslk\Local Settings\Temporary Internet Files\Content.IE5\A9N3OQ34\MPj04005780000[1].jpg"/>
          <p:cNvPicPr>
            <a:picLocks noChangeAspect="1" noChangeArrowheads="1"/>
          </p:cNvPicPr>
          <p:nvPr/>
        </p:nvPicPr>
        <p:blipFill>
          <a:blip r:embed="rId4" cstate="email"/>
          <a:srcRect/>
          <a:stretch>
            <a:fillRect/>
          </a:stretch>
        </p:blipFill>
        <p:spPr bwMode="auto">
          <a:xfrm>
            <a:off x="918824" y="5123357"/>
            <a:ext cx="1796550" cy="2927033"/>
          </a:xfrm>
          <a:prstGeom prst="rect">
            <a:avLst/>
          </a:prstGeom>
          <a:noFill/>
          <a:effectLst>
            <a:softEdge rad="63500"/>
          </a:effectLst>
        </p:spPr>
      </p:pic>
    </p:spTree>
    <p:extLst>
      <p:ext uri="{BB962C8B-B14F-4D97-AF65-F5344CB8AC3E}">
        <p14:creationId xmlns="" xmlns:p14="http://schemas.microsoft.com/office/powerpoint/2010/main" val="332719545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Agenda</a:t>
            </a:r>
            <a:endParaRPr lang="en-US" dirty="0">
              <a:solidFill>
                <a:srgbClr val="FFC000"/>
              </a:solidFill>
            </a:endParaRPr>
          </a:p>
        </p:txBody>
      </p:sp>
      <p:sp>
        <p:nvSpPr>
          <p:cNvPr id="3" name="Content Placeholder 2"/>
          <p:cNvSpPr>
            <a:spLocks noGrp="1"/>
          </p:cNvSpPr>
          <p:nvPr>
            <p:ph idx="1"/>
          </p:nvPr>
        </p:nvSpPr>
        <p:spPr/>
        <p:txBody>
          <a:bodyPr/>
          <a:lstStyle/>
          <a:p>
            <a:pPr>
              <a:buClr>
                <a:schemeClr val="accent3">
                  <a:lumMod val="40000"/>
                  <a:lumOff val="60000"/>
                </a:schemeClr>
              </a:buClr>
              <a:buFont typeface="Wingdings" pitchFamily="2" charset="2"/>
              <a:buChar char="§"/>
            </a:pPr>
            <a:r>
              <a:rPr lang="en-US" sz="4600" dirty="0" err="1" smtClean="0">
                <a:solidFill>
                  <a:schemeClr val="tx1">
                    <a:lumMod val="65000"/>
                  </a:schemeClr>
                </a:solidFill>
              </a:rPr>
              <a:t>Revit</a:t>
            </a:r>
            <a:r>
              <a:rPr lang="en-US" sz="4600" dirty="0" smtClean="0">
                <a:solidFill>
                  <a:schemeClr val="tx1">
                    <a:lumMod val="65000"/>
                  </a:schemeClr>
                </a:solidFill>
              </a:rPr>
              <a:t> 2012 </a:t>
            </a:r>
            <a:r>
              <a:rPr lang="en-US" sz="4600" dirty="0" smtClean="0">
                <a:solidFill>
                  <a:schemeClr val="tx1">
                    <a:lumMod val="65000"/>
                  </a:schemeClr>
                </a:solidFill>
              </a:rPr>
              <a:t>Key Product Features </a:t>
            </a:r>
            <a:endParaRPr lang="en-US" sz="4600" dirty="0" smtClean="0">
              <a:solidFill>
                <a:schemeClr val="tx1">
                  <a:lumMod val="65000"/>
                </a:schemeClr>
              </a:solidFill>
            </a:endParaRPr>
          </a:p>
          <a:p>
            <a:pPr>
              <a:buClr>
                <a:schemeClr val="accent3">
                  <a:lumMod val="40000"/>
                  <a:lumOff val="60000"/>
                </a:schemeClr>
              </a:buClr>
              <a:buFont typeface="Wingdings" pitchFamily="2" charset="2"/>
              <a:buChar char="§"/>
            </a:pPr>
            <a:r>
              <a:rPr lang="en-US" sz="4600" dirty="0" smtClean="0">
                <a:solidFill>
                  <a:schemeClr val="tx1">
                    <a:lumMod val="65000"/>
                  </a:schemeClr>
                </a:solidFill>
              </a:rPr>
              <a:t>APIs</a:t>
            </a:r>
            <a:endParaRPr lang="en-US" sz="4600" dirty="0">
              <a:solidFill>
                <a:schemeClr val="tx1">
                  <a:lumMod val="65000"/>
                </a:schemeClr>
              </a:solidFill>
            </a:endParaRPr>
          </a:p>
          <a:p>
            <a:pPr lvl="2">
              <a:buClr>
                <a:schemeClr val="accent3">
                  <a:lumMod val="40000"/>
                  <a:lumOff val="60000"/>
                </a:schemeClr>
              </a:buClr>
            </a:pPr>
            <a:r>
              <a:rPr lang="en-US" sz="4000" dirty="0">
                <a:solidFill>
                  <a:schemeClr val="tx1">
                    <a:lumMod val="65000"/>
                  </a:schemeClr>
                </a:solidFill>
              </a:rPr>
              <a:t>The Rice (must do)</a:t>
            </a:r>
          </a:p>
          <a:p>
            <a:pPr lvl="2">
              <a:buClr>
                <a:schemeClr val="accent3">
                  <a:lumMod val="40000"/>
                  <a:lumOff val="60000"/>
                </a:schemeClr>
              </a:buClr>
            </a:pPr>
            <a:r>
              <a:rPr lang="en-US" sz="4000" dirty="0">
                <a:solidFill>
                  <a:schemeClr val="tx1"/>
                </a:solidFill>
              </a:rPr>
              <a:t>The Wine (value add</a:t>
            </a:r>
            <a:r>
              <a:rPr lang="en-US" sz="4000" dirty="0" smtClean="0">
                <a:solidFill>
                  <a:schemeClr val="tx1"/>
                </a:solidFill>
              </a:rPr>
              <a:t>)</a:t>
            </a:r>
          </a:p>
          <a:p>
            <a:pPr>
              <a:buClr>
                <a:schemeClr val="accent3">
                  <a:lumMod val="40000"/>
                  <a:lumOff val="60000"/>
                </a:schemeClr>
              </a:buClr>
            </a:pPr>
            <a:r>
              <a:rPr lang="en-US" sz="4800" dirty="0" smtClean="0">
                <a:solidFill>
                  <a:schemeClr val="tx1">
                    <a:lumMod val="65000"/>
                  </a:schemeClr>
                </a:solidFill>
              </a:rPr>
              <a:t>New SDK Samples</a:t>
            </a:r>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The Wine</a:t>
            </a:r>
          </a:p>
        </p:txBody>
      </p:sp>
      <p:sp>
        <p:nvSpPr>
          <p:cNvPr id="18435" name="Rectangle 3"/>
          <p:cNvSpPr>
            <a:spLocks noGrp="1" noChangeArrowheads="1"/>
          </p:cNvSpPr>
          <p:nvPr>
            <p:ph idx="1"/>
          </p:nvPr>
        </p:nvSpPr>
        <p:spPr>
          <a:xfrm>
            <a:off x="3076575" y="1982788"/>
            <a:ext cx="9296400" cy="6705600"/>
          </a:xfrm>
        </p:spPr>
        <p:txBody>
          <a:bodyPr/>
          <a:lstStyle/>
          <a:p>
            <a:pPr lvl="1">
              <a:spcBef>
                <a:spcPts val="0"/>
              </a:spcBef>
            </a:pPr>
            <a:r>
              <a:rPr lang="en-US" dirty="0" smtClean="0"/>
              <a:t>Open and Activate Document</a:t>
            </a:r>
          </a:p>
          <a:p>
            <a:pPr lvl="1">
              <a:spcBef>
                <a:spcPts val="0"/>
              </a:spcBef>
            </a:pPr>
            <a:r>
              <a:rPr lang="en-US" dirty="0" smtClean="0"/>
              <a:t>Setting Active View</a:t>
            </a:r>
          </a:p>
          <a:p>
            <a:pPr lvl="1">
              <a:spcBef>
                <a:spcPts val="0"/>
              </a:spcBef>
            </a:pPr>
            <a:r>
              <a:rPr lang="en-US" dirty="0" smtClean="0"/>
              <a:t>Custom Ribbon Tab Management</a:t>
            </a:r>
          </a:p>
          <a:p>
            <a:pPr lvl="1">
              <a:spcBef>
                <a:spcPts val="0"/>
              </a:spcBef>
            </a:pPr>
            <a:r>
              <a:rPr lang="en-US" dirty="0" smtClean="0"/>
              <a:t>Worksharing</a:t>
            </a:r>
          </a:p>
          <a:p>
            <a:pPr lvl="1">
              <a:spcBef>
                <a:spcPts val="0"/>
              </a:spcBef>
            </a:pPr>
            <a:r>
              <a:rPr lang="en-US" dirty="0" smtClean="0"/>
              <a:t>Geometry</a:t>
            </a:r>
          </a:p>
          <a:p>
            <a:pPr lvl="1">
              <a:spcBef>
                <a:spcPts val="0"/>
              </a:spcBef>
            </a:pPr>
            <a:r>
              <a:rPr lang="en-US" dirty="0" smtClean="0"/>
              <a:t>Analysis of Room and Space 3D geometry</a:t>
            </a:r>
          </a:p>
          <a:p>
            <a:pPr lvl="1">
              <a:spcBef>
                <a:spcPts val="0"/>
              </a:spcBef>
            </a:pPr>
            <a:r>
              <a:rPr lang="en-US" dirty="0" smtClean="0"/>
              <a:t>Detailed energy analysis</a:t>
            </a:r>
          </a:p>
          <a:p>
            <a:pPr lvl="1">
              <a:spcBef>
                <a:spcPts val="0"/>
              </a:spcBef>
            </a:pPr>
            <a:r>
              <a:rPr lang="en-US" dirty="0" smtClean="0"/>
              <a:t>Conceptual energy analysis</a:t>
            </a:r>
          </a:p>
          <a:p>
            <a:pPr lvl="1">
              <a:spcBef>
                <a:spcPts val="0"/>
              </a:spcBef>
            </a:pPr>
            <a:r>
              <a:rPr lang="en-US" dirty="0" smtClean="0"/>
              <a:t>Analysis Visualization Framework enhancements</a:t>
            </a:r>
          </a:p>
          <a:p>
            <a:pPr lvl="1">
              <a:spcBef>
                <a:spcPts val="0"/>
              </a:spcBef>
            </a:pPr>
            <a:r>
              <a:rPr lang="en-US" dirty="0" smtClean="0"/>
              <a:t>MEP API enhancements</a:t>
            </a:r>
          </a:p>
          <a:p>
            <a:pPr lvl="1">
              <a:spcBef>
                <a:spcPts val="0"/>
              </a:spcBef>
            </a:pPr>
            <a:r>
              <a:rPr lang="en-US" dirty="0" smtClean="0"/>
              <a:t>Rebar enhancements</a:t>
            </a:r>
          </a:p>
          <a:p>
            <a:pPr lvl="1">
              <a:spcBef>
                <a:spcPts val="0"/>
              </a:spcBef>
            </a:pPr>
            <a:r>
              <a:rPr lang="en-US" dirty="0" smtClean="0"/>
              <a:t>Construction modeling</a:t>
            </a:r>
          </a:p>
          <a:p>
            <a:pPr lvl="1">
              <a:spcBef>
                <a:spcPts val="0"/>
              </a:spcBef>
            </a:pPr>
            <a:r>
              <a:rPr lang="en-US" dirty="0" smtClean="0"/>
              <a:t>Point Clouds</a:t>
            </a:r>
          </a:p>
          <a:p>
            <a:pPr lvl="1">
              <a:spcBef>
                <a:spcPts val="0"/>
              </a:spcBef>
            </a:pPr>
            <a:r>
              <a:rPr lang="en-US" dirty="0" smtClean="0"/>
              <a:t>Extensible Storage</a:t>
            </a:r>
          </a:p>
          <a:p>
            <a:pPr lvl="1">
              <a:spcBef>
                <a:spcPts val="0"/>
              </a:spcBef>
            </a:pPr>
            <a:r>
              <a:rPr lang="en-US" dirty="0" smtClean="0"/>
              <a:t>And more!</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1938357"/>
            <a:ext cx="1796550" cy="2927033"/>
          </a:xfrm>
          <a:prstGeom prst="rect">
            <a:avLst/>
          </a:prstGeom>
          <a:noFill/>
          <a:effectLst>
            <a:softEdge rad="63500"/>
          </a:effectLst>
        </p:spPr>
      </p:pic>
    </p:spTree>
    <p:extLst>
      <p:ext uri="{BB962C8B-B14F-4D97-AF65-F5344CB8AC3E}">
        <p14:creationId xmlns="" xmlns:p14="http://schemas.microsoft.com/office/powerpoint/2010/main" val="190347513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Open and Activate Document</a:t>
            </a:r>
          </a:p>
        </p:txBody>
      </p:sp>
      <p:sp>
        <p:nvSpPr>
          <p:cNvPr id="18435" name="Rectangle 3"/>
          <p:cNvSpPr>
            <a:spLocks noGrp="1" noChangeArrowheads="1"/>
          </p:cNvSpPr>
          <p:nvPr>
            <p:ph idx="1"/>
          </p:nvPr>
        </p:nvSpPr>
        <p:spPr>
          <a:xfrm>
            <a:off x="2980018" y="1970687"/>
            <a:ext cx="9088157" cy="5803300"/>
          </a:xfrm>
        </p:spPr>
        <p:txBody>
          <a:bodyPr/>
          <a:lstStyle/>
          <a:p>
            <a:pPr lvl="1"/>
            <a:r>
              <a:rPr lang="en-US" sz="3400" dirty="0" smtClean="0">
                <a:solidFill>
                  <a:srgbClr val="FFC000"/>
                </a:solidFill>
              </a:rPr>
              <a:t>UIApplication.OpenAndActivateDocument</a:t>
            </a:r>
          </a:p>
          <a:p>
            <a:pPr lvl="2"/>
            <a:r>
              <a:rPr lang="en-US" sz="3400" dirty="0" smtClean="0"/>
              <a:t>Opens a Revit document and makes it active with its default view displayed</a:t>
            </a:r>
          </a:p>
          <a:p>
            <a:pPr lvl="2"/>
            <a:r>
              <a:rPr lang="en-US" sz="3400" dirty="0" smtClean="0"/>
              <a:t>Cannot </a:t>
            </a:r>
            <a:r>
              <a:rPr lang="en-US" sz="3400" dirty="0"/>
              <a:t>be </a:t>
            </a:r>
            <a:r>
              <a:rPr lang="en-US" sz="3400" dirty="0" smtClean="0"/>
              <a:t>called</a:t>
            </a:r>
            <a:endParaRPr lang="en-US" sz="3400" dirty="0"/>
          </a:p>
          <a:p>
            <a:pPr lvl="3"/>
            <a:r>
              <a:rPr lang="en-US" sz="3100" dirty="0" smtClean="0"/>
              <a:t>when </a:t>
            </a:r>
            <a:r>
              <a:rPr lang="en-US" sz="3100" dirty="0"/>
              <a:t>there is an open transaction in the currently active </a:t>
            </a:r>
            <a:r>
              <a:rPr lang="en-US" sz="3100" dirty="0" smtClean="0"/>
              <a:t>document</a:t>
            </a:r>
            <a:endParaRPr lang="en-US" sz="3100" dirty="0"/>
          </a:p>
          <a:p>
            <a:pPr lvl="3"/>
            <a:r>
              <a:rPr lang="en-US" sz="3100" dirty="0" smtClean="0"/>
              <a:t>during </a:t>
            </a:r>
            <a:r>
              <a:rPr lang="en-US" sz="3100" dirty="0"/>
              <a:t>execution of any event </a:t>
            </a:r>
            <a:r>
              <a:rPr lang="en-US" sz="3100" dirty="0" smtClean="0"/>
              <a:t>handler</a:t>
            </a:r>
            <a:endParaRPr lang="en-US" sz="34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1938357"/>
            <a:ext cx="1796550" cy="2927033"/>
          </a:xfrm>
          <a:prstGeom prst="rect">
            <a:avLst/>
          </a:prstGeom>
          <a:noFill/>
          <a:effectLst>
            <a:softEdge rad="63500"/>
          </a:effectLst>
        </p:spPr>
      </p:pic>
    </p:spTree>
    <p:extLst>
      <p:ext uri="{BB962C8B-B14F-4D97-AF65-F5344CB8AC3E}">
        <p14:creationId xmlns="" xmlns:p14="http://schemas.microsoft.com/office/powerpoint/2010/main" val="57731728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Set Active View</a:t>
            </a:r>
          </a:p>
        </p:txBody>
      </p:sp>
      <p:sp>
        <p:nvSpPr>
          <p:cNvPr id="18435" name="Rectangle 3"/>
          <p:cNvSpPr>
            <a:spLocks noGrp="1" noChangeArrowheads="1"/>
          </p:cNvSpPr>
          <p:nvPr>
            <p:ph idx="1"/>
          </p:nvPr>
        </p:nvSpPr>
        <p:spPr>
          <a:xfrm>
            <a:off x="2895222" y="1982787"/>
            <a:ext cx="9172953" cy="6858000"/>
          </a:xfrm>
        </p:spPr>
        <p:txBody>
          <a:bodyPr/>
          <a:lstStyle/>
          <a:p>
            <a:pPr lvl="1">
              <a:buClr>
                <a:schemeClr val="accent3">
                  <a:lumMod val="60000"/>
                  <a:lumOff val="40000"/>
                </a:schemeClr>
              </a:buClr>
            </a:pPr>
            <a:r>
              <a:rPr lang="en-US" sz="3600" dirty="0" smtClean="0">
                <a:solidFill>
                  <a:srgbClr val="FFC000"/>
                </a:solidFill>
              </a:rPr>
              <a:t>UIDocument.ActiveView</a:t>
            </a:r>
          </a:p>
          <a:p>
            <a:pPr marL="1188251" lvl="1" indent="-487878">
              <a:spcAft>
                <a:spcPts val="0"/>
              </a:spcAft>
              <a:buClr>
                <a:schemeClr val="accent3">
                  <a:lumMod val="60000"/>
                  <a:lumOff val="40000"/>
                </a:schemeClr>
              </a:buClr>
              <a:buFont typeface="Wingdings" pitchFamily="2" charset="2"/>
              <a:buChar char="§"/>
            </a:pPr>
            <a:r>
              <a:rPr lang="en-US" sz="3200" dirty="0" smtClean="0"/>
              <a:t>Query and set the currently active view of the currently active document</a:t>
            </a:r>
          </a:p>
          <a:p>
            <a:pPr marL="1188251" lvl="1" indent="-487878">
              <a:spcAft>
                <a:spcPts val="0"/>
              </a:spcAft>
              <a:buClr>
                <a:schemeClr val="accent3">
                  <a:lumMod val="60000"/>
                  <a:lumOff val="40000"/>
                </a:schemeClr>
              </a:buClr>
              <a:buFont typeface="Wingdings" pitchFamily="2" charset="2"/>
              <a:buChar char="§"/>
            </a:pPr>
            <a:r>
              <a:rPr lang="en-US" sz="3200" dirty="0" smtClean="0"/>
              <a:t>Document must</a:t>
            </a:r>
          </a:p>
          <a:p>
            <a:pPr marL="1379538" lvl="5" indent="-465138">
              <a:spcAft>
                <a:spcPts val="0"/>
              </a:spcAft>
              <a:buClr>
                <a:schemeClr val="accent3">
                  <a:lumMod val="60000"/>
                  <a:lumOff val="40000"/>
                </a:schemeClr>
              </a:buClr>
              <a:buFont typeface="Wingdings" pitchFamily="2" charset="2"/>
              <a:buChar char="§"/>
            </a:pPr>
            <a:r>
              <a:rPr lang="en-US" sz="3200" dirty="0" smtClean="0">
                <a:solidFill>
                  <a:schemeClr val="tx1"/>
                </a:solidFill>
              </a:rPr>
              <a:t>be the active document</a:t>
            </a:r>
          </a:p>
          <a:p>
            <a:pPr marL="1379538" lvl="5" indent="-465138">
              <a:spcAft>
                <a:spcPts val="0"/>
              </a:spcAft>
              <a:buClr>
                <a:schemeClr val="accent3">
                  <a:lumMod val="60000"/>
                  <a:lumOff val="40000"/>
                </a:schemeClr>
              </a:buClr>
              <a:buFont typeface="Wingdings" pitchFamily="2" charset="2"/>
              <a:buChar char="§"/>
            </a:pPr>
            <a:r>
              <a:rPr lang="en-US" sz="3200" dirty="0" smtClean="0">
                <a:solidFill>
                  <a:schemeClr val="tx1"/>
                </a:solidFill>
              </a:rPr>
              <a:t>not be in read-only state</a:t>
            </a:r>
          </a:p>
          <a:p>
            <a:pPr marL="1379538" lvl="5" indent="-465138">
              <a:spcAft>
                <a:spcPts val="0"/>
              </a:spcAft>
              <a:buClr>
                <a:schemeClr val="accent3">
                  <a:lumMod val="60000"/>
                  <a:lumOff val="40000"/>
                </a:schemeClr>
              </a:buClr>
              <a:buFont typeface="Wingdings" pitchFamily="2" charset="2"/>
              <a:buChar char="§"/>
            </a:pPr>
            <a:r>
              <a:rPr lang="en-US" sz="3200" dirty="0" smtClean="0">
                <a:solidFill>
                  <a:schemeClr val="tx1"/>
                </a:solidFill>
              </a:rPr>
              <a:t>not be inside a transaction</a:t>
            </a:r>
          </a:p>
          <a:p>
            <a:pPr marL="1188251" lvl="1" indent="-487878">
              <a:spcAft>
                <a:spcPts val="0"/>
              </a:spcAft>
              <a:buClr>
                <a:schemeClr val="accent3">
                  <a:lumMod val="60000"/>
                  <a:lumOff val="40000"/>
                </a:schemeClr>
              </a:buClr>
              <a:buFont typeface="Wingdings" pitchFamily="2" charset="2"/>
              <a:buChar char="§"/>
            </a:pPr>
            <a:r>
              <a:rPr lang="en-US" sz="3200" dirty="0" smtClean="0"/>
              <a:t>Set cannot be used during</a:t>
            </a:r>
          </a:p>
          <a:p>
            <a:pPr marL="1379538" lvl="5" indent="-449263">
              <a:spcAft>
                <a:spcPts val="0"/>
              </a:spcAft>
              <a:buClr>
                <a:schemeClr val="accent3">
                  <a:lumMod val="60000"/>
                  <a:lumOff val="40000"/>
                </a:schemeClr>
              </a:buClr>
              <a:buFont typeface="Wingdings" pitchFamily="2" charset="2"/>
              <a:buChar char="§"/>
            </a:pPr>
            <a:r>
              <a:rPr lang="en-US" sz="3200" dirty="0" smtClean="0">
                <a:solidFill>
                  <a:schemeClr val="tx1"/>
                </a:solidFill>
              </a:rPr>
              <a:t>ViewChanging and ViewChanged events</a:t>
            </a:r>
          </a:p>
          <a:p>
            <a:pPr marL="1379538" lvl="5" indent="-449263">
              <a:spcAft>
                <a:spcPts val="0"/>
              </a:spcAft>
              <a:buClr>
                <a:schemeClr val="accent3">
                  <a:lumMod val="60000"/>
                  <a:lumOff val="40000"/>
                </a:schemeClr>
              </a:buClr>
              <a:buFont typeface="Wingdings" pitchFamily="2" charset="2"/>
              <a:buChar char="§"/>
            </a:pPr>
            <a:r>
              <a:rPr lang="en-US" sz="3200" dirty="0" smtClean="0">
                <a:solidFill>
                  <a:schemeClr val="tx1"/>
                </a:solidFill>
              </a:rPr>
              <a:t>any pre-action event, e.g. DocumentSaving, DocumentExporting, etc.</a:t>
            </a:r>
            <a:endParaRPr lang="en-US" sz="32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1938357"/>
            <a:ext cx="1796550" cy="2927033"/>
          </a:xfrm>
          <a:prstGeom prst="rect">
            <a:avLst/>
          </a:prstGeom>
          <a:noFill/>
          <a:effectLst>
            <a:softEdge rad="63500"/>
          </a:effectLst>
        </p:spPr>
      </p:pic>
    </p:spTree>
    <p:extLst>
      <p:ext uri="{BB962C8B-B14F-4D97-AF65-F5344CB8AC3E}">
        <p14:creationId xmlns="" xmlns:p14="http://schemas.microsoft.com/office/powerpoint/2010/main" val="356533223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Custom Ribbon Tab</a:t>
            </a:r>
          </a:p>
        </p:txBody>
      </p:sp>
      <p:sp>
        <p:nvSpPr>
          <p:cNvPr id="18435" name="Rectangle 3"/>
          <p:cNvSpPr>
            <a:spLocks noGrp="1" noChangeArrowheads="1"/>
          </p:cNvSpPr>
          <p:nvPr>
            <p:ph idx="1"/>
          </p:nvPr>
        </p:nvSpPr>
        <p:spPr>
          <a:xfrm>
            <a:off x="2590423" y="1951379"/>
            <a:ext cx="10087352" cy="5594008"/>
          </a:xfrm>
        </p:spPr>
        <p:txBody>
          <a:bodyPr/>
          <a:lstStyle/>
          <a:p>
            <a:pPr lvl="1"/>
            <a:r>
              <a:rPr lang="en-US" sz="3400" dirty="0" smtClean="0">
                <a:solidFill>
                  <a:srgbClr val="FFC000"/>
                </a:solidFill>
              </a:rPr>
              <a:t>UIApplication.CreateRibbonTab</a:t>
            </a:r>
            <a:endParaRPr lang="en-US" sz="3400" dirty="0">
              <a:solidFill>
                <a:srgbClr val="FFC000"/>
              </a:solidFill>
            </a:endParaRPr>
          </a:p>
          <a:p>
            <a:pPr lvl="1"/>
            <a:r>
              <a:rPr lang="en-US" sz="3400" dirty="0">
                <a:solidFill>
                  <a:srgbClr val="FFC000"/>
                </a:solidFill>
              </a:rPr>
              <a:t>UIApplication.CreateRibbonPanel(string, string)</a:t>
            </a:r>
          </a:p>
          <a:p>
            <a:pPr lvl="1"/>
            <a:r>
              <a:rPr lang="en-US" sz="3400" dirty="0">
                <a:solidFill>
                  <a:srgbClr val="FFC000"/>
                </a:solidFill>
              </a:rPr>
              <a:t>UIApplication.GetRibbonPanels(string)</a:t>
            </a:r>
          </a:p>
          <a:p>
            <a:pPr lvl="2"/>
            <a:endParaRPr lang="en-US" sz="1100" dirty="0"/>
          </a:p>
          <a:p>
            <a:pPr lvl="2"/>
            <a:r>
              <a:rPr lang="en-US" sz="3400" dirty="0"/>
              <a:t>Add new tabs to the right of the ribbon</a:t>
            </a:r>
          </a:p>
          <a:p>
            <a:pPr lvl="2"/>
            <a:r>
              <a:rPr lang="en-US" sz="3400" dirty="0"/>
              <a:t>Tabs will display in the order </a:t>
            </a:r>
            <a:r>
              <a:rPr lang="en-US" sz="3400" dirty="0" smtClean="0"/>
              <a:t>added</a:t>
            </a:r>
            <a:endParaRPr lang="en-US" sz="3400" dirty="0"/>
          </a:p>
          <a:p>
            <a:pPr lvl="2"/>
            <a:r>
              <a:rPr lang="en-US" sz="3400" dirty="0"/>
              <a:t>Limit of 20 total custom </a:t>
            </a:r>
            <a:r>
              <a:rPr lang="en-US" sz="3400" dirty="0" smtClean="0"/>
              <a:t>tabs</a:t>
            </a:r>
          </a:p>
          <a:p>
            <a:pPr lvl="2"/>
            <a:r>
              <a:rPr lang="en-US" sz="3400" dirty="0" smtClean="0"/>
              <a:t>Please exercise restraint!</a:t>
            </a:r>
            <a:endParaRPr lang="en-US"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1938357"/>
            <a:ext cx="1796550" cy="2927033"/>
          </a:xfrm>
          <a:prstGeom prst="rect">
            <a:avLst/>
          </a:prstGeom>
          <a:noFill/>
          <a:effectLst>
            <a:softEdge rad="63500"/>
          </a:effectLst>
        </p:spPr>
      </p:pic>
    </p:spTree>
    <p:extLst>
      <p:ext uri="{BB962C8B-B14F-4D97-AF65-F5344CB8AC3E}">
        <p14:creationId xmlns="" xmlns:p14="http://schemas.microsoft.com/office/powerpoint/2010/main" val="25493729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Worksharing – Comprehensive Read API</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1938357"/>
            <a:ext cx="1796550" cy="2927033"/>
          </a:xfrm>
          <a:prstGeom prst="rect">
            <a:avLst/>
          </a:prstGeom>
          <a:noFill/>
          <a:effectLst>
            <a:softEdge rad="63500"/>
          </a:effectLst>
        </p:spPr>
      </p:pic>
      <p:sp>
        <p:nvSpPr>
          <p:cNvPr id="7" name="Rectangle 3"/>
          <p:cNvSpPr>
            <a:spLocks noGrp="1" noChangeArrowheads="1"/>
          </p:cNvSpPr>
          <p:nvPr>
            <p:ph idx="1"/>
          </p:nvPr>
        </p:nvSpPr>
        <p:spPr>
          <a:xfrm>
            <a:off x="2980017" y="1830387"/>
            <a:ext cx="10031133" cy="7022500"/>
          </a:xfrm>
        </p:spPr>
        <p:txBody>
          <a:bodyPr/>
          <a:lstStyle/>
          <a:p>
            <a:pPr lvl="1"/>
            <a:r>
              <a:rPr lang="en-US" sz="3400" dirty="0">
                <a:solidFill>
                  <a:srgbClr val="FFC000"/>
                </a:solidFill>
              </a:rPr>
              <a:t>List of Worksets</a:t>
            </a:r>
          </a:p>
          <a:p>
            <a:pPr lvl="1"/>
            <a:r>
              <a:rPr lang="en-US" sz="3400" dirty="0">
                <a:solidFill>
                  <a:srgbClr val="FFC000"/>
                </a:solidFill>
              </a:rPr>
              <a:t>List of Elements in a Workset</a:t>
            </a:r>
          </a:p>
          <a:p>
            <a:pPr lvl="1"/>
            <a:r>
              <a:rPr lang="en-US" sz="3400" dirty="0">
                <a:solidFill>
                  <a:srgbClr val="FFC000"/>
                </a:solidFill>
              </a:rPr>
              <a:t>Determine borrower of an Element</a:t>
            </a:r>
          </a:p>
          <a:p>
            <a:pPr lvl="1"/>
            <a:r>
              <a:rPr lang="en-US" sz="3400" dirty="0">
                <a:solidFill>
                  <a:srgbClr val="FFC000"/>
                </a:solidFill>
              </a:rPr>
              <a:t>Determine Element Workset Membership</a:t>
            </a:r>
          </a:p>
          <a:p>
            <a:pPr lvl="1"/>
            <a:r>
              <a:rPr lang="en-US" sz="3400" dirty="0">
                <a:solidFill>
                  <a:srgbClr val="FFC000"/>
                </a:solidFill>
              </a:rPr>
              <a:t>Determine and Control Workset Visibility</a:t>
            </a:r>
          </a:p>
          <a:p>
            <a:pPr lvl="1"/>
            <a:r>
              <a:rPr lang="en-US" sz="3400" dirty="0">
                <a:solidFill>
                  <a:srgbClr val="FFC000"/>
                </a:solidFill>
              </a:rPr>
              <a:t>Determine whether an Element is out of date</a:t>
            </a:r>
          </a:p>
          <a:p>
            <a:pPr lvl="1"/>
            <a:r>
              <a:rPr lang="en-US" sz="3800" dirty="0" smtClean="0">
                <a:solidFill>
                  <a:srgbClr val="FFC000"/>
                </a:solidFill>
              </a:rPr>
              <a:t>Control </a:t>
            </a:r>
            <a:r>
              <a:rPr lang="en-US" sz="3800" dirty="0">
                <a:solidFill>
                  <a:srgbClr val="FFC000"/>
                </a:solidFill>
              </a:rPr>
              <a:t>Worksharing View Mode display</a:t>
            </a:r>
          </a:p>
          <a:p>
            <a:pPr lvl="1"/>
            <a:r>
              <a:rPr lang="en-US" sz="3800" dirty="0">
                <a:solidFill>
                  <a:srgbClr val="FFC000"/>
                </a:solidFill>
              </a:rPr>
              <a:t>Initial project view </a:t>
            </a:r>
            <a:r>
              <a:rPr lang="en-US" sz="3800" dirty="0" smtClean="0">
                <a:solidFill>
                  <a:srgbClr val="FFC000"/>
                </a:solidFill>
              </a:rPr>
              <a:t>setting</a:t>
            </a:r>
          </a:p>
          <a:p>
            <a:pPr lvl="1"/>
            <a:r>
              <a:rPr lang="en-US" sz="3800" dirty="0" smtClean="0">
                <a:solidFill>
                  <a:srgbClr val="FFC000"/>
                </a:solidFill>
              </a:rPr>
              <a:t>Central Model Update Event</a:t>
            </a:r>
            <a:endParaRPr lang="en-US" sz="3800" dirty="0">
              <a:solidFill>
                <a:srgbClr val="FFC000"/>
              </a:solidFill>
            </a:endParaRPr>
          </a:p>
          <a:p>
            <a:pPr marL="162626" lvl="1" indent="0">
              <a:buNone/>
            </a:pPr>
            <a:r>
              <a:rPr lang="en-US" sz="3600" dirty="0" smtClean="0"/>
              <a:t>Filtering e.g., FilteredWorksetCollector </a:t>
            </a:r>
          </a:p>
        </p:txBody>
      </p:sp>
    </p:spTree>
    <p:extLst>
      <p:ext uri="{BB962C8B-B14F-4D97-AF65-F5344CB8AC3E}">
        <p14:creationId xmlns="" xmlns:p14="http://schemas.microsoft.com/office/powerpoint/2010/main" val="7016525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2465309" y="1945719"/>
            <a:ext cx="10212466" cy="7504668"/>
          </a:xfrm>
        </p:spPr>
        <p:txBody>
          <a:bodyPr>
            <a:normAutofit fontScale="92500"/>
          </a:bodyPr>
          <a:lstStyle/>
          <a:p>
            <a:pPr lvl="2"/>
            <a:r>
              <a:rPr lang="en-US" sz="3100" dirty="0">
                <a:solidFill>
                  <a:srgbClr val="FFC000"/>
                </a:solidFill>
              </a:rPr>
              <a:t>Get original geometry of a FamilyInstance</a:t>
            </a:r>
          </a:p>
          <a:p>
            <a:pPr marL="1551723" lvl="3" indent="-406565">
              <a:buClr>
                <a:schemeClr val="accent1">
                  <a:lumMod val="60000"/>
                  <a:lumOff val="40000"/>
                </a:schemeClr>
              </a:buClr>
              <a:buFont typeface="Wingdings" pitchFamily="2" charset="2"/>
              <a:buChar char="§"/>
            </a:pPr>
            <a:r>
              <a:rPr lang="en-US" sz="2700" dirty="0"/>
              <a:t>Before cuts/joins/openings are applied</a:t>
            </a:r>
          </a:p>
          <a:p>
            <a:pPr lvl="2"/>
            <a:r>
              <a:rPr lang="en-US" sz="3100" dirty="0">
                <a:solidFill>
                  <a:srgbClr val="FFC000"/>
                </a:solidFill>
              </a:rPr>
              <a:t>Extrusion analysis of a solid</a:t>
            </a:r>
          </a:p>
          <a:p>
            <a:pPr marL="1551723" lvl="3" indent="-406565">
              <a:buClr>
                <a:schemeClr val="accent1">
                  <a:lumMod val="60000"/>
                  <a:lumOff val="40000"/>
                </a:schemeClr>
              </a:buClr>
              <a:buFont typeface="Wingdings" pitchFamily="2" charset="2"/>
              <a:buChar char="§"/>
            </a:pPr>
            <a:r>
              <a:rPr lang="en-US" sz="2700" dirty="0"/>
              <a:t>Obtain silhouette of a solid as projected onto a plane</a:t>
            </a:r>
          </a:p>
          <a:p>
            <a:pPr marL="1551723" lvl="3" indent="-406565">
              <a:buClr>
                <a:schemeClr val="accent1">
                  <a:lumMod val="60000"/>
                  <a:lumOff val="40000"/>
                </a:schemeClr>
              </a:buClr>
              <a:buFont typeface="Wingdings" pitchFamily="2" charset="2"/>
              <a:buChar char="§"/>
            </a:pPr>
            <a:r>
              <a:rPr lang="en-US" sz="2700" dirty="0"/>
              <a:t>Obtain faces which do not align with silhouette</a:t>
            </a:r>
          </a:p>
          <a:p>
            <a:pPr marL="1551723" lvl="3" indent="-406565">
              <a:buClr>
                <a:schemeClr val="accent1">
                  <a:lumMod val="60000"/>
                  <a:lumOff val="40000"/>
                </a:schemeClr>
              </a:buClr>
              <a:buFont typeface="Wingdings" pitchFamily="2" charset="2"/>
              <a:buChar char="§"/>
            </a:pPr>
            <a:r>
              <a:rPr lang="en-US" sz="2700" dirty="0"/>
              <a:t>Obtain elements which created solid faces</a:t>
            </a:r>
          </a:p>
          <a:p>
            <a:pPr lvl="2"/>
            <a:r>
              <a:rPr lang="en-US" sz="3100" dirty="0">
                <a:solidFill>
                  <a:srgbClr val="FFC000"/>
                </a:solidFill>
              </a:rPr>
              <a:t>Non-element geometry creation </a:t>
            </a:r>
          </a:p>
          <a:p>
            <a:pPr marL="1551723" lvl="3" indent="-406565">
              <a:buClr>
                <a:schemeClr val="accent1">
                  <a:lumMod val="60000"/>
                  <a:lumOff val="40000"/>
                </a:schemeClr>
              </a:buClr>
              <a:buFont typeface="Wingdings" pitchFamily="2" charset="2"/>
              <a:buChar char="§"/>
            </a:pPr>
            <a:r>
              <a:rPr lang="en-US" sz="2700" dirty="0"/>
              <a:t>Create solids for use in AVF, geometry analysis, and more</a:t>
            </a:r>
          </a:p>
          <a:p>
            <a:pPr lvl="2"/>
            <a:r>
              <a:rPr lang="en-US" sz="3100" dirty="0">
                <a:solidFill>
                  <a:srgbClr val="FFC000"/>
                </a:solidFill>
              </a:rPr>
              <a:t>Boolean operations</a:t>
            </a:r>
          </a:p>
          <a:p>
            <a:pPr marL="1551723" lvl="3" indent="-406565">
              <a:buClr>
                <a:schemeClr val="accent1">
                  <a:lumMod val="60000"/>
                  <a:lumOff val="40000"/>
                </a:schemeClr>
              </a:buClr>
              <a:buFont typeface="Wingdings" pitchFamily="2" charset="2"/>
              <a:buChar char="§"/>
            </a:pPr>
            <a:r>
              <a:rPr lang="en-US" sz="2700" dirty="0"/>
              <a:t>Intersect/join/subtract two solids to form a new solid</a:t>
            </a:r>
          </a:p>
          <a:p>
            <a:pPr marL="1551723" lvl="3" indent="-406565">
              <a:buClr>
                <a:schemeClr val="accent1">
                  <a:lumMod val="60000"/>
                  <a:lumOff val="40000"/>
                </a:schemeClr>
              </a:buClr>
              <a:buFont typeface="Wingdings" pitchFamily="2" charset="2"/>
              <a:buChar char="§"/>
            </a:pPr>
            <a:r>
              <a:rPr lang="en-US" sz="2700" dirty="0"/>
              <a:t>Results are non-element geometry, but input can be from elements</a:t>
            </a:r>
            <a:endParaRPr lang="en-US" sz="3000" dirty="0"/>
          </a:p>
          <a:p>
            <a:pPr lvl="2"/>
            <a:r>
              <a:rPr lang="en-US" sz="3100" dirty="0">
                <a:solidFill>
                  <a:srgbClr val="FFC000"/>
                </a:solidFill>
              </a:rPr>
              <a:t>HostObject</a:t>
            </a:r>
            <a:r>
              <a:rPr lang="en-US" dirty="0">
                <a:solidFill>
                  <a:srgbClr val="FFC000"/>
                </a:solidFill>
              </a:rPr>
              <a:t> </a:t>
            </a:r>
            <a:r>
              <a:rPr lang="en-US" dirty="0"/>
              <a:t>– get top, bottom, side faces</a:t>
            </a:r>
          </a:p>
          <a:p>
            <a:pPr lvl="2"/>
            <a:r>
              <a:rPr lang="en-US" sz="3100" dirty="0">
                <a:solidFill>
                  <a:srgbClr val="FFC000"/>
                </a:solidFill>
              </a:rPr>
              <a:t>FamilyInstance</a:t>
            </a:r>
            <a:r>
              <a:rPr lang="en-US" dirty="0"/>
              <a:t> – get host </a:t>
            </a:r>
            <a:r>
              <a:rPr lang="en-US" dirty="0" smtClean="0"/>
              <a:t>face</a:t>
            </a:r>
            <a:endParaRPr lang="en-US" sz="2600" dirty="0"/>
          </a:p>
          <a:p>
            <a:pPr lvl="2"/>
            <a:r>
              <a:rPr lang="en-US" sz="3100" dirty="0">
                <a:solidFill>
                  <a:srgbClr val="FFC000"/>
                </a:solidFill>
              </a:rPr>
              <a:t>Proximity Detection filters</a:t>
            </a:r>
          </a:p>
          <a:p>
            <a:pPr marL="1551723" lvl="3" indent="-406565">
              <a:buClr>
                <a:schemeClr val="accent1">
                  <a:lumMod val="60000"/>
                  <a:lumOff val="40000"/>
                </a:schemeClr>
              </a:buClr>
              <a:buFont typeface="Wingdings" pitchFamily="2" charset="2"/>
              <a:buChar char="§"/>
            </a:pPr>
            <a:r>
              <a:rPr lang="en-US" sz="2700" dirty="0"/>
              <a:t>Element filtering using “InterferenceReport”</a:t>
            </a:r>
          </a:p>
          <a:p>
            <a:pPr marL="1551723" lvl="3" indent="-406565">
              <a:buClr>
                <a:schemeClr val="accent1">
                  <a:lumMod val="60000"/>
                  <a:lumOff val="40000"/>
                </a:schemeClr>
              </a:buClr>
              <a:buFont typeface="Wingdings" pitchFamily="2" charset="2"/>
              <a:buChar char="§"/>
            </a:pPr>
            <a:r>
              <a:rPr lang="en-US" sz="2700" dirty="0"/>
              <a:t>Element filtering intersecting with non-element solid </a:t>
            </a:r>
            <a:r>
              <a:rPr lang="en-US" sz="2700" dirty="0" smtClean="0"/>
              <a:t>geometry</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
        <p:nvSpPr>
          <p:cNvPr id="7" name="Title 6"/>
          <p:cNvSpPr>
            <a:spLocks noGrp="1"/>
          </p:cNvSpPr>
          <p:nvPr>
            <p:ph type="title"/>
          </p:nvPr>
        </p:nvSpPr>
        <p:spPr>
          <a:xfrm>
            <a:off x="593725" y="736599"/>
            <a:ext cx="11761788" cy="865188"/>
          </a:xfrm>
        </p:spPr>
        <p:txBody>
          <a:bodyPr/>
          <a:lstStyle/>
          <a:p>
            <a:r>
              <a:rPr lang="en-GB" dirty="0" smtClean="0">
                <a:solidFill>
                  <a:schemeClr val="accent2"/>
                </a:solidFill>
              </a:rPr>
              <a:t>Geometry</a:t>
            </a:r>
            <a:endParaRPr lang="en-GB" dirty="0">
              <a:solidFill>
                <a:schemeClr val="accent2"/>
              </a:solidFill>
            </a:endParaRPr>
          </a:p>
        </p:txBody>
      </p:sp>
    </p:spTree>
    <p:extLst>
      <p:ext uri="{BB962C8B-B14F-4D97-AF65-F5344CB8AC3E}">
        <p14:creationId xmlns="" xmlns:p14="http://schemas.microsoft.com/office/powerpoint/2010/main" val="35354632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Agenda</a:t>
            </a:r>
            <a:endParaRPr lang="en-US" dirty="0">
              <a:solidFill>
                <a:srgbClr val="FFC000"/>
              </a:solidFill>
            </a:endParaRPr>
          </a:p>
        </p:txBody>
      </p:sp>
      <p:sp>
        <p:nvSpPr>
          <p:cNvPr id="3" name="Content Placeholder 2"/>
          <p:cNvSpPr>
            <a:spLocks noGrp="1"/>
          </p:cNvSpPr>
          <p:nvPr>
            <p:ph idx="1"/>
          </p:nvPr>
        </p:nvSpPr>
        <p:spPr/>
        <p:txBody>
          <a:bodyPr/>
          <a:lstStyle/>
          <a:p>
            <a:pPr>
              <a:buClr>
                <a:schemeClr val="accent3">
                  <a:lumMod val="40000"/>
                  <a:lumOff val="60000"/>
                </a:schemeClr>
              </a:buClr>
              <a:buFont typeface="Wingdings" pitchFamily="2" charset="2"/>
              <a:buChar char="§"/>
            </a:pPr>
            <a:r>
              <a:rPr lang="en-US" sz="4600" dirty="0" err="1" smtClean="0"/>
              <a:t>Revit</a:t>
            </a:r>
            <a:r>
              <a:rPr lang="en-US" sz="4600" dirty="0" smtClean="0"/>
              <a:t> 2012 </a:t>
            </a:r>
            <a:r>
              <a:rPr lang="en-US" sz="4600" dirty="0" smtClean="0"/>
              <a:t>Key Product Features </a:t>
            </a:r>
            <a:endParaRPr lang="en-US" sz="4600" dirty="0" smtClean="0"/>
          </a:p>
          <a:p>
            <a:pPr>
              <a:buClr>
                <a:schemeClr val="accent3">
                  <a:lumMod val="40000"/>
                  <a:lumOff val="60000"/>
                </a:schemeClr>
              </a:buClr>
              <a:buFont typeface="Wingdings" pitchFamily="2" charset="2"/>
              <a:buChar char="§"/>
            </a:pPr>
            <a:r>
              <a:rPr lang="en-US" sz="4600" dirty="0" smtClean="0"/>
              <a:t>APIs</a:t>
            </a:r>
            <a:endParaRPr lang="en-US" sz="4600" dirty="0"/>
          </a:p>
          <a:p>
            <a:pPr lvl="2">
              <a:buClr>
                <a:schemeClr val="accent3">
                  <a:lumMod val="40000"/>
                  <a:lumOff val="60000"/>
                </a:schemeClr>
              </a:buClr>
            </a:pPr>
            <a:r>
              <a:rPr lang="en-US" sz="4000" dirty="0"/>
              <a:t>The Rice (must do)</a:t>
            </a:r>
          </a:p>
          <a:p>
            <a:pPr lvl="2">
              <a:buClr>
                <a:schemeClr val="accent3">
                  <a:lumMod val="40000"/>
                  <a:lumOff val="60000"/>
                </a:schemeClr>
              </a:buClr>
            </a:pPr>
            <a:r>
              <a:rPr lang="en-US" sz="4000" dirty="0"/>
              <a:t>The Wine (value add</a:t>
            </a:r>
            <a:r>
              <a:rPr lang="en-US" sz="4000" dirty="0" smtClean="0"/>
              <a:t>)</a:t>
            </a:r>
          </a:p>
          <a:p>
            <a:pPr>
              <a:buClr>
                <a:schemeClr val="accent3">
                  <a:lumMod val="40000"/>
                  <a:lumOff val="60000"/>
                </a:schemeClr>
              </a:buClr>
            </a:pPr>
            <a:r>
              <a:rPr lang="en-US" sz="4800" dirty="0" smtClean="0"/>
              <a:t>New SDK Samples</a:t>
            </a:r>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Room and Space Geometry</a:t>
            </a:r>
          </a:p>
        </p:txBody>
      </p:sp>
      <p:sp>
        <p:nvSpPr>
          <p:cNvPr id="18435" name="Rectangle 3"/>
          <p:cNvSpPr>
            <a:spLocks noGrp="1" noChangeArrowheads="1"/>
          </p:cNvSpPr>
          <p:nvPr>
            <p:ph idx="1"/>
          </p:nvPr>
        </p:nvSpPr>
        <p:spPr>
          <a:xfrm>
            <a:off x="2980017" y="2250889"/>
            <a:ext cx="9264650" cy="6361298"/>
          </a:xfrm>
        </p:spPr>
        <p:txBody>
          <a:bodyPr/>
          <a:lstStyle/>
          <a:p>
            <a:pPr marL="487878" lvl="3" indent="-487878">
              <a:spcAft>
                <a:spcPts val="0"/>
              </a:spcAft>
              <a:buClr>
                <a:schemeClr val="accent3">
                  <a:lumMod val="60000"/>
                  <a:lumOff val="40000"/>
                </a:schemeClr>
              </a:buClr>
              <a:buFont typeface="Wingdings" pitchFamily="2" charset="2"/>
              <a:buChar char="§"/>
            </a:pPr>
            <a:r>
              <a:rPr lang="en-US" sz="3400" smtClean="0">
                <a:solidFill>
                  <a:srgbClr val="FFC000"/>
                </a:solidFill>
              </a:rPr>
              <a:t>SpatialElementGeometryCalculator class</a:t>
            </a:r>
            <a:br>
              <a:rPr lang="en-US" sz="3400" smtClean="0">
                <a:solidFill>
                  <a:srgbClr val="FFC000"/>
                </a:solidFill>
              </a:rPr>
            </a:br>
            <a:r>
              <a:rPr lang="en-US" sz="3400" smtClean="0">
                <a:solidFill>
                  <a:srgbClr val="FFC000"/>
                </a:solidFill>
              </a:rPr>
              <a:t>CalculateSpatialElementGeometry method</a:t>
            </a:r>
            <a:endParaRPr lang="en-US" sz="3400" dirty="0">
              <a:solidFill>
                <a:srgbClr val="FFC000"/>
              </a:solidFill>
            </a:endParaRPr>
          </a:p>
          <a:p>
            <a:pPr marL="1188251" lvl="1" indent="-487878">
              <a:spcAft>
                <a:spcPts val="0"/>
              </a:spcAft>
              <a:buClr>
                <a:schemeClr val="accent3">
                  <a:lumMod val="60000"/>
                  <a:lumOff val="40000"/>
                </a:schemeClr>
              </a:buClr>
              <a:buFont typeface="Wingdings" pitchFamily="2" charset="2"/>
              <a:buChar char="§"/>
            </a:pPr>
            <a:r>
              <a:rPr lang="en-US" sz="3200" dirty="0" smtClean="0"/>
              <a:t>Compute and return </a:t>
            </a:r>
            <a:r>
              <a:rPr lang="en-US" sz="3200" dirty="0"/>
              <a:t>the 3D geometry of the input spatial </a:t>
            </a:r>
            <a:r>
              <a:rPr lang="en-US" sz="3200"/>
              <a:t>element </a:t>
            </a:r>
            <a:r>
              <a:rPr lang="en-US" sz="3200" smtClean="0"/>
              <a:t>with </a:t>
            </a:r>
            <a:r>
              <a:rPr lang="en-US" sz="3200" dirty="0"/>
              <a:t>information about the elements </a:t>
            </a:r>
            <a:r>
              <a:rPr lang="en-US" sz="3200" dirty="0" smtClean="0"/>
              <a:t>forming the element boundary</a:t>
            </a:r>
            <a:endParaRPr lang="en-US" sz="3200" dirty="0"/>
          </a:p>
          <a:p>
            <a:pPr marL="2186417" lvl="5" indent="-487878">
              <a:spcAft>
                <a:spcPts val="0"/>
              </a:spcAft>
              <a:buClr>
                <a:schemeClr val="accent3">
                  <a:lumMod val="60000"/>
                  <a:lumOff val="40000"/>
                </a:schemeClr>
              </a:buClr>
              <a:buFont typeface="Wingdings" pitchFamily="2" charset="2"/>
              <a:buChar char="§"/>
            </a:pPr>
            <a:r>
              <a:rPr lang="en-US" sz="2800" dirty="0" smtClean="0">
                <a:solidFill>
                  <a:srgbClr val="FFC000"/>
                </a:solidFill>
              </a:rPr>
              <a:t>SpatialElementGeometryResults</a:t>
            </a:r>
            <a:endParaRPr lang="en-US" sz="2800" dirty="0">
              <a:solidFill>
                <a:srgbClr val="FFC000"/>
              </a:solidFill>
            </a:endParaRPr>
          </a:p>
          <a:p>
            <a:pPr marL="2186417" lvl="5" indent="-487878">
              <a:spcAft>
                <a:spcPts val="0"/>
              </a:spcAft>
              <a:buClr>
                <a:schemeClr val="accent3">
                  <a:lumMod val="60000"/>
                  <a:lumOff val="40000"/>
                </a:schemeClr>
              </a:buClr>
              <a:buFont typeface="Wingdings" pitchFamily="2" charset="2"/>
              <a:buChar char="§"/>
            </a:pPr>
            <a:r>
              <a:rPr lang="en-US" sz="2800" dirty="0" smtClean="0">
                <a:solidFill>
                  <a:srgbClr val="FFC000"/>
                </a:solidFill>
              </a:rPr>
              <a:t>SpatialElementBoundarySubface</a:t>
            </a:r>
          </a:p>
          <a:p>
            <a:pPr marL="2186417" lvl="5" indent="-487878">
              <a:spcAft>
                <a:spcPts val="0"/>
              </a:spcAft>
              <a:buClr>
                <a:schemeClr val="accent3">
                  <a:lumMod val="60000"/>
                  <a:lumOff val="40000"/>
                </a:schemeClr>
              </a:buClr>
              <a:buFont typeface="Wingdings" pitchFamily="2" charset="2"/>
              <a:buChar char="§"/>
            </a:pPr>
            <a:endParaRPr lang="en-US" dirty="0">
              <a:solidFill>
                <a:srgbClr val="FFC000"/>
              </a:solidFill>
            </a:endParaRPr>
          </a:p>
          <a:p>
            <a:pPr marL="487878" lvl="3" indent="-487878">
              <a:spcAft>
                <a:spcPts val="0"/>
              </a:spcAft>
              <a:buClr>
                <a:schemeClr val="accent3">
                  <a:lumMod val="60000"/>
                  <a:lumOff val="40000"/>
                </a:schemeClr>
              </a:buClr>
              <a:buFont typeface="Wingdings" pitchFamily="2" charset="2"/>
              <a:buChar char="§"/>
            </a:pPr>
            <a:r>
              <a:rPr lang="en-US" sz="3400" dirty="0">
                <a:solidFill>
                  <a:srgbClr val="FFC000"/>
                </a:solidFill>
              </a:rPr>
              <a:t>SpatialElementBoundaryOptions</a:t>
            </a:r>
          </a:p>
          <a:p>
            <a:pPr marL="1188251" lvl="1" indent="-487878">
              <a:spcAft>
                <a:spcPts val="0"/>
              </a:spcAft>
              <a:buClr>
                <a:schemeClr val="accent3">
                  <a:lumMod val="60000"/>
                  <a:lumOff val="40000"/>
                </a:schemeClr>
              </a:buClr>
              <a:buFont typeface="Wingdings" pitchFamily="2" charset="2"/>
              <a:buChar char="§"/>
            </a:pPr>
            <a:r>
              <a:rPr lang="en-US" sz="3200" dirty="0" smtClean="0"/>
              <a:t>Boundary options</a:t>
            </a:r>
          </a:p>
          <a:p>
            <a:pPr marL="2186417" lvl="5" indent="-487878">
              <a:spcAft>
                <a:spcPts val="0"/>
              </a:spcAft>
              <a:buClr>
                <a:schemeClr val="accent3">
                  <a:lumMod val="60000"/>
                  <a:lumOff val="40000"/>
                </a:schemeClr>
              </a:buClr>
              <a:buFont typeface="Wingdings" pitchFamily="2" charset="2"/>
              <a:buChar char="§"/>
            </a:pPr>
            <a:r>
              <a:rPr lang="en-US" sz="2800" dirty="0" smtClean="0">
                <a:solidFill>
                  <a:schemeClr val="tx1"/>
                </a:solidFill>
              </a:rPr>
              <a:t>Finish face</a:t>
            </a:r>
          </a:p>
          <a:p>
            <a:pPr marL="2186417" lvl="5" indent="-487878">
              <a:spcAft>
                <a:spcPts val="0"/>
              </a:spcAft>
              <a:buClr>
                <a:schemeClr val="accent3">
                  <a:lumMod val="60000"/>
                  <a:lumOff val="40000"/>
                </a:schemeClr>
              </a:buClr>
              <a:buFont typeface="Wingdings" pitchFamily="2" charset="2"/>
              <a:buChar char="§"/>
            </a:pPr>
            <a:r>
              <a:rPr lang="en-US" sz="2800" dirty="0" smtClean="0">
                <a:solidFill>
                  <a:schemeClr val="tx1"/>
                </a:solidFill>
              </a:rPr>
              <a:t>Object centerlines</a:t>
            </a:r>
            <a:endParaRPr lang="en-US" sz="2800" dirty="0">
              <a:solidFill>
                <a:schemeClr val="tx1"/>
              </a:solidFill>
            </a:endParaRP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93040054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Conceptual Energy Analysis	</a:t>
            </a:r>
          </a:p>
        </p:txBody>
      </p:sp>
      <p:sp>
        <p:nvSpPr>
          <p:cNvPr id="18435" name="Rectangle 3"/>
          <p:cNvSpPr>
            <a:spLocks noGrp="1" noChangeArrowheads="1"/>
          </p:cNvSpPr>
          <p:nvPr>
            <p:ph idx="1"/>
          </p:nvPr>
        </p:nvSpPr>
        <p:spPr>
          <a:xfrm>
            <a:off x="2980016" y="2250888"/>
            <a:ext cx="9469159" cy="6513699"/>
          </a:xfrm>
        </p:spPr>
        <p:txBody>
          <a:bodyPr/>
          <a:lstStyle/>
          <a:p>
            <a:pPr marL="162626" lvl="1" indent="0">
              <a:buNone/>
            </a:pPr>
            <a:r>
              <a:rPr lang="en-US" sz="3400" dirty="0" smtClean="0">
                <a:solidFill>
                  <a:srgbClr val="FFC000"/>
                </a:solidFill>
              </a:rPr>
              <a:t>Already </a:t>
            </a:r>
            <a:r>
              <a:rPr lang="en-US" sz="3400" dirty="0">
                <a:solidFill>
                  <a:srgbClr val="FFC000"/>
                </a:solidFill>
              </a:rPr>
              <a:t>available </a:t>
            </a:r>
            <a:r>
              <a:rPr lang="en-US" sz="3400" dirty="0" smtClean="0">
                <a:solidFill>
                  <a:srgbClr val="FFC000"/>
                </a:solidFill>
              </a:rPr>
              <a:t>in 2011 </a:t>
            </a:r>
            <a:r>
              <a:rPr lang="en-US" sz="3400" dirty="0">
                <a:solidFill>
                  <a:srgbClr val="FFC000"/>
                </a:solidFill>
              </a:rPr>
              <a:t>Subscription </a:t>
            </a:r>
            <a:r>
              <a:rPr lang="en-US" sz="3400" dirty="0" smtClean="0">
                <a:solidFill>
                  <a:srgbClr val="FFC000"/>
                </a:solidFill>
              </a:rPr>
              <a:t>Pack</a:t>
            </a:r>
            <a:endParaRPr lang="en-US" sz="3400" dirty="0">
              <a:solidFill>
                <a:srgbClr val="FFC000"/>
              </a:solidFill>
            </a:endParaRPr>
          </a:p>
          <a:p>
            <a:pPr lvl="1">
              <a:buNone/>
            </a:pPr>
            <a:r>
              <a:rPr lang="en-US" dirty="0" smtClean="0"/>
              <a:t>New classes in Autodesk.Revit.DB.Analysis namespace</a:t>
            </a:r>
          </a:p>
          <a:p>
            <a:pPr lvl="2"/>
            <a:r>
              <a:rPr lang="en-US" dirty="0" smtClean="0"/>
              <a:t>ConceptualConstructionType</a:t>
            </a:r>
          </a:p>
          <a:p>
            <a:pPr lvl="2"/>
            <a:r>
              <a:rPr lang="en-US" dirty="0" smtClean="0"/>
              <a:t>ConceptualSurfaceType</a:t>
            </a:r>
          </a:p>
          <a:p>
            <a:pPr lvl="2"/>
            <a:r>
              <a:rPr lang="en-US" dirty="0" smtClean="0"/>
              <a:t>MassEnergyAnalyticalModel</a:t>
            </a:r>
          </a:p>
          <a:p>
            <a:pPr lvl="2"/>
            <a:r>
              <a:rPr lang="en-US" dirty="0" smtClean="0"/>
              <a:t>MassLevelData</a:t>
            </a:r>
          </a:p>
          <a:p>
            <a:pPr lvl="2"/>
            <a:r>
              <a:rPr lang="en-US" dirty="0" smtClean="0"/>
              <a:t>MassSurfaceData</a:t>
            </a:r>
          </a:p>
          <a:p>
            <a:pPr lvl="2"/>
            <a:r>
              <a:rPr lang="en-US" dirty="0" smtClean="0"/>
              <a:t>MassZone</a:t>
            </a:r>
          </a:p>
          <a:p>
            <a:pPr lvl="1"/>
            <a:endParaRPr lang="en-US" sz="1100" dirty="0"/>
          </a:p>
          <a:p>
            <a:pPr lvl="1">
              <a:buNone/>
            </a:pPr>
            <a:r>
              <a:rPr lang="en-US" dirty="0" smtClean="0"/>
              <a:t>Provide access to the elements and objects created by Revit to perform energy analyses on conceptual design models</a:t>
            </a:r>
          </a:p>
          <a:p>
            <a:pPr lvl="1">
              <a:buNone/>
            </a:pPr>
            <a:r>
              <a:rPr lang="en-US" dirty="0" smtClean="0"/>
              <a:t>Export( MassGBXmlExportOptions )</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264116192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Detailed Energy Analytical Model</a:t>
            </a:r>
          </a:p>
        </p:txBody>
      </p:sp>
      <p:sp>
        <p:nvSpPr>
          <p:cNvPr id="18435" name="Rectangle 3"/>
          <p:cNvSpPr>
            <a:spLocks noGrp="1" noChangeArrowheads="1"/>
          </p:cNvSpPr>
          <p:nvPr>
            <p:ph idx="1"/>
          </p:nvPr>
        </p:nvSpPr>
        <p:spPr>
          <a:xfrm>
            <a:off x="2980017" y="2250889"/>
            <a:ext cx="9773958" cy="2856098"/>
          </a:xfrm>
        </p:spPr>
        <p:txBody>
          <a:bodyPr/>
          <a:lstStyle/>
          <a:p>
            <a:pPr marL="114300" lvl="1" indent="0">
              <a:buClr>
                <a:schemeClr val="accent3">
                  <a:lumMod val="60000"/>
                  <a:lumOff val="40000"/>
                </a:schemeClr>
              </a:buClr>
              <a:buNone/>
            </a:pPr>
            <a:r>
              <a:rPr lang="en-US" dirty="0" smtClean="0">
                <a:solidFill>
                  <a:srgbClr val="FFC000"/>
                </a:solidFill>
              </a:rPr>
              <a:t>More API access for 3</a:t>
            </a:r>
            <a:r>
              <a:rPr lang="en-US" baseline="30000" dirty="0" smtClean="0">
                <a:solidFill>
                  <a:srgbClr val="FFC000"/>
                </a:solidFill>
              </a:rPr>
              <a:t>rd</a:t>
            </a:r>
            <a:r>
              <a:rPr lang="en-US" dirty="0" smtClean="0">
                <a:solidFill>
                  <a:srgbClr val="FFC000"/>
                </a:solidFill>
              </a:rPr>
              <a:t> party</a:t>
            </a:r>
          </a:p>
          <a:p>
            <a:pPr marL="114300" lvl="1" indent="0">
              <a:spcBef>
                <a:spcPts val="0"/>
              </a:spcBef>
              <a:buClr>
                <a:schemeClr val="accent3">
                  <a:lumMod val="60000"/>
                  <a:lumOff val="40000"/>
                </a:schemeClr>
              </a:buClr>
              <a:buNone/>
            </a:pPr>
            <a:r>
              <a:rPr lang="en-US" dirty="0" err="1" smtClean="0">
                <a:solidFill>
                  <a:srgbClr val="FFC000"/>
                </a:solidFill>
              </a:rPr>
              <a:t>EnergyAnalysisDetailModel.create</a:t>
            </a:r>
            <a:r>
              <a:rPr lang="en-US" dirty="0" smtClean="0">
                <a:solidFill>
                  <a:srgbClr val="FFC000"/>
                </a:solidFill>
              </a:rPr>
              <a:t>() opening/space/surface</a:t>
            </a:r>
          </a:p>
          <a:p>
            <a:pPr marL="487878" lvl="3" indent="-487878">
              <a:spcAft>
                <a:spcPts val="0"/>
              </a:spcAft>
              <a:buClr>
                <a:schemeClr val="accent3">
                  <a:lumMod val="60000"/>
                  <a:lumOff val="40000"/>
                </a:schemeClr>
              </a:buClr>
              <a:buFont typeface="Wingdings" pitchFamily="2" charset="2"/>
              <a:buChar char="§"/>
            </a:pPr>
            <a:r>
              <a:rPr lang="en-US" sz="2800" dirty="0" smtClean="0"/>
              <a:t>Obtain </a:t>
            </a:r>
            <a:r>
              <a:rPr lang="en-US" sz="2800" dirty="0"/>
              <a:t>and analyze the contents of a project's detailed energy model, as seen in the Export to gbXML and the Heating and Cooling Loads </a:t>
            </a:r>
            <a:r>
              <a:rPr lang="en-US" sz="2800" dirty="0" smtClean="0"/>
              <a:t>features</a:t>
            </a:r>
            <a:endParaRPr lang="en-US" sz="28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pic>
        <p:nvPicPr>
          <p:cNvPr id="6" name="Picture 4"/>
          <p:cNvPicPr>
            <a:picLocks noChangeAspect="1" noChangeArrowheads="1"/>
          </p:cNvPicPr>
          <p:nvPr/>
        </p:nvPicPr>
        <p:blipFill>
          <a:blip r:embed="rId4" cstate="print"/>
          <a:srcRect/>
          <a:stretch>
            <a:fillRect/>
          </a:stretch>
        </p:blipFill>
        <p:spPr bwMode="auto">
          <a:xfrm>
            <a:off x="937501" y="5232203"/>
            <a:ext cx="5864490" cy="4075746"/>
          </a:xfrm>
          <a:prstGeom prst="rect">
            <a:avLst/>
          </a:prstGeom>
          <a:noFill/>
          <a:ln w="9525">
            <a:noFill/>
            <a:miter lim="800000"/>
            <a:headEnd/>
            <a:tailEnd/>
          </a:ln>
        </p:spPr>
      </p:pic>
      <p:sp>
        <p:nvSpPr>
          <p:cNvPr id="8" name="TextBox 7"/>
          <p:cNvSpPr txBox="1"/>
          <p:nvPr/>
        </p:nvSpPr>
        <p:spPr>
          <a:xfrm>
            <a:off x="7034600" y="5089252"/>
            <a:ext cx="4875607" cy="4466265"/>
          </a:xfrm>
          <a:prstGeom prst="rect">
            <a:avLst/>
          </a:prstGeom>
          <a:noFill/>
        </p:spPr>
        <p:txBody>
          <a:bodyPr wrap="square" lIns="130101" tIns="65050" rIns="130101" bIns="65050" rtlCol="0">
            <a:spAutoFit/>
          </a:bodyPr>
          <a:lstStyle/>
          <a:p>
            <a:r>
              <a:rPr lang="en-US" sz="2800" dirty="0" smtClean="0"/>
              <a:t>Produce </a:t>
            </a:r>
            <a:r>
              <a:rPr lang="en-US" sz="2800" dirty="0"/>
              <a:t>an analytical thermal model from the physical model of a building. The analytical thermal model is composed of spaces, zones and planar surfaces that represent the actual volumetric elements of the building.</a:t>
            </a:r>
          </a:p>
          <a:p>
            <a:endParaRPr lang="en-US" u="none" dirty="0"/>
          </a:p>
        </p:txBody>
      </p:sp>
    </p:spTree>
    <p:extLst>
      <p:ext uri="{BB962C8B-B14F-4D97-AF65-F5344CB8AC3E}">
        <p14:creationId xmlns="" xmlns:p14="http://schemas.microsoft.com/office/powerpoint/2010/main" val="307786146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Analysis Visualization Framework</a:t>
            </a:r>
          </a:p>
        </p:txBody>
      </p:sp>
      <p:sp>
        <p:nvSpPr>
          <p:cNvPr id="18435" name="Rectangle 3"/>
          <p:cNvSpPr>
            <a:spLocks noGrp="1" noChangeArrowheads="1"/>
          </p:cNvSpPr>
          <p:nvPr>
            <p:ph idx="1"/>
          </p:nvPr>
        </p:nvSpPr>
        <p:spPr>
          <a:xfrm>
            <a:off x="3146889" y="1887537"/>
            <a:ext cx="9226086" cy="4743450"/>
          </a:xfrm>
        </p:spPr>
        <p:txBody>
          <a:bodyPr/>
          <a:lstStyle/>
          <a:p>
            <a:pPr lvl="1">
              <a:buClr>
                <a:schemeClr val="accent3">
                  <a:lumMod val="60000"/>
                  <a:lumOff val="40000"/>
                </a:schemeClr>
              </a:buClr>
            </a:pPr>
            <a:r>
              <a:rPr lang="en-US" sz="3200" dirty="0"/>
              <a:t>Improved to support multiple analysis results in the same view </a:t>
            </a:r>
            <a:r>
              <a:rPr lang="en-US" sz="3200" dirty="0" smtClean="0"/>
              <a:t>simultaneously</a:t>
            </a:r>
            <a:endParaRPr lang="en-US" sz="3200" dirty="0"/>
          </a:p>
          <a:p>
            <a:pPr lvl="1">
              <a:buClr>
                <a:schemeClr val="accent3">
                  <a:lumMod val="60000"/>
                  <a:lumOff val="40000"/>
                </a:schemeClr>
              </a:buClr>
            </a:pPr>
            <a:r>
              <a:rPr lang="en-US" sz="3200" dirty="0"/>
              <a:t>New classes</a:t>
            </a:r>
          </a:p>
          <a:p>
            <a:pPr marL="1050292" lvl="2" indent="-487878">
              <a:buClr>
                <a:schemeClr val="accent3">
                  <a:lumMod val="60000"/>
                  <a:lumOff val="40000"/>
                </a:schemeClr>
              </a:buClr>
            </a:pPr>
            <a:r>
              <a:rPr lang="en-US" sz="2800" dirty="0" smtClean="0">
                <a:solidFill>
                  <a:srgbClr val="FFC000"/>
                </a:solidFill>
              </a:rPr>
              <a:t>AnalysisResultsSchema </a:t>
            </a:r>
            <a:r>
              <a:rPr lang="en-US" sz="3600" dirty="0" smtClean="0">
                <a:solidFill>
                  <a:schemeClr val="tx1">
                    <a:lumMod val="50000"/>
                  </a:schemeClr>
                </a:solidFill>
              </a:rPr>
              <a:t>– </a:t>
            </a:r>
            <a:r>
              <a:rPr lang="en-US" sz="2800" dirty="0" smtClean="0">
                <a:solidFill>
                  <a:schemeClr val="tx1">
                    <a:lumMod val="50000"/>
                  </a:schemeClr>
                </a:solidFill>
              </a:rPr>
              <a:t>store meta data</a:t>
            </a:r>
            <a:endParaRPr lang="en-US" sz="2800" dirty="0">
              <a:solidFill>
                <a:srgbClr val="FFC000"/>
              </a:solidFill>
            </a:endParaRPr>
          </a:p>
          <a:p>
            <a:pPr marL="1050292" lvl="2" indent="-487878">
              <a:buClr>
                <a:schemeClr val="accent3">
                  <a:lumMod val="60000"/>
                  <a:lumOff val="40000"/>
                </a:schemeClr>
              </a:buClr>
            </a:pPr>
            <a:r>
              <a:rPr lang="en-US" sz="2800" dirty="0">
                <a:solidFill>
                  <a:srgbClr val="FFC000"/>
                </a:solidFill>
              </a:rPr>
              <a:t>AnalysisDisplayDiagramSettings</a:t>
            </a:r>
          </a:p>
          <a:p>
            <a:pPr marL="1050292" lvl="2" indent="-487878">
              <a:buClr>
                <a:schemeClr val="accent3">
                  <a:lumMod val="60000"/>
                  <a:lumOff val="40000"/>
                </a:schemeClr>
              </a:buClr>
            </a:pPr>
            <a:r>
              <a:rPr lang="en-US" sz="2800" dirty="0">
                <a:solidFill>
                  <a:srgbClr val="FFC000"/>
                </a:solidFill>
              </a:rPr>
              <a:t>AnalysisDisplayVectorSettings</a:t>
            </a:r>
          </a:p>
          <a:p>
            <a:pPr lvl="2">
              <a:buClr>
                <a:schemeClr val="accent3">
                  <a:lumMod val="60000"/>
                  <a:lumOff val="40000"/>
                </a:schemeClr>
              </a:buClr>
            </a:pPr>
            <a:endParaRPr lang="en-US" sz="1050" dirty="0">
              <a:solidFill>
                <a:srgbClr val="FFC000"/>
              </a:solidFill>
            </a:endParaRPr>
          </a:p>
          <a:p>
            <a:pPr lvl="1">
              <a:buClr>
                <a:schemeClr val="accent3">
                  <a:lumMod val="60000"/>
                  <a:lumOff val="40000"/>
                </a:schemeClr>
              </a:buClr>
            </a:pPr>
            <a:r>
              <a:rPr lang="en-US" sz="3200" dirty="0"/>
              <a:t>New methods on </a:t>
            </a:r>
            <a:r>
              <a:rPr lang="en-US" sz="3200" dirty="0">
                <a:solidFill>
                  <a:srgbClr val="FFC000"/>
                </a:solidFill>
              </a:rPr>
              <a:t>SpatialFieldManager </a:t>
            </a:r>
            <a:r>
              <a:rPr lang="en-US" sz="3200" dirty="0"/>
              <a:t>to register and access results </a:t>
            </a:r>
            <a:r>
              <a:rPr lang="en-US" sz="3200" dirty="0" smtClean="0"/>
              <a:t>meta-data</a:t>
            </a:r>
            <a:endParaRPr lang="en-US" sz="32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pic>
        <p:nvPicPr>
          <p:cNvPr id="6" name="Picture 2" descr="image00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399469" y="6710472"/>
            <a:ext cx="4611681" cy="30463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108650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Rebar changes</a:t>
            </a:r>
          </a:p>
        </p:txBody>
      </p:sp>
      <p:sp>
        <p:nvSpPr>
          <p:cNvPr id="18435" name="Rectangle 3"/>
          <p:cNvSpPr>
            <a:spLocks noGrp="1" noChangeArrowheads="1"/>
          </p:cNvSpPr>
          <p:nvPr>
            <p:ph idx="1"/>
          </p:nvPr>
        </p:nvSpPr>
        <p:spPr>
          <a:xfrm>
            <a:off x="2980017" y="1938357"/>
            <a:ext cx="8783358" cy="6978630"/>
          </a:xfrm>
        </p:spPr>
        <p:txBody>
          <a:bodyPr/>
          <a:lstStyle/>
          <a:p>
            <a:pPr lvl="1">
              <a:buClr>
                <a:schemeClr val="accent3">
                  <a:lumMod val="60000"/>
                  <a:lumOff val="40000"/>
                </a:schemeClr>
              </a:buClr>
            </a:pPr>
            <a:r>
              <a:rPr lang="en-US" sz="3400" dirty="0">
                <a:solidFill>
                  <a:srgbClr val="FFC000"/>
                </a:solidFill>
              </a:rPr>
              <a:t>3D Rebar Support</a:t>
            </a:r>
          </a:p>
          <a:p>
            <a:pPr marL="1050292" lvl="2" indent="-487878">
              <a:buClr>
                <a:schemeClr val="accent3">
                  <a:lumMod val="60000"/>
                  <a:lumOff val="40000"/>
                </a:schemeClr>
              </a:buClr>
            </a:pPr>
            <a:r>
              <a:rPr lang="en-US" sz="2800" dirty="0" smtClean="0"/>
              <a:t>RebarShapeMultiplanarDefinition</a:t>
            </a:r>
          </a:p>
          <a:p>
            <a:pPr marL="1050292" lvl="2" indent="-487878">
              <a:buClr>
                <a:schemeClr val="accent3">
                  <a:lumMod val="60000"/>
                  <a:lumOff val="40000"/>
                </a:schemeClr>
              </a:buClr>
            </a:pPr>
            <a:r>
              <a:rPr lang="en-US" sz="2800" dirty="0" smtClean="0"/>
              <a:t>New </a:t>
            </a:r>
            <a:r>
              <a:rPr lang="en-US" sz="2800" dirty="0"/>
              <a:t>RebarShape </a:t>
            </a:r>
            <a:r>
              <a:rPr lang="en-US" sz="2800" dirty="0" smtClean="0"/>
              <a:t>methods:</a:t>
            </a:r>
          </a:p>
          <a:p>
            <a:pPr marL="1551723" lvl="3" indent="-406565">
              <a:buClr>
                <a:schemeClr val="accent3">
                  <a:lumMod val="60000"/>
                  <a:lumOff val="40000"/>
                </a:schemeClr>
              </a:buClr>
              <a:buFont typeface="Wingdings" pitchFamily="2" charset="2"/>
              <a:buChar char="§"/>
            </a:pPr>
            <a:r>
              <a:rPr lang="en-US" sz="2400" dirty="0"/>
              <a:t>getMultiplanarDefinition() </a:t>
            </a:r>
            <a:endParaRPr lang="en-US" sz="2400" dirty="0" smtClean="0"/>
          </a:p>
          <a:p>
            <a:pPr marL="1551723" lvl="3" indent="-406565">
              <a:buClr>
                <a:schemeClr val="accent3">
                  <a:lumMod val="60000"/>
                  <a:lumOff val="40000"/>
                </a:schemeClr>
              </a:buClr>
              <a:buNone/>
            </a:pPr>
            <a:endParaRPr lang="en-US" sz="1200" dirty="0"/>
          </a:p>
          <a:p>
            <a:pPr marL="968979" lvl="2" indent="-406565">
              <a:buClr>
                <a:schemeClr val="accent3">
                  <a:lumMod val="60000"/>
                  <a:lumOff val="40000"/>
                </a:schemeClr>
              </a:buClr>
            </a:pPr>
            <a:r>
              <a:rPr lang="en-US" sz="2800" dirty="0" err="1" smtClean="0"/>
              <a:t>RebarBendData</a:t>
            </a:r>
            <a:endParaRPr lang="en-US" sz="2800" dirty="0" smtClean="0"/>
          </a:p>
          <a:p>
            <a:pPr lvl="2">
              <a:buClr>
                <a:schemeClr val="accent3">
                  <a:lumMod val="60000"/>
                  <a:lumOff val="40000"/>
                </a:schemeClr>
              </a:buClr>
            </a:pPr>
            <a:endParaRPr lang="en-US" sz="1100" dirty="0"/>
          </a:p>
          <a:p>
            <a:pPr lvl="1">
              <a:buClr>
                <a:schemeClr val="accent3">
                  <a:lumMod val="60000"/>
                  <a:lumOff val="40000"/>
                </a:schemeClr>
              </a:buClr>
            </a:pPr>
            <a:r>
              <a:rPr lang="en-US" sz="3400" dirty="0">
                <a:solidFill>
                  <a:srgbClr val="FFC000"/>
                </a:solidFill>
              </a:rPr>
              <a:t>Corbels Support</a:t>
            </a:r>
          </a:p>
          <a:p>
            <a:pPr lvl="2">
              <a:buClr>
                <a:schemeClr val="accent3">
                  <a:lumMod val="60000"/>
                  <a:lumOff val="40000"/>
                </a:schemeClr>
              </a:buClr>
            </a:pPr>
            <a:r>
              <a:rPr lang="en-US" sz="2800" dirty="0" smtClean="0"/>
              <a:t>New category: “Structural Connection”</a:t>
            </a:r>
          </a:p>
          <a:p>
            <a:pPr marL="1551723" lvl="3" indent="-406565">
              <a:buClr>
                <a:schemeClr val="accent3">
                  <a:lumMod val="60000"/>
                  <a:lumOff val="40000"/>
                </a:schemeClr>
              </a:buClr>
              <a:buFont typeface="Wingdings" pitchFamily="2" charset="2"/>
              <a:buChar char="§"/>
            </a:pPr>
            <a:r>
              <a:rPr lang="en-US" sz="2800" dirty="0"/>
              <a:t>Host rebar</a:t>
            </a:r>
          </a:p>
          <a:p>
            <a:pPr marL="1551723" lvl="3" indent="-406565">
              <a:buClr>
                <a:schemeClr val="accent3">
                  <a:lumMod val="60000"/>
                  <a:lumOff val="40000"/>
                </a:schemeClr>
              </a:buClr>
              <a:buFont typeface="Wingdings" pitchFamily="2" charset="2"/>
              <a:buChar char="§"/>
            </a:pPr>
            <a:r>
              <a:rPr lang="en-US" sz="2800" dirty="0"/>
              <a:t>Autojoin to columns and walls</a:t>
            </a:r>
          </a:p>
          <a:p>
            <a:pPr marL="1551723" lvl="3" indent="-406565">
              <a:buClr>
                <a:schemeClr val="accent3">
                  <a:lumMod val="60000"/>
                  <a:lumOff val="40000"/>
                </a:schemeClr>
              </a:buClr>
              <a:buFont typeface="Wingdings" pitchFamily="2" charset="2"/>
              <a:buChar char="§"/>
            </a:pPr>
            <a:r>
              <a:rPr lang="en-US" sz="2800" dirty="0"/>
              <a:t>Manual join to other concrete </a:t>
            </a:r>
            <a:r>
              <a:rPr lang="en-US" sz="2800" dirty="0" smtClean="0"/>
              <a:t>elements</a:t>
            </a:r>
            <a:endParaRPr lang="en-US" dirty="0"/>
          </a:p>
        </p:txBody>
      </p:sp>
      <p:pic>
        <p:nvPicPr>
          <p:cNvPr id="6"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1938357"/>
            <a:ext cx="1796550" cy="2927033"/>
          </a:xfrm>
          <a:prstGeom prst="rect">
            <a:avLst/>
          </a:prstGeom>
          <a:noFill/>
          <a:effectLst>
            <a:softEdge rad="63500"/>
          </a:effectLst>
        </p:spPr>
      </p:pic>
    </p:spTree>
    <p:extLst>
      <p:ext uri="{BB962C8B-B14F-4D97-AF65-F5344CB8AC3E}">
        <p14:creationId xmlns="" xmlns:p14="http://schemas.microsoft.com/office/powerpoint/2010/main" val="8772180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MEP API, Duct and Pipe Insulation</a:t>
            </a:r>
          </a:p>
        </p:txBody>
      </p:sp>
      <p:sp>
        <p:nvSpPr>
          <p:cNvPr id="18435" name="Rectangle 3"/>
          <p:cNvSpPr>
            <a:spLocks noGrp="1" noChangeArrowheads="1"/>
          </p:cNvSpPr>
          <p:nvPr>
            <p:ph idx="1"/>
          </p:nvPr>
        </p:nvSpPr>
        <p:spPr>
          <a:xfrm>
            <a:off x="2980018" y="2061432"/>
            <a:ext cx="9469158" cy="5923508"/>
          </a:xfrm>
        </p:spPr>
        <p:txBody>
          <a:bodyPr/>
          <a:lstStyle/>
          <a:p>
            <a:pPr lvl="1"/>
            <a:r>
              <a:rPr lang="en-US" sz="3400" smtClean="0">
                <a:solidFill>
                  <a:srgbClr val="FFC000"/>
                </a:solidFill>
              </a:rPr>
              <a:t>Placeholder ducts and pipes</a:t>
            </a:r>
          </a:p>
          <a:p>
            <a:pPr lvl="2"/>
            <a:r>
              <a:rPr lang="en-US" sz="3400" smtClean="0"/>
              <a:t>Identify, create, and convert placeholders to physical elements</a:t>
            </a:r>
            <a:endParaRPr lang="en-US" sz="3400" smtClean="0">
              <a:solidFill>
                <a:srgbClr val="FFC000"/>
              </a:solidFill>
            </a:endParaRPr>
          </a:p>
          <a:p>
            <a:pPr lvl="1"/>
            <a:r>
              <a:rPr lang="en-US" sz="3400" smtClean="0">
                <a:solidFill>
                  <a:srgbClr val="FFC000"/>
                </a:solidFill>
              </a:rPr>
              <a:t>PipeSettings</a:t>
            </a:r>
            <a:r>
              <a:rPr lang="en-US" sz="3400" dirty="0">
                <a:solidFill>
                  <a:srgbClr val="FFC000"/>
                </a:solidFill>
              </a:rPr>
              <a:t>, PipeSizeSettings</a:t>
            </a:r>
          </a:p>
          <a:p>
            <a:pPr lvl="2"/>
            <a:r>
              <a:rPr lang="en-US" sz="3400" dirty="0" smtClean="0"/>
              <a:t>Read </a:t>
            </a:r>
            <a:r>
              <a:rPr lang="en-US" sz="3400" dirty="0"/>
              <a:t>and write access to the plumbing settings </a:t>
            </a:r>
            <a:r>
              <a:rPr lang="en-US" sz="3400" dirty="0" smtClean="0"/>
              <a:t>governing </a:t>
            </a:r>
            <a:r>
              <a:rPr lang="en-US" sz="3400" dirty="0"/>
              <a:t>pipe sizes in Revit </a:t>
            </a:r>
            <a:r>
              <a:rPr lang="en-US" sz="3400" dirty="0" smtClean="0"/>
              <a:t>MEP</a:t>
            </a:r>
          </a:p>
          <a:p>
            <a:pPr lvl="1"/>
            <a:r>
              <a:rPr lang="en-US" sz="3400" smtClean="0">
                <a:solidFill>
                  <a:srgbClr val="FFC000"/>
                </a:solidFill>
              </a:rPr>
              <a:t>DuctInsulation</a:t>
            </a:r>
            <a:r>
              <a:rPr lang="en-US" sz="3400" dirty="0">
                <a:solidFill>
                  <a:srgbClr val="FFC000"/>
                </a:solidFill>
              </a:rPr>
              <a:t>, PipeInsulation, DuctLining</a:t>
            </a:r>
          </a:p>
          <a:p>
            <a:pPr lvl="2"/>
            <a:r>
              <a:rPr lang="en-US" sz="3400" dirty="0" smtClean="0"/>
              <a:t>Read</a:t>
            </a:r>
            <a:r>
              <a:rPr lang="en-US" sz="3400" dirty="0"/>
              <a:t>, write and create access to new procedural insulation and lining </a:t>
            </a:r>
            <a:r>
              <a:rPr lang="en-US" sz="3400" dirty="0" smtClean="0"/>
              <a:t>features</a:t>
            </a:r>
            <a:endParaRPr lang="en-US" sz="34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378766398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Construction Modeling</a:t>
            </a:r>
          </a:p>
        </p:txBody>
      </p:sp>
      <p:sp>
        <p:nvSpPr>
          <p:cNvPr id="18435" name="Rectangle 3"/>
          <p:cNvSpPr>
            <a:spLocks noGrp="1" noChangeArrowheads="1"/>
          </p:cNvSpPr>
          <p:nvPr>
            <p:ph idx="1"/>
          </p:nvPr>
        </p:nvSpPr>
        <p:spPr>
          <a:xfrm>
            <a:off x="2980016" y="1830387"/>
            <a:ext cx="8326159" cy="6934200"/>
          </a:xfrm>
        </p:spPr>
        <p:txBody>
          <a:bodyPr/>
          <a:lstStyle/>
          <a:p>
            <a:pPr lvl="1"/>
            <a:r>
              <a:rPr lang="en-US" sz="3600" dirty="0" smtClean="0">
                <a:solidFill>
                  <a:srgbClr val="FFC000"/>
                </a:solidFill>
              </a:rPr>
              <a:t>Assemblies</a:t>
            </a:r>
          </a:p>
          <a:p>
            <a:pPr lvl="2"/>
            <a:r>
              <a:rPr lang="en-US" sz="2800" dirty="0" smtClean="0">
                <a:solidFill>
                  <a:srgbClr val="FFC000"/>
                </a:solidFill>
              </a:rPr>
              <a:t>Put items together</a:t>
            </a:r>
          </a:p>
          <a:p>
            <a:pPr lvl="2"/>
            <a:r>
              <a:rPr lang="en-US" sz="2800" dirty="0" smtClean="0">
                <a:solidFill>
                  <a:srgbClr val="FFC000"/>
                </a:solidFill>
              </a:rPr>
              <a:t>For scheduling and shop drawing creation</a:t>
            </a:r>
            <a:endParaRPr lang="en-US" sz="2800" dirty="0">
              <a:solidFill>
                <a:srgbClr val="FFC000"/>
              </a:solidFill>
            </a:endParaRPr>
          </a:p>
          <a:p>
            <a:pPr lvl="2"/>
            <a:r>
              <a:rPr lang="en-US" sz="2800" dirty="0">
                <a:solidFill>
                  <a:schemeClr val="accent2"/>
                </a:solidFill>
              </a:rPr>
              <a:t>Creation</a:t>
            </a:r>
          </a:p>
          <a:p>
            <a:pPr lvl="2"/>
            <a:r>
              <a:rPr lang="en-US" sz="2800" dirty="0">
                <a:solidFill>
                  <a:schemeClr val="accent2"/>
                </a:solidFill>
              </a:rPr>
              <a:t>Analysis</a:t>
            </a:r>
          </a:p>
          <a:p>
            <a:pPr lvl="2"/>
            <a:r>
              <a:rPr lang="en-US" sz="2800" dirty="0">
                <a:solidFill>
                  <a:schemeClr val="accent2"/>
                </a:solidFill>
              </a:rPr>
              <a:t>Modification</a:t>
            </a:r>
          </a:p>
          <a:p>
            <a:pPr lvl="1"/>
            <a:r>
              <a:rPr lang="en-US" sz="3600" dirty="0">
                <a:solidFill>
                  <a:schemeClr val="accent2"/>
                </a:solidFill>
              </a:rPr>
              <a:t>Shop Drawings</a:t>
            </a:r>
          </a:p>
          <a:p>
            <a:pPr lvl="2"/>
            <a:r>
              <a:rPr lang="en-US" sz="2800" dirty="0" smtClean="0">
                <a:solidFill>
                  <a:schemeClr val="accent2"/>
                </a:solidFill>
              </a:rPr>
              <a:t>Isolate any group of elements</a:t>
            </a:r>
          </a:p>
          <a:p>
            <a:pPr lvl="2"/>
            <a:r>
              <a:rPr lang="en-US" sz="2800" dirty="0" smtClean="0">
                <a:solidFill>
                  <a:schemeClr val="accent2"/>
                </a:solidFill>
              </a:rPr>
              <a:t>Creation</a:t>
            </a:r>
            <a:endParaRPr lang="en-US" sz="2800" dirty="0">
              <a:solidFill>
                <a:schemeClr val="accent2"/>
              </a:solidFill>
            </a:endParaRPr>
          </a:p>
          <a:p>
            <a:pPr lvl="1"/>
            <a:r>
              <a:rPr lang="en-US" sz="3600" dirty="0">
                <a:solidFill>
                  <a:schemeClr val="accent2"/>
                </a:solidFill>
              </a:rPr>
              <a:t>Part</a:t>
            </a:r>
          </a:p>
          <a:p>
            <a:pPr lvl="2"/>
            <a:r>
              <a:rPr lang="en-US" sz="2800" dirty="0">
                <a:solidFill>
                  <a:schemeClr val="accent2"/>
                </a:solidFill>
              </a:rPr>
              <a:t>Analysis</a:t>
            </a:r>
          </a:p>
          <a:p>
            <a:pPr lvl="2"/>
            <a:r>
              <a:rPr lang="en-US" sz="2800" dirty="0" smtClean="0">
                <a:solidFill>
                  <a:schemeClr val="accent2"/>
                </a:solidFill>
              </a:rPr>
              <a:t>Create</a:t>
            </a:r>
            <a:endParaRPr lang="en-US" sz="2800" dirty="0">
              <a:solidFill>
                <a:schemeClr val="accent2"/>
              </a:solidFill>
            </a:endParaRPr>
          </a:p>
          <a:p>
            <a:pPr lvl="2"/>
            <a:r>
              <a:rPr lang="en-US" sz="2800" dirty="0" smtClean="0">
                <a:solidFill>
                  <a:schemeClr val="accent2"/>
                </a:solidFill>
              </a:rPr>
              <a:t>Modification</a:t>
            </a:r>
            <a:endParaRPr lang="en-US" sz="2000" dirty="0">
              <a:solidFill>
                <a:schemeClr val="accent2"/>
              </a:solidFill>
              <a:effectLst/>
            </a:endParaRP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122165786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Point Cloud API</a:t>
            </a:r>
          </a:p>
        </p:txBody>
      </p:sp>
      <p:sp>
        <p:nvSpPr>
          <p:cNvPr id="18435" name="Rectangle 3"/>
          <p:cNvSpPr>
            <a:spLocks noGrp="1" noChangeArrowheads="1"/>
          </p:cNvSpPr>
          <p:nvPr>
            <p:ph idx="1"/>
          </p:nvPr>
        </p:nvSpPr>
        <p:spPr>
          <a:xfrm>
            <a:off x="2980017" y="2250889"/>
            <a:ext cx="9264650" cy="5734050"/>
          </a:xfrm>
        </p:spPr>
        <p:txBody>
          <a:bodyPr/>
          <a:lstStyle/>
          <a:p>
            <a:pPr marL="914400" lvl="2" indent="-449263">
              <a:buClr>
                <a:schemeClr val="accent3">
                  <a:lumMod val="60000"/>
                  <a:lumOff val="40000"/>
                </a:schemeClr>
              </a:buClr>
            </a:pPr>
            <a:r>
              <a:rPr lang="en-US" sz="3400" dirty="0" smtClean="0">
                <a:solidFill>
                  <a:srgbClr val="FFC000"/>
                </a:solidFill>
              </a:rPr>
              <a:t>Engine API for Point Cloud Generation</a:t>
            </a:r>
          </a:p>
          <a:p>
            <a:pPr marL="1633036" lvl="3" indent="-487878">
              <a:buClr>
                <a:schemeClr val="accent3">
                  <a:lumMod val="60000"/>
                  <a:lumOff val="40000"/>
                </a:schemeClr>
              </a:buClr>
              <a:buFont typeface="Wingdings" pitchFamily="2" charset="2"/>
              <a:buChar char="§"/>
            </a:pPr>
            <a:r>
              <a:rPr lang="en-US" sz="3100" dirty="0" smtClean="0"/>
              <a:t>Register Point Cloud file extension</a:t>
            </a:r>
          </a:p>
          <a:p>
            <a:pPr marL="1633036" lvl="3" indent="-487878">
              <a:buClr>
                <a:schemeClr val="accent3">
                  <a:lumMod val="60000"/>
                  <a:lumOff val="40000"/>
                </a:schemeClr>
              </a:buClr>
              <a:buFont typeface="Wingdings" pitchFamily="2" charset="2"/>
              <a:buChar char="§"/>
            </a:pPr>
            <a:r>
              <a:rPr lang="en-US" sz="3100" dirty="0" smtClean="0"/>
              <a:t>Provide points to </a:t>
            </a:r>
            <a:r>
              <a:rPr lang="en-US" sz="3100" dirty="0" err="1" smtClean="0"/>
              <a:t>Revit</a:t>
            </a:r>
            <a:r>
              <a:rPr lang="en-US" sz="3100" dirty="0" smtClean="0"/>
              <a:t> for rendering</a:t>
            </a:r>
            <a:endParaRPr lang="en-US" sz="3100" dirty="0" smtClean="0">
              <a:solidFill>
                <a:srgbClr val="FFC000"/>
              </a:solidFill>
            </a:endParaRPr>
          </a:p>
          <a:p>
            <a:pPr lvl="2" indent="-442913">
              <a:spcBef>
                <a:spcPts val="1200"/>
              </a:spcBef>
              <a:buClr>
                <a:schemeClr val="accent3">
                  <a:lumMod val="60000"/>
                  <a:lumOff val="40000"/>
                </a:schemeClr>
              </a:buClr>
            </a:pPr>
            <a:r>
              <a:rPr lang="en-US" sz="3400" dirty="0" smtClean="0">
                <a:solidFill>
                  <a:srgbClr val="FFC000"/>
                </a:solidFill>
              </a:rPr>
              <a:t>Client </a:t>
            </a:r>
            <a:r>
              <a:rPr lang="en-US" sz="3400" dirty="0">
                <a:solidFill>
                  <a:srgbClr val="FFC000"/>
                </a:solidFill>
              </a:rPr>
              <a:t>API for Point Cloud Consumption</a:t>
            </a:r>
          </a:p>
          <a:p>
            <a:pPr marL="1633036" lvl="3" indent="-487878">
              <a:buClr>
                <a:schemeClr val="accent3">
                  <a:lumMod val="60000"/>
                  <a:lumOff val="40000"/>
                </a:schemeClr>
              </a:buClr>
              <a:buFont typeface="Wingdings" pitchFamily="2" charset="2"/>
              <a:buChar char="§"/>
            </a:pPr>
            <a:r>
              <a:rPr lang="en-US" sz="3100" dirty="0"/>
              <a:t>Create new Point Cloud instances</a:t>
            </a:r>
          </a:p>
          <a:p>
            <a:pPr marL="1633036" lvl="3" indent="-487878">
              <a:buClr>
                <a:schemeClr val="accent3">
                  <a:lumMod val="60000"/>
                  <a:lumOff val="40000"/>
                </a:schemeClr>
              </a:buClr>
              <a:buFont typeface="Wingdings" pitchFamily="2" charset="2"/>
              <a:buChar char="§"/>
            </a:pPr>
            <a:r>
              <a:rPr lang="en-US" sz="3100" dirty="0"/>
              <a:t>Read &amp; Filter Points</a:t>
            </a:r>
          </a:p>
          <a:p>
            <a:pPr marL="1633036" lvl="3" indent="-487878">
              <a:buClr>
                <a:schemeClr val="accent3">
                  <a:lumMod val="60000"/>
                  <a:lumOff val="40000"/>
                </a:schemeClr>
              </a:buClr>
              <a:buFont typeface="Wingdings" pitchFamily="2" charset="2"/>
              <a:buChar char="§"/>
            </a:pPr>
            <a:r>
              <a:rPr lang="en-US" sz="3100" dirty="0"/>
              <a:t>Control Point Cloud highlighting</a:t>
            </a:r>
          </a:p>
          <a:p>
            <a:pPr marL="1633036" lvl="3" indent="-487878">
              <a:buClr>
                <a:schemeClr val="accent3">
                  <a:lumMod val="60000"/>
                  <a:lumOff val="40000"/>
                </a:schemeClr>
              </a:buClr>
              <a:buFont typeface="Wingdings" pitchFamily="2" charset="2"/>
              <a:buChar char="§"/>
            </a:pPr>
            <a:r>
              <a:rPr lang="en-US" sz="3100" dirty="0"/>
              <a:t>Point Set </a:t>
            </a:r>
            <a:r>
              <a:rPr lang="en-US" sz="3100" dirty="0" smtClean="0"/>
              <a:t>Selection</a:t>
            </a:r>
            <a:endParaRPr lang="en-US" sz="31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271968768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Extensible Storage</a:t>
            </a:r>
          </a:p>
        </p:txBody>
      </p:sp>
      <p:sp>
        <p:nvSpPr>
          <p:cNvPr id="18435" name="Rectangle 3"/>
          <p:cNvSpPr>
            <a:spLocks noGrp="1" noChangeArrowheads="1"/>
          </p:cNvSpPr>
          <p:nvPr>
            <p:ph idx="1"/>
          </p:nvPr>
        </p:nvSpPr>
        <p:spPr>
          <a:xfrm>
            <a:off x="2980018" y="2218558"/>
            <a:ext cx="8402357" cy="5403029"/>
          </a:xfrm>
        </p:spPr>
        <p:txBody>
          <a:bodyPr/>
          <a:lstStyle/>
          <a:p>
            <a:pPr lvl="2"/>
            <a:r>
              <a:rPr lang="en-US" sz="3400" dirty="0" smtClean="0">
                <a:solidFill>
                  <a:srgbClr val="FFC000"/>
                </a:solidFill>
              </a:rPr>
              <a:t>Create </a:t>
            </a:r>
            <a:r>
              <a:rPr lang="en-US" sz="3400" dirty="0">
                <a:solidFill>
                  <a:srgbClr val="FFC000"/>
                </a:solidFill>
              </a:rPr>
              <a:t>schemas for data storage</a:t>
            </a:r>
          </a:p>
          <a:p>
            <a:pPr marL="1633036" lvl="3" indent="-487878">
              <a:buClr>
                <a:schemeClr val="accent5">
                  <a:lumMod val="75000"/>
                </a:schemeClr>
              </a:buClr>
              <a:buNone/>
            </a:pPr>
            <a:r>
              <a:rPr lang="en-US" sz="3100" dirty="0">
                <a:solidFill>
                  <a:schemeClr val="tx1"/>
                </a:solidFill>
              </a:rPr>
              <a:t>Data </a:t>
            </a:r>
            <a:r>
              <a:rPr lang="en-US" sz="3100" dirty="0" smtClean="0">
                <a:solidFill>
                  <a:schemeClr val="tx1"/>
                </a:solidFill>
              </a:rPr>
              <a:t>Types</a:t>
            </a:r>
            <a:endParaRPr lang="en-US" sz="3100" dirty="0">
              <a:solidFill>
                <a:schemeClr val="tx1"/>
              </a:solidFill>
            </a:endParaRPr>
          </a:p>
          <a:p>
            <a:pPr marL="2114550" lvl="4" indent="-487363">
              <a:buClr>
                <a:schemeClr val="accent5">
                  <a:lumMod val="75000"/>
                </a:schemeClr>
              </a:buClr>
              <a:buFont typeface="Wingdings" pitchFamily="2" charset="2"/>
              <a:buChar char="§"/>
            </a:pPr>
            <a:r>
              <a:rPr lang="en-US" sz="2400" dirty="0" smtClean="0">
                <a:solidFill>
                  <a:schemeClr val="tx1"/>
                </a:solidFill>
              </a:rPr>
              <a:t>Boolean, String, Int, Double</a:t>
            </a:r>
          </a:p>
          <a:p>
            <a:pPr marL="2114550" lvl="4" indent="-487363">
              <a:buClr>
                <a:schemeClr val="accent5">
                  <a:lumMod val="75000"/>
                </a:schemeClr>
              </a:buClr>
              <a:buFont typeface="Wingdings" pitchFamily="2" charset="2"/>
              <a:buChar char="§"/>
            </a:pPr>
            <a:r>
              <a:rPr lang="en-US" sz="2400" dirty="0" smtClean="0">
                <a:solidFill>
                  <a:schemeClr val="tx1"/>
                </a:solidFill>
              </a:rPr>
              <a:t>XYZ, UV</a:t>
            </a:r>
          </a:p>
          <a:p>
            <a:pPr marL="2114550" lvl="4" indent="-487363">
              <a:buClr>
                <a:schemeClr val="accent5">
                  <a:lumMod val="75000"/>
                </a:schemeClr>
              </a:buClr>
              <a:buFont typeface="Wingdings" pitchFamily="2" charset="2"/>
              <a:buChar char="§"/>
            </a:pPr>
            <a:r>
              <a:rPr lang="en-US" sz="2400" dirty="0" smtClean="0">
                <a:solidFill>
                  <a:schemeClr val="tx1"/>
                </a:solidFill>
              </a:rPr>
              <a:t>ElementId</a:t>
            </a:r>
          </a:p>
          <a:p>
            <a:pPr marL="2114550" lvl="4" indent="-487363">
              <a:buClr>
                <a:schemeClr val="accent5">
                  <a:lumMod val="75000"/>
                </a:schemeClr>
              </a:buClr>
              <a:buFont typeface="Wingdings" pitchFamily="2" charset="2"/>
              <a:buChar char="§"/>
            </a:pPr>
            <a:r>
              <a:rPr lang="en-US" sz="2400" dirty="0" smtClean="0">
                <a:solidFill>
                  <a:schemeClr val="tx1"/>
                </a:solidFill>
              </a:rPr>
              <a:t>Containers (Arrays, Maps)</a:t>
            </a:r>
          </a:p>
          <a:p>
            <a:pPr marL="2114550" lvl="4" indent="-487363">
              <a:buClr>
                <a:schemeClr val="accent5">
                  <a:lumMod val="75000"/>
                </a:schemeClr>
              </a:buClr>
              <a:buFont typeface="Wingdings" pitchFamily="2" charset="2"/>
              <a:buChar char="§"/>
            </a:pPr>
            <a:r>
              <a:rPr lang="en-US" sz="2400" dirty="0" smtClean="0">
                <a:solidFill>
                  <a:schemeClr val="tx1"/>
                </a:solidFill>
              </a:rPr>
              <a:t>Nested Schemas</a:t>
            </a:r>
          </a:p>
          <a:p>
            <a:pPr lvl="2"/>
            <a:r>
              <a:rPr lang="en-US" sz="3400" dirty="0">
                <a:solidFill>
                  <a:srgbClr val="FFC000"/>
                </a:solidFill>
              </a:rPr>
              <a:t>Read and assign application-owned data to specific </a:t>
            </a:r>
            <a:r>
              <a:rPr lang="en-US" sz="3400" dirty="0" smtClean="0">
                <a:solidFill>
                  <a:srgbClr val="FFC000"/>
                </a:solidFill>
              </a:rPr>
              <a:t>elements</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35600972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Linked Models</a:t>
            </a:r>
          </a:p>
        </p:txBody>
      </p:sp>
      <p:sp>
        <p:nvSpPr>
          <p:cNvPr id="18435" name="Rectangle 3"/>
          <p:cNvSpPr>
            <a:spLocks noGrp="1" noChangeArrowheads="1"/>
          </p:cNvSpPr>
          <p:nvPr>
            <p:ph idx="1"/>
          </p:nvPr>
        </p:nvSpPr>
        <p:spPr>
          <a:xfrm>
            <a:off x="2980017" y="1850601"/>
            <a:ext cx="10031133" cy="7505886"/>
          </a:xfrm>
        </p:spPr>
        <p:txBody>
          <a:bodyPr/>
          <a:lstStyle/>
          <a:p>
            <a:pPr marL="564674" lvl="1" indent="-406565">
              <a:buClr>
                <a:schemeClr val="accent3">
                  <a:lumMod val="60000"/>
                  <a:lumOff val="40000"/>
                </a:schemeClr>
              </a:buClr>
            </a:pPr>
            <a:r>
              <a:rPr lang="en-US" sz="2600" dirty="0">
                <a:solidFill>
                  <a:srgbClr val="FFC000"/>
                </a:solidFill>
              </a:rPr>
              <a:t>ExternalFileReference</a:t>
            </a:r>
            <a:r>
              <a:rPr lang="en-US" sz="2300" dirty="0">
                <a:solidFill>
                  <a:srgbClr val="FFC000"/>
                </a:solidFill>
              </a:rPr>
              <a:t> </a:t>
            </a:r>
          </a:p>
          <a:p>
            <a:pPr marL="968979" lvl="2" indent="-406565">
              <a:buClr>
                <a:schemeClr val="accent3">
                  <a:lumMod val="60000"/>
                  <a:lumOff val="40000"/>
                </a:schemeClr>
              </a:buClr>
            </a:pPr>
            <a:r>
              <a:rPr lang="en-US" sz="2300" dirty="0"/>
              <a:t>Path and type information for an external file</a:t>
            </a:r>
          </a:p>
          <a:p>
            <a:pPr marL="564674" lvl="1" indent="-406565">
              <a:buClr>
                <a:schemeClr val="accent3">
                  <a:lumMod val="60000"/>
                  <a:lumOff val="40000"/>
                </a:schemeClr>
              </a:buClr>
            </a:pPr>
            <a:r>
              <a:rPr lang="en-US" sz="2600" dirty="0">
                <a:solidFill>
                  <a:srgbClr val="FFC000"/>
                </a:solidFill>
              </a:rPr>
              <a:t>ExternalFileUtils</a:t>
            </a:r>
            <a:r>
              <a:rPr lang="en-US" sz="2300" dirty="0">
                <a:solidFill>
                  <a:srgbClr val="FFC000"/>
                </a:solidFill>
              </a:rPr>
              <a:t> </a:t>
            </a:r>
          </a:p>
          <a:p>
            <a:pPr marL="968979" lvl="2" indent="-406565">
              <a:buClr>
                <a:schemeClr val="accent3">
                  <a:lumMod val="60000"/>
                  <a:lumOff val="40000"/>
                </a:schemeClr>
              </a:buClr>
            </a:pPr>
            <a:r>
              <a:rPr lang="en-US" sz="2300" dirty="0"/>
              <a:t>Find all external file references</a:t>
            </a:r>
          </a:p>
          <a:p>
            <a:pPr marL="968979" lvl="2" indent="-406565">
              <a:buClr>
                <a:schemeClr val="accent3">
                  <a:lumMod val="60000"/>
                  <a:lumOff val="40000"/>
                </a:schemeClr>
              </a:buClr>
            </a:pPr>
            <a:r>
              <a:rPr lang="en-US" sz="2300" dirty="0"/>
              <a:t>Get the external file reference from an element</a:t>
            </a:r>
          </a:p>
          <a:p>
            <a:pPr marL="968979" lvl="2" indent="-406565">
              <a:buClr>
                <a:schemeClr val="accent3">
                  <a:lumMod val="60000"/>
                  <a:lumOff val="40000"/>
                </a:schemeClr>
              </a:buClr>
            </a:pPr>
            <a:r>
              <a:rPr lang="en-US" sz="2300" dirty="0"/>
              <a:t>Determine whether an element is an external file </a:t>
            </a:r>
            <a:r>
              <a:rPr lang="en-US" sz="2300" dirty="0" smtClean="0"/>
              <a:t>reference</a:t>
            </a:r>
            <a:endParaRPr lang="en-US" sz="2300" dirty="0"/>
          </a:p>
          <a:p>
            <a:pPr marL="564674" lvl="1" indent="-406565">
              <a:buClr>
                <a:schemeClr val="accent3">
                  <a:lumMod val="60000"/>
                  <a:lumOff val="40000"/>
                </a:schemeClr>
              </a:buClr>
            </a:pPr>
            <a:r>
              <a:rPr lang="en-US" sz="2600" dirty="0">
                <a:solidFill>
                  <a:srgbClr val="FFC000"/>
                </a:solidFill>
              </a:rPr>
              <a:t>RevitLinkType</a:t>
            </a:r>
          </a:p>
          <a:p>
            <a:pPr marL="968979" lvl="2" indent="-406565">
              <a:buClr>
                <a:schemeClr val="accent3">
                  <a:lumMod val="60000"/>
                  <a:lumOff val="40000"/>
                </a:schemeClr>
              </a:buClr>
            </a:pPr>
            <a:r>
              <a:rPr lang="en-US" sz="2300" dirty="0"/>
              <a:t>An element representing a Revit file linked into a Revit </a:t>
            </a:r>
            <a:r>
              <a:rPr lang="en-US" sz="2300" dirty="0" smtClean="0"/>
              <a:t>project</a:t>
            </a:r>
            <a:endParaRPr lang="en-US" sz="2300" dirty="0"/>
          </a:p>
          <a:p>
            <a:pPr marL="564674" lvl="1" indent="-406565">
              <a:buClr>
                <a:schemeClr val="accent3">
                  <a:lumMod val="60000"/>
                  <a:lumOff val="40000"/>
                </a:schemeClr>
              </a:buClr>
            </a:pPr>
            <a:r>
              <a:rPr lang="en-US" sz="2600" dirty="0">
                <a:solidFill>
                  <a:srgbClr val="FFC000"/>
                </a:solidFill>
              </a:rPr>
              <a:t>CADLinkType</a:t>
            </a:r>
          </a:p>
          <a:p>
            <a:pPr marL="968979" lvl="2" indent="-406565">
              <a:buClr>
                <a:schemeClr val="accent3">
                  <a:lumMod val="60000"/>
                  <a:lumOff val="40000"/>
                </a:schemeClr>
              </a:buClr>
            </a:pPr>
            <a:r>
              <a:rPr lang="en-US" sz="2300" dirty="0"/>
              <a:t>An element representing a DWG </a:t>
            </a:r>
            <a:r>
              <a:rPr lang="en-US" sz="2300" dirty="0" smtClean="0"/>
              <a:t>drawing</a:t>
            </a:r>
            <a:endParaRPr lang="en-US" sz="2300" dirty="0"/>
          </a:p>
          <a:p>
            <a:pPr marL="968979" lvl="2" indent="-406565">
              <a:buClr>
                <a:schemeClr val="accent3">
                  <a:lumMod val="60000"/>
                  <a:lumOff val="40000"/>
                </a:schemeClr>
              </a:buClr>
            </a:pPr>
            <a:r>
              <a:rPr lang="en-US" sz="2300" dirty="0"/>
              <a:t>IsImport  distinguishes between links or imports</a:t>
            </a:r>
          </a:p>
          <a:p>
            <a:pPr marL="564674" lvl="1" indent="-406565">
              <a:buClr>
                <a:schemeClr val="accent3">
                  <a:lumMod val="60000"/>
                  <a:lumOff val="40000"/>
                </a:schemeClr>
              </a:buClr>
            </a:pPr>
            <a:r>
              <a:rPr lang="en-US" sz="2600" dirty="0">
                <a:solidFill>
                  <a:srgbClr val="FFC000"/>
                </a:solidFill>
              </a:rPr>
              <a:t>ModelPath</a:t>
            </a:r>
          </a:p>
          <a:p>
            <a:pPr marL="968979" lvl="2" indent="-406565">
              <a:buClr>
                <a:schemeClr val="accent3">
                  <a:lumMod val="60000"/>
                  <a:lumOff val="40000"/>
                </a:schemeClr>
              </a:buClr>
            </a:pPr>
            <a:r>
              <a:rPr lang="en-US" sz="2300" dirty="0"/>
              <a:t>File path to local, network or Revit Server</a:t>
            </a:r>
          </a:p>
          <a:p>
            <a:pPr marL="564674" lvl="1" indent="-406565">
              <a:buClr>
                <a:schemeClr val="accent3">
                  <a:lumMod val="60000"/>
                  <a:lumOff val="40000"/>
                </a:schemeClr>
              </a:buClr>
            </a:pPr>
            <a:r>
              <a:rPr lang="en-US" sz="2600" dirty="0">
                <a:solidFill>
                  <a:srgbClr val="FFC000"/>
                </a:solidFill>
              </a:rPr>
              <a:t>TransmissionData</a:t>
            </a:r>
          </a:p>
          <a:p>
            <a:pPr marL="968979" lvl="2" indent="-406565">
              <a:buClr>
                <a:schemeClr val="accent3">
                  <a:lumMod val="60000"/>
                  <a:lumOff val="40000"/>
                </a:schemeClr>
              </a:buClr>
            </a:pPr>
            <a:r>
              <a:rPr lang="en-US" sz="2300" dirty="0"/>
              <a:t>Examine the external file data in a closed Revit document, and to modify path and load-state information for that </a:t>
            </a:r>
            <a:r>
              <a:rPr lang="en-US" sz="2300" dirty="0" smtClean="0"/>
              <a:t>data</a:t>
            </a:r>
            <a:endParaRPr lang="en-US" sz="40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37345774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Agenda</a:t>
            </a:r>
            <a:endParaRPr lang="en-US" dirty="0">
              <a:solidFill>
                <a:srgbClr val="FFC000"/>
              </a:solidFill>
            </a:endParaRPr>
          </a:p>
        </p:txBody>
      </p:sp>
      <p:sp>
        <p:nvSpPr>
          <p:cNvPr id="3" name="Content Placeholder 2"/>
          <p:cNvSpPr>
            <a:spLocks noGrp="1"/>
          </p:cNvSpPr>
          <p:nvPr>
            <p:ph idx="1"/>
          </p:nvPr>
        </p:nvSpPr>
        <p:spPr/>
        <p:txBody>
          <a:bodyPr/>
          <a:lstStyle/>
          <a:p>
            <a:pPr>
              <a:buClr>
                <a:schemeClr val="accent3">
                  <a:lumMod val="40000"/>
                  <a:lumOff val="60000"/>
                </a:schemeClr>
              </a:buClr>
              <a:buFont typeface="Wingdings" pitchFamily="2" charset="2"/>
              <a:buChar char="§"/>
            </a:pPr>
            <a:r>
              <a:rPr lang="en-US" sz="4600" dirty="0" err="1" smtClean="0"/>
              <a:t>Revit</a:t>
            </a:r>
            <a:r>
              <a:rPr lang="en-US" sz="4600" dirty="0" smtClean="0"/>
              <a:t> 2012 </a:t>
            </a:r>
            <a:r>
              <a:rPr lang="en-US" sz="4600" dirty="0" smtClean="0"/>
              <a:t>Key Product Features </a:t>
            </a:r>
            <a:endParaRPr lang="en-US" sz="4600" dirty="0" smtClean="0"/>
          </a:p>
          <a:p>
            <a:pPr>
              <a:buClr>
                <a:schemeClr val="accent3">
                  <a:lumMod val="40000"/>
                  <a:lumOff val="60000"/>
                </a:schemeClr>
              </a:buClr>
              <a:buFont typeface="Wingdings" pitchFamily="2" charset="2"/>
              <a:buChar char="§"/>
            </a:pPr>
            <a:r>
              <a:rPr lang="en-US" sz="4600" dirty="0" smtClean="0">
                <a:solidFill>
                  <a:schemeClr val="tx1">
                    <a:lumMod val="65000"/>
                  </a:schemeClr>
                </a:solidFill>
              </a:rPr>
              <a:t>APIs</a:t>
            </a:r>
            <a:endParaRPr lang="en-US" sz="4600" dirty="0">
              <a:solidFill>
                <a:schemeClr val="tx1">
                  <a:lumMod val="65000"/>
                </a:schemeClr>
              </a:solidFill>
            </a:endParaRPr>
          </a:p>
          <a:p>
            <a:pPr lvl="2">
              <a:buClr>
                <a:schemeClr val="accent3">
                  <a:lumMod val="40000"/>
                  <a:lumOff val="60000"/>
                </a:schemeClr>
              </a:buClr>
            </a:pPr>
            <a:r>
              <a:rPr lang="en-US" sz="4000" dirty="0">
                <a:solidFill>
                  <a:schemeClr val="tx1">
                    <a:lumMod val="65000"/>
                  </a:schemeClr>
                </a:solidFill>
              </a:rPr>
              <a:t>The Rice (must do)</a:t>
            </a:r>
          </a:p>
          <a:p>
            <a:pPr lvl="2">
              <a:buClr>
                <a:schemeClr val="accent3">
                  <a:lumMod val="40000"/>
                  <a:lumOff val="60000"/>
                </a:schemeClr>
              </a:buClr>
            </a:pPr>
            <a:r>
              <a:rPr lang="en-US" sz="4000" dirty="0">
                <a:solidFill>
                  <a:schemeClr val="tx1">
                    <a:lumMod val="65000"/>
                  </a:schemeClr>
                </a:solidFill>
              </a:rPr>
              <a:t>The Wine (value add</a:t>
            </a:r>
            <a:r>
              <a:rPr lang="en-US" sz="4000" dirty="0" smtClean="0">
                <a:solidFill>
                  <a:schemeClr val="tx1">
                    <a:lumMod val="65000"/>
                  </a:schemeClr>
                </a:solidFill>
              </a:rPr>
              <a:t>)</a:t>
            </a:r>
          </a:p>
          <a:p>
            <a:pPr>
              <a:buClr>
                <a:schemeClr val="accent3">
                  <a:lumMod val="40000"/>
                  <a:lumOff val="60000"/>
                </a:schemeClr>
              </a:buClr>
            </a:pPr>
            <a:r>
              <a:rPr lang="en-US" sz="4800" dirty="0" smtClean="0">
                <a:solidFill>
                  <a:schemeClr val="tx1">
                    <a:lumMod val="65000"/>
                  </a:schemeClr>
                </a:solidFill>
              </a:rPr>
              <a:t>New SDK Samples</a:t>
            </a:r>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Performance Advisor API</a:t>
            </a:r>
          </a:p>
        </p:txBody>
      </p:sp>
      <p:sp>
        <p:nvSpPr>
          <p:cNvPr id="18435" name="Rectangle 3"/>
          <p:cNvSpPr>
            <a:spLocks noGrp="1" noChangeArrowheads="1"/>
          </p:cNvSpPr>
          <p:nvPr>
            <p:ph idx="1"/>
          </p:nvPr>
        </p:nvSpPr>
        <p:spPr>
          <a:xfrm>
            <a:off x="2980019" y="2250888"/>
            <a:ext cx="9250464" cy="6513699"/>
          </a:xfrm>
        </p:spPr>
        <p:txBody>
          <a:bodyPr/>
          <a:lstStyle/>
          <a:p>
            <a:pPr lvl="1"/>
            <a:r>
              <a:rPr lang="en-US" sz="3400" dirty="0"/>
              <a:t>Issue warnings </a:t>
            </a:r>
            <a:r>
              <a:rPr lang="en-US" sz="3400"/>
              <a:t>for </a:t>
            </a:r>
            <a:r>
              <a:rPr lang="en-US" sz="3400" smtClean="0"/>
              <a:t>elements </a:t>
            </a:r>
            <a:r>
              <a:rPr lang="en-US" sz="3400" dirty="0"/>
              <a:t>or settings that </a:t>
            </a:r>
            <a:r>
              <a:rPr lang="en-US" sz="3400"/>
              <a:t>may </a:t>
            </a:r>
            <a:r>
              <a:rPr lang="en-US" sz="3400" smtClean="0"/>
              <a:t>cause performance degradation or affect </a:t>
            </a:r>
            <a:r>
              <a:rPr lang="en-US" sz="3400" dirty="0"/>
              <a:t>model performance</a:t>
            </a:r>
          </a:p>
          <a:p>
            <a:pPr lvl="1"/>
            <a:r>
              <a:rPr lang="en-US" sz="3400" dirty="0">
                <a:solidFill>
                  <a:srgbClr val="FFCC00"/>
                </a:solidFill>
              </a:rPr>
              <a:t>PerformanceAdvisor</a:t>
            </a:r>
          </a:p>
          <a:p>
            <a:pPr lvl="2"/>
            <a:r>
              <a:rPr lang="en-US" sz="3400" dirty="0"/>
              <a:t>Access built-in Revit rules</a:t>
            </a:r>
          </a:p>
          <a:p>
            <a:pPr lvl="2"/>
            <a:r>
              <a:rPr lang="en-US" sz="3400" dirty="0"/>
              <a:t>Add/remove custom rules</a:t>
            </a:r>
          </a:p>
          <a:p>
            <a:pPr lvl="2"/>
            <a:r>
              <a:rPr lang="en-US" sz="3400" dirty="0"/>
              <a:t>Execute any combination of rules for a given model</a:t>
            </a:r>
          </a:p>
          <a:p>
            <a:pPr lvl="1"/>
            <a:r>
              <a:rPr lang="en-US" sz="3400" dirty="0">
                <a:solidFill>
                  <a:srgbClr val="FFCC00"/>
                </a:solidFill>
              </a:rPr>
              <a:t>IPerformanceAdvisorRule</a:t>
            </a:r>
          </a:p>
          <a:p>
            <a:pPr lvl="2"/>
            <a:r>
              <a:rPr lang="en-US" sz="3400" dirty="0"/>
              <a:t>Define a custom </a:t>
            </a:r>
            <a:r>
              <a:rPr lang="en-US" sz="3400" dirty="0" smtClean="0"/>
              <a:t>rule</a:t>
            </a:r>
            <a:endParaRPr lang="en-US" sz="3400" dirty="0"/>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51647236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Performance Advisor</a:t>
            </a:r>
          </a:p>
        </p:txBody>
      </p:sp>
      <p:sp>
        <p:nvSpPr>
          <p:cNvPr id="18435" name="Rectangle 3"/>
          <p:cNvSpPr>
            <a:spLocks noGrp="1" noChangeArrowheads="1"/>
          </p:cNvSpPr>
          <p:nvPr>
            <p:ph idx="1"/>
          </p:nvPr>
        </p:nvSpPr>
        <p:spPr>
          <a:xfrm>
            <a:off x="2980018" y="2250888"/>
            <a:ext cx="9621558" cy="6513699"/>
          </a:xfrm>
        </p:spPr>
        <p:txBody>
          <a:bodyPr/>
          <a:lstStyle/>
          <a:p>
            <a:pPr lvl="2">
              <a:buClr>
                <a:schemeClr val="accent3">
                  <a:lumMod val="60000"/>
                  <a:lumOff val="40000"/>
                </a:schemeClr>
              </a:buClr>
            </a:pPr>
            <a:r>
              <a:rPr lang="en-US" sz="2800" dirty="0" err="1" smtClean="0">
                <a:solidFill>
                  <a:srgbClr val="FFC000"/>
                </a:solidFill>
              </a:rPr>
              <a:t>PerformanceAdvisor</a:t>
            </a:r>
            <a:endParaRPr lang="en-US" sz="2800" dirty="0" smtClean="0">
              <a:solidFill>
                <a:srgbClr val="FFC000"/>
              </a:solidFill>
            </a:endParaRPr>
          </a:p>
          <a:p>
            <a:pPr marL="1551723" lvl="3" indent="-406565">
              <a:buClr>
                <a:schemeClr val="accent3">
                  <a:lumMod val="60000"/>
                  <a:lumOff val="40000"/>
                </a:schemeClr>
              </a:buClr>
              <a:buFont typeface="Wingdings" pitchFamily="2" charset="2"/>
              <a:buChar char="§"/>
            </a:pPr>
            <a:r>
              <a:rPr lang="en-US" sz="2300" dirty="0" smtClean="0"/>
              <a:t>AddRule</a:t>
            </a:r>
            <a:r>
              <a:rPr lang="en-US" sz="2300" dirty="0"/>
              <a:t>()</a:t>
            </a:r>
          </a:p>
          <a:p>
            <a:pPr marL="1551723" lvl="3" indent="-406565">
              <a:buClr>
                <a:schemeClr val="accent3">
                  <a:lumMod val="60000"/>
                  <a:lumOff val="40000"/>
                </a:schemeClr>
              </a:buClr>
              <a:buFont typeface="Wingdings" pitchFamily="2" charset="2"/>
              <a:buChar char="§"/>
            </a:pPr>
            <a:r>
              <a:rPr lang="en-US" sz="2300" dirty="0"/>
              <a:t>DeleteRule()</a:t>
            </a:r>
          </a:p>
          <a:p>
            <a:pPr marL="1551723" lvl="3" indent="-406565">
              <a:buClr>
                <a:schemeClr val="accent3">
                  <a:lumMod val="60000"/>
                  <a:lumOff val="40000"/>
                </a:schemeClr>
              </a:buClr>
              <a:buFont typeface="Wingdings" pitchFamily="2" charset="2"/>
              <a:buChar char="§"/>
            </a:pPr>
            <a:r>
              <a:rPr lang="en-US" sz="2300" dirty="0"/>
              <a:t>GetNumberOfRules()</a:t>
            </a:r>
          </a:p>
          <a:p>
            <a:pPr marL="1551723" lvl="3" indent="-406565">
              <a:buClr>
                <a:schemeClr val="accent3">
                  <a:lumMod val="60000"/>
                  <a:lumOff val="40000"/>
                </a:schemeClr>
              </a:buClr>
              <a:buFont typeface="Wingdings" pitchFamily="2" charset="2"/>
              <a:buChar char="§"/>
            </a:pPr>
            <a:r>
              <a:rPr lang="en-US" sz="2300" dirty="0"/>
              <a:t>GetRule</a:t>
            </a:r>
            <a:r>
              <a:rPr lang="en-US" sz="2300" dirty="0" smtClean="0"/>
              <a:t>()</a:t>
            </a:r>
          </a:p>
          <a:p>
            <a:pPr marL="1551723" lvl="3" indent="-406565">
              <a:buClr>
                <a:schemeClr val="accent3">
                  <a:lumMod val="60000"/>
                  <a:lumOff val="40000"/>
                </a:schemeClr>
              </a:buClr>
              <a:buFont typeface="Wingdings" pitchFamily="2" charset="2"/>
              <a:buChar char="§"/>
            </a:pPr>
            <a:r>
              <a:rPr lang="en-US" sz="2300" dirty="0" smtClean="0"/>
              <a:t>SetRuleDisabled</a:t>
            </a:r>
            <a:endParaRPr lang="en-US" sz="2300" dirty="0"/>
          </a:p>
          <a:p>
            <a:pPr marL="1551723" lvl="3" indent="-406565">
              <a:buClr>
                <a:schemeClr val="accent3">
                  <a:lumMod val="60000"/>
                  <a:lumOff val="40000"/>
                </a:schemeClr>
              </a:buClr>
              <a:buFont typeface="Wingdings" pitchFamily="2" charset="2"/>
              <a:buChar char="§"/>
            </a:pPr>
            <a:r>
              <a:rPr lang="en-US" sz="2300" dirty="0"/>
              <a:t>IsRuleDisabled</a:t>
            </a:r>
          </a:p>
          <a:p>
            <a:pPr marL="1551723" lvl="3" indent="-406565">
              <a:buClr>
                <a:schemeClr val="accent3">
                  <a:lumMod val="60000"/>
                  <a:lumOff val="40000"/>
                </a:schemeClr>
              </a:buClr>
              <a:buFont typeface="Wingdings" pitchFamily="2" charset="2"/>
              <a:buChar char="§"/>
            </a:pPr>
            <a:r>
              <a:rPr lang="en-US" sz="2300" dirty="0" smtClean="0"/>
              <a:t>ExecuteRules</a:t>
            </a:r>
          </a:p>
          <a:p>
            <a:pPr marL="1551723" lvl="3" indent="-406565">
              <a:buClr>
                <a:schemeClr val="accent3">
                  <a:lumMod val="60000"/>
                  <a:lumOff val="40000"/>
                </a:schemeClr>
              </a:buClr>
              <a:buFont typeface="Wingdings" pitchFamily="2" charset="2"/>
              <a:buChar char="§"/>
            </a:pPr>
            <a:endParaRPr lang="en-US" sz="1400" dirty="0" smtClean="0"/>
          </a:p>
          <a:p>
            <a:pPr lvl="1">
              <a:buClr>
                <a:schemeClr val="accent3">
                  <a:lumMod val="60000"/>
                  <a:lumOff val="40000"/>
                </a:schemeClr>
              </a:buClr>
            </a:pPr>
            <a:r>
              <a:rPr lang="en-US" sz="3400" dirty="0" smtClean="0"/>
              <a:t>Potential problems reported by FailureMessage(s)</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
        <p:nvSpPr>
          <p:cNvPr id="6" name="Rectangle 3"/>
          <p:cNvSpPr txBox="1">
            <a:spLocks noChangeArrowheads="1"/>
          </p:cNvSpPr>
          <p:nvPr/>
        </p:nvSpPr>
        <p:spPr bwMode="auto">
          <a:xfrm>
            <a:off x="7385019" y="2211387"/>
            <a:ext cx="5140356" cy="33277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15000"/>
              </a:spcBef>
              <a:spcAft>
                <a:spcPct val="15000"/>
              </a:spcAft>
              <a:defRPr sz="2400" b="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defRPr>
                <a:solidFill>
                  <a:schemeClr val="tx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defRPr sz="2000">
                <a:solidFill>
                  <a:schemeClr val="tx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a:lstStyle>
          <a:p>
            <a:pPr lvl="2" indent="-285750">
              <a:buClr>
                <a:schemeClr val="accent3">
                  <a:lumMod val="60000"/>
                  <a:lumOff val="40000"/>
                </a:schemeClr>
              </a:buClr>
            </a:pPr>
            <a:r>
              <a:rPr lang="en-US" sz="2800" u="none" dirty="0" smtClean="0">
                <a:solidFill>
                  <a:srgbClr val="FFC000"/>
                </a:solidFill>
              </a:rPr>
              <a:t>IPerformanceAdviserRule</a:t>
            </a:r>
          </a:p>
          <a:p>
            <a:pPr marL="1551723" lvl="3" indent="-406565">
              <a:buClr>
                <a:schemeClr val="accent3">
                  <a:lumMod val="60000"/>
                  <a:lumOff val="40000"/>
                </a:schemeClr>
              </a:buClr>
              <a:buFont typeface="Wingdings" pitchFamily="2" charset="2"/>
              <a:buChar char="§"/>
            </a:pPr>
            <a:r>
              <a:rPr lang="en-US" sz="2300" dirty="0" smtClean="0"/>
              <a:t>GetName()</a:t>
            </a:r>
          </a:p>
          <a:p>
            <a:pPr marL="1551723" lvl="3" indent="-406565">
              <a:buClr>
                <a:schemeClr val="accent3">
                  <a:lumMod val="60000"/>
                  <a:lumOff val="40000"/>
                </a:schemeClr>
              </a:buClr>
              <a:buFont typeface="Wingdings" pitchFamily="2" charset="2"/>
              <a:buChar char="§"/>
            </a:pPr>
            <a:r>
              <a:rPr lang="en-US" sz="2300" dirty="0" smtClean="0"/>
              <a:t>GetDescription()</a:t>
            </a:r>
          </a:p>
          <a:p>
            <a:pPr marL="1551723" lvl="3" indent="-406565">
              <a:buClr>
                <a:schemeClr val="accent3">
                  <a:lumMod val="60000"/>
                  <a:lumOff val="40000"/>
                </a:schemeClr>
              </a:buClr>
              <a:buFont typeface="Wingdings" pitchFamily="2" charset="2"/>
              <a:buChar char="§"/>
            </a:pPr>
            <a:r>
              <a:rPr lang="en-US" sz="2300" dirty="0" smtClean="0"/>
              <a:t>InitCheck()</a:t>
            </a:r>
          </a:p>
          <a:p>
            <a:pPr marL="1551723" lvl="3" indent="-406565">
              <a:buClr>
                <a:schemeClr val="accent3">
                  <a:lumMod val="60000"/>
                  <a:lumOff val="40000"/>
                </a:schemeClr>
              </a:buClr>
              <a:buFont typeface="Wingdings" pitchFamily="2" charset="2"/>
              <a:buChar char="§"/>
            </a:pPr>
            <a:r>
              <a:rPr lang="en-US" sz="2300" dirty="0" smtClean="0"/>
              <a:t>FinalizeCheck()</a:t>
            </a:r>
          </a:p>
          <a:p>
            <a:pPr marL="1551723" lvl="3" indent="-406565">
              <a:buClr>
                <a:schemeClr val="accent3">
                  <a:lumMod val="60000"/>
                  <a:lumOff val="40000"/>
                </a:schemeClr>
              </a:buClr>
              <a:buFont typeface="Wingdings" pitchFamily="2" charset="2"/>
              <a:buChar char="§"/>
            </a:pPr>
            <a:r>
              <a:rPr lang="en-US" sz="2300" dirty="0" smtClean="0"/>
              <a:t>WillCheckElements()</a:t>
            </a:r>
          </a:p>
          <a:p>
            <a:pPr marL="1551723" lvl="3" indent="-406565">
              <a:buClr>
                <a:schemeClr val="accent3">
                  <a:lumMod val="60000"/>
                  <a:lumOff val="40000"/>
                </a:schemeClr>
              </a:buClr>
              <a:buFont typeface="Wingdings" pitchFamily="2" charset="2"/>
              <a:buChar char="§"/>
            </a:pPr>
            <a:r>
              <a:rPr lang="en-US" sz="2300" dirty="0" smtClean="0"/>
              <a:t>GetElementFilter()</a:t>
            </a:r>
          </a:p>
          <a:p>
            <a:pPr marL="1551723" lvl="3" indent="-406565">
              <a:buClr>
                <a:schemeClr val="accent3">
                  <a:lumMod val="60000"/>
                  <a:lumOff val="40000"/>
                </a:schemeClr>
              </a:buClr>
              <a:buFont typeface="Wingdings" pitchFamily="2" charset="2"/>
              <a:buChar char="§"/>
            </a:pPr>
            <a:r>
              <a:rPr lang="en-US" sz="2300" dirty="0" smtClean="0"/>
              <a:t>ExecuteElementCheck()</a:t>
            </a:r>
          </a:p>
          <a:p>
            <a:pPr lvl="2">
              <a:buClr>
                <a:schemeClr val="accent3">
                  <a:lumMod val="60000"/>
                  <a:lumOff val="40000"/>
                </a:schemeClr>
              </a:buClr>
            </a:pPr>
            <a:endParaRPr lang="en-US" dirty="0" smtClean="0"/>
          </a:p>
          <a:p>
            <a:pPr marL="566932" lvl="2" indent="0">
              <a:buClr>
                <a:schemeClr val="accent3">
                  <a:lumMod val="60000"/>
                  <a:lumOff val="40000"/>
                </a:schemeClr>
              </a:buClr>
              <a:buNone/>
            </a:pPr>
            <a:endParaRPr lang="en-US" dirty="0" smtClean="0"/>
          </a:p>
        </p:txBody>
      </p:sp>
    </p:spTree>
    <p:extLst>
      <p:ext uri="{BB962C8B-B14F-4D97-AF65-F5344CB8AC3E}">
        <p14:creationId xmlns="" xmlns:p14="http://schemas.microsoft.com/office/powerpoint/2010/main" val="216689649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solidFill>
                  <a:srgbClr val="FFC000"/>
                </a:solidFill>
              </a:rPr>
              <a:t>And much more …</a:t>
            </a:r>
          </a:p>
        </p:txBody>
      </p:sp>
      <p:sp>
        <p:nvSpPr>
          <p:cNvPr id="18435" name="Rectangle 3"/>
          <p:cNvSpPr>
            <a:spLocks noGrp="1" noChangeArrowheads="1"/>
          </p:cNvSpPr>
          <p:nvPr>
            <p:ph idx="1"/>
          </p:nvPr>
        </p:nvSpPr>
        <p:spPr>
          <a:xfrm>
            <a:off x="2980017" y="2250888"/>
            <a:ext cx="9891012" cy="7355782"/>
          </a:xfrm>
        </p:spPr>
        <p:txBody>
          <a:bodyPr/>
          <a:lstStyle/>
          <a:p>
            <a:pPr lvl="1"/>
            <a:r>
              <a:rPr lang="en-US" sz="3400" dirty="0">
                <a:solidFill>
                  <a:srgbClr val="FFC000"/>
                </a:solidFill>
              </a:rPr>
              <a:t>Adaptive Components</a:t>
            </a:r>
          </a:p>
          <a:p>
            <a:pPr lvl="1"/>
            <a:r>
              <a:rPr lang="en-US" sz="3400" dirty="0">
                <a:solidFill>
                  <a:srgbClr val="FFC000"/>
                </a:solidFill>
              </a:rPr>
              <a:t>IFC Document Open</a:t>
            </a:r>
          </a:p>
          <a:p>
            <a:pPr lvl="1"/>
            <a:r>
              <a:rPr lang="en-US" sz="3400" dirty="0">
                <a:solidFill>
                  <a:srgbClr val="FFC000"/>
                </a:solidFill>
              </a:rPr>
              <a:t>FamilyParameter.GUID property</a:t>
            </a:r>
          </a:p>
          <a:p>
            <a:pPr lvl="2"/>
            <a:r>
              <a:rPr lang="en-US" dirty="0" smtClean="0"/>
              <a:t>Identify Shared Parameters</a:t>
            </a:r>
          </a:p>
          <a:p>
            <a:pPr lvl="1"/>
            <a:r>
              <a:rPr lang="en-US" sz="3400" dirty="0">
                <a:solidFill>
                  <a:srgbClr val="FFC000"/>
                </a:solidFill>
              </a:rPr>
              <a:t>Copy Element</a:t>
            </a:r>
          </a:p>
          <a:p>
            <a:pPr lvl="2"/>
            <a:r>
              <a:rPr lang="en-US" dirty="0" smtClean="0"/>
              <a:t>Copy and translate (copy + move)</a:t>
            </a:r>
            <a:endParaRPr lang="en-US" dirty="0"/>
          </a:p>
          <a:p>
            <a:pPr lvl="1"/>
            <a:r>
              <a:rPr lang="en-US" sz="3400" dirty="0">
                <a:solidFill>
                  <a:srgbClr val="FFC000"/>
                </a:solidFill>
              </a:rPr>
              <a:t>Workplane Flip for Family Instances</a:t>
            </a:r>
          </a:p>
          <a:p>
            <a:pPr lvl="2"/>
            <a:r>
              <a:rPr lang="en-US" dirty="0" smtClean="0"/>
              <a:t>Face-hosted family manipulation</a:t>
            </a:r>
            <a:endParaRPr lang="en-US" dirty="0"/>
          </a:p>
          <a:p>
            <a:pPr lvl="1"/>
            <a:r>
              <a:rPr lang="en-US" sz="3400" dirty="0">
                <a:solidFill>
                  <a:srgbClr val="FFC000"/>
                </a:solidFill>
              </a:rPr>
              <a:t>Disallow Wall End Joins</a:t>
            </a:r>
          </a:p>
          <a:p>
            <a:pPr lvl="1"/>
            <a:r>
              <a:rPr lang="en-US" sz="3400" dirty="0">
                <a:solidFill>
                  <a:srgbClr val="FFC000"/>
                </a:solidFill>
              </a:rPr>
              <a:t>Element Pinned</a:t>
            </a:r>
          </a:p>
          <a:p>
            <a:pPr lvl="1"/>
            <a:r>
              <a:rPr lang="en-US" sz="3400" dirty="0">
                <a:solidFill>
                  <a:srgbClr val="FFC000"/>
                </a:solidFill>
              </a:rPr>
              <a:t>And more!</a:t>
            </a:r>
          </a:p>
        </p:txBody>
      </p:sp>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Tree>
    <p:extLst>
      <p:ext uri="{BB962C8B-B14F-4D97-AF65-F5344CB8AC3E}">
        <p14:creationId xmlns="" xmlns:p14="http://schemas.microsoft.com/office/powerpoint/2010/main" val="334065290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Agenda</a:t>
            </a:r>
            <a:endParaRPr lang="en-US" dirty="0">
              <a:solidFill>
                <a:srgbClr val="FFC000"/>
              </a:solidFill>
            </a:endParaRPr>
          </a:p>
        </p:txBody>
      </p:sp>
      <p:sp>
        <p:nvSpPr>
          <p:cNvPr id="3" name="Content Placeholder 2"/>
          <p:cNvSpPr>
            <a:spLocks noGrp="1"/>
          </p:cNvSpPr>
          <p:nvPr>
            <p:ph idx="1"/>
          </p:nvPr>
        </p:nvSpPr>
        <p:spPr/>
        <p:txBody>
          <a:bodyPr/>
          <a:lstStyle/>
          <a:p>
            <a:pPr>
              <a:buClr>
                <a:schemeClr val="accent3">
                  <a:lumMod val="40000"/>
                  <a:lumOff val="60000"/>
                </a:schemeClr>
              </a:buClr>
              <a:buFont typeface="Wingdings" pitchFamily="2" charset="2"/>
              <a:buChar char="§"/>
            </a:pPr>
            <a:r>
              <a:rPr lang="en-US" sz="4600" dirty="0" err="1" smtClean="0">
                <a:solidFill>
                  <a:schemeClr val="tx1">
                    <a:lumMod val="65000"/>
                  </a:schemeClr>
                </a:solidFill>
              </a:rPr>
              <a:t>Revit</a:t>
            </a:r>
            <a:r>
              <a:rPr lang="en-US" sz="4600" dirty="0" smtClean="0">
                <a:solidFill>
                  <a:schemeClr val="tx1">
                    <a:lumMod val="65000"/>
                  </a:schemeClr>
                </a:solidFill>
              </a:rPr>
              <a:t> 2012 </a:t>
            </a:r>
            <a:r>
              <a:rPr lang="en-US" sz="4600" dirty="0" smtClean="0">
                <a:solidFill>
                  <a:schemeClr val="tx1">
                    <a:lumMod val="65000"/>
                  </a:schemeClr>
                </a:solidFill>
              </a:rPr>
              <a:t>Key Product Features </a:t>
            </a:r>
            <a:endParaRPr lang="en-US" sz="4600" dirty="0" smtClean="0">
              <a:solidFill>
                <a:schemeClr val="tx1">
                  <a:lumMod val="65000"/>
                </a:schemeClr>
              </a:solidFill>
            </a:endParaRPr>
          </a:p>
          <a:p>
            <a:pPr>
              <a:buClr>
                <a:schemeClr val="accent3">
                  <a:lumMod val="40000"/>
                  <a:lumOff val="60000"/>
                </a:schemeClr>
              </a:buClr>
              <a:buFont typeface="Wingdings" pitchFamily="2" charset="2"/>
              <a:buChar char="§"/>
            </a:pPr>
            <a:r>
              <a:rPr lang="en-US" sz="4600" dirty="0" smtClean="0">
                <a:solidFill>
                  <a:schemeClr val="tx1">
                    <a:lumMod val="65000"/>
                  </a:schemeClr>
                </a:solidFill>
              </a:rPr>
              <a:t>APIs</a:t>
            </a:r>
            <a:endParaRPr lang="en-US" sz="4600" dirty="0">
              <a:solidFill>
                <a:schemeClr val="tx1">
                  <a:lumMod val="65000"/>
                </a:schemeClr>
              </a:solidFill>
            </a:endParaRPr>
          </a:p>
          <a:p>
            <a:pPr lvl="2">
              <a:buClr>
                <a:schemeClr val="accent3">
                  <a:lumMod val="40000"/>
                  <a:lumOff val="60000"/>
                </a:schemeClr>
              </a:buClr>
            </a:pPr>
            <a:r>
              <a:rPr lang="en-US" sz="4000" dirty="0">
                <a:solidFill>
                  <a:schemeClr val="tx1">
                    <a:lumMod val="65000"/>
                  </a:schemeClr>
                </a:solidFill>
              </a:rPr>
              <a:t>The Rice (must do)</a:t>
            </a:r>
          </a:p>
          <a:p>
            <a:pPr lvl="2">
              <a:buClr>
                <a:schemeClr val="accent3">
                  <a:lumMod val="40000"/>
                  <a:lumOff val="60000"/>
                </a:schemeClr>
              </a:buClr>
            </a:pPr>
            <a:r>
              <a:rPr lang="en-US" sz="4000" dirty="0">
                <a:solidFill>
                  <a:schemeClr val="tx1">
                    <a:lumMod val="65000"/>
                  </a:schemeClr>
                </a:solidFill>
              </a:rPr>
              <a:t>The Wine (value add</a:t>
            </a:r>
            <a:r>
              <a:rPr lang="en-US" sz="4000" dirty="0" smtClean="0">
                <a:solidFill>
                  <a:schemeClr val="tx1">
                    <a:lumMod val="65000"/>
                  </a:schemeClr>
                </a:solidFill>
              </a:rPr>
              <a:t>)</a:t>
            </a:r>
          </a:p>
          <a:p>
            <a:pPr>
              <a:buClr>
                <a:schemeClr val="accent3">
                  <a:lumMod val="40000"/>
                  <a:lumOff val="60000"/>
                </a:schemeClr>
              </a:buClr>
            </a:pPr>
            <a:r>
              <a:rPr lang="en-US" sz="4800" dirty="0" smtClean="0">
                <a:solidFill>
                  <a:schemeClr val="tx1"/>
                </a:solidFill>
              </a:rPr>
              <a:t>New SDK Samples</a:t>
            </a:r>
          </a:p>
        </p:txBody>
      </p:sp>
    </p:spTree>
    <p:extLst>
      <p:ext uri="{BB962C8B-B14F-4D97-AF65-F5344CB8AC3E}">
        <p14:creationId xmlns="" xmlns:p14="http://schemas.microsoft.com/office/powerpoint/2010/main" val="239639640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C:\Documents and Settings\walmslk\Local Settings\Temporary Internet Files\Content.IE5\A9N3OQ34\MPj04005780000[1].jpg"/>
          <p:cNvPicPr>
            <a:picLocks noChangeAspect="1" noChangeArrowheads="1"/>
          </p:cNvPicPr>
          <p:nvPr/>
        </p:nvPicPr>
        <p:blipFill>
          <a:blip r:embed="rId3" cstate="email"/>
          <a:srcRect/>
          <a:stretch>
            <a:fillRect/>
          </a:stretch>
        </p:blipFill>
        <p:spPr bwMode="auto">
          <a:xfrm>
            <a:off x="937502" y="2218558"/>
            <a:ext cx="1796550" cy="2927033"/>
          </a:xfrm>
          <a:prstGeom prst="rect">
            <a:avLst/>
          </a:prstGeom>
          <a:noFill/>
          <a:effectLst>
            <a:softEdge rad="63500"/>
          </a:effectLst>
        </p:spPr>
      </p:pic>
      <p:sp>
        <p:nvSpPr>
          <p:cNvPr id="8" name="Title 7"/>
          <p:cNvSpPr>
            <a:spLocks noGrp="1"/>
          </p:cNvSpPr>
          <p:nvPr>
            <p:ph type="title"/>
          </p:nvPr>
        </p:nvSpPr>
        <p:spPr>
          <a:xfrm>
            <a:off x="593725" y="668338"/>
            <a:ext cx="11761788" cy="933449"/>
          </a:xfrm>
        </p:spPr>
        <p:txBody>
          <a:bodyPr/>
          <a:lstStyle/>
          <a:p>
            <a:r>
              <a:rPr lang="en-GB" dirty="0" smtClean="0">
                <a:solidFill>
                  <a:schemeClr val="accent2"/>
                </a:solidFill>
              </a:rPr>
              <a:t>API Demo &lt; hide slides &gt;</a:t>
            </a:r>
            <a:endParaRPr lang="en-GB" dirty="0">
              <a:solidFill>
                <a:schemeClr val="accent2"/>
              </a:solidFill>
            </a:endParaRPr>
          </a:p>
        </p:txBody>
      </p:sp>
      <p:sp>
        <p:nvSpPr>
          <p:cNvPr id="9" name="Content Placeholder 8"/>
          <p:cNvSpPr>
            <a:spLocks noGrp="1"/>
          </p:cNvSpPr>
          <p:nvPr>
            <p:ph idx="1"/>
          </p:nvPr>
        </p:nvSpPr>
        <p:spPr>
          <a:xfrm>
            <a:off x="3794125" y="2222500"/>
            <a:ext cx="6445250" cy="5932487"/>
          </a:xfrm>
        </p:spPr>
        <p:txBody>
          <a:bodyPr/>
          <a:lstStyle/>
          <a:p>
            <a:pPr lvl="1">
              <a:spcBef>
                <a:spcPts val="0"/>
              </a:spcBef>
              <a:buClr>
                <a:schemeClr val="accent3">
                  <a:lumMod val="60000"/>
                  <a:lumOff val="40000"/>
                </a:schemeClr>
              </a:buClr>
            </a:pPr>
            <a:r>
              <a:rPr lang="en-US" sz="3600" dirty="0" smtClean="0">
                <a:solidFill>
                  <a:schemeClr val="accent2"/>
                </a:solidFill>
                <a:hlinkClick r:id="rId4" action="ppaction://hlinkfile"/>
              </a:rPr>
              <a:t>DevDays2010</a:t>
            </a:r>
            <a:endParaRPr lang="en-GB" sz="3600" dirty="0" smtClean="0">
              <a:solidFill>
                <a:schemeClr val="accent2"/>
              </a:solidFill>
              <a:hlinkClick r:id="rId5" action="ppaction://hlinkfile"/>
            </a:endParaRPr>
          </a:p>
          <a:p>
            <a:pPr lvl="1">
              <a:spcBef>
                <a:spcPts val="0"/>
              </a:spcBef>
              <a:buClr>
                <a:schemeClr val="accent3">
                  <a:lumMod val="60000"/>
                  <a:lumOff val="40000"/>
                </a:schemeClr>
              </a:buClr>
            </a:pPr>
            <a:r>
              <a:rPr lang="en-GB" sz="3600" dirty="0" smtClean="0">
                <a:solidFill>
                  <a:schemeClr val="accent2"/>
                </a:solidFill>
                <a:hlinkClick r:id="rId5" action="ppaction://hlinkfile"/>
              </a:rPr>
              <a:t>AddRibbonTabs</a:t>
            </a:r>
            <a:endParaRPr lang="en-GB" sz="3600" dirty="0" smtClean="0">
              <a:solidFill>
                <a:schemeClr val="accent2"/>
              </a:solidFill>
            </a:endParaRPr>
          </a:p>
          <a:p>
            <a:pPr lvl="1">
              <a:spcBef>
                <a:spcPts val="0"/>
              </a:spcBef>
              <a:buClr>
                <a:schemeClr val="accent3">
                  <a:lumMod val="60000"/>
                  <a:lumOff val="40000"/>
                </a:schemeClr>
              </a:buClr>
            </a:pPr>
            <a:r>
              <a:rPr lang="en-GB" sz="3600" dirty="0" smtClean="0">
                <a:solidFill>
                  <a:schemeClr val="accent2"/>
                </a:solidFill>
                <a:hlinkClick r:id="rId6" action="ppaction://hlinkfile"/>
              </a:rPr>
              <a:t>Geometry2012</a:t>
            </a:r>
            <a:endParaRPr lang="en-GB" sz="3600" dirty="0" smtClean="0">
              <a:solidFill>
                <a:schemeClr val="accent2"/>
              </a:solidFill>
            </a:endParaRPr>
          </a:p>
          <a:p>
            <a:pPr lvl="1">
              <a:spcBef>
                <a:spcPts val="0"/>
              </a:spcBef>
              <a:buClr>
                <a:schemeClr val="accent3">
                  <a:lumMod val="60000"/>
                  <a:lumOff val="40000"/>
                </a:schemeClr>
              </a:buClr>
            </a:pPr>
            <a:r>
              <a:rPr lang="en-GB" sz="3600" dirty="0" err="1" smtClean="0">
                <a:solidFill>
                  <a:schemeClr val="accent2"/>
                </a:solidFill>
                <a:hlinkClick r:id="rId7" action="ppaction://hlinkfile"/>
              </a:rPr>
              <a:t>RoofsRooms</a:t>
            </a:r>
            <a:endParaRPr lang="en-GB" sz="3600" dirty="0" smtClean="0">
              <a:solidFill>
                <a:schemeClr val="accent2"/>
              </a:solidFill>
            </a:endParaRPr>
          </a:p>
          <a:p>
            <a:pPr lvl="1">
              <a:spcBef>
                <a:spcPts val="0"/>
              </a:spcBef>
              <a:buClr>
                <a:schemeClr val="accent3">
                  <a:lumMod val="60000"/>
                  <a:lumOff val="40000"/>
                </a:schemeClr>
              </a:buClr>
            </a:pPr>
            <a:r>
              <a:rPr lang="en-GB" sz="3600" dirty="0" err="1" smtClean="0">
                <a:solidFill>
                  <a:schemeClr val="accent2"/>
                </a:solidFill>
                <a:hlinkClick r:id="rId8" action="ppaction://hlinkfile"/>
              </a:rPr>
              <a:t>AdaptiveComponent</a:t>
            </a:r>
            <a:endParaRPr lang="en-GB" sz="3600" dirty="0" smtClean="0">
              <a:solidFill>
                <a:schemeClr val="accent2"/>
              </a:solidFill>
            </a:endParaRPr>
          </a:p>
          <a:p>
            <a:pPr lvl="1">
              <a:spcBef>
                <a:spcPts val="0"/>
              </a:spcBef>
              <a:buClr>
                <a:schemeClr val="accent3">
                  <a:lumMod val="60000"/>
                  <a:lumOff val="40000"/>
                </a:schemeClr>
              </a:buClr>
            </a:pPr>
            <a:r>
              <a:rPr lang="en-GB" sz="3600" dirty="0" smtClean="0">
                <a:solidFill>
                  <a:schemeClr val="accent2"/>
                </a:solidFill>
                <a:hlinkClick r:id="rId9" action="ppaction://hlinkfile"/>
              </a:rPr>
              <a:t>ExtensibleStorageDemo</a:t>
            </a:r>
            <a:endParaRPr lang="en-GB" sz="3600" dirty="0" smtClean="0">
              <a:solidFill>
                <a:schemeClr val="accent2"/>
              </a:solidFill>
            </a:endParaRPr>
          </a:p>
          <a:p>
            <a:pPr lvl="1">
              <a:spcBef>
                <a:spcPts val="0"/>
              </a:spcBef>
              <a:buClr>
                <a:schemeClr val="accent3">
                  <a:lumMod val="60000"/>
                  <a:lumOff val="40000"/>
                </a:schemeClr>
              </a:buClr>
            </a:pPr>
            <a:r>
              <a:rPr lang="en-GB" sz="3600" dirty="0" smtClean="0">
                <a:solidFill>
                  <a:schemeClr val="accent2"/>
                </a:solidFill>
                <a:hlinkClick r:id="rId10" action="ppaction://hlinkfile"/>
              </a:rPr>
              <a:t>MepPlaceholders</a:t>
            </a:r>
            <a:endParaRPr lang="en-GB" sz="3600" dirty="0" smtClean="0">
              <a:solidFill>
                <a:schemeClr val="accent2"/>
              </a:solidFill>
            </a:endParaRPr>
          </a:p>
        </p:txBody>
      </p:sp>
    </p:spTree>
    <p:extLst>
      <p:ext uri="{BB962C8B-B14F-4D97-AF65-F5344CB8AC3E}">
        <p14:creationId xmlns="" xmlns:p14="http://schemas.microsoft.com/office/powerpoint/2010/main" val="275093152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New SDK Samples </a:t>
            </a:r>
            <a:endParaRPr lang="en-US" dirty="0">
              <a:solidFill>
                <a:srgbClr val="FFC000"/>
              </a:solidFill>
            </a:endParaRPr>
          </a:p>
        </p:txBody>
      </p:sp>
      <p:sp>
        <p:nvSpPr>
          <p:cNvPr id="3" name="Content Placeholder 2"/>
          <p:cNvSpPr>
            <a:spLocks noGrp="1"/>
          </p:cNvSpPr>
          <p:nvPr>
            <p:ph idx="1"/>
          </p:nvPr>
        </p:nvSpPr>
        <p:spPr/>
        <p:txBody>
          <a:bodyPr/>
          <a:lstStyle/>
          <a:p>
            <a:r>
              <a:rPr lang="en-US" dirty="0" smtClean="0"/>
              <a:t>&lt; List of new SDK samples comes here&gt;  </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Day2009 Background.jpg"/>
          <p:cNvPicPr>
            <a:picLocks noChangeAspect="1"/>
          </p:cNvPicPr>
          <p:nvPr/>
        </p:nvPicPr>
        <p:blipFill>
          <a:blip r:embed="rId3" cstate="print"/>
          <a:stretch>
            <a:fillRect/>
          </a:stretch>
        </p:blipFill>
        <p:spPr>
          <a:xfrm>
            <a:off x="0" y="10914"/>
            <a:ext cx="13011150" cy="9734948"/>
          </a:xfrm>
          <a:prstGeom prst="rect">
            <a:avLst/>
          </a:prstGeom>
        </p:spPr>
      </p:pic>
      <p:sp>
        <p:nvSpPr>
          <p:cNvPr id="3075" name="Rectangle 3"/>
          <p:cNvSpPr>
            <a:spLocks noGrp="1" noChangeArrowheads="1"/>
          </p:cNvSpPr>
          <p:nvPr/>
        </p:nvSpPr>
        <p:spPr bwMode="auto">
          <a:xfrm>
            <a:off x="454036" y="3769458"/>
            <a:ext cx="12014983" cy="1355108"/>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dirty="0">
              <a:solidFill>
                <a:schemeClr val="bg1"/>
              </a:solidFill>
            </a:endParaRPr>
          </a:p>
        </p:txBody>
      </p:sp>
      <p:sp>
        <p:nvSpPr>
          <p:cNvPr id="3076" name="Rectangle 3"/>
          <p:cNvSpPr>
            <a:spLocks noGrp="1" noChangeArrowheads="1"/>
          </p:cNvSpPr>
          <p:nvPr/>
        </p:nvSpPr>
        <p:spPr bwMode="auto">
          <a:xfrm>
            <a:off x="442394" y="2668587"/>
            <a:ext cx="11976583" cy="4797764"/>
          </a:xfrm>
          <a:prstGeom prst="rect">
            <a:avLst/>
          </a:prstGeom>
          <a:noFill/>
          <a:ln w="9525">
            <a:noFill/>
            <a:miter lim="800000"/>
            <a:headEnd/>
            <a:tailEnd/>
          </a:ln>
        </p:spPr>
        <p:txBody>
          <a:bodyPr lIns="0" tIns="0" rIns="0" bIns="0"/>
          <a:lstStyle/>
          <a:p>
            <a:endParaRPr lang="en-US" sz="1800" u="none" dirty="0"/>
          </a:p>
          <a:p>
            <a:r>
              <a:rPr lang="en-US" sz="3200" i="1" dirty="0"/>
              <a:t>Developer </a:t>
            </a:r>
            <a:r>
              <a:rPr lang="en-US" sz="3200" i="1" dirty="0" smtClean="0"/>
              <a:t>Days Online</a:t>
            </a:r>
          </a:p>
          <a:p>
            <a:r>
              <a:rPr lang="en-US" sz="4800" dirty="0" smtClean="0"/>
              <a:t>What’s New in </a:t>
            </a:r>
            <a:r>
              <a:rPr lang="en-US" sz="4800" dirty="0" err="1" smtClean="0"/>
              <a:t>Revit</a:t>
            </a:r>
            <a:r>
              <a:rPr lang="en-US" sz="4800" dirty="0" smtClean="0"/>
              <a:t> 2012 API</a:t>
            </a:r>
          </a:p>
          <a:p>
            <a:endParaRPr lang="en-US" sz="4800" dirty="0" smtClean="0"/>
          </a:p>
          <a:p>
            <a:r>
              <a:rPr lang="en-US" sz="3200" i="1" dirty="0" smtClean="0"/>
              <a:t>Saikat Bhattacharya</a:t>
            </a:r>
          </a:p>
          <a:p>
            <a:r>
              <a:rPr lang="en-US" sz="3200" i="1" dirty="0" smtClean="0"/>
              <a:t>Developer Technical Services </a:t>
            </a:r>
          </a:p>
          <a:p>
            <a:endParaRPr lang="en-US" sz="4800" dirty="0"/>
          </a:p>
        </p:txBody>
      </p:sp>
      <p:sp>
        <p:nvSpPr>
          <p:cNvPr id="7" name="TextBox 6"/>
          <p:cNvSpPr txBox="1"/>
          <p:nvPr/>
        </p:nvSpPr>
        <p:spPr>
          <a:xfrm>
            <a:off x="439623" y="9237844"/>
            <a:ext cx="2713152" cy="300648"/>
          </a:xfrm>
          <a:prstGeom prst="rect">
            <a:avLst/>
          </a:prstGeom>
          <a:solidFill>
            <a:schemeClr val="bg1"/>
          </a:solidFill>
        </p:spPr>
        <p:txBody>
          <a:bodyPr wrap="square" lIns="130101" tIns="65050" rIns="130101" bIns="65050" rtlCol="0">
            <a:spAutoFit/>
          </a:bodyPr>
          <a:lstStyle/>
          <a:p>
            <a:r>
              <a:rPr lang="en-US" sz="1100" dirty="0">
                <a:solidFill>
                  <a:schemeClr val="tx1">
                    <a:lumMod val="50000"/>
                  </a:schemeClr>
                </a:solidFill>
              </a:rPr>
              <a:t>® </a:t>
            </a:r>
            <a:r>
              <a:rPr lang="en-US" sz="1100" dirty="0" smtClean="0">
                <a:solidFill>
                  <a:schemeClr val="tx1">
                    <a:lumMod val="50000"/>
                  </a:schemeClr>
                </a:solidFill>
              </a:rPr>
              <a:t>2011 Autodesk Developer Network</a:t>
            </a:r>
            <a:endParaRPr lang="en-US" sz="1100" dirty="0">
              <a:solidFill>
                <a:schemeClr val="tx1">
                  <a:lumMod val="50000"/>
                </a:schemeClr>
              </a:solidFill>
            </a:endParaRPr>
          </a:p>
        </p:txBody>
      </p:sp>
    </p:spTree>
    <p:extLst>
      <p:ext uri="{BB962C8B-B14F-4D97-AF65-F5344CB8AC3E}">
        <p14:creationId xmlns="" xmlns:p14="http://schemas.microsoft.com/office/powerpoint/2010/main" val="12076403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153987"/>
            <a:ext cx="11761788" cy="933449"/>
          </a:xfrm>
        </p:spPr>
        <p:txBody>
          <a:bodyPr/>
          <a:lstStyle/>
          <a:p>
            <a:r>
              <a:rPr lang="en-US" dirty="0" err="1" smtClean="0">
                <a:solidFill>
                  <a:srgbClr val="FFC000"/>
                </a:solidFill>
              </a:rPr>
              <a:t>Revit</a:t>
            </a:r>
            <a:r>
              <a:rPr lang="en-US" dirty="0" smtClean="0">
                <a:solidFill>
                  <a:srgbClr val="FFC000"/>
                </a:solidFill>
              </a:rPr>
              <a:t> 2012 Themes</a:t>
            </a:r>
            <a:endParaRPr lang="en-US" dirty="0">
              <a:solidFill>
                <a:srgbClr val="FFC000"/>
              </a:solidFill>
            </a:endParaRPr>
          </a:p>
        </p:txBody>
      </p:sp>
      <p:sp>
        <p:nvSpPr>
          <p:cNvPr id="3" name="Content Placeholder 2"/>
          <p:cNvSpPr>
            <a:spLocks noGrp="1"/>
          </p:cNvSpPr>
          <p:nvPr>
            <p:ph idx="1"/>
          </p:nvPr>
        </p:nvSpPr>
        <p:spPr>
          <a:xfrm>
            <a:off x="454036" y="1373188"/>
            <a:ext cx="12192802" cy="7620000"/>
          </a:xfrm>
        </p:spPr>
        <p:txBody>
          <a:bodyPr/>
          <a:lstStyle/>
          <a:p>
            <a:r>
              <a:rPr lang="en-US" sz="4000" dirty="0" smtClean="0">
                <a:solidFill>
                  <a:schemeClr val="accent2">
                    <a:lumMod val="60000"/>
                    <a:lumOff val="40000"/>
                  </a:schemeClr>
                </a:solidFill>
              </a:rPr>
              <a:t>Construction Modelling</a:t>
            </a:r>
            <a:endParaRPr lang="en-US" sz="4000" dirty="0">
              <a:solidFill>
                <a:schemeClr val="accent2">
                  <a:lumMod val="60000"/>
                  <a:lumOff val="40000"/>
                </a:schemeClr>
              </a:solidFill>
            </a:endParaRPr>
          </a:p>
          <a:p>
            <a:pPr lvl="1">
              <a:spcBef>
                <a:spcPts val="600"/>
              </a:spcBef>
            </a:pPr>
            <a:r>
              <a:rPr lang="en-US" sz="3400" dirty="0" smtClean="0"/>
              <a:t>More </a:t>
            </a:r>
            <a:r>
              <a:rPr lang="en-US" sz="3400" dirty="0"/>
              <a:t>detailed geometric information to manage construction workflows</a:t>
            </a:r>
          </a:p>
          <a:p>
            <a:r>
              <a:rPr lang="en-US" sz="4000" dirty="0" smtClean="0">
                <a:solidFill>
                  <a:schemeClr val="accent2">
                    <a:lumMod val="60000"/>
                    <a:lumOff val="40000"/>
                  </a:schemeClr>
                </a:solidFill>
              </a:rPr>
              <a:t>Analysis and Visualisation</a:t>
            </a:r>
            <a:endParaRPr lang="en-US" sz="4000" dirty="0">
              <a:solidFill>
                <a:schemeClr val="accent2">
                  <a:lumMod val="60000"/>
                  <a:lumOff val="40000"/>
                </a:schemeClr>
              </a:solidFill>
            </a:endParaRPr>
          </a:p>
          <a:p>
            <a:pPr lvl="1">
              <a:spcBef>
                <a:spcPts val="600"/>
              </a:spcBef>
            </a:pPr>
            <a:r>
              <a:rPr lang="en-US" sz="3400" dirty="0" smtClean="0"/>
              <a:t>Detailed </a:t>
            </a:r>
            <a:r>
              <a:rPr lang="en-US" sz="3400" dirty="0"/>
              <a:t>environmental and element relationship information </a:t>
            </a:r>
            <a:endParaRPr lang="en-US" sz="3400" dirty="0" smtClean="0"/>
          </a:p>
          <a:p>
            <a:pPr lvl="1">
              <a:spcBef>
                <a:spcPts val="0"/>
              </a:spcBef>
            </a:pPr>
            <a:r>
              <a:rPr lang="en-US" sz="3400" dirty="0" smtClean="0"/>
              <a:t>Display </a:t>
            </a:r>
            <a:r>
              <a:rPr lang="en-US" sz="3400" dirty="0"/>
              <a:t>more types of analysis results</a:t>
            </a:r>
          </a:p>
          <a:p>
            <a:pPr marL="487878" lvl="1" indent="-487878">
              <a:buNone/>
            </a:pPr>
            <a:r>
              <a:rPr lang="en-US" sz="4000" dirty="0">
                <a:solidFill>
                  <a:schemeClr val="accent2">
                    <a:lumMod val="60000"/>
                    <a:lumOff val="40000"/>
                  </a:schemeClr>
                </a:solidFill>
                <a:ea typeface="+mn-ea"/>
              </a:rPr>
              <a:t>Large Team Workflow</a:t>
            </a:r>
          </a:p>
          <a:p>
            <a:pPr lvl="1">
              <a:spcBef>
                <a:spcPts val="600"/>
              </a:spcBef>
            </a:pPr>
            <a:r>
              <a:rPr lang="en-US" sz="3400" dirty="0"/>
              <a:t>Access to Worksharing information</a:t>
            </a:r>
          </a:p>
          <a:p>
            <a:pPr marL="487878" lvl="1" indent="-487878">
              <a:buNone/>
            </a:pPr>
            <a:r>
              <a:rPr lang="en-US" sz="4000" dirty="0">
                <a:solidFill>
                  <a:schemeClr val="accent2">
                    <a:lumMod val="60000"/>
                    <a:lumOff val="40000"/>
                  </a:schemeClr>
                </a:solidFill>
                <a:ea typeface="+mn-ea"/>
              </a:rPr>
              <a:t>Interoperability</a:t>
            </a:r>
          </a:p>
          <a:p>
            <a:pPr lvl="1">
              <a:spcBef>
                <a:spcPts val="600"/>
              </a:spcBef>
            </a:pPr>
            <a:r>
              <a:rPr lang="en-US" sz="3400" dirty="0" smtClean="0"/>
              <a:t>Point clouds</a:t>
            </a:r>
          </a:p>
        </p:txBody>
      </p:sp>
    </p:spTree>
    <p:extLst>
      <p:ext uri="{BB962C8B-B14F-4D97-AF65-F5344CB8AC3E}">
        <p14:creationId xmlns="" xmlns:p14="http://schemas.microsoft.com/office/powerpoint/2010/main" val="9528102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77787"/>
            <a:ext cx="11761788" cy="990600"/>
          </a:xfrm>
        </p:spPr>
        <p:txBody>
          <a:bodyPr/>
          <a:lstStyle/>
          <a:p>
            <a:r>
              <a:rPr lang="en-US" dirty="0" err="1" smtClean="0">
                <a:solidFill>
                  <a:srgbClr val="FFC000"/>
                </a:solidFill>
              </a:rPr>
              <a:t>Revit</a:t>
            </a:r>
            <a:r>
              <a:rPr lang="en-US" dirty="0" smtClean="0">
                <a:solidFill>
                  <a:srgbClr val="FFC000"/>
                </a:solidFill>
              </a:rPr>
              <a:t> 2012: </a:t>
            </a:r>
            <a:r>
              <a:rPr lang="en-US" dirty="0" smtClean="0">
                <a:solidFill>
                  <a:schemeClr val="accent2"/>
                </a:solidFill>
              </a:rPr>
              <a:t>Construction</a:t>
            </a:r>
            <a:r>
              <a:rPr lang="en-US" dirty="0" smtClean="0">
                <a:solidFill>
                  <a:srgbClr val="FFC000"/>
                </a:solidFill>
              </a:rPr>
              <a:t> Modelling</a:t>
            </a:r>
            <a:endParaRPr lang="en-US" dirty="0">
              <a:solidFill>
                <a:srgbClr val="FFC000"/>
              </a:solidFill>
            </a:endParaRPr>
          </a:p>
        </p:txBody>
      </p:sp>
      <p:pic>
        <p:nvPicPr>
          <p:cNvPr id="5" name="Content Placeholder 4" descr="constructionModelling.png"/>
          <p:cNvPicPr>
            <a:picLocks noGrp="1" noChangeAspect="1"/>
          </p:cNvPicPr>
          <p:nvPr>
            <p:ph idx="1"/>
          </p:nvPr>
        </p:nvPicPr>
        <p:blipFill>
          <a:blip r:embed="rId3" cstate="print"/>
          <a:stretch>
            <a:fillRect/>
          </a:stretch>
        </p:blipFill>
        <p:spPr>
          <a:xfrm>
            <a:off x="866775" y="2592387"/>
            <a:ext cx="10853031" cy="6555707"/>
          </a:xfrm>
        </p:spPr>
      </p:pic>
      <p:sp>
        <p:nvSpPr>
          <p:cNvPr id="4" name="Text Placeholder 3"/>
          <p:cNvSpPr>
            <a:spLocks noGrp="1"/>
          </p:cNvSpPr>
          <p:nvPr>
            <p:ph type="body" idx="4294967295"/>
          </p:nvPr>
        </p:nvSpPr>
        <p:spPr>
          <a:xfrm>
            <a:off x="409575" y="1068387"/>
            <a:ext cx="11761788" cy="1665287"/>
          </a:xfrm>
        </p:spPr>
        <p:txBody>
          <a:bodyPr/>
          <a:lstStyle/>
          <a:p>
            <a:pPr marL="282575" marR="0" indent="-282575" algn="l" defTabSz="914400" rtl="0" eaLnBrk="0" fontAlgn="base" latinLnBrk="0" hangingPunct="0">
              <a:lnSpc>
                <a:spcPct val="100000"/>
              </a:lnSpc>
              <a:spcBef>
                <a:spcPts val="500"/>
              </a:spcBef>
              <a:spcAft>
                <a:spcPct val="0"/>
              </a:spcAft>
              <a:buClr>
                <a:srgbClr val="FFFFFF"/>
              </a:buClr>
              <a:buSzPct val="80000"/>
              <a:buFont typeface="Wingdings" charset="2"/>
              <a:buChar char="§"/>
              <a:tabLst/>
              <a:defRPr/>
            </a:pPr>
            <a:r>
              <a:rPr lang="en-US" sz="2800" dirty="0" smtClean="0">
                <a:solidFill>
                  <a:srgbClr val="FFFFFF"/>
                </a:solidFill>
                <a:latin typeface="+mn-lt"/>
                <a:ea typeface="ＭＳ Ｐゴシック" charset="-128"/>
                <a:cs typeface="ＭＳ Ｐゴシック" charset="-128"/>
                <a:sym typeface="Arial" charset="0"/>
              </a:rPr>
              <a:t>Wall layers</a:t>
            </a:r>
            <a:endParaRPr lang="en-GB" sz="2800" dirty="0" smtClean="0">
              <a:solidFill>
                <a:srgbClr val="FFFFFF"/>
              </a:solidFill>
              <a:latin typeface="+mn-lt"/>
              <a:ea typeface="ＭＳ Ｐゴシック" charset="-128"/>
              <a:cs typeface="ＭＳ Ｐゴシック" charset="-128"/>
              <a:sym typeface="Arial" charset="0"/>
            </a:endParaRPr>
          </a:p>
          <a:p>
            <a:pPr rtl="0" eaLnBrk="0" fontAlgn="base" latinLnBrk="0" hangingPunct="0"/>
            <a:r>
              <a:rPr lang="en-US" sz="2800" dirty="0" smtClean="0">
                <a:solidFill>
                  <a:srgbClr val="FFFFFF"/>
                </a:solidFill>
                <a:latin typeface="+mn-lt"/>
                <a:ea typeface="ＭＳ Ｐゴシック" charset="-128"/>
                <a:cs typeface="ＭＳ Ｐゴシック" charset="-128"/>
                <a:sym typeface="Arial" charset="0"/>
              </a:rPr>
              <a:t>Subdivision of elements – quantification, construction</a:t>
            </a:r>
            <a:endParaRPr lang="en-GB" sz="2800" dirty="0" smtClean="0"/>
          </a:p>
          <a:p>
            <a:pPr rtl="0" eaLnBrk="0" fontAlgn="base" latinLnBrk="0" hangingPunct="0"/>
            <a:r>
              <a:rPr lang="en-US" sz="2800" dirty="0" smtClean="0">
                <a:solidFill>
                  <a:srgbClr val="FFFFFF"/>
                </a:solidFill>
                <a:latin typeface="+mn-lt"/>
                <a:ea typeface="ＭＳ Ｐゴシック" charset="-128"/>
                <a:cs typeface="ＭＳ Ｐゴシック" charset="-128"/>
                <a:sym typeface="Arial" charset="0"/>
              </a:rPr>
              <a:t>Slabs, monolithic concrete objects – split into component pieces</a:t>
            </a:r>
            <a:endParaRPr lang="en-US" sz="2800" b="0" i="0" baseline="0" dirty="0">
              <a:solidFill>
                <a:srgbClr val="FFFFFF"/>
              </a:solidFill>
              <a:latin typeface="+mn-lt"/>
              <a:ea typeface="ＭＳ Ｐゴシック" charset="-128"/>
              <a:cs typeface="ＭＳ Ｐゴシック" charset="-128"/>
              <a:sym typeface="Arial" charset="0"/>
            </a:endParaRPr>
          </a:p>
        </p:txBody>
      </p:sp>
    </p:spTree>
    <p:extLst>
      <p:ext uri="{BB962C8B-B14F-4D97-AF65-F5344CB8AC3E}">
        <p14:creationId xmlns="" xmlns:p14="http://schemas.microsoft.com/office/powerpoint/2010/main" val="30047065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287338"/>
            <a:ext cx="11761788" cy="1009649"/>
          </a:xfrm>
        </p:spPr>
        <p:txBody>
          <a:bodyPr/>
          <a:lstStyle/>
          <a:p>
            <a:r>
              <a:rPr lang="en-US" dirty="0" err="1" smtClean="0">
                <a:solidFill>
                  <a:srgbClr val="FFC000"/>
                </a:solidFill>
              </a:rPr>
              <a:t>Revit</a:t>
            </a:r>
            <a:r>
              <a:rPr lang="en-US" dirty="0" smtClean="0">
                <a:solidFill>
                  <a:srgbClr val="FFC000"/>
                </a:solidFill>
              </a:rPr>
              <a:t> 2012: Analysis </a:t>
            </a:r>
            <a:r>
              <a:rPr lang="en-US" dirty="0" smtClean="0">
                <a:solidFill>
                  <a:srgbClr val="FFC000"/>
                </a:solidFill>
              </a:rPr>
              <a:t>Visualization</a:t>
            </a:r>
            <a:endParaRPr lang="en-US" dirty="0">
              <a:solidFill>
                <a:srgbClr val="FFC000"/>
              </a:solidFill>
            </a:endParaRPr>
          </a:p>
        </p:txBody>
      </p:sp>
      <p:pic>
        <p:nvPicPr>
          <p:cNvPr id="2050" name="Picture 2" descr="image00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95575" y="3582987"/>
            <a:ext cx="7000875" cy="5236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Content Placeholder 3"/>
          <p:cNvSpPr>
            <a:spLocks noGrp="1"/>
          </p:cNvSpPr>
          <p:nvPr>
            <p:ph idx="1"/>
          </p:nvPr>
        </p:nvSpPr>
        <p:spPr>
          <a:xfrm>
            <a:off x="638175" y="1449387"/>
            <a:ext cx="7664450" cy="2514600"/>
          </a:xfrm>
        </p:spPr>
        <p:txBody>
          <a:bodyPr/>
          <a:lstStyle/>
          <a:p>
            <a:pPr rtl="0" eaLnBrk="0" fontAlgn="base" hangingPunct="0"/>
            <a:r>
              <a:rPr lang="en-US" sz="3600" dirty="0" smtClean="0">
                <a:solidFill>
                  <a:srgbClr val="FFFFFF"/>
                </a:solidFill>
                <a:latin typeface="+mn-lt"/>
                <a:ea typeface="ＭＳ Ｐゴシック" charset="-128"/>
                <a:cs typeface="ＭＳ Ｐゴシック" charset="-128"/>
                <a:sym typeface="Arial" charset="0"/>
              </a:rPr>
              <a:t>API feature enhancements</a:t>
            </a:r>
            <a:endParaRPr lang="en-GB" sz="3600" dirty="0" smtClean="0"/>
          </a:p>
          <a:p>
            <a:pPr rtl="0" eaLnBrk="0" fontAlgn="base" hangingPunct="0"/>
            <a:r>
              <a:rPr lang="en-US" sz="3600" dirty="0" smtClean="0">
                <a:solidFill>
                  <a:srgbClr val="FFFFFF"/>
                </a:solidFill>
                <a:latin typeface="+mn-lt"/>
                <a:ea typeface="ＭＳ Ｐゴシック" charset="-128"/>
                <a:cs typeface="ＭＳ Ｐゴシック" charset="-128"/>
                <a:sym typeface="Arial" charset="0"/>
              </a:rPr>
              <a:t>Vector analysis </a:t>
            </a:r>
            <a:endParaRPr lang="en-GB" sz="3600" dirty="0" smtClean="0"/>
          </a:p>
          <a:p>
            <a:pPr rtl="0" eaLnBrk="0" fontAlgn="base" hangingPunct="0"/>
            <a:r>
              <a:rPr lang="en-US" sz="3600" dirty="0" smtClean="0">
                <a:solidFill>
                  <a:srgbClr val="FFFFFF"/>
                </a:solidFill>
                <a:latin typeface="+mn-lt"/>
                <a:ea typeface="ＭＳ Ｐゴシック" charset="-128"/>
                <a:cs typeface="ＭＳ Ｐゴシック" charset="-128"/>
                <a:sym typeface="Arial" charset="0"/>
              </a:rPr>
              <a:t>Non-element solids</a:t>
            </a:r>
            <a:endParaRPr lang="en-GB" sz="3600" dirty="0" smtClean="0"/>
          </a:p>
        </p:txBody>
      </p:sp>
    </p:spTree>
    <p:extLst>
      <p:ext uri="{BB962C8B-B14F-4D97-AF65-F5344CB8AC3E}">
        <p14:creationId xmlns="" xmlns:p14="http://schemas.microsoft.com/office/powerpoint/2010/main" val="9879829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06387"/>
            <a:ext cx="11761788" cy="857249"/>
          </a:xfrm>
        </p:spPr>
        <p:txBody>
          <a:bodyPr/>
          <a:lstStyle/>
          <a:p>
            <a:r>
              <a:rPr lang="en-US" dirty="0" err="1" smtClean="0">
                <a:solidFill>
                  <a:schemeClr val="accent2"/>
                </a:solidFill>
              </a:rPr>
              <a:t>Revit</a:t>
            </a:r>
            <a:r>
              <a:rPr lang="en-US" dirty="0" smtClean="0">
                <a:solidFill>
                  <a:schemeClr val="accent2"/>
                </a:solidFill>
              </a:rPr>
              <a:t> 2012 – Worksharing</a:t>
            </a:r>
            <a:endParaRPr lang="en-US" dirty="0">
              <a:solidFill>
                <a:schemeClr val="accent2"/>
              </a:solidFill>
            </a:endParaRPr>
          </a:p>
        </p:txBody>
      </p:sp>
      <p:pic>
        <p:nvPicPr>
          <p:cNvPr id="5" name="Content Placeholder 4" descr="worksharing.png"/>
          <p:cNvPicPr>
            <a:picLocks noGrp="1" noChangeAspect="1"/>
          </p:cNvPicPr>
          <p:nvPr>
            <p:ph idx="1"/>
          </p:nvPr>
        </p:nvPicPr>
        <p:blipFill>
          <a:blip r:embed="rId3" cstate="print"/>
          <a:stretch>
            <a:fillRect/>
          </a:stretch>
        </p:blipFill>
        <p:spPr>
          <a:xfrm>
            <a:off x="1971375" y="2516187"/>
            <a:ext cx="9792000" cy="6417000"/>
          </a:xfrm>
        </p:spPr>
      </p:pic>
      <p:sp>
        <p:nvSpPr>
          <p:cNvPr id="4" name="Text Placeholder 3"/>
          <p:cNvSpPr>
            <a:spLocks noGrp="1"/>
          </p:cNvSpPr>
          <p:nvPr>
            <p:ph type="body" idx="4294967295"/>
          </p:nvPr>
        </p:nvSpPr>
        <p:spPr>
          <a:xfrm>
            <a:off x="593725" y="1296987"/>
            <a:ext cx="11761788" cy="1143000"/>
          </a:xfrm>
        </p:spPr>
        <p:txBody>
          <a:bodyPr/>
          <a:lstStyle/>
          <a:p>
            <a:pPr rtl="0" eaLnBrk="0" fontAlgn="base" latinLnBrk="0" hangingPunct="0"/>
            <a:r>
              <a:rPr lang="en-US" sz="3200" dirty="0" smtClean="0">
                <a:solidFill>
                  <a:srgbClr val="FFFFFF"/>
                </a:solidFill>
                <a:latin typeface="+mn-lt"/>
                <a:ea typeface="ＭＳ Ｐゴシック" charset="-128"/>
                <a:cs typeface="ＭＳ Ｐゴシック" charset="-128"/>
                <a:sym typeface="Arial" charset="0"/>
              </a:rPr>
              <a:t>Who’s borrowing? Which elements? What changed? </a:t>
            </a:r>
            <a:endParaRPr lang="en-GB" sz="3200" dirty="0" smtClean="0"/>
          </a:p>
          <a:p>
            <a:pPr rtl="0" eaLnBrk="0" fontAlgn="base" hangingPunct="0">
              <a:spcBef>
                <a:spcPts val="0"/>
              </a:spcBef>
            </a:pPr>
            <a:r>
              <a:rPr lang="en-US" sz="3200" dirty="0" smtClean="0">
                <a:solidFill>
                  <a:srgbClr val="FFFFFF"/>
                </a:solidFill>
                <a:latin typeface="+mn-lt"/>
                <a:ea typeface="ＭＳ Ｐゴシック" charset="-128"/>
                <a:cs typeface="ＭＳ Ｐゴシック" charset="-128"/>
                <a:sym typeface="Arial" charset="0"/>
              </a:rPr>
              <a:t>Visualisation and color schema – to aid collaboration</a:t>
            </a:r>
            <a:endParaRPr lang="en-US" sz="3200" b="0" i="0" baseline="0" dirty="0" smtClean="0">
              <a:solidFill>
                <a:srgbClr val="FFFFFF"/>
              </a:solidFill>
              <a:latin typeface="+mn-lt"/>
              <a:ea typeface="ＭＳ Ｐゴシック" charset="-128"/>
              <a:cs typeface="ＭＳ Ｐゴシック" charset="-128"/>
              <a:sym typeface="Arial" charset="0"/>
            </a:endParaRPr>
          </a:p>
        </p:txBody>
      </p:sp>
    </p:spTree>
    <p:extLst>
      <p:ext uri="{BB962C8B-B14F-4D97-AF65-F5344CB8AC3E}">
        <p14:creationId xmlns="" xmlns:p14="http://schemas.microsoft.com/office/powerpoint/2010/main" val="389356650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SK_Dark">
  <a:themeElements>
    <a:clrScheme name="Custom 3">
      <a:dk1>
        <a:sysClr val="windowText" lastClr="000000"/>
      </a:dk1>
      <a:lt1>
        <a:sysClr val="window" lastClr="FFFFFF"/>
      </a:lt1>
      <a:dk2>
        <a:srgbClr val="000000"/>
      </a:dk2>
      <a:lt2>
        <a:srgbClr val="F8F8F8"/>
      </a:lt2>
      <a:accent1>
        <a:srgbClr val="DD0000"/>
      </a:accent1>
      <a:accent2>
        <a:srgbClr val="FFAA00"/>
      </a:accent2>
      <a:accent3>
        <a:srgbClr val="004282"/>
      </a:accent3>
      <a:accent4>
        <a:srgbClr val="993388"/>
      </a:accent4>
      <a:accent5>
        <a:srgbClr val="FF6600"/>
      </a:accent5>
      <a:accent6>
        <a:srgbClr val="118888"/>
      </a:accent6>
      <a:hlink>
        <a:srgbClr val="0099CC"/>
      </a:hlink>
      <a:folHlink>
        <a:srgbClr val="993399"/>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B1EBAD7F7AA84D9BE4A559C31651FA" ma:contentTypeVersion="0" ma:contentTypeDescription="Create a new document." ma:contentTypeScope="" ma:versionID="5c200603a0788e4ea7fbcbe36c12d374">
  <xsd:schema xmlns:xsd="http://www.w3.org/2001/XMLSchema" xmlns:p="http://schemas.microsoft.com/office/2006/metadata/properties" targetNamespace="http://schemas.microsoft.com/office/2006/metadata/properties" ma:root="true" ma:fieldsID="46ce51841bcaebe75ae25adb2fb3cb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A6940A3-60F3-44B4-AA21-FF502F6EB620}">
  <ds:schemaRefs>
    <ds:schemaRef ds:uri="http://schemas.microsoft.com/sharepoint/v3/contenttype/forms"/>
  </ds:schemaRefs>
</ds:datastoreItem>
</file>

<file path=customXml/itemProps2.xml><?xml version="1.0" encoding="utf-8"?>
<ds:datastoreItem xmlns:ds="http://schemas.openxmlformats.org/officeDocument/2006/customXml" ds:itemID="{AB4C443D-008D-48E0-A5B6-C8B6DC27BF87}">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CF41C07-15CB-4739-8E59-0CF9AB16D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6689</Words>
  <Application>Microsoft Office PowerPoint</Application>
  <PresentationFormat>Custom</PresentationFormat>
  <Paragraphs>766</Paragraphs>
  <Slides>56</Slides>
  <Notes>56</Notes>
  <HiddenSlides>1</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ADSK_Dark</vt:lpstr>
      <vt:lpstr>Slide 1</vt:lpstr>
      <vt:lpstr> This presentation… </vt:lpstr>
      <vt:lpstr> This presentation… </vt:lpstr>
      <vt:lpstr>Agenda</vt:lpstr>
      <vt:lpstr>Agenda</vt:lpstr>
      <vt:lpstr>Revit 2012 Themes</vt:lpstr>
      <vt:lpstr>Revit 2012: Construction Modelling</vt:lpstr>
      <vt:lpstr>Revit 2012: Analysis Visualization</vt:lpstr>
      <vt:lpstr>Revit 2012 – Worksharing</vt:lpstr>
      <vt:lpstr>Revit 2012: Point Clouds</vt:lpstr>
      <vt:lpstr>Revit 2012: Piping and Ducts</vt:lpstr>
      <vt:lpstr>Revit 2012: Rebar Improvements</vt:lpstr>
      <vt:lpstr>Revit 2012 Product Feature Demos </vt:lpstr>
      <vt:lpstr>Agenda</vt:lpstr>
      <vt:lpstr>API’s and Porting</vt:lpstr>
      <vt:lpstr>Agenda</vt:lpstr>
      <vt:lpstr>The Rice</vt:lpstr>
      <vt:lpstr>.NET 4.0</vt:lpstr>
      <vt:lpstr>Vendor ID</vt:lpstr>
      <vt:lpstr>Vendor Identification</vt:lpstr>
      <vt:lpstr>Regeneration Mode</vt:lpstr>
      <vt:lpstr>CompoundStructure and Wall Sweeps</vt:lpstr>
      <vt:lpstr>Line and Fill Patterns</vt:lpstr>
      <vt:lpstr>IndependentTag</vt:lpstr>
      <vt:lpstr>Import and Export APIs</vt:lpstr>
      <vt:lpstr>Save and Close API changes</vt:lpstr>
      <vt:lpstr>Reference properties</vt:lpstr>
      <vt:lpstr>Event changes</vt:lpstr>
      <vt:lpstr>Move and Mirror changes</vt:lpstr>
      <vt:lpstr>Rotate and Array changes</vt:lpstr>
      <vt:lpstr>Materials Renovation</vt:lpstr>
      <vt:lpstr>Rebar changes</vt:lpstr>
      <vt:lpstr>Agenda</vt:lpstr>
      <vt:lpstr>The Wine</vt:lpstr>
      <vt:lpstr>Open and Activate Document</vt:lpstr>
      <vt:lpstr>Set Active View</vt:lpstr>
      <vt:lpstr>Custom Ribbon Tab</vt:lpstr>
      <vt:lpstr>Worksharing – Comprehensive Read API</vt:lpstr>
      <vt:lpstr>Geometry</vt:lpstr>
      <vt:lpstr>Room and Space Geometry</vt:lpstr>
      <vt:lpstr>Conceptual Energy Analysis </vt:lpstr>
      <vt:lpstr>Detailed Energy Analytical Model</vt:lpstr>
      <vt:lpstr>Analysis Visualization Framework</vt:lpstr>
      <vt:lpstr>Rebar changes</vt:lpstr>
      <vt:lpstr>MEP API, Duct and Pipe Insulation</vt:lpstr>
      <vt:lpstr>Construction Modeling</vt:lpstr>
      <vt:lpstr>Point Cloud API</vt:lpstr>
      <vt:lpstr>Extensible Storage</vt:lpstr>
      <vt:lpstr>Linked Models</vt:lpstr>
      <vt:lpstr>Performance Advisor API</vt:lpstr>
      <vt:lpstr>Performance Advisor</vt:lpstr>
      <vt:lpstr>And much more …</vt:lpstr>
      <vt:lpstr>Agenda</vt:lpstr>
      <vt:lpstr>API Demo &lt; hide slides &gt;</vt:lpstr>
      <vt:lpstr>New SDK Samples </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2010-07-16T16:55:15Z</dcterms:created>
  <dcterms:modified xsi:type="dcterms:W3CDTF">2011-03-24T01:15:44Z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0x0101006CB1EBAD7F7AA84D9BE4A559C31651FA</vt:lpwstr>
  </property>
</Properties>
</file>