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notesSlides/notesSlide67.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notesSlides/notesSlide63.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docProps/custom.xml" ContentType="application/vnd.openxmlformats-officedocument.custom-properties+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Default Extension="png" ContentType="image/png"/>
  <Override PartName="/ppt/notesSlides/notesSlide3.xml" ContentType="application/vnd.openxmlformats-officedocument.presentationml.notesSlide+xml"/>
  <Override PartName="/ppt/notesSlides/notesSlide68.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notesSlides/notesSlide64.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tags/tag1.xml" ContentType="application/vnd.openxmlformats-officedocument.presentationml.tags+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notesSlides/notesSlide60.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notesSlides/notesSlide69.xml" ContentType="application/vnd.openxmlformats-officedocument.presentationml.notes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commentAuthors.xml" ContentType="application/vnd.openxmlformats-officedocument.presentationml.commentAuthors+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Default Extension="jpeg" ContentType="image/jpeg"/>
  <Override PartName="/ppt/notesSlides/notesSlide37.xml" ContentType="application/vnd.openxmlformats-officedocument.presentationml.notesSlide+xml"/>
  <Override PartName="/ppt/notesSlides/notesSlide55.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slides/slide20.xml" ContentType="application/vnd.openxmlformats-officedocument.presentationml.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84"/>
  </p:notesMasterIdLst>
  <p:handoutMasterIdLst>
    <p:handoutMasterId r:id="rId85"/>
  </p:handoutMasterIdLst>
  <p:sldIdLst>
    <p:sldId id="443" r:id="rId5"/>
    <p:sldId id="482" r:id="rId6"/>
    <p:sldId id="483" r:id="rId7"/>
    <p:sldId id="484" r:id="rId8"/>
    <p:sldId id="381" r:id="rId9"/>
    <p:sldId id="501" r:id="rId10"/>
    <p:sldId id="495" r:id="rId11"/>
    <p:sldId id="557" r:id="rId12"/>
    <p:sldId id="494" r:id="rId13"/>
    <p:sldId id="498" r:id="rId14"/>
    <p:sldId id="500" r:id="rId15"/>
    <p:sldId id="572" r:id="rId16"/>
    <p:sldId id="573" r:id="rId17"/>
    <p:sldId id="565" r:id="rId18"/>
    <p:sldId id="566" r:id="rId19"/>
    <p:sldId id="502" r:id="rId20"/>
    <p:sldId id="503" r:id="rId21"/>
    <p:sldId id="558" r:id="rId22"/>
    <p:sldId id="504" r:id="rId23"/>
    <p:sldId id="526" r:id="rId24"/>
    <p:sldId id="552" r:id="rId25"/>
    <p:sldId id="527" r:id="rId26"/>
    <p:sldId id="553" r:id="rId27"/>
    <p:sldId id="528" r:id="rId28"/>
    <p:sldId id="529" r:id="rId29"/>
    <p:sldId id="530" r:id="rId30"/>
    <p:sldId id="531" r:id="rId31"/>
    <p:sldId id="532" r:id="rId32"/>
    <p:sldId id="554" r:id="rId33"/>
    <p:sldId id="559" r:id="rId34"/>
    <p:sldId id="555" r:id="rId35"/>
    <p:sldId id="506" r:id="rId36"/>
    <p:sldId id="549" r:id="rId37"/>
    <p:sldId id="560" r:id="rId38"/>
    <p:sldId id="562" r:id="rId39"/>
    <p:sldId id="561" r:id="rId40"/>
    <p:sldId id="507" r:id="rId41"/>
    <p:sldId id="534" r:id="rId42"/>
    <p:sldId id="535" r:id="rId43"/>
    <p:sldId id="510" r:id="rId44"/>
    <p:sldId id="505" r:id="rId45"/>
    <p:sldId id="521" r:id="rId46"/>
    <p:sldId id="567" r:id="rId47"/>
    <p:sldId id="512" r:id="rId48"/>
    <p:sldId id="568" r:id="rId49"/>
    <p:sldId id="569" r:id="rId50"/>
    <p:sldId id="570" r:id="rId51"/>
    <p:sldId id="571" r:id="rId52"/>
    <p:sldId id="513" r:id="rId53"/>
    <p:sldId id="514" r:id="rId54"/>
    <p:sldId id="515" r:id="rId55"/>
    <p:sldId id="516" r:id="rId56"/>
    <p:sldId id="517" r:id="rId57"/>
    <p:sldId id="520" r:id="rId58"/>
    <p:sldId id="575" r:id="rId59"/>
    <p:sldId id="519" r:id="rId60"/>
    <p:sldId id="508" r:id="rId61"/>
    <p:sldId id="544" r:id="rId62"/>
    <p:sldId id="547" r:id="rId63"/>
    <p:sldId id="538" r:id="rId64"/>
    <p:sldId id="539" r:id="rId65"/>
    <p:sldId id="537" r:id="rId66"/>
    <p:sldId id="542" r:id="rId67"/>
    <p:sldId id="546" r:id="rId68"/>
    <p:sldId id="543" r:id="rId69"/>
    <p:sldId id="540" r:id="rId70"/>
    <p:sldId id="541" r:id="rId71"/>
    <p:sldId id="545" r:id="rId72"/>
    <p:sldId id="548" r:id="rId73"/>
    <p:sldId id="536" r:id="rId74"/>
    <p:sldId id="563" r:id="rId75"/>
    <p:sldId id="487" r:id="rId76"/>
    <p:sldId id="489" r:id="rId77"/>
    <p:sldId id="490" r:id="rId78"/>
    <p:sldId id="574" r:id="rId79"/>
    <p:sldId id="492" r:id="rId80"/>
    <p:sldId id="509" r:id="rId81"/>
    <p:sldId id="475" r:id="rId82"/>
    <p:sldId id="485" r:id="rId83"/>
  </p:sldIdLst>
  <p:sldSz cx="13011150" cy="9756775"/>
  <p:notesSz cx="6805613" cy="9939338"/>
  <p:custDataLst>
    <p:tags r:id="rId86"/>
  </p:custDataLst>
  <p:defaultTextStyle>
    <a:defPPr>
      <a:defRPr lang="en-US"/>
    </a:defPPr>
    <a:lvl1pPr algn="l" defTabSz="1298575" rtl="0" fontAlgn="base">
      <a:spcBef>
        <a:spcPct val="0"/>
      </a:spcBef>
      <a:spcAft>
        <a:spcPct val="0"/>
      </a:spcAft>
      <a:defRPr sz="2600" kern="1200">
        <a:solidFill>
          <a:schemeClr val="tx1"/>
        </a:solidFill>
        <a:latin typeface="Arial" charset="0"/>
        <a:ea typeface="ヒラギノ角ゴ Pro W3" charset="-128"/>
        <a:cs typeface="ヒラギノ角ゴ Pro W3" charset="-128"/>
      </a:defRPr>
    </a:lvl1pPr>
    <a:lvl2pPr marL="647700" indent="-190500" algn="l" defTabSz="1298575" rtl="0" fontAlgn="base">
      <a:spcBef>
        <a:spcPct val="0"/>
      </a:spcBef>
      <a:spcAft>
        <a:spcPct val="0"/>
      </a:spcAft>
      <a:defRPr sz="2600" kern="1200">
        <a:solidFill>
          <a:schemeClr val="tx1"/>
        </a:solidFill>
        <a:latin typeface="Arial" charset="0"/>
        <a:ea typeface="ヒラギノ角ゴ Pro W3" charset="-128"/>
        <a:cs typeface="ヒラギノ角ゴ Pro W3" charset="-128"/>
      </a:defRPr>
    </a:lvl2pPr>
    <a:lvl3pPr marL="1298575" indent="-384175" algn="l" defTabSz="1298575" rtl="0" fontAlgn="base">
      <a:spcBef>
        <a:spcPct val="0"/>
      </a:spcBef>
      <a:spcAft>
        <a:spcPct val="0"/>
      </a:spcAft>
      <a:defRPr sz="2600" kern="1200">
        <a:solidFill>
          <a:schemeClr val="tx1"/>
        </a:solidFill>
        <a:latin typeface="Arial" charset="0"/>
        <a:ea typeface="ヒラギノ角ゴ Pro W3" charset="-128"/>
        <a:cs typeface="ヒラギノ角ゴ Pro W3" charset="-128"/>
      </a:defRPr>
    </a:lvl3pPr>
    <a:lvl4pPr marL="1949450" indent="-577850" algn="l" defTabSz="1298575" rtl="0" fontAlgn="base">
      <a:spcBef>
        <a:spcPct val="0"/>
      </a:spcBef>
      <a:spcAft>
        <a:spcPct val="0"/>
      </a:spcAft>
      <a:defRPr sz="2600" kern="1200">
        <a:solidFill>
          <a:schemeClr val="tx1"/>
        </a:solidFill>
        <a:latin typeface="Arial" charset="0"/>
        <a:ea typeface="ヒラギノ角ゴ Pro W3" charset="-128"/>
        <a:cs typeface="ヒラギノ角ゴ Pro W3" charset="-128"/>
      </a:defRPr>
    </a:lvl4pPr>
    <a:lvl5pPr marL="2598738" indent="-769938" algn="l" defTabSz="1298575" rtl="0" fontAlgn="base">
      <a:spcBef>
        <a:spcPct val="0"/>
      </a:spcBef>
      <a:spcAft>
        <a:spcPct val="0"/>
      </a:spcAft>
      <a:defRPr sz="2600" kern="1200">
        <a:solidFill>
          <a:schemeClr val="tx1"/>
        </a:solidFill>
        <a:latin typeface="Arial" charset="0"/>
        <a:ea typeface="ヒラギノ角ゴ Pro W3" charset="-128"/>
        <a:cs typeface="ヒラギノ角ゴ Pro W3" charset="-128"/>
      </a:defRPr>
    </a:lvl5pPr>
    <a:lvl6pPr marL="2286000" algn="l" defTabSz="457200" rtl="0" eaLnBrk="1" latinLnBrk="0" hangingPunct="1">
      <a:defRPr sz="2600" kern="1200">
        <a:solidFill>
          <a:schemeClr val="tx1"/>
        </a:solidFill>
        <a:latin typeface="Arial" charset="0"/>
        <a:ea typeface="ヒラギノ角ゴ Pro W3" charset="-128"/>
        <a:cs typeface="ヒラギノ角ゴ Pro W3" charset="-128"/>
      </a:defRPr>
    </a:lvl6pPr>
    <a:lvl7pPr marL="2743200" algn="l" defTabSz="457200" rtl="0" eaLnBrk="1" latinLnBrk="0" hangingPunct="1">
      <a:defRPr sz="2600" kern="1200">
        <a:solidFill>
          <a:schemeClr val="tx1"/>
        </a:solidFill>
        <a:latin typeface="Arial" charset="0"/>
        <a:ea typeface="ヒラギノ角ゴ Pro W3" charset="-128"/>
        <a:cs typeface="ヒラギノ角ゴ Pro W3" charset="-128"/>
      </a:defRPr>
    </a:lvl7pPr>
    <a:lvl8pPr marL="3200400" algn="l" defTabSz="457200" rtl="0" eaLnBrk="1" latinLnBrk="0" hangingPunct="1">
      <a:defRPr sz="2600" kern="1200">
        <a:solidFill>
          <a:schemeClr val="tx1"/>
        </a:solidFill>
        <a:latin typeface="Arial" charset="0"/>
        <a:ea typeface="ヒラギノ角ゴ Pro W3" charset="-128"/>
        <a:cs typeface="ヒラギノ角ゴ Pro W3" charset="-128"/>
      </a:defRPr>
    </a:lvl8pPr>
    <a:lvl9pPr marL="3657600" algn="l" defTabSz="457200" rtl="0" eaLnBrk="1" latinLnBrk="0" hangingPunct="1">
      <a:defRPr sz="2600" kern="1200">
        <a:solidFill>
          <a:schemeClr val="tx1"/>
        </a:solidFill>
        <a:latin typeface="Arial" charset="0"/>
        <a:ea typeface="ヒラギノ角ゴ Pro W3" charset="-128"/>
        <a:cs typeface="ヒラギノ角ゴ Pro W3" charset="-128"/>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5"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E5500"/>
    <a:srgbClr val="77BB11"/>
    <a:srgbClr val="EE0066"/>
    <a:srgbClr val="118888"/>
    <a:srgbClr val="004282"/>
    <a:srgbClr val="7F7F7F"/>
    <a:srgbClr val="993388"/>
    <a:srgbClr val="EDEDED"/>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88" autoAdjust="0"/>
    <p:restoredTop sz="79348" autoAdjust="0"/>
  </p:normalViewPr>
  <p:slideViewPr>
    <p:cSldViewPr>
      <p:cViewPr varScale="1">
        <p:scale>
          <a:sx n="71" d="100"/>
          <a:sy n="71" d="100"/>
        </p:scale>
        <p:origin x="-948" y="-114"/>
      </p:cViewPr>
      <p:guideLst>
        <p:guide orient="horz" pos="3073"/>
        <p:guide pos="4098"/>
      </p:guideLst>
    </p:cSldViewPr>
  </p:slideViewPr>
  <p:outlineViewPr>
    <p:cViewPr>
      <p:scale>
        <a:sx n="33" d="100"/>
        <a:sy n="33" d="100"/>
      </p:scale>
      <p:origin x="0" y="65628"/>
    </p:cViewPr>
  </p:outlineViewPr>
  <p:notesTextViewPr>
    <p:cViewPr>
      <p:scale>
        <a:sx n="100" d="100"/>
        <a:sy n="100" d="100"/>
      </p:scale>
      <p:origin x="0" y="0"/>
    </p:cViewPr>
  </p:notesTextViewPr>
  <p:sorterViewPr>
    <p:cViewPr>
      <p:scale>
        <a:sx n="50" d="100"/>
        <a:sy n="50" d="100"/>
      </p:scale>
      <p:origin x="0" y="11586"/>
    </p:cViewPr>
  </p:sorterViewPr>
  <p:notesViewPr>
    <p:cSldViewPr>
      <p:cViewPr varScale="1">
        <p:scale>
          <a:sx n="67" d="100"/>
          <a:sy n="67" d="100"/>
        </p:scale>
        <p:origin x="-3516" y="-120"/>
      </p:cViewPr>
      <p:guideLst>
        <p:guide orient="horz" pos="3131"/>
        <p:guide pos="2144"/>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slide" Target="slides/slide72.xml"/><Relationship Id="rId84" Type="http://schemas.openxmlformats.org/officeDocument/2006/relationships/notesMaster" Target="notesMasters/notesMaster1.xml"/><Relationship Id="rId89" Type="http://schemas.openxmlformats.org/officeDocument/2006/relationships/viewProps" Target="viewProps.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slide" Target="slides/slide75.xml"/><Relationship Id="rId87" Type="http://schemas.openxmlformats.org/officeDocument/2006/relationships/commentAuthors" Target="commentAuthors.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slide" Target="slides/slide78.xml"/><Relationship Id="rId90" Type="http://schemas.openxmlformats.org/officeDocument/2006/relationships/theme" Target="theme/theme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handoutMaster" Target="handoutMasters/handoutMaster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tags" Target="tags/tag1.xml"/><Relationship Id="rId4" Type="http://schemas.openxmlformats.org/officeDocument/2006/relationships/slideMaster" Target="slideMasters/slideMaster1.xml"/><Relationship Id="rId9"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7988" cy="496888"/>
          </a:xfrm>
          <a:prstGeom prst="rect">
            <a:avLst/>
          </a:prstGeom>
        </p:spPr>
        <p:txBody>
          <a:bodyPr vert="horz" lIns="65233" tIns="32617" rIns="65233" bIns="32617" rtlCol="0"/>
          <a:lstStyle>
            <a:lvl1pPr algn="l" defTabSz="928021" fontAlgn="auto">
              <a:spcBef>
                <a:spcPts val="0"/>
              </a:spcBef>
              <a:spcAft>
                <a:spcPts val="0"/>
              </a:spcAft>
              <a:defRPr sz="900">
                <a:latin typeface="+mn-lt"/>
                <a:ea typeface="+mn-ea"/>
                <a:cs typeface="+mn-cs"/>
              </a:defRPr>
            </a:lvl1pPr>
          </a:lstStyle>
          <a:p>
            <a:pPr>
              <a:defRPr/>
            </a:pPr>
            <a:endParaRPr lang="en-US" dirty="0"/>
          </a:p>
        </p:txBody>
      </p:sp>
      <p:sp>
        <p:nvSpPr>
          <p:cNvPr id="3" name="Date Placeholder 2"/>
          <p:cNvSpPr>
            <a:spLocks noGrp="1"/>
          </p:cNvSpPr>
          <p:nvPr>
            <p:ph type="dt" sz="quarter" idx="1"/>
          </p:nvPr>
        </p:nvSpPr>
        <p:spPr>
          <a:xfrm>
            <a:off x="3854450" y="0"/>
            <a:ext cx="2949575" cy="496888"/>
          </a:xfrm>
          <a:prstGeom prst="rect">
            <a:avLst/>
          </a:prstGeom>
        </p:spPr>
        <p:txBody>
          <a:bodyPr vert="horz" wrap="square" lIns="65233" tIns="32617" rIns="65233" bIns="32617" numCol="1" anchor="t" anchorCtr="0" compatLnSpc="1">
            <a:prstTxWarp prst="textNoShape">
              <a:avLst/>
            </a:prstTxWarp>
          </a:bodyPr>
          <a:lstStyle>
            <a:lvl1pPr algn="r" defTabSz="927100">
              <a:defRPr sz="900">
                <a:latin typeface="Calibri" charset="0"/>
              </a:defRPr>
            </a:lvl1pPr>
          </a:lstStyle>
          <a:p>
            <a:pPr>
              <a:defRPr/>
            </a:pPr>
            <a:fld id="{49CEBDC2-A1F9-6A49-8E53-67AAE8967D73}" type="datetime1">
              <a:rPr lang="en-US"/>
              <a:pPr>
                <a:defRPr/>
              </a:pPr>
              <a:t>2011-07-06</a:t>
            </a:fld>
            <a:endParaRPr lang="en-US" dirty="0"/>
          </a:p>
        </p:txBody>
      </p:sp>
      <p:sp>
        <p:nvSpPr>
          <p:cNvPr id="4" name="Footer Placeholder 3"/>
          <p:cNvSpPr>
            <a:spLocks noGrp="1"/>
          </p:cNvSpPr>
          <p:nvPr>
            <p:ph type="ftr" sz="quarter" idx="2"/>
          </p:nvPr>
        </p:nvSpPr>
        <p:spPr>
          <a:xfrm>
            <a:off x="0" y="9440863"/>
            <a:ext cx="2947988" cy="496887"/>
          </a:xfrm>
          <a:prstGeom prst="rect">
            <a:avLst/>
          </a:prstGeom>
        </p:spPr>
        <p:txBody>
          <a:bodyPr vert="horz" lIns="65233" tIns="32617" rIns="65233" bIns="32617" rtlCol="0" anchor="b"/>
          <a:lstStyle>
            <a:lvl1pPr algn="l" defTabSz="928021" fontAlgn="auto">
              <a:spcBef>
                <a:spcPts val="0"/>
              </a:spcBef>
              <a:spcAft>
                <a:spcPts val="0"/>
              </a:spcAft>
              <a:defRPr sz="900">
                <a:latin typeface="+mn-lt"/>
                <a:ea typeface="+mn-ea"/>
                <a:cs typeface="+mn-cs"/>
              </a:defRPr>
            </a:lvl1pPr>
          </a:lstStyle>
          <a:p>
            <a:pPr>
              <a:defRPr/>
            </a:pPr>
            <a:endParaRPr lang="en-US" dirty="0"/>
          </a:p>
        </p:txBody>
      </p:sp>
      <p:sp>
        <p:nvSpPr>
          <p:cNvPr id="5" name="Slide Number Placeholder 4"/>
          <p:cNvSpPr>
            <a:spLocks noGrp="1"/>
          </p:cNvSpPr>
          <p:nvPr>
            <p:ph type="sldNum" sz="quarter" idx="3"/>
          </p:nvPr>
        </p:nvSpPr>
        <p:spPr>
          <a:xfrm>
            <a:off x="3854450" y="9440863"/>
            <a:ext cx="2949575" cy="496887"/>
          </a:xfrm>
          <a:prstGeom prst="rect">
            <a:avLst/>
          </a:prstGeom>
        </p:spPr>
        <p:txBody>
          <a:bodyPr vert="horz" wrap="square" lIns="65233" tIns="32617" rIns="65233" bIns="32617" numCol="1" anchor="b" anchorCtr="0" compatLnSpc="1">
            <a:prstTxWarp prst="textNoShape">
              <a:avLst/>
            </a:prstTxWarp>
          </a:bodyPr>
          <a:lstStyle>
            <a:lvl1pPr algn="r" defTabSz="927100">
              <a:defRPr sz="900">
                <a:latin typeface="Calibri" charset="0"/>
              </a:defRPr>
            </a:lvl1pPr>
          </a:lstStyle>
          <a:p>
            <a:pPr>
              <a:defRPr/>
            </a:pPr>
            <a:fld id="{A6801E09-BD81-5445-9AD4-5F753848A2D0}" type="slidenum">
              <a:rPr lang="en-US"/>
              <a:pPr>
                <a:defRPr/>
              </a:pPr>
              <a:t>‹#›</a:t>
            </a:fld>
            <a:endParaRPr lang="en-US" dirty="0"/>
          </a:p>
        </p:txBody>
      </p:sp>
    </p:spTree>
    <p:extLst>
      <p:ext uri="{BB962C8B-B14F-4D97-AF65-F5344CB8AC3E}">
        <p14:creationId xmlns="" xmlns:p14="http://schemas.microsoft.com/office/powerpoint/2010/main" val="4334604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7988" cy="496888"/>
          </a:xfrm>
          <a:prstGeom prst="rect">
            <a:avLst/>
          </a:prstGeom>
        </p:spPr>
        <p:txBody>
          <a:bodyPr vert="horz" lIns="95662" tIns="47831" rIns="95662" bIns="47831" rtlCol="0"/>
          <a:lstStyle>
            <a:lvl1pPr algn="l" defTabSz="928021" fontAlgn="auto">
              <a:spcBef>
                <a:spcPts val="0"/>
              </a:spcBef>
              <a:spcAft>
                <a:spcPts val="0"/>
              </a:spcAft>
              <a:defRPr sz="1200">
                <a:latin typeface="+mn-lt"/>
                <a:ea typeface="+mn-ea"/>
                <a:cs typeface="+mn-cs"/>
              </a:defRPr>
            </a:lvl1pPr>
          </a:lstStyle>
          <a:p>
            <a:pPr>
              <a:defRPr/>
            </a:pPr>
            <a:endParaRPr lang="en-US" dirty="0"/>
          </a:p>
        </p:txBody>
      </p:sp>
      <p:sp>
        <p:nvSpPr>
          <p:cNvPr id="3" name="Date Placeholder 2"/>
          <p:cNvSpPr>
            <a:spLocks noGrp="1"/>
          </p:cNvSpPr>
          <p:nvPr>
            <p:ph type="dt" idx="1"/>
          </p:nvPr>
        </p:nvSpPr>
        <p:spPr>
          <a:xfrm>
            <a:off x="3854450" y="0"/>
            <a:ext cx="2949575" cy="496888"/>
          </a:xfrm>
          <a:prstGeom prst="rect">
            <a:avLst/>
          </a:prstGeom>
        </p:spPr>
        <p:txBody>
          <a:bodyPr vert="horz" wrap="square" lIns="95662" tIns="47831" rIns="95662" bIns="47831" numCol="1" anchor="t" anchorCtr="0" compatLnSpc="1">
            <a:prstTxWarp prst="textNoShape">
              <a:avLst/>
            </a:prstTxWarp>
          </a:bodyPr>
          <a:lstStyle>
            <a:lvl1pPr algn="r" defTabSz="927100">
              <a:defRPr sz="1200">
                <a:latin typeface="Calibri" charset="0"/>
              </a:defRPr>
            </a:lvl1pPr>
          </a:lstStyle>
          <a:p>
            <a:pPr>
              <a:defRPr/>
            </a:pPr>
            <a:fld id="{0C6B155D-02B3-CA44-A1CF-ECD3144E0BEF}" type="datetime1">
              <a:rPr lang="en-US"/>
              <a:pPr>
                <a:defRPr/>
              </a:pPr>
              <a:t>2011-07-06</a:t>
            </a:fld>
            <a:endParaRPr lang="en-US" dirty="0"/>
          </a:p>
        </p:txBody>
      </p:sp>
      <p:sp>
        <p:nvSpPr>
          <p:cNvPr id="4" name="Slide Image Placeholder 3"/>
          <p:cNvSpPr>
            <a:spLocks noGrp="1" noRot="1" noChangeAspect="1"/>
          </p:cNvSpPr>
          <p:nvPr>
            <p:ph type="sldImg" idx="2"/>
          </p:nvPr>
        </p:nvSpPr>
        <p:spPr>
          <a:xfrm>
            <a:off x="1539875" y="828675"/>
            <a:ext cx="3725863" cy="2795588"/>
          </a:xfrm>
          <a:prstGeom prst="rect">
            <a:avLst/>
          </a:prstGeom>
          <a:noFill/>
          <a:ln w="12700">
            <a:solidFill>
              <a:prstClr val="black"/>
            </a:solidFill>
          </a:ln>
        </p:spPr>
        <p:txBody>
          <a:bodyPr vert="horz" lIns="95662" tIns="47831" rIns="95662" bIns="47831" rtlCol="0" anchor="ctr"/>
          <a:lstStyle/>
          <a:p>
            <a:pPr lvl="0"/>
            <a:endParaRPr lang="en-US" noProof="0" dirty="0"/>
          </a:p>
        </p:txBody>
      </p:sp>
      <p:sp>
        <p:nvSpPr>
          <p:cNvPr id="5" name="Notes Placeholder 4"/>
          <p:cNvSpPr>
            <a:spLocks noGrp="1"/>
          </p:cNvSpPr>
          <p:nvPr>
            <p:ph type="body" sz="quarter" idx="3"/>
          </p:nvPr>
        </p:nvSpPr>
        <p:spPr>
          <a:xfrm>
            <a:off x="679450" y="3975100"/>
            <a:ext cx="5446713" cy="5218113"/>
          </a:xfrm>
          <a:prstGeom prst="rect">
            <a:avLst/>
          </a:prstGeom>
        </p:spPr>
        <p:txBody>
          <a:bodyPr vert="horz" lIns="95662" tIns="47831" rIns="95662" bIns="47831"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6" name="Footer Placeholder 5"/>
          <p:cNvSpPr>
            <a:spLocks noGrp="1"/>
          </p:cNvSpPr>
          <p:nvPr>
            <p:ph type="ftr" sz="quarter" idx="4"/>
          </p:nvPr>
        </p:nvSpPr>
        <p:spPr>
          <a:xfrm>
            <a:off x="0" y="9440863"/>
            <a:ext cx="2947988" cy="496887"/>
          </a:xfrm>
          <a:prstGeom prst="rect">
            <a:avLst/>
          </a:prstGeom>
        </p:spPr>
        <p:txBody>
          <a:bodyPr vert="horz" lIns="95662" tIns="47831" rIns="95662" bIns="47831" rtlCol="0" anchor="b"/>
          <a:lstStyle>
            <a:lvl1pPr algn="l" defTabSz="928021" fontAlgn="auto">
              <a:spcBef>
                <a:spcPts val="0"/>
              </a:spcBef>
              <a:spcAft>
                <a:spcPts val="0"/>
              </a:spcAft>
              <a:defRPr sz="1200">
                <a:latin typeface="+mn-lt"/>
                <a:ea typeface="+mn-ea"/>
                <a:cs typeface="+mn-cs"/>
              </a:defRPr>
            </a:lvl1pPr>
          </a:lstStyle>
          <a:p>
            <a:pPr>
              <a:defRPr/>
            </a:pPr>
            <a:endParaRPr lang="en-US" dirty="0"/>
          </a:p>
        </p:txBody>
      </p:sp>
      <p:sp>
        <p:nvSpPr>
          <p:cNvPr id="7" name="Slide Number Placeholder 6"/>
          <p:cNvSpPr>
            <a:spLocks noGrp="1"/>
          </p:cNvSpPr>
          <p:nvPr>
            <p:ph type="sldNum" sz="quarter" idx="5"/>
          </p:nvPr>
        </p:nvSpPr>
        <p:spPr>
          <a:xfrm>
            <a:off x="3854450" y="9440863"/>
            <a:ext cx="2949575" cy="496887"/>
          </a:xfrm>
          <a:prstGeom prst="rect">
            <a:avLst/>
          </a:prstGeom>
        </p:spPr>
        <p:txBody>
          <a:bodyPr vert="horz" wrap="square" lIns="95662" tIns="47831" rIns="95662" bIns="47831" numCol="1" anchor="b" anchorCtr="0" compatLnSpc="1">
            <a:prstTxWarp prst="textNoShape">
              <a:avLst/>
            </a:prstTxWarp>
          </a:bodyPr>
          <a:lstStyle>
            <a:lvl1pPr algn="r" defTabSz="927100">
              <a:defRPr sz="1200">
                <a:latin typeface="Calibri" charset="0"/>
              </a:defRPr>
            </a:lvl1pPr>
          </a:lstStyle>
          <a:p>
            <a:pPr>
              <a:defRPr/>
            </a:pPr>
            <a:fld id="{787077CE-6DA3-1C4A-8710-E03D0ED32BBA}" type="slidenum">
              <a:rPr lang="en-US"/>
              <a:pPr>
                <a:defRPr/>
              </a:pPr>
              <a:t>‹#›</a:t>
            </a:fld>
            <a:endParaRPr lang="en-US" dirty="0"/>
          </a:p>
        </p:txBody>
      </p:sp>
    </p:spTree>
    <p:extLst>
      <p:ext uri="{BB962C8B-B14F-4D97-AF65-F5344CB8AC3E}">
        <p14:creationId xmlns="" xmlns:p14="http://schemas.microsoft.com/office/powerpoint/2010/main" val="22507375"/>
      </p:ext>
    </p:extLst>
  </p:cSld>
  <p:clrMap bg1="lt1" tx1="dk1" bg2="lt2" tx2="dk2" accent1="accent1" accent2="accent2" accent3="accent3" accent4="accent4" accent5="accent5" accent6="accent6" hlink="hlink" folHlink="folHlink"/>
  <p:notesStyle>
    <a:lvl1pPr algn="l" defTabSz="1298575" rtl="0" eaLnBrk="0" fontAlgn="base" hangingPunct="0">
      <a:spcBef>
        <a:spcPct val="30000"/>
      </a:spcBef>
      <a:spcAft>
        <a:spcPct val="0"/>
      </a:spcAft>
      <a:defRPr sz="1400" kern="1200">
        <a:solidFill>
          <a:schemeClr val="tx1"/>
        </a:solidFill>
        <a:latin typeface="+mn-lt"/>
        <a:ea typeface="ＭＳ Ｐゴシック" charset="-128"/>
        <a:cs typeface="ＭＳ Ｐゴシック" charset="-128"/>
      </a:defRPr>
    </a:lvl1pPr>
    <a:lvl2pPr marL="271463" algn="l" defTabSz="1298575" rtl="0" eaLnBrk="0" fontAlgn="base" hangingPunct="0">
      <a:spcBef>
        <a:spcPct val="30000"/>
      </a:spcBef>
      <a:spcAft>
        <a:spcPct val="0"/>
      </a:spcAft>
      <a:defRPr sz="1400" kern="1200">
        <a:solidFill>
          <a:schemeClr val="tx1"/>
        </a:solidFill>
        <a:latin typeface="+mn-lt"/>
        <a:ea typeface="ＭＳ Ｐゴシック" charset="-128"/>
        <a:cs typeface="+mn-cs"/>
      </a:defRPr>
    </a:lvl2pPr>
    <a:lvl3pPr marL="546100" algn="l" defTabSz="1298575" rtl="0" eaLnBrk="0" fontAlgn="base" hangingPunct="0">
      <a:spcBef>
        <a:spcPct val="30000"/>
      </a:spcBef>
      <a:spcAft>
        <a:spcPct val="0"/>
      </a:spcAft>
      <a:defRPr sz="1400" kern="1200">
        <a:solidFill>
          <a:schemeClr val="tx1"/>
        </a:solidFill>
        <a:latin typeface="+mn-lt"/>
        <a:ea typeface="ＭＳ Ｐゴシック" charset="-128"/>
        <a:cs typeface="+mn-cs"/>
      </a:defRPr>
    </a:lvl3pPr>
    <a:lvl4pPr marL="820738" algn="l" defTabSz="1298575" rtl="0" eaLnBrk="0" fontAlgn="base" hangingPunct="0">
      <a:spcBef>
        <a:spcPct val="30000"/>
      </a:spcBef>
      <a:spcAft>
        <a:spcPct val="0"/>
      </a:spcAft>
      <a:defRPr sz="1400" kern="1200">
        <a:solidFill>
          <a:schemeClr val="tx1"/>
        </a:solidFill>
        <a:latin typeface="+mn-lt"/>
        <a:ea typeface="ＭＳ Ｐゴシック" charset="-128"/>
        <a:cs typeface="+mn-cs"/>
      </a:defRPr>
    </a:lvl4pPr>
    <a:lvl5pPr marL="1095375" algn="l" defTabSz="1298575" rtl="0" eaLnBrk="0" fontAlgn="base" hangingPunct="0">
      <a:spcBef>
        <a:spcPct val="30000"/>
      </a:spcBef>
      <a:spcAft>
        <a:spcPct val="0"/>
      </a:spcAft>
      <a:defRPr sz="1400" kern="1200">
        <a:solidFill>
          <a:schemeClr val="tx1"/>
        </a:solidFill>
        <a:latin typeface="+mn-lt"/>
        <a:ea typeface="ＭＳ Ｐゴシック" charset="-128"/>
        <a:cs typeface="+mn-cs"/>
      </a:defRPr>
    </a:lvl5pPr>
    <a:lvl6pPr marL="3251926" algn="l" defTabSz="1300769" rtl="0" eaLnBrk="1" latinLnBrk="0" hangingPunct="1">
      <a:defRPr sz="1700" kern="1200">
        <a:solidFill>
          <a:schemeClr val="tx1"/>
        </a:solidFill>
        <a:latin typeface="+mn-lt"/>
        <a:ea typeface="+mn-ea"/>
        <a:cs typeface="+mn-cs"/>
      </a:defRPr>
    </a:lvl6pPr>
    <a:lvl7pPr marL="3902311" algn="l" defTabSz="1300769" rtl="0" eaLnBrk="1" latinLnBrk="0" hangingPunct="1">
      <a:defRPr sz="1700" kern="1200">
        <a:solidFill>
          <a:schemeClr val="tx1"/>
        </a:solidFill>
        <a:latin typeface="+mn-lt"/>
        <a:ea typeface="+mn-ea"/>
        <a:cs typeface="+mn-cs"/>
      </a:defRPr>
    </a:lvl7pPr>
    <a:lvl8pPr marL="4552697" algn="l" defTabSz="1300769" rtl="0" eaLnBrk="1" latinLnBrk="0" hangingPunct="1">
      <a:defRPr sz="1700" kern="1200">
        <a:solidFill>
          <a:schemeClr val="tx1"/>
        </a:solidFill>
        <a:latin typeface="+mn-lt"/>
        <a:ea typeface="+mn-ea"/>
        <a:cs typeface="+mn-cs"/>
      </a:defRPr>
    </a:lvl8pPr>
    <a:lvl9pPr marL="5203081" algn="l" defTabSz="1300769" rtl="0" eaLnBrk="1" latinLnBrk="0" hangingPunct="1">
      <a:defRPr sz="1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en.wikipedia.org/wiki/Wiki"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p:txBody>
          <a:bodyPr/>
          <a:lstStyle/>
          <a:p>
            <a:pPr>
              <a:defRPr/>
            </a:pPr>
            <a:fld id="{C9F8852D-FDC1-4300-BA35-EF42028D72F2}" type="slidenum">
              <a:rPr lang="en-US" smtClean="0">
                <a:latin typeface="Arial" pitchFamily="34" charset="0"/>
              </a:rPr>
              <a:pPr>
                <a:defRPr/>
              </a:pPr>
              <a:t>1</a:t>
            </a:fld>
            <a:endParaRPr lang="en-US" dirty="0" smtClean="0">
              <a:latin typeface="Arial" pitchFamily="34" charset="0"/>
            </a:endParaRPr>
          </a:p>
        </p:txBody>
      </p:sp>
      <p:sp>
        <p:nvSpPr>
          <p:cNvPr id="17411" name="Rectangle 2"/>
          <p:cNvSpPr>
            <a:spLocks noGrp="1" noRot="1" noChangeAspect="1" noChangeArrowheads="1" noTextEdit="1"/>
          </p:cNvSpPr>
          <p:nvPr>
            <p:ph type="sldImg"/>
          </p:nvPr>
        </p:nvSpPr>
        <p:spPr>
          <a:xfrm>
            <a:off x="1511300" y="746125"/>
            <a:ext cx="3878263" cy="2909888"/>
          </a:xfrm>
          <a:ln/>
        </p:spPr>
      </p:sp>
      <p:sp>
        <p:nvSpPr>
          <p:cNvPr id="17412" name="Rectangle 3"/>
          <p:cNvSpPr>
            <a:spLocks noGrp="1" noChangeArrowheads="1"/>
          </p:cNvSpPr>
          <p:nvPr>
            <p:ph type="body" idx="1"/>
          </p:nvPr>
        </p:nvSpPr>
        <p:spPr>
          <a:noFill/>
          <a:ln/>
        </p:spPr>
        <p:txBody>
          <a:bodyPr/>
          <a:lstStyle/>
          <a:p>
            <a:pPr eaLnBrk="1" hangingPunct="1">
              <a:spcBef>
                <a:spcPct val="0"/>
              </a:spcBef>
            </a:pPr>
            <a:endParaRPr lang="en-US" sz="1800"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98575" rtl="0" eaLnBrk="0" fontAlgn="base" latinLnBrk="0" hangingPunct="0">
              <a:lnSpc>
                <a:spcPct val="100000"/>
              </a:lnSpc>
              <a:spcBef>
                <a:spcPct val="30000"/>
              </a:spcBef>
              <a:spcAft>
                <a:spcPct val="0"/>
              </a:spcAft>
              <a:buClrTx/>
              <a:buSzTx/>
              <a:buFontTx/>
              <a:buNone/>
              <a:tabLst/>
              <a:defRPr/>
            </a:pPr>
            <a:r>
              <a:rPr lang="en-GB" sz="1400" kern="1200" dirty="0" smtClean="0">
                <a:solidFill>
                  <a:schemeClr val="tx1"/>
                </a:solidFill>
                <a:latin typeface="+mn-lt"/>
                <a:ea typeface="ＭＳ Ｐゴシック" charset="-128"/>
                <a:cs typeface="ＭＳ Ｐゴシック" charset="-128"/>
              </a:rPr>
              <a:t>The </a:t>
            </a:r>
            <a:r>
              <a:rPr lang="en-GB" sz="1400" kern="1200" dirty="0" err="1" smtClean="0">
                <a:solidFill>
                  <a:schemeClr val="tx1"/>
                </a:solidFill>
                <a:latin typeface="+mn-lt"/>
                <a:ea typeface="ＭＳ Ｐゴシック" charset="-128"/>
                <a:cs typeface="ＭＳ Ｐゴシック" charset="-128"/>
              </a:rPr>
              <a:t>Revit</a:t>
            </a:r>
            <a:r>
              <a:rPr lang="en-GB" sz="1400" kern="1200" dirty="0" smtClean="0">
                <a:solidFill>
                  <a:schemeClr val="tx1"/>
                </a:solidFill>
                <a:latin typeface="+mn-lt"/>
                <a:ea typeface="ＭＳ Ｐゴシック" charset="-128"/>
                <a:cs typeface="ＭＳ Ｐゴシック" charset="-128"/>
              </a:rPr>
              <a:t> SDK samples provide a huge knowledge base on how to address specific programming tasks using the </a:t>
            </a:r>
            <a:r>
              <a:rPr lang="en-GB" sz="1400" kern="1200" dirty="0" err="1" smtClean="0">
                <a:solidFill>
                  <a:schemeClr val="tx1"/>
                </a:solidFill>
                <a:latin typeface="+mn-lt"/>
                <a:ea typeface="ＭＳ Ｐゴシック" charset="-128"/>
                <a:cs typeface="ＭＳ Ｐゴシック" charset="-128"/>
              </a:rPr>
              <a:t>Revit</a:t>
            </a:r>
            <a:r>
              <a:rPr lang="en-GB" sz="1400" kern="1200" dirty="0" smtClean="0">
                <a:solidFill>
                  <a:schemeClr val="tx1"/>
                </a:solidFill>
                <a:latin typeface="+mn-lt"/>
                <a:ea typeface="ＭＳ Ｐゴシック" charset="-128"/>
                <a:cs typeface="ＭＳ Ｐゴシック" charset="-128"/>
              </a:rPr>
              <a:t> API. The SDK also</a:t>
            </a:r>
            <a:r>
              <a:rPr lang="en-GB" sz="1400" kern="1200" baseline="0" dirty="0" smtClean="0">
                <a:solidFill>
                  <a:schemeClr val="tx1"/>
                </a:solidFill>
                <a:latin typeface="+mn-lt"/>
                <a:ea typeface="ＭＳ Ｐゴシック" charset="-128"/>
                <a:cs typeface="ＭＳ Ｐゴシック" charset="-128"/>
              </a:rPr>
              <a:t> contains documentation for each of sample on which API they cover, description of the sample and the APIs used therein and instructions on how to run the samples. </a:t>
            </a:r>
            <a:endParaRPr lang="en-US" dirty="0"/>
          </a:p>
        </p:txBody>
      </p:sp>
      <p:sp>
        <p:nvSpPr>
          <p:cNvPr id="4" name="Slide Number Placeholder 3"/>
          <p:cNvSpPr>
            <a:spLocks noGrp="1"/>
          </p:cNvSpPr>
          <p:nvPr>
            <p:ph type="sldNum" sz="quarter" idx="10"/>
          </p:nvPr>
        </p:nvSpPr>
        <p:spPr/>
        <p:txBody>
          <a:bodyPr/>
          <a:lstStyle/>
          <a:p>
            <a:pPr>
              <a:defRPr/>
            </a:pPr>
            <a:fld id="{787077CE-6DA3-1C4A-8710-E03D0ED32BBA}" type="slidenum">
              <a:rPr lang="en-US" smtClean="0"/>
              <a:pPr>
                <a:defRPr/>
              </a:pPr>
              <a:t>11</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If you are new to </a:t>
            </a:r>
            <a:r>
              <a:rPr lang="en-US" baseline="0" dirty="0" err="1" smtClean="0"/>
              <a:t>Revit</a:t>
            </a:r>
            <a:r>
              <a:rPr lang="en-US" baseline="0" dirty="0" smtClean="0"/>
              <a:t> API and programming with </a:t>
            </a:r>
            <a:r>
              <a:rPr lang="en-US" baseline="0" dirty="0" err="1" smtClean="0"/>
              <a:t>Revit</a:t>
            </a:r>
            <a:r>
              <a:rPr lang="en-US" baseline="0" dirty="0" smtClean="0"/>
              <a:t>, please refer to the links shown on the slide for more information on getting started. You can begin by looking into the </a:t>
            </a:r>
            <a:r>
              <a:rPr lang="en-US" baseline="0" dirty="0" err="1" smtClean="0"/>
              <a:t>DevTVs</a:t>
            </a:r>
            <a:r>
              <a:rPr lang="en-US" baseline="0" dirty="0" smtClean="0"/>
              <a:t> which is available in two parts and is an efficient learning resource for quickly getting a hands-on experience of programming with </a:t>
            </a:r>
            <a:r>
              <a:rPr lang="en-US" baseline="0" dirty="0" err="1" smtClean="0"/>
              <a:t>Revit</a:t>
            </a:r>
            <a:r>
              <a:rPr lang="en-US" baseline="0" dirty="0" smtClean="0"/>
              <a:t>. The first part covers the basic steps to start developing with </a:t>
            </a:r>
            <a:r>
              <a:rPr lang="en-US" baseline="0" dirty="0" err="1" smtClean="0"/>
              <a:t>Revit</a:t>
            </a:r>
            <a:r>
              <a:rPr lang="en-US" baseline="0" dirty="0" smtClean="0"/>
              <a:t> .NET API and the second part focuses on selection and filtering API through a room renumbering application. </a:t>
            </a:r>
          </a:p>
          <a:p>
            <a:endParaRPr lang="en-US" baseline="0" dirty="0" smtClean="0"/>
          </a:p>
          <a:p>
            <a:r>
              <a:rPr lang="en-US" baseline="0" dirty="0" smtClean="0"/>
              <a:t>Besides this, the developer center provides webcasts covering the introduction to </a:t>
            </a:r>
            <a:r>
              <a:rPr lang="en-US" baseline="0" dirty="0" err="1" smtClean="0"/>
              <a:t>Revit</a:t>
            </a:r>
            <a:r>
              <a:rPr lang="en-US" baseline="0" dirty="0" smtClean="0"/>
              <a:t> API and can be accessed from the webcast archive section as shown in the slide.</a:t>
            </a:r>
          </a:p>
          <a:p>
            <a:endParaRPr lang="en-US" baseline="0" dirty="0" smtClean="0"/>
          </a:p>
          <a:p>
            <a:r>
              <a:rPr lang="en-US" baseline="0" dirty="0" smtClean="0"/>
              <a:t>The content posted on the Autodesk University site includes materials (like PPTs, handouts, etc) on the various online classes which have been presented in the past and provide a great resource for learning more about the </a:t>
            </a:r>
            <a:r>
              <a:rPr lang="en-US" baseline="0" dirty="0" err="1" smtClean="0"/>
              <a:t>Revit</a:t>
            </a:r>
            <a:r>
              <a:rPr lang="en-US" baseline="0" dirty="0" smtClean="0"/>
              <a:t> API. </a:t>
            </a:r>
          </a:p>
        </p:txBody>
      </p:sp>
      <p:sp>
        <p:nvSpPr>
          <p:cNvPr id="4" name="Slide Number Placeholder 3"/>
          <p:cNvSpPr>
            <a:spLocks noGrp="1"/>
          </p:cNvSpPr>
          <p:nvPr>
            <p:ph type="sldNum" sz="quarter" idx="10"/>
          </p:nvPr>
        </p:nvSpPr>
        <p:spPr/>
        <p:txBody>
          <a:bodyPr/>
          <a:lstStyle/>
          <a:p>
            <a:pPr>
              <a:defRPr/>
            </a:pPr>
            <a:fld id="{787077CE-6DA3-1C4A-8710-E03D0ED32BBA}" type="slidenum">
              <a:rPr lang="en-US" smtClean="0"/>
              <a:pPr>
                <a:defRPr/>
              </a:pPr>
              <a:t>12</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Today’s presentation covers selected areas of the </a:t>
            </a:r>
            <a:r>
              <a:rPr lang="en-US" dirty="0" err="1" smtClean="0"/>
              <a:t>Revit</a:t>
            </a:r>
            <a:r>
              <a:rPr lang="en-US" baseline="0" dirty="0" smtClean="0"/>
              <a:t> 2012 API in depth as has been talked about in the Agenda. </a:t>
            </a:r>
          </a:p>
          <a:p>
            <a:endParaRPr lang="en-US" baseline="0" dirty="0" smtClean="0"/>
          </a:p>
          <a:p>
            <a:pPr marL="0" marR="0" indent="0" algn="l" defTabSz="1298575" rtl="0" eaLnBrk="0" fontAlgn="base" latinLnBrk="0" hangingPunct="0">
              <a:lnSpc>
                <a:spcPct val="100000"/>
              </a:lnSpc>
              <a:spcBef>
                <a:spcPct val="30000"/>
              </a:spcBef>
              <a:spcAft>
                <a:spcPct val="0"/>
              </a:spcAft>
              <a:buClrTx/>
              <a:buSzTx/>
              <a:buFontTx/>
              <a:buNone/>
              <a:tabLst/>
              <a:defRPr/>
            </a:pPr>
            <a:r>
              <a:rPr lang="en-US" baseline="0" dirty="0" smtClean="0"/>
              <a:t>To obtain an complete overview of all the new features in the </a:t>
            </a:r>
            <a:r>
              <a:rPr lang="en-US" baseline="0" dirty="0" err="1" smtClean="0"/>
              <a:t>Revit</a:t>
            </a:r>
            <a:r>
              <a:rPr lang="en-US" baseline="0" dirty="0" smtClean="0"/>
              <a:t> 2012 API, please refer to the </a:t>
            </a:r>
            <a:r>
              <a:rPr lang="en-US" baseline="0" dirty="0" err="1" smtClean="0"/>
              <a:t>DevDays</a:t>
            </a:r>
            <a:r>
              <a:rPr lang="en-US" baseline="0" dirty="0" smtClean="0"/>
              <a:t> Online </a:t>
            </a:r>
            <a:r>
              <a:rPr lang="en-US" baseline="0" dirty="0" err="1" smtClean="0"/>
              <a:t>Revit</a:t>
            </a:r>
            <a:r>
              <a:rPr lang="en-US" baseline="0" dirty="0" smtClean="0"/>
              <a:t> 2012 API recording available from Developer Center webcast archives: </a:t>
            </a:r>
          </a:p>
          <a:p>
            <a:pPr marL="0" marR="0" indent="0" algn="l" defTabSz="1298575" rtl="0" eaLnBrk="0" fontAlgn="base" latinLnBrk="0" hangingPunct="0">
              <a:lnSpc>
                <a:spcPct val="100000"/>
              </a:lnSpc>
              <a:spcBef>
                <a:spcPct val="30000"/>
              </a:spcBef>
              <a:spcAft>
                <a:spcPct val="0"/>
              </a:spcAft>
              <a:buClrTx/>
              <a:buSzTx/>
              <a:buFontTx/>
              <a:buNone/>
              <a:tabLst/>
              <a:defRPr/>
            </a:pPr>
            <a:r>
              <a:rPr lang="en-US" baseline="0" dirty="0" smtClean="0"/>
              <a:t>http://download.autodesk.com/media/adn/DevDay_Online-Revit_2012_API.zip</a:t>
            </a:r>
          </a:p>
          <a:p>
            <a:pPr marL="0" marR="0" indent="0" algn="l" defTabSz="1298575" rtl="0" eaLnBrk="0" fontAlgn="base" latinLnBrk="0" hangingPunct="0">
              <a:lnSpc>
                <a:spcPct val="100000"/>
              </a:lnSpc>
              <a:spcBef>
                <a:spcPct val="30000"/>
              </a:spcBef>
              <a:spcAft>
                <a:spcPct val="0"/>
              </a:spcAft>
              <a:buClrTx/>
              <a:buSzTx/>
              <a:buFontTx/>
              <a:buNone/>
              <a:tabLst/>
              <a:defRPr/>
            </a:pPr>
            <a:endParaRPr lang="en-US" baseline="0" dirty="0" smtClean="0"/>
          </a:p>
          <a:p>
            <a:r>
              <a:rPr lang="en-US" baseline="0" dirty="0" smtClean="0"/>
              <a:t>An overview of the </a:t>
            </a:r>
            <a:r>
              <a:rPr lang="en-US" baseline="0" dirty="0" err="1" smtClean="0"/>
              <a:t>Revit</a:t>
            </a:r>
            <a:r>
              <a:rPr lang="en-US" baseline="0" dirty="0" smtClean="0"/>
              <a:t> 2012 API features is given in: </a:t>
            </a:r>
          </a:p>
          <a:p>
            <a:r>
              <a:rPr lang="en-US" baseline="0" dirty="0" smtClean="0"/>
              <a:t>http://thebuildingcoder.typepad.com/blog/2011/03/revit-2012-api-features.html</a:t>
            </a:r>
          </a:p>
          <a:p>
            <a:endParaRPr lang="en-US" baseline="0" dirty="0" smtClean="0"/>
          </a:p>
          <a:p>
            <a:r>
              <a:rPr lang="en-US" baseline="0" dirty="0" smtClean="0"/>
              <a:t>The contents of the </a:t>
            </a:r>
            <a:r>
              <a:rPr lang="en-US" baseline="0" dirty="0" err="1" smtClean="0"/>
              <a:t>DevDays</a:t>
            </a:r>
            <a:r>
              <a:rPr lang="en-US" baseline="0" dirty="0" smtClean="0"/>
              <a:t> Online </a:t>
            </a:r>
            <a:r>
              <a:rPr lang="en-US" baseline="0" dirty="0" err="1" smtClean="0"/>
              <a:t>Revit</a:t>
            </a:r>
            <a:r>
              <a:rPr lang="en-US" baseline="0" dirty="0" smtClean="0"/>
              <a:t> 2012 API recording are described in: </a:t>
            </a:r>
          </a:p>
          <a:p>
            <a:r>
              <a:rPr lang="en-US" baseline="0" dirty="0" smtClean="0"/>
              <a:t>http://thebuildingcoder.typepad.com/blog/2011/04/devdays-2010-online-with-revit-2012-api-news.html</a:t>
            </a:r>
          </a:p>
        </p:txBody>
      </p:sp>
      <p:sp>
        <p:nvSpPr>
          <p:cNvPr id="4" name="Slide Number Placeholder 3"/>
          <p:cNvSpPr>
            <a:spLocks noGrp="1"/>
          </p:cNvSpPr>
          <p:nvPr>
            <p:ph type="sldNum" sz="quarter" idx="10"/>
          </p:nvPr>
        </p:nvSpPr>
        <p:spPr/>
        <p:txBody>
          <a:bodyPr/>
          <a:lstStyle/>
          <a:p>
            <a:pPr>
              <a:defRPr/>
            </a:pPr>
            <a:fld id="{787077CE-6DA3-1C4A-8710-E03D0ED32BBA}" type="slidenum">
              <a:rPr lang="en-US" smtClean="0"/>
              <a:pPr>
                <a:defRPr/>
              </a:pPr>
              <a:t>13</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28EC4AD0-B6EA-466A-BDF7-D2E896D455C7}" type="slidenum">
              <a:rPr lang="en-US" smtClean="0"/>
              <a:pPr/>
              <a:t>14</a:t>
            </a:fld>
            <a:endParaRPr lang="en-US" dirty="0" smtClean="0"/>
          </a:p>
        </p:txBody>
      </p:sp>
      <p:sp>
        <p:nvSpPr>
          <p:cNvPr id="68611" name="Rectangle 2"/>
          <p:cNvSpPr>
            <a:spLocks noGrp="1" noRot="1" noChangeAspect="1" noChangeArrowheads="1" noTextEdit="1"/>
          </p:cNvSpPr>
          <p:nvPr>
            <p:ph type="sldImg"/>
          </p:nvPr>
        </p:nvSpPr>
        <p:spPr>
          <a:xfrm>
            <a:off x="914400" y="742950"/>
            <a:ext cx="4976813" cy="3732213"/>
          </a:xfrm>
          <a:ln/>
        </p:spPr>
      </p:sp>
      <p:sp>
        <p:nvSpPr>
          <p:cNvPr id="68612" name="Rectangle 3"/>
          <p:cNvSpPr>
            <a:spLocks noGrp="1" noChangeArrowheads="1"/>
          </p:cNvSpPr>
          <p:nvPr>
            <p:ph type="body" idx="1"/>
          </p:nvPr>
        </p:nvSpPr>
        <p:spPr>
          <a:xfrm>
            <a:off x="906792" y="4721529"/>
            <a:ext cx="4992029" cy="4473387"/>
          </a:xfrm>
          <a:noFill/>
          <a:ln/>
        </p:spPr>
        <p:txBody>
          <a:bodyPr/>
          <a:lstStyle/>
          <a:p>
            <a:pPr eaLnBrk="1" hangingPunct="1"/>
            <a:r>
              <a:rPr lang="en-US" dirty="0" err="1" smtClean="0"/>
              <a:t>Revit</a:t>
            </a:r>
            <a:r>
              <a:rPr lang="en-US" dirty="0" smtClean="0"/>
              <a:t> 2012 API has been enhanced to run with MS .NET framework 4.0</a:t>
            </a:r>
          </a:p>
          <a:p>
            <a:pPr eaLnBrk="1" hangingPunct="1"/>
            <a:r>
              <a:rPr lang="en-US" dirty="0" smtClean="0"/>
              <a:t>INI</a:t>
            </a:r>
            <a:r>
              <a:rPr lang="en-US" baseline="0" dirty="0" smtClean="0"/>
              <a:t> files can no longer be used to load plug-ins </a:t>
            </a:r>
            <a:endParaRPr lang="en-US" dirty="0" smtClean="0"/>
          </a:p>
          <a:p>
            <a:pPr eaLnBrk="1" hangingPunct="1"/>
            <a:r>
              <a:rPr lang="en-US" dirty="0" smtClean="0"/>
              <a:t>In</a:t>
            </a:r>
            <a:r>
              <a:rPr lang="en-US" baseline="0" dirty="0" smtClean="0"/>
              <a:t> manifest files, it is now mandatory to provide vendor information via vendor id.</a:t>
            </a:r>
          </a:p>
          <a:p>
            <a:pPr eaLnBrk="1" hangingPunct="1"/>
            <a:r>
              <a:rPr lang="en-US" baseline="0" dirty="0" smtClean="0"/>
              <a:t>Automatic regeneration mode has been removed </a:t>
            </a:r>
          </a:p>
          <a:p>
            <a:pPr eaLnBrk="1" hangingPunct="1"/>
            <a:r>
              <a:rPr lang="en-US" baseline="0" dirty="0" smtClean="0"/>
              <a:t>The new compound structure API covers all the data that is visible in </a:t>
            </a:r>
            <a:r>
              <a:rPr lang="en-US" baseline="0" dirty="0" err="1" smtClean="0"/>
              <a:t>Revit’s</a:t>
            </a:r>
            <a:r>
              <a:rPr lang="en-US" baseline="0" dirty="0" smtClean="0"/>
              <a:t> user interface related to walls layers and compound structure</a:t>
            </a:r>
          </a:p>
          <a:p>
            <a:pPr eaLnBrk="1" hangingPunct="1"/>
            <a:r>
              <a:rPr lang="en-US" baseline="0" dirty="0" smtClean="0"/>
              <a:t>The wall sweeps API covers the sweeps inside compound structure as well as standalone sweeps</a:t>
            </a:r>
          </a:p>
          <a:p>
            <a:pPr eaLnBrk="1" hangingPunct="1"/>
            <a:r>
              <a:rPr lang="en-US" baseline="0" dirty="0" smtClean="0"/>
              <a:t>The line pattern and fill pattern classes have been replaced – the old classes contained the line pattern itself and the element that contained it, now we have explicit classes for the line pattern, the element that contains it besides Create method for these</a:t>
            </a:r>
          </a:p>
          <a:p>
            <a:pPr eaLnBrk="1" hangingPunct="1"/>
            <a:r>
              <a:rPr lang="en-US" baseline="0" dirty="0" smtClean="0"/>
              <a:t>Good portion of the Independent tag have been renovated besides some new methods which help access the Id of the element referenced by a tag. </a:t>
            </a:r>
          </a:p>
          <a:p>
            <a:pPr eaLnBrk="1" hangingPunct="1"/>
            <a:r>
              <a:rPr lang="en-US" baseline="0" dirty="0" smtClean="0"/>
              <a:t>The import and export APIs require view inputs</a:t>
            </a:r>
          </a:p>
          <a:p>
            <a:pPr eaLnBrk="1" hangingPunct="1"/>
            <a:r>
              <a:rPr lang="en-US" baseline="0" dirty="0" smtClean="0"/>
              <a:t>Save and close APIs have been changed to logically split the DB only and the UI</a:t>
            </a:r>
          </a:p>
          <a:p>
            <a:pPr eaLnBrk="1" hangingPunct="1"/>
            <a:r>
              <a:rPr lang="en-US" baseline="0" dirty="0" smtClean="0"/>
              <a:t>Reference properties are being renovated to be closely aligned to native </a:t>
            </a:r>
            <a:r>
              <a:rPr lang="en-US" baseline="0" dirty="0" err="1" smtClean="0"/>
              <a:t>Revit</a:t>
            </a:r>
            <a:r>
              <a:rPr lang="en-US" baseline="0" dirty="0" smtClean="0"/>
              <a:t> class it represents thus making it easy for code generation</a:t>
            </a:r>
          </a:p>
          <a:p>
            <a:pPr eaLnBrk="1" hangingPunct="1"/>
            <a:r>
              <a:rPr lang="en-US" baseline="0" dirty="0" smtClean="0"/>
              <a:t>Similar changes/renovations to the Events, Move, Mirror, Rotate and Array APIs</a:t>
            </a:r>
          </a:p>
          <a:p>
            <a:pPr eaLnBrk="1" hangingPunct="1"/>
            <a:r>
              <a:rPr lang="en-US" baseline="0" dirty="0" smtClean="0"/>
              <a:t>Structural Analytical and Rebar changes will be covered in this presentation</a:t>
            </a:r>
          </a:p>
          <a:p>
            <a:pPr eaLnBrk="1" hangingPunct="1"/>
            <a:endParaRPr lang="en-US"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28EC4AD0-B6EA-466A-BDF7-D2E896D455C7}" type="slidenum">
              <a:rPr lang="en-US" smtClean="0"/>
              <a:pPr/>
              <a:t>15</a:t>
            </a:fld>
            <a:endParaRPr lang="en-US" dirty="0" smtClean="0"/>
          </a:p>
        </p:txBody>
      </p:sp>
      <p:sp>
        <p:nvSpPr>
          <p:cNvPr id="68611" name="Rectangle 2"/>
          <p:cNvSpPr>
            <a:spLocks noGrp="1" noRot="1" noChangeAspect="1" noChangeArrowheads="1" noTextEdit="1"/>
          </p:cNvSpPr>
          <p:nvPr>
            <p:ph type="sldImg"/>
          </p:nvPr>
        </p:nvSpPr>
        <p:spPr>
          <a:xfrm>
            <a:off x="914400" y="742950"/>
            <a:ext cx="4976813" cy="3732213"/>
          </a:xfrm>
          <a:ln/>
        </p:spPr>
      </p:sp>
      <p:sp>
        <p:nvSpPr>
          <p:cNvPr id="68612" name="Rectangle 3"/>
          <p:cNvSpPr>
            <a:spLocks noGrp="1" noChangeArrowheads="1"/>
          </p:cNvSpPr>
          <p:nvPr>
            <p:ph type="body" idx="1"/>
          </p:nvPr>
        </p:nvSpPr>
        <p:spPr>
          <a:xfrm>
            <a:off x="906792" y="4721529"/>
            <a:ext cx="4992029" cy="4473387"/>
          </a:xfrm>
          <a:noFill/>
          <a:ln/>
        </p:spPr>
        <p:txBody>
          <a:bodyPr/>
          <a:lstStyle/>
          <a:p>
            <a:pPr eaLnBrk="1" hangingPunct="1"/>
            <a:r>
              <a:rPr lang="en-US" dirty="0" smtClean="0"/>
              <a:t>Many of these items resolve very frequent and long-standing requests.</a:t>
            </a:r>
          </a:p>
          <a:p>
            <a:pPr eaLnBrk="1" hangingPunct="1"/>
            <a:endParaRPr lang="en-US" dirty="0" smtClean="0"/>
          </a:p>
          <a:p>
            <a:pPr eaLnBrk="1" hangingPunct="1"/>
            <a:r>
              <a:rPr lang="en-US" dirty="0" smtClean="0"/>
              <a:t>We can now open</a:t>
            </a:r>
            <a:r>
              <a:rPr lang="en-US" baseline="0" dirty="0" smtClean="0"/>
              <a:t> and activate document, set the active view</a:t>
            </a:r>
          </a:p>
          <a:p>
            <a:pPr eaLnBrk="1" hangingPunct="1"/>
            <a:r>
              <a:rPr lang="en-US" baseline="0" dirty="0" smtClean="0"/>
              <a:t>We can also create our own ribbon tab in the UI</a:t>
            </a:r>
          </a:p>
          <a:p>
            <a:pPr eaLnBrk="1" hangingPunct="1"/>
            <a:r>
              <a:rPr lang="en-US" baseline="0" dirty="0" smtClean="0"/>
              <a:t>Another popular request has been </a:t>
            </a:r>
            <a:r>
              <a:rPr lang="en-US" baseline="0" dirty="0" err="1" smtClean="0"/>
              <a:t>worksharing</a:t>
            </a:r>
            <a:r>
              <a:rPr lang="en-US" baseline="0" dirty="0" smtClean="0"/>
              <a:t> and with the new API, we can access the list of </a:t>
            </a:r>
            <a:r>
              <a:rPr lang="en-US" baseline="0" dirty="0" err="1" smtClean="0"/>
              <a:t>worksets</a:t>
            </a:r>
            <a:r>
              <a:rPr lang="en-US" baseline="0" dirty="0" smtClean="0"/>
              <a:t>, list the elements in the </a:t>
            </a:r>
            <a:r>
              <a:rPr lang="en-US" baseline="0" dirty="0" err="1" smtClean="0"/>
              <a:t>workset</a:t>
            </a:r>
            <a:r>
              <a:rPr lang="en-US" baseline="0" dirty="0" smtClean="0"/>
              <a:t>, etc</a:t>
            </a:r>
          </a:p>
          <a:p>
            <a:pPr eaLnBrk="1" hangingPunct="1"/>
            <a:r>
              <a:rPr lang="en-US" baseline="0" dirty="0" smtClean="0"/>
              <a:t>Besides this, in today’s presentation, we will be covering at depths with the geometry API enhancements, construction modeling API, Extensible Storage API and take a quick look at the new Point Cloud API and MEP and RST API enhancements.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section covers</a:t>
            </a:r>
            <a:r>
              <a:rPr lang="en-US" baseline="0" dirty="0" smtClean="0"/>
              <a:t> the list of API changes that have to be done to existing </a:t>
            </a:r>
            <a:r>
              <a:rPr lang="en-US" baseline="0" dirty="0" err="1" smtClean="0"/>
              <a:t>Revit</a:t>
            </a:r>
            <a:r>
              <a:rPr lang="en-US" baseline="0" dirty="0" smtClean="0"/>
              <a:t> applications so that they continue to run with </a:t>
            </a:r>
            <a:r>
              <a:rPr lang="en-US" baseline="0" dirty="0" err="1" smtClean="0"/>
              <a:t>Revit</a:t>
            </a:r>
            <a:r>
              <a:rPr lang="en-US" baseline="0" dirty="0" smtClean="0"/>
              <a:t> 2012. </a:t>
            </a:r>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16</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marL="0" marR="0" indent="0" algn="l" defTabSz="1298575" rtl="0" eaLnBrk="0" fontAlgn="base" latinLnBrk="0" hangingPunct="0">
              <a:lnSpc>
                <a:spcPct val="100000"/>
              </a:lnSpc>
              <a:spcBef>
                <a:spcPct val="30000"/>
              </a:spcBef>
              <a:spcAft>
                <a:spcPct val="0"/>
              </a:spcAft>
              <a:buClrTx/>
              <a:buSzTx/>
              <a:buFontTx/>
              <a:buNone/>
              <a:tabLst/>
              <a:defRPr/>
            </a:pPr>
            <a:r>
              <a:rPr lang="en-US" dirty="0" err="1" smtClean="0"/>
              <a:t>Revit</a:t>
            </a:r>
            <a:r>
              <a:rPr lang="en-US" dirty="0" smtClean="0"/>
              <a:t> 2012 API has now</a:t>
            </a:r>
            <a:r>
              <a:rPr lang="en-US" baseline="0" dirty="0" smtClean="0"/>
              <a:t> been </a:t>
            </a:r>
            <a:r>
              <a:rPr lang="en-US" dirty="0" smtClean="0"/>
              <a:t>enhanced to run with MS .NET 4.0 runtime</a:t>
            </a:r>
          </a:p>
          <a:p>
            <a:pPr marL="0" marR="0" indent="0" algn="l" defTabSz="1298575" rtl="0" eaLnBrk="0" fontAlgn="base" latinLnBrk="0" hangingPunct="0">
              <a:lnSpc>
                <a:spcPct val="100000"/>
              </a:lnSpc>
              <a:spcBef>
                <a:spcPct val="30000"/>
              </a:spcBef>
              <a:spcAft>
                <a:spcPct val="0"/>
              </a:spcAft>
              <a:buClrTx/>
              <a:buSzTx/>
              <a:buFontTx/>
              <a:buNone/>
              <a:tabLst/>
              <a:defRPr/>
            </a:pPr>
            <a:endParaRPr lang="en-US" dirty="0" smtClean="0"/>
          </a:p>
          <a:p>
            <a:pPr marL="0" marR="0" indent="0" algn="l" defTabSz="1298575" rtl="0" eaLnBrk="0" fontAlgn="base" latinLnBrk="0" hangingPunct="0">
              <a:lnSpc>
                <a:spcPct val="100000"/>
              </a:lnSpc>
              <a:spcBef>
                <a:spcPct val="30000"/>
              </a:spcBef>
              <a:spcAft>
                <a:spcPct val="0"/>
              </a:spcAft>
              <a:buClrTx/>
              <a:buSzTx/>
              <a:buFontTx/>
              <a:buNone/>
              <a:tabLst/>
              <a:defRPr/>
            </a:pPr>
            <a:r>
              <a:rPr lang="en-US" dirty="0" smtClean="0"/>
              <a:t>Use Visual Studio 2010 with framework target of .NET 3.5 or 4.0</a:t>
            </a:r>
          </a:p>
          <a:p>
            <a:pPr marL="0" marR="0" indent="0" algn="l" defTabSz="1298575" rtl="0" eaLnBrk="0" fontAlgn="base" latinLnBrk="0" hangingPunct="0">
              <a:lnSpc>
                <a:spcPct val="100000"/>
              </a:lnSpc>
              <a:spcBef>
                <a:spcPct val="30000"/>
              </a:spcBef>
              <a:spcAft>
                <a:spcPct val="0"/>
              </a:spcAft>
              <a:buClrTx/>
              <a:buSzTx/>
              <a:buFontTx/>
              <a:buNone/>
              <a:tabLst/>
              <a:defRPr/>
            </a:pPr>
            <a:r>
              <a:rPr lang="en-US" dirty="0" smtClean="0"/>
              <a:t>The existing </a:t>
            </a:r>
            <a:r>
              <a:rPr lang="en-US" dirty="0" err="1" smtClean="0"/>
              <a:t>Addins</a:t>
            </a:r>
            <a:r>
              <a:rPr lang="en-US" dirty="0" smtClean="0"/>
              <a:t> compiled with VS 2008 will continue to work but will run outside debug environment</a:t>
            </a:r>
          </a:p>
          <a:p>
            <a:pPr marL="0" marR="0" indent="0" algn="l" defTabSz="1298575" rtl="0" eaLnBrk="0" fontAlgn="base" latinLnBrk="0" hangingPunct="0">
              <a:lnSpc>
                <a:spcPct val="100000"/>
              </a:lnSpc>
              <a:spcBef>
                <a:spcPct val="30000"/>
              </a:spcBef>
              <a:spcAft>
                <a:spcPct val="0"/>
              </a:spcAft>
              <a:buClrTx/>
              <a:buSzTx/>
              <a:buFontTx/>
              <a:buNone/>
              <a:tabLst/>
              <a:defRPr/>
            </a:pPr>
            <a:endParaRPr lang="en-US" dirty="0" smtClean="0"/>
          </a:p>
          <a:p>
            <a:pPr marL="0" marR="0" indent="0" algn="l" defTabSz="1298575" rtl="0" eaLnBrk="0" fontAlgn="base" latinLnBrk="0" hangingPunct="0">
              <a:lnSpc>
                <a:spcPct val="100000"/>
              </a:lnSpc>
              <a:spcBef>
                <a:spcPct val="30000"/>
              </a:spcBef>
              <a:spcAft>
                <a:spcPct val="0"/>
              </a:spcAft>
              <a:buClrTx/>
              <a:buSzTx/>
              <a:buFontTx/>
              <a:buNone/>
              <a:tabLst/>
              <a:defRPr/>
            </a:pPr>
            <a:r>
              <a:rPr lang="en-US" dirty="0" smtClean="0"/>
              <a:t>With changes</a:t>
            </a:r>
            <a:r>
              <a:rPr lang="en-US" baseline="0" dirty="0" smtClean="0"/>
              <a:t> to the manifest file in </a:t>
            </a:r>
            <a:r>
              <a:rPr lang="en-US" baseline="0" dirty="0" err="1" smtClean="0"/>
              <a:t>Revit</a:t>
            </a:r>
            <a:r>
              <a:rPr lang="en-US" baseline="0" dirty="0" smtClean="0"/>
              <a:t> 2012</a:t>
            </a:r>
            <a:r>
              <a:rPr lang="en-US" baseline="0" smtClean="0"/>
              <a:t>, </a:t>
            </a:r>
            <a:r>
              <a:rPr lang="en-US" smtClean="0"/>
              <a:t>the INI</a:t>
            </a:r>
            <a:r>
              <a:rPr lang="en-US" baseline="0" smtClean="0"/>
              <a:t> file can no longer be user to load an add-in.</a:t>
            </a:r>
            <a:endParaRPr lang="en-US" baseline="0" dirty="0" smtClean="0"/>
          </a:p>
          <a:p>
            <a:pPr marL="0" marR="0" indent="0" algn="l" defTabSz="1298575" rtl="0" eaLnBrk="0" fontAlgn="base" latinLnBrk="0" hangingPunct="0">
              <a:lnSpc>
                <a:spcPct val="100000"/>
              </a:lnSpc>
              <a:spcBef>
                <a:spcPct val="30000"/>
              </a:spcBef>
              <a:spcAft>
                <a:spcPct val="0"/>
              </a:spcAft>
              <a:buClrTx/>
              <a:buSzTx/>
              <a:buFontTx/>
              <a:buNone/>
              <a:tabLst/>
              <a:defRPr/>
            </a:pPr>
            <a:r>
              <a:rPr lang="en-US" dirty="0" smtClean="0"/>
              <a:t>It is now mandatory to provide a Vendor</a:t>
            </a:r>
            <a:r>
              <a:rPr lang="en-US" baseline="0" dirty="0" smtClean="0"/>
              <a:t> Id in the </a:t>
            </a:r>
            <a:r>
              <a:rPr lang="en-US" dirty="0" smtClean="0"/>
              <a:t>manifest file. The Vendor id is a mandatory string</a:t>
            </a:r>
            <a:r>
              <a:rPr lang="en-US" baseline="0" dirty="0" smtClean="0"/>
              <a:t> which conforms to the Autodesk’s Registered Developer Symbol (Or the RDS) standard. This Vendor Id </a:t>
            </a:r>
            <a:r>
              <a:rPr lang="en-US" dirty="0" smtClean="0"/>
              <a:t>should be a 4-character “prefix” registered with Autodesk as per Autodesk’s vendor Id Standard.  </a:t>
            </a:r>
          </a:p>
          <a:p>
            <a:pPr marL="0" marR="0" indent="0" algn="l" defTabSz="1298575" rtl="0" eaLnBrk="0" fontAlgn="base" latinLnBrk="0" hangingPunct="0">
              <a:lnSpc>
                <a:spcPct val="100000"/>
              </a:lnSpc>
              <a:spcBef>
                <a:spcPct val="30000"/>
              </a:spcBef>
              <a:spcAft>
                <a:spcPct val="0"/>
              </a:spcAft>
              <a:buClrTx/>
              <a:buSzTx/>
              <a:buFontTx/>
              <a:buNone/>
              <a:tabLst/>
              <a:defRPr/>
            </a:pPr>
            <a:r>
              <a:rPr lang="en-US" dirty="0" smtClean="0"/>
              <a:t>The </a:t>
            </a:r>
            <a:r>
              <a:rPr lang="en-US" dirty="0" err="1" smtClean="0"/>
              <a:t>VendorDescription</a:t>
            </a:r>
            <a:r>
              <a:rPr lang="en-US" baseline="0" dirty="0" smtClean="0"/>
              <a:t> is an optional string which contains the vendor’s legal name and other pertinent information. </a:t>
            </a:r>
            <a:r>
              <a:rPr lang="en-US" dirty="0" smtClean="0"/>
              <a:t> This vendor</a:t>
            </a:r>
            <a:r>
              <a:rPr lang="en-US" baseline="0" dirty="0" smtClean="0"/>
              <a:t> description </a:t>
            </a:r>
            <a:r>
              <a:rPr lang="en-US" dirty="0" smtClean="0"/>
              <a:t>might be show up in pop-ups error messages saying whom to contact in</a:t>
            </a:r>
            <a:r>
              <a:rPr lang="en-US" baseline="0" dirty="0" smtClean="0"/>
              <a:t> case of errors. </a:t>
            </a:r>
          </a:p>
          <a:p>
            <a:pPr marL="0" marR="0" indent="0" algn="l" defTabSz="1298575"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1298575" rtl="0" eaLnBrk="0" fontAlgn="base" latinLnBrk="0" hangingPunct="0">
              <a:lnSpc>
                <a:spcPct val="100000"/>
              </a:lnSpc>
              <a:spcBef>
                <a:spcPct val="30000"/>
              </a:spcBef>
              <a:spcAft>
                <a:spcPct val="0"/>
              </a:spcAft>
              <a:buClrTx/>
              <a:buSzTx/>
              <a:buFontTx/>
              <a:buNone/>
              <a:tabLst/>
              <a:defRPr/>
            </a:pPr>
            <a:r>
              <a:rPr lang="en-US" baseline="0" dirty="0" smtClean="0"/>
              <a:t>In your existing plug-ins, you will have to re-reference the two </a:t>
            </a:r>
            <a:r>
              <a:rPr lang="en-US" baseline="0" dirty="0" err="1" smtClean="0"/>
              <a:t>Revit</a:t>
            </a:r>
            <a:r>
              <a:rPr lang="en-US" baseline="0" dirty="0" smtClean="0"/>
              <a:t> API </a:t>
            </a:r>
            <a:r>
              <a:rPr lang="en-US" baseline="0" dirty="0" err="1" smtClean="0"/>
              <a:t>dlls</a:t>
            </a:r>
            <a:r>
              <a:rPr lang="en-US" baseline="0" dirty="0" smtClean="0"/>
              <a:t> to make them run in </a:t>
            </a:r>
            <a:r>
              <a:rPr lang="en-US" baseline="0" dirty="0" err="1" smtClean="0"/>
              <a:t>Revit</a:t>
            </a:r>
            <a:r>
              <a:rPr lang="en-US" baseline="0" dirty="0" smtClean="0"/>
              <a:t> 2012 using its API. </a:t>
            </a:r>
          </a:p>
        </p:txBody>
      </p:sp>
      <p:sp>
        <p:nvSpPr>
          <p:cNvPr id="4" name="Slide Number Placeholder 3"/>
          <p:cNvSpPr>
            <a:spLocks noGrp="1"/>
          </p:cNvSpPr>
          <p:nvPr>
            <p:ph type="sldNum" sz="quarter" idx="10"/>
          </p:nvPr>
        </p:nvSpPr>
        <p:spPr/>
        <p:txBody>
          <a:bodyPr/>
          <a:lstStyle/>
          <a:p>
            <a:pPr>
              <a:defRPr/>
            </a:pPr>
            <a:fld id="{787077CE-6DA3-1C4A-8710-E03D0ED32BBA}" type="slidenum">
              <a:rPr lang="en-US" smtClean="0"/>
              <a:pPr>
                <a:defRPr/>
              </a:pPr>
              <a:t>17</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marL="0" marR="0" indent="0" algn="l" defTabSz="1298575" rtl="0" eaLnBrk="0" fontAlgn="base" latinLnBrk="0" hangingPunct="0">
              <a:lnSpc>
                <a:spcPct val="100000"/>
              </a:lnSpc>
              <a:spcBef>
                <a:spcPct val="30000"/>
              </a:spcBef>
              <a:spcAft>
                <a:spcPct val="0"/>
              </a:spcAft>
              <a:buClrTx/>
              <a:buSzTx/>
              <a:buFontTx/>
              <a:buNone/>
              <a:tabLst/>
              <a:defRPr/>
            </a:pPr>
            <a:r>
              <a:rPr lang="en-US" dirty="0" smtClean="0"/>
              <a:t>As was warned</a:t>
            </a:r>
            <a:r>
              <a:rPr lang="en-US" baseline="0" dirty="0" smtClean="0"/>
              <a:t> in </a:t>
            </a:r>
            <a:r>
              <a:rPr lang="en-US" baseline="0" dirty="0" err="1" smtClean="0"/>
              <a:t>Revit</a:t>
            </a:r>
            <a:r>
              <a:rPr lang="en-US" baseline="0" dirty="0" smtClean="0"/>
              <a:t> 2011, the automatic regeneration mode for external applications has been removed. This means that the </a:t>
            </a:r>
            <a:r>
              <a:rPr lang="en-US" baseline="0" dirty="0" err="1" smtClean="0"/>
              <a:t>regen</a:t>
            </a:r>
            <a:r>
              <a:rPr lang="en-US" baseline="0" dirty="0" smtClean="0"/>
              <a:t> is in the control of API users and is also their responsibility. You have to notify </a:t>
            </a:r>
            <a:r>
              <a:rPr lang="en-US" baseline="0" dirty="0" err="1" smtClean="0"/>
              <a:t>Revit</a:t>
            </a:r>
            <a:r>
              <a:rPr lang="en-US" baseline="0" dirty="0" smtClean="0"/>
              <a:t> of regeneration after your work is done. For example, if you wish to access geometry of an element after you have created or modified it, we need to regenerate the model to be able to access the updated geometry. </a:t>
            </a:r>
          </a:p>
          <a:p>
            <a:pPr marL="0" marR="0" indent="0" algn="l" defTabSz="1298575"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1298575" rtl="0" eaLnBrk="0" fontAlgn="base" latinLnBrk="0" hangingPunct="0">
              <a:lnSpc>
                <a:spcPct val="100000"/>
              </a:lnSpc>
              <a:spcBef>
                <a:spcPct val="30000"/>
              </a:spcBef>
              <a:spcAft>
                <a:spcPct val="0"/>
              </a:spcAft>
              <a:buClrTx/>
              <a:buSzTx/>
              <a:buFontTx/>
              <a:buNone/>
              <a:tabLst/>
              <a:defRPr/>
            </a:pPr>
            <a:r>
              <a:rPr lang="en-US" baseline="0" dirty="0" smtClean="0"/>
              <a:t>Besides these basic and most important steps in migrating your existing </a:t>
            </a:r>
            <a:r>
              <a:rPr lang="en-US" baseline="0" dirty="0" err="1" smtClean="0"/>
              <a:t>Revit</a:t>
            </a:r>
            <a:r>
              <a:rPr lang="en-US" baseline="0" dirty="0" smtClean="0"/>
              <a:t> API plug-ins to </a:t>
            </a:r>
            <a:r>
              <a:rPr lang="en-US" baseline="0" dirty="0" err="1" smtClean="0"/>
              <a:t>Revit</a:t>
            </a:r>
            <a:r>
              <a:rPr lang="en-US" baseline="0" dirty="0" smtClean="0"/>
              <a:t> 2012, there is an extensive list of API changes and if your application is using any of the changed API, you would need to make the corresponding changes in your application to be able to make it work with </a:t>
            </a:r>
            <a:r>
              <a:rPr lang="en-US" baseline="0" dirty="0" err="1" smtClean="0"/>
              <a:t>Revit</a:t>
            </a:r>
            <a:r>
              <a:rPr lang="en-US" baseline="0" dirty="0" smtClean="0"/>
              <a:t> 2012. For example, there are some signature changes with the Import/Export APIs, compound structures, etc. </a:t>
            </a:r>
            <a:endParaRPr lang="en-US" dirty="0" smtClean="0"/>
          </a:p>
          <a:p>
            <a:pPr marL="0" marR="0" indent="0" algn="l" defTabSz="1298575" rtl="0" eaLnBrk="0" fontAlgn="base" latinLnBrk="0" hangingPunct="0">
              <a:lnSpc>
                <a:spcPct val="100000"/>
              </a:lnSpc>
              <a:spcBef>
                <a:spcPct val="30000"/>
              </a:spcBef>
              <a:spcAft>
                <a:spcPct val="0"/>
              </a:spcAft>
              <a:buClrTx/>
              <a:buSzTx/>
              <a:buFontTx/>
              <a:buNone/>
              <a:tabLst/>
              <a:defRPr/>
            </a:pPr>
            <a:endParaRPr lang="en-US" dirty="0" smtClean="0"/>
          </a:p>
          <a:p>
            <a:pPr marL="0" marR="0" indent="0" algn="l" defTabSz="1298575" rtl="0" eaLnBrk="0" fontAlgn="base" latinLnBrk="0" hangingPunct="0">
              <a:lnSpc>
                <a:spcPct val="100000"/>
              </a:lnSpc>
              <a:spcBef>
                <a:spcPct val="30000"/>
              </a:spcBef>
              <a:spcAft>
                <a:spcPct val="0"/>
              </a:spcAft>
              <a:buClrTx/>
              <a:buSzTx/>
              <a:buFontTx/>
              <a:buNone/>
              <a:tabLst/>
              <a:defRPr/>
            </a:pPr>
            <a:r>
              <a:rPr lang="en-US" dirty="0" smtClean="0"/>
              <a:t>For a complete list of</a:t>
            </a:r>
            <a:r>
              <a:rPr lang="en-US" baseline="0" dirty="0" smtClean="0"/>
              <a:t> changes, please</a:t>
            </a:r>
            <a:r>
              <a:rPr lang="en-US" dirty="0" smtClean="0"/>
              <a:t> refer to the </a:t>
            </a:r>
            <a:r>
              <a:rPr lang="en-US" dirty="0" err="1" smtClean="0"/>
              <a:t>Revit</a:t>
            </a:r>
            <a:r>
              <a:rPr lang="en-US" dirty="0" smtClean="0"/>
              <a:t> 2012 SDK documentation and especially the chapter 'What's New' in the </a:t>
            </a:r>
            <a:r>
              <a:rPr lang="en-US" dirty="0" err="1" smtClean="0"/>
              <a:t>Revit</a:t>
            </a:r>
            <a:r>
              <a:rPr lang="en-US" dirty="0" smtClean="0"/>
              <a:t> 2012 API help file RevitAPI.chm</a:t>
            </a:r>
            <a:r>
              <a:rPr lang="en-US" baseline="0" dirty="0" smtClean="0"/>
              <a:t> for more details</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787077CE-6DA3-1C4A-8710-E03D0ED32BBA}" type="slidenum">
              <a:rPr lang="en-US" smtClean="0"/>
              <a:pPr>
                <a:defRPr/>
              </a:pPr>
              <a:t>18</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19</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eaLnBrk="1" hangingPunct="1"/>
            <a:r>
              <a:rPr lang="en-US" dirty="0" smtClean="0"/>
              <a:t>Geometry API has been</a:t>
            </a:r>
            <a:r>
              <a:rPr lang="en-US" baseline="0" dirty="0" smtClean="0"/>
              <a:t> a m</a:t>
            </a:r>
            <a:r>
              <a:rPr lang="en-US" dirty="0" smtClean="0"/>
              <a:t>ajor focus area</a:t>
            </a:r>
            <a:r>
              <a:rPr lang="en-US" baseline="0" dirty="0" smtClean="0"/>
              <a:t> in </a:t>
            </a:r>
            <a:r>
              <a:rPr lang="en-US" baseline="0" dirty="0" err="1" smtClean="0"/>
              <a:t>Revit</a:t>
            </a:r>
            <a:r>
              <a:rPr lang="en-US" baseline="0" dirty="0" smtClean="0"/>
              <a:t> 2012 API</a:t>
            </a:r>
            <a:r>
              <a:rPr lang="en-US" dirty="0" smtClean="0"/>
              <a:t>. </a:t>
            </a:r>
          </a:p>
          <a:p>
            <a:pPr eaLnBrk="1" hangingPunct="1"/>
            <a:endParaRPr lang="en-US" baseline="0" dirty="0" smtClean="0"/>
          </a:p>
          <a:p>
            <a:pPr eaLnBrk="1" hangingPunct="1"/>
            <a:r>
              <a:rPr lang="en-US" baseline="0" dirty="0" smtClean="0"/>
              <a:t>With the new enhancements, now we can access the beam, column geometry before the fitting and joining happens in the model which is done by </a:t>
            </a:r>
            <a:r>
              <a:rPr lang="en-US" baseline="0" dirty="0" err="1" smtClean="0"/>
              <a:t>Revit</a:t>
            </a:r>
            <a:r>
              <a:rPr lang="en-US" baseline="0" dirty="0" smtClean="0"/>
              <a:t>. </a:t>
            </a:r>
            <a:r>
              <a:rPr lang="en-US" dirty="0" err="1" smtClean="0"/>
              <a:t>FamilyInstance.GetOriginalGeometry</a:t>
            </a:r>
            <a:r>
              <a:rPr lang="en-US" dirty="0" smtClean="0"/>
              <a:t>()</a:t>
            </a:r>
            <a:r>
              <a:rPr lang="en-US" baseline="0" dirty="0" smtClean="0"/>
              <a:t> returns the original geometry of the instance before the instance is modified by joins, copings, cuts, extensions, and other post-processing steps.</a:t>
            </a:r>
          </a:p>
          <a:p>
            <a:pPr eaLnBrk="1" hangingPunct="1"/>
            <a:endParaRPr lang="en-US" baseline="0" dirty="0" smtClean="0"/>
          </a:p>
          <a:p>
            <a:pPr eaLnBrk="1" hangingPunct="1"/>
            <a:r>
              <a:rPr lang="en-US" baseline="0" dirty="0" smtClean="0"/>
              <a:t>We can now construct basic solid shapes  from input curves using the </a:t>
            </a:r>
            <a:r>
              <a:rPr lang="en-US" baseline="0" dirty="0" err="1" smtClean="0"/>
              <a:t>GeometryCreationUtilities</a:t>
            </a:r>
            <a:r>
              <a:rPr lang="en-US" baseline="0" dirty="0" smtClean="0"/>
              <a:t>. They include blend, extrusion, revolved geometry, swept, and swept blend geometry. The resulting geometry is not added to the document as any element but can be used as inputs for finding 3D intersection, </a:t>
            </a:r>
            <a:r>
              <a:rPr lang="en-US" baseline="0" dirty="0" err="1" smtClean="0"/>
              <a:t>boolean</a:t>
            </a:r>
            <a:r>
              <a:rPr lang="en-US" baseline="0" dirty="0" smtClean="0"/>
              <a:t> or geometric operations or input faces to AVF. </a:t>
            </a:r>
          </a:p>
          <a:p>
            <a:pPr eaLnBrk="1" hangingPunct="1"/>
            <a:endParaRPr lang="en-US" baseline="0" dirty="0" smtClean="0"/>
          </a:p>
          <a:p>
            <a:pPr eaLnBrk="1" hangingPunct="1"/>
            <a:r>
              <a:rPr lang="en-US" baseline="0" dirty="0" smtClean="0"/>
              <a:t>We can now also execute </a:t>
            </a:r>
            <a:r>
              <a:rPr lang="en-US" baseline="0" dirty="0" err="1" smtClean="0"/>
              <a:t>boolean</a:t>
            </a:r>
            <a:r>
              <a:rPr lang="en-US" baseline="0" dirty="0" smtClean="0"/>
              <a:t> operations like Union, Difference or Intersect on pair of solid geometry objects using a utility called </a:t>
            </a:r>
            <a:r>
              <a:rPr lang="en-US" baseline="0" dirty="0" err="1" smtClean="0"/>
              <a:t>BooleanOperationsUtils</a:t>
            </a:r>
            <a:r>
              <a:rPr lang="en-US" baseline="0" dirty="0" smtClean="0"/>
              <a:t>. </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pPr>
              <a:defRPr/>
            </a:pPr>
            <a:fld id="{787077CE-6DA3-1C4A-8710-E03D0ED32BBA}" type="slidenum">
              <a:rPr lang="en-US" smtClean="0"/>
              <a:pPr>
                <a:defRPr/>
              </a:pPr>
              <a:t>20</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p:cNvSpPr>
            <a:spLocks noGrp="1" noChangeArrowheads="1"/>
          </p:cNvSpPr>
          <p:nvPr>
            <p:ph type="sldNum" sz="quarter" idx="5"/>
          </p:nvPr>
        </p:nvSpPr>
        <p:spPr>
          <a:noFill/>
        </p:spPr>
        <p:txBody>
          <a:bodyPr/>
          <a:lstStyle/>
          <a:p>
            <a:fld id="{8EB8225A-156A-4DDB-91B7-8F76FF175B1F}" type="slidenum">
              <a:rPr lang="en-US" smtClean="0"/>
              <a:pPr/>
              <a:t>2</a:t>
            </a:fld>
            <a:endParaRPr lang="en-US" dirty="0" smtClean="0"/>
          </a:p>
        </p:txBody>
      </p:sp>
      <p:sp>
        <p:nvSpPr>
          <p:cNvPr id="152579" name="Rectangle 2"/>
          <p:cNvSpPr>
            <a:spLocks noGrp="1" noRot="1" noChangeAspect="1" noChangeArrowheads="1" noTextEdit="1"/>
          </p:cNvSpPr>
          <p:nvPr>
            <p:ph type="sldImg"/>
          </p:nvPr>
        </p:nvSpPr>
        <p:spPr>
          <a:xfrm>
            <a:off x="919163" y="746125"/>
            <a:ext cx="4967287" cy="3725863"/>
          </a:xfrm>
          <a:ln/>
        </p:spPr>
      </p:sp>
      <p:sp>
        <p:nvSpPr>
          <p:cNvPr id="152580" name="Rectangle 3"/>
          <p:cNvSpPr>
            <a:spLocks noGrp="1" noChangeArrowheads="1"/>
          </p:cNvSpPr>
          <p:nvPr>
            <p:ph type="body" idx="1"/>
          </p:nvPr>
        </p:nvSpPr>
        <p:spPr>
          <a:xfrm>
            <a:off x="906792" y="4721530"/>
            <a:ext cx="4992029" cy="4471675"/>
          </a:xfrm>
          <a:noFill/>
          <a:ln/>
        </p:spPr>
        <p:txBody>
          <a:bodyPr/>
          <a:lstStyle/>
          <a:p>
            <a:pPr eaLnBrk="1" hangingPunct="1"/>
            <a:r>
              <a:rPr lang="en-US" altLang="ja-JP" dirty="0" smtClean="0"/>
              <a:t>We encourage you to use the</a:t>
            </a:r>
            <a:r>
              <a:rPr lang="en-US" altLang="ja-JP" baseline="0" dirty="0" smtClean="0"/>
              <a:t> live meeting </a:t>
            </a:r>
            <a:r>
              <a:rPr lang="en-US" altLang="ja-JP" dirty="0" smtClean="0"/>
              <a:t>internet audio facility, rather than the telephone conference call. </a:t>
            </a:r>
          </a:p>
          <a:p>
            <a:pPr eaLnBrk="1" hangingPunct="1"/>
            <a:endParaRPr lang="en-US" altLang="ja-JP" dirty="0" smtClean="0"/>
          </a:p>
          <a:p>
            <a:pPr eaLnBrk="1" hangingPunct="1"/>
            <a:r>
              <a:rPr lang="en-US" altLang="ja-JP" dirty="0" smtClean="0"/>
              <a:t>If you</a:t>
            </a:r>
            <a:r>
              <a:rPr lang="en-US" altLang="ja-JP" baseline="0" dirty="0" smtClean="0"/>
              <a:t> wish to switch to full screen mode, please click the Full Screen button located at the bottom right corner of the Live meeting console. </a:t>
            </a:r>
          </a:p>
          <a:p>
            <a:pPr eaLnBrk="1" hangingPunct="1"/>
            <a:endParaRPr lang="en-US" altLang="ja-JP" baseline="0" dirty="0" smtClean="0"/>
          </a:p>
          <a:p>
            <a:pPr eaLnBrk="1" hangingPunct="1"/>
            <a:r>
              <a:rPr lang="en-US" altLang="ja-JP" baseline="0" dirty="0" smtClean="0"/>
              <a:t>If you wish to provide feedback on the speed of delivery, you can use the Feedback function located on the top right corner of the screen asking us to either speed up or slow down. </a:t>
            </a:r>
            <a:endParaRPr lang="en-US" altLang="ja-JP" dirty="0" smtClean="0"/>
          </a:p>
          <a:p>
            <a:pPr eaLnBrk="1" hangingPunct="1"/>
            <a:endParaRPr lang="en-US" altLang="ja-JP" dirty="0" smtClean="0"/>
          </a:p>
          <a:p>
            <a:pPr eaLnBrk="1" hangingPunct="1"/>
            <a:r>
              <a:rPr lang="en-US" altLang="ja-JP" dirty="0" smtClean="0"/>
              <a:t>This conference is muted, so you cannot hear anybody else than me talking, and cannot provide feedback through the phone conference.</a:t>
            </a:r>
            <a:r>
              <a:rPr lang="en-US" altLang="ja-JP" baseline="0" dirty="0" smtClean="0"/>
              <a:t> </a:t>
            </a:r>
            <a:r>
              <a:rPr lang="en-US" altLang="ja-JP" dirty="0" smtClean="0"/>
              <a:t>We will unmute it and open it up for general discussion and questions and answers at the end. Meanwhile, written questions can be entered in the live meeting console and will be answered in real-time during the presentation by my colleagues. </a:t>
            </a:r>
          </a:p>
          <a:p>
            <a:pPr eaLnBrk="1" hangingPunct="1"/>
            <a:endParaRPr lang="en-US" altLang="ja-JP" dirty="0" smtClean="0"/>
          </a:p>
          <a:p>
            <a:pPr eaLnBrk="1" hangingPunct="1"/>
            <a:r>
              <a:rPr lang="en-US" altLang="ja-JP" dirty="0" smtClean="0"/>
              <a:t>You</a:t>
            </a:r>
            <a:r>
              <a:rPr lang="en-US" altLang="ja-JP" baseline="0" dirty="0" smtClean="0"/>
              <a:t> can use *6 to mute your phones</a:t>
            </a:r>
            <a:endParaRPr lang="en-US" altLang="ja-JP" dirty="0" smtClean="0"/>
          </a:p>
          <a:p>
            <a:pPr eaLnBrk="1" hangingPunct="1"/>
            <a:endParaRPr lang="en-US" altLang="ja-JP" dirty="0" smtClean="0"/>
          </a:p>
          <a:p>
            <a:pPr eaLnBrk="1" hangingPunct="1"/>
            <a:r>
              <a:rPr lang="en-US" altLang="ja-JP" dirty="0" smtClean="0"/>
              <a:t>And we will be recording</a:t>
            </a:r>
            <a:r>
              <a:rPr lang="en-US" altLang="ja-JP" baseline="0" dirty="0" smtClean="0"/>
              <a:t> this session and will </a:t>
            </a:r>
            <a:r>
              <a:rPr lang="en-US" altLang="ja-JP" dirty="0" smtClean="0"/>
              <a:t>post the materials from this presentation together with the recording</a:t>
            </a:r>
            <a:r>
              <a:rPr lang="en-US" altLang="ja-JP" baseline="0" dirty="0" smtClean="0"/>
              <a:t> online. </a:t>
            </a:r>
            <a:r>
              <a:rPr lang="en-US" altLang="ja-JP" dirty="0" smtClean="0"/>
              <a:t> </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Geometry API</a:t>
            </a:r>
            <a:r>
              <a:rPr lang="en-US" baseline="0" dirty="0" smtClean="0"/>
              <a:t> now provides shortcuts to locate the face of a given roof, floor or wall – basically host objects, using </a:t>
            </a:r>
            <a:r>
              <a:rPr lang="en-US" baseline="0" dirty="0" err="1" smtClean="0"/>
              <a:t>HostObjectUtils</a:t>
            </a:r>
            <a:r>
              <a:rPr lang="en-US" baseline="0" dirty="0" smtClean="0"/>
              <a:t>. </a:t>
            </a:r>
          </a:p>
          <a:p>
            <a:endParaRPr lang="en-US" baseline="0" dirty="0" smtClean="0"/>
          </a:p>
          <a:p>
            <a:r>
              <a:rPr lang="en-US" baseline="0" dirty="0" smtClean="0"/>
              <a:t>We can also fit a given geometry into the shape of an extrusion using the </a:t>
            </a:r>
            <a:r>
              <a:rPr lang="en-US" baseline="0" dirty="0" err="1" smtClean="0"/>
              <a:t>ExtrusionAnalyzer</a:t>
            </a:r>
            <a:r>
              <a:rPr lang="en-US" baseline="0" dirty="0" smtClean="0"/>
              <a:t> class. </a:t>
            </a:r>
          </a:p>
          <a:p>
            <a:endParaRPr lang="en-US" baseline="0" dirty="0" smtClean="0"/>
          </a:p>
          <a:p>
            <a:r>
              <a:rPr lang="en-US" baseline="0" dirty="0" err="1" smtClean="0"/>
              <a:t>Revit</a:t>
            </a:r>
            <a:r>
              <a:rPr lang="en-US" baseline="0" dirty="0" smtClean="0"/>
              <a:t> 2012 API has new geometry filters which help find elements whose actual 3D geometry intersects the 3D geometry of target object. With </a:t>
            </a:r>
            <a:r>
              <a:rPr lang="en-US" baseline="0" dirty="0" err="1" smtClean="0"/>
              <a:t>ElementIntersectsElementFilter</a:t>
            </a:r>
            <a:r>
              <a:rPr lang="en-US" baseline="0" dirty="0" smtClean="0"/>
              <a:t>, the target object is another element.</a:t>
            </a:r>
          </a:p>
          <a:p>
            <a:r>
              <a:rPr lang="en-US" baseline="0" dirty="0" smtClean="0"/>
              <a:t>With </a:t>
            </a:r>
            <a:r>
              <a:rPr lang="en-US" baseline="0" dirty="0" err="1" smtClean="0"/>
              <a:t>ElementIntersectsSolidFilter</a:t>
            </a:r>
            <a:r>
              <a:rPr lang="en-US" baseline="0" dirty="0" smtClean="0"/>
              <a:t>, the target object is any solid, including one created from scratch using </a:t>
            </a:r>
            <a:r>
              <a:rPr lang="en-US" baseline="0" dirty="0" err="1" smtClean="0"/>
              <a:t>GeometryCreationUtilities</a:t>
            </a:r>
            <a:r>
              <a:rPr lang="en-US" baseline="0" dirty="0" smtClean="0"/>
              <a:t>. Both these filters are slow filters. </a:t>
            </a:r>
          </a:p>
          <a:p>
            <a:endParaRPr lang="en-US" dirty="0"/>
          </a:p>
        </p:txBody>
      </p:sp>
      <p:sp>
        <p:nvSpPr>
          <p:cNvPr id="4" name="Slide Number Placeholder 3"/>
          <p:cNvSpPr>
            <a:spLocks noGrp="1"/>
          </p:cNvSpPr>
          <p:nvPr>
            <p:ph type="sldNum" sz="quarter" idx="10"/>
          </p:nvPr>
        </p:nvSpPr>
        <p:spPr/>
        <p:txBody>
          <a:bodyPr/>
          <a:lstStyle/>
          <a:p>
            <a:pPr>
              <a:defRPr/>
            </a:pPr>
            <a:fld id="{787077CE-6DA3-1C4A-8710-E03D0ED32BBA}" type="slidenum">
              <a:rPr lang="en-US" smtClean="0"/>
              <a:pPr>
                <a:defRPr/>
              </a:pPr>
              <a:t>22</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 can now </a:t>
            </a:r>
            <a:r>
              <a:rPr lang="en-US" baseline="0" dirty="0" smtClean="0"/>
              <a:t>get the reference to the host face of family instance, or if the instance is placed on a work plane, the reference to the geometry face underlying the work plane.</a:t>
            </a:r>
          </a:p>
          <a:p>
            <a:endParaRPr lang="en-US" baseline="0" dirty="0" smtClean="0"/>
          </a:p>
          <a:p>
            <a:r>
              <a:rPr lang="en-US" baseline="0" dirty="0" err="1" smtClean="0"/>
              <a:t>Element.Geometry</a:t>
            </a:r>
            <a:r>
              <a:rPr lang="en-US" baseline="0" dirty="0" smtClean="0"/>
              <a:t> has been modified to throw an exception if an updated geometry has not been Regenerated before accessing it. </a:t>
            </a:r>
          </a:p>
          <a:p>
            <a:endParaRPr lang="en-US" baseline="0" dirty="0" smtClean="0"/>
          </a:p>
          <a:p>
            <a:pPr marL="0" marR="0" indent="0" algn="l" defTabSz="1298575" rtl="0" eaLnBrk="0" fontAlgn="base" latinLnBrk="0" hangingPunct="0">
              <a:lnSpc>
                <a:spcPct val="100000"/>
              </a:lnSpc>
              <a:spcBef>
                <a:spcPct val="30000"/>
              </a:spcBef>
              <a:spcAft>
                <a:spcPct val="0"/>
              </a:spcAft>
              <a:buClrTx/>
              <a:buSzTx/>
              <a:buFontTx/>
              <a:buNone/>
              <a:tabLst/>
              <a:defRPr/>
            </a:pPr>
            <a:r>
              <a:rPr lang="en-US" dirty="0" smtClean="0"/>
              <a:t>We can access the </a:t>
            </a:r>
            <a:r>
              <a:rPr lang="en-US" dirty="0" err="1" smtClean="0"/>
              <a:t>ElementId</a:t>
            </a:r>
            <a:r>
              <a:rPr lang="en-US" dirty="0" smtClean="0"/>
              <a:t> of family primitive’s </a:t>
            </a:r>
            <a:r>
              <a:rPr lang="en-US" dirty="0" err="1" smtClean="0"/>
              <a:t>GraphicsStyle</a:t>
            </a:r>
            <a:endParaRPr lang="en-US" dirty="0" smtClean="0"/>
          </a:p>
          <a:p>
            <a:pPr marL="0" marR="0" indent="0" algn="l" defTabSz="1298575" rtl="0" eaLnBrk="0" fontAlgn="base" latinLnBrk="0" hangingPunct="0">
              <a:lnSpc>
                <a:spcPct val="100000"/>
              </a:lnSpc>
              <a:spcBef>
                <a:spcPct val="30000"/>
              </a:spcBef>
              <a:spcAft>
                <a:spcPct val="0"/>
              </a:spcAft>
              <a:buClrTx/>
              <a:buSzTx/>
              <a:buFontTx/>
              <a:buNone/>
              <a:tabLst/>
              <a:defRPr/>
            </a:pPr>
            <a:endParaRPr lang="en-US" dirty="0" smtClean="0"/>
          </a:p>
          <a:p>
            <a:pPr marL="0" marR="0" indent="0" algn="l" defTabSz="1298575" rtl="0" eaLnBrk="0" fontAlgn="base" latinLnBrk="0" hangingPunct="0">
              <a:lnSpc>
                <a:spcPct val="100000"/>
              </a:lnSpc>
              <a:spcBef>
                <a:spcPct val="30000"/>
              </a:spcBef>
              <a:spcAft>
                <a:spcPct val="0"/>
              </a:spcAft>
              <a:buClrTx/>
              <a:buSzTx/>
              <a:buFontTx/>
              <a:buNone/>
              <a:tabLst/>
              <a:defRPr/>
            </a:pPr>
            <a:r>
              <a:rPr lang="en-US" dirty="0" smtClean="0"/>
              <a:t>The</a:t>
            </a:r>
            <a:r>
              <a:rPr lang="en-US" baseline="0" dirty="0" smtClean="0"/>
              <a:t> Geometry API provides a curve that corresponds to a edge</a:t>
            </a:r>
          </a:p>
          <a:p>
            <a:pPr marL="0" marR="0" indent="0" algn="l" defTabSz="1298575"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1298575" rtl="0" eaLnBrk="0" fontAlgn="base" latinLnBrk="0" hangingPunct="0">
              <a:lnSpc>
                <a:spcPct val="100000"/>
              </a:lnSpc>
              <a:spcBef>
                <a:spcPct val="30000"/>
              </a:spcBef>
              <a:spcAft>
                <a:spcPct val="0"/>
              </a:spcAft>
              <a:buClrTx/>
              <a:buSzTx/>
              <a:buFontTx/>
              <a:buNone/>
              <a:tabLst/>
              <a:defRPr/>
            </a:pPr>
            <a:r>
              <a:rPr lang="en-US" baseline="0" dirty="0" smtClean="0"/>
              <a:t>And we can also calculate the </a:t>
            </a:r>
            <a:r>
              <a:rPr lang="en-US" baseline="0" dirty="0" err="1" smtClean="0"/>
              <a:t>centroid</a:t>
            </a:r>
            <a:r>
              <a:rPr lang="en-US" baseline="0" dirty="0" smtClean="0"/>
              <a:t> of a solid. This will correspond only with the center of gravity if the solid represents a homogeneous structure of a single material.</a:t>
            </a:r>
          </a:p>
          <a:p>
            <a:pPr marL="0" marR="0" indent="0" algn="l" defTabSz="1298575" rtl="0" eaLnBrk="0" fontAlgn="base" latinLnBrk="0" hangingPunct="0">
              <a:lnSpc>
                <a:spcPct val="100000"/>
              </a:lnSpc>
              <a:spcBef>
                <a:spcPct val="30000"/>
              </a:spcBef>
              <a:spcAft>
                <a:spcPct val="0"/>
              </a:spcAft>
              <a:buClrTx/>
              <a:buSzTx/>
              <a:buFontTx/>
              <a:buNone/>
              <a:tabLst/>
              <a:defRPr/>
            </a:pPr>
            <a:endParaRPr lang="en-US" dirty="0" smtClean="0"/>
          </a:p>
          <a:p>
            <a:endParaRPr lang="en-US" baseline="0" dirty="0" smtClean="0"/>
          </a:p>
          <a:p>
            <a:endParaRPr lang="en-US" baseline="0" dirty="0" smtClean="0"/>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pPr>
              <a:defRPr/>
            </a:pPr>
            <a:fld id="{787077CE-6DA3-1C4A-8710-E03D0ED32BBA}" type="slidenum">
              <a:rPr lang="en-US" smtClean="0"/>
              <a:pPr>
                <a:defRPr/>
              </a:pPr>
              <a:t>24</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GeometryElement.GetTransformed</a:t>
            </a:r>
            <a:r>
              <a:rPr lang="en-US" dirty="0" smtClean="0"/>
              <a:t>()</a:t>
            </a:r>
            <a:r>
              <a:rPr lang="en-US" baseline="0" dirty="0" smtClean="0"/>
              <a:t> </a:t>
            </a:r>
            <a:r>
              <a:rPr lang="en-US" dirty="0" smtClean="0"/>
              <a:t>returns a copy of the geometry in the original element, transformed by the input coordinate transformation. The </a:t>
            </a:r>
            <a:r>
              <a:rPr lang="en-US" dirty="0" err="1" smtClean="0"/>
              <a:t>GetTransform</a:t>
            </a:r>
            <a:r>
              <a:rPr lang="en-US" dirty="0" smtClean="0"/>
              <a:t>()</a:t>
            </a:r>
            <a:r>
              <a:rPr lang="en-US" baseline="0" dirty="0" smtClean="0"/>
              <a:t> and </a:t>
            </a:r>
            <a:r>
              <a:rPr lang="en-US" baseline="0" dirty="0" err="1" smtClean="0"/>
              <a:t>GetTotalTransformed</a:t>
            </a:r>
            <a:r>
              <a:rPr lang="en-US" baseline="0" dirty="0" smtClean="0"/>
              <a:t>() methods return the transform of the instance.</a:t>
            </a:r>
          </a:p>
          <a:p>
            <a:endParaRPr lang="en-US" baseline="0" dirty="0" smtClean="0"/>
          </a:p>
          <a:p>
            <a:r>
              <a:rPr lang="en-US" baseline="0" dirty="0" smtClean="0"/>
              <a:t>We now have the ability to save a reference to a geometry object, say, a face, edge or curve as string and obtain identical reference later using the String as input in the same or different </a:t>
            </a:r>
            <a:r>
              <a:rPr lang="en-US" baseline="0" dirty="0" err="1" smtClean="0"/>
              <a:t>Revit</a:t>
            </a:r>
            <a:r>
              <a:rPr lang="en-US" baseline="0" dirty="0" smtClean="0"/>
              <a:t> session. So the </a:t>
            </a:r>
            <a:r>
              <a:rPr lang="en-US" baseline="0" dirty="0" err="1" smtClean="0"/>
              <a:t>ConvertToStableRepresentation</a:t>
            </a:r>
            <a:r>
              <a:rPr lang="en-US" baseline="0" dirty="0" smtClean="0"/>
              <a:t>() converts a reference to a stable string representation and </a:t>
            </a:r>
            <a:r>
              <a:rPr lang="en-US" dirty="0" err="1" smtClean="0"/>
              <a:t>ParseFromStableRepresentation</a:t>
            </a:r>
            <a:r>
              <a:rPr lang="en-US" baseline="0" dirty="0" smtClean="0"/>
              <a:t> </a:t>
            </a:r>
            <a:r>
              <a:rPr lang="en-US" dirty="0" smtClean="0"/>
              <a:t>restores the serialized reference. </a:t>
            </a:r>
            <a:endParaRPr lang="en-US" baseline="0"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787077CE-6DA3-1C4A-8710-E03D0ED32BBA}" type="slidenum">
              <a:rPr lang="en-US" smtClean="0"/>
              <a:pPr>
                <a:defRPr/>
              </a:pPr>
              <a:t>25</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 can now find out if</a:t>
            </a:r>
            <a:r>
              <a:rPr lang="en-US" baseline="0" dirty="0" smtClean="0"/>
              <a:t> face contains regions that were created with Split Face command and even return the set (or list) of region faces. As the material of these faces can be independently modified through the UI with the Paint tool, the material of each face can be found from its </a:t>
            </a:r>
            <a:r>
              <a:rPr lang="en-US" baseline="0" dirty="0" err="1" smtClean="0"/>
              <a:t>MaterialElementId</a:t>
            </a:r>
            <a:r>
              <a:rPr lang="en-US" baseline="0" dirty="0" smtClean="0"/>
              <a:t> property.</a:t>
            </a:r>
          </a:p>
          <a:p>
            <a:endParaRPr lang="en-US" baseline="0" dirty="0" smtClean="0"/>
          </a:p>
          <a:p>
            <a:r>
              <a:rPr lang="en-US" baseline="0" dirty="0" err="1" smtClean="0"/>
              <a:t>Hermite</a:t>
            </a:r>
            <a:r>
              <a:rPr lang="en-US" baseline="0" dirty="0" smtClean="0"/>
              <a:t> </a:t>
            </a:r>
            <a:r>
              <a:rPr lang="en-US" baseline="0" dirty="0" err="1" smtClean="0"/>
              <a:t>Spline</a:t>
            </a:r>
            <a:r>
              <a:rPr lang="en-US" baseline="0" dirty="0" smtClean="0"/>
              <a:t> creation has a new overload. </a:t>
            </a:r>
          </a:p>
          <a:p>
            <a:endParaRPr lang="en-US" baseline="0" dirty="0" smtClean="0"/>
          </a:p>
          <a:p>
            <a:r>
              <a:rPr lang="en-US" baseline="0" dirty="0" smtClean="0"/>
              <a:t>A new geometry object called </a:t>
            </a:r>
            <a:r>
              <a:rPr lang="en-US" baseline="0" dirty="0" err="1" smtClean="0"/>
              <a:t>PolyLine</a:t>
            </a:r>
            <a:r>
              <a:rPr lang="en-US" baseline="0" dirty="0" smtClean="0"/>
              <a:t> has been introduced which represents a set of points forming contiguous line segments and is returned from </a:t>
            </a:r>
            <a:r>
              <a:rPr lang="en-US" baseline="0" dirty="0" err="1" smtClean="0"/>
              <a:t>Element.Geometry</a:t>
            </a:r>
            <a:r>
              <a:rPr lang="en-US" baseline="0" dirty="0" smtClean="0"/>
              <a:t>. </a:t>
            </a:r>
          </a:p>
          <a:p>
            <a:endParaRPr lang="en-US" dirty="0"/>
          </a:p>
        </p:txBody>
      </p:sp>
      <p:sp>
        <p:nvSpPr>
          <p:cNvPr id="4" name="Slide Number Placeholder 3"/>
          <p:cNvSpPr>
            <a:spLocks noGrp="1"/>
          </p:cNvSpPr>
          <p:nvPr>
            <p:ph type="sldNum" sz="quarter" idx="10"/>
          </p:nvPr>
        </p:nvSpPr>
        <p:spPr/>
        <p:txBody>
          <a:bodyPr/>
          <a:lstStyle/>
          <a:p>
            <a:pPr>
              <a:defRPr/>
            </a:pPr>
            <a:fld id="{787077CE-6DA3-1C4A-8710-E03D0ED32BBA}" type="slidenum">
              <a:rPr lang="en-US" smtClean="0"/>
              <a:pPr>
                <a:defRPr/>
              </a:pPr>
              <a:t>26</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27</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a:t>
            </a:r>
            <a:r>
              <a:rPr lang="en-US" dirty="0" err="1" smtClean="0"/>
              <a:t>Revit</a:t>
            </a:r>
            <a:r>
              <a:rPr lang="en-US" baseline="0" dirty="0" smtClean="0"/>
              <a:t>, many elements can be divided into parts that can be independently scheduled, tagged, filtered and exported. The part element is designed to support aspects of construction workflows such as pour schedules. Parts can be generated from elements with layered structures like walls, floors, roofs, ceilings, structural slab foundations. Parts are automatically updated and regenerated when the original element from which they are derived gets modified. </a:t>
            </a:r>
          </a:p>
          <a:p>
            <a:endParaRPr lang="en-US" baseline="0" dirty="0" smtClean="0"/>
          </a:p>
          <a:p>
            <a:r>
              <a:rPr lang="en-US" baseline="0" dirty="0" smtClean="0"/>
              <a:t>Assemblies are combination or aggregation of multiple model elements which can then be edited, tagged, scheduled and filtered. All the elements in an Assembly are manipulated as single unit and can be placed over multiple times. These assemblies help generate sheet and assembly views and are listed under Project Browser under Assembly node. </a:t>
            </a:r>
          </a:p>
          <a:p>
            <a:endParaRPr lang="en-US" baseline="0" dirty="0" smtClean="0"/>
          </a:p>
          <a:p>
            <a:r>
              <a:rPr lang="en-US" baseline="0" dirty="0" smtClean="0"/>
              <a:t>With the new API, we can divide an element into parts and collect individual instances into assemblies. We can also create various special assembly views.</a:t>
            </a:r>
            <a:endParaRPr lang="en-US" dirty="0"/>
          </a:p>
        </p:txBody>
      </p:sp>
      <p:sp>
        <p:nvSpPr>
          <p:cNvPr id="4" name="Slide Number Placeholder 3"/>
          <p:cNvSpPr>
            <a:spLocks noGrp="1"/>
          </p:cNvSpPr>
          <p:nvPr>
            <p:ph type="sldNum" sz="quarter" idx="10"/>
          </p:nvPr>
        </p:nvSpPr>
        <p:spPr/>
        <p:txBody>
          <a:bodyPr/>
          <a:lstStyle/>
          <a:p>
            <a:pPr>
              <a:defRPr/>
            </a:pPr>
            <a:fld id="{787077CE-6DA3-1C4A-8710-E03D0ED32BBA}" type="slidenum">
              <a:rPr lang="en-US" smtClean="0"/>
              <a:pPr>
                <a:defRPr/>
              </a:pPr>
              <a:t>28</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AssemblyInstance</a:t>
            </a:r>
            <a:r>
              <a:rPr lang="en-US" dirty="0" smtClean="0"/>
              <a:t> helps combine multiple elements for tagging, filtering, scheduling and creating isolated assembly views</a:t>
            </a:r>
          </a:p>
          <a:p>
            <a:r>
              <a:rPr lang="en-US" dirty="0" err="1" smtClean="0"/>
              <a:t>AssemblyType</a:t>
            </a:r>
            <a:r>
              <a:rPr lang="en-US" baseline="0" dirty="0" smtClean="0"/>
              <a:t> refers to the type of construction assembly elements</a:t>
            </a:r>
          </a:p>
          <a:p>
            <a:endParaRPr lang="en-US" baseline="0" dirty="0" smtClean="0"/>
          </a:p>
          <a:p>
            <a:r>
              <a:rPr lang="en-US" dirty="0" smtClean="0"/>
              <a:t>To work with each elements that form an</a:t>
            </a:r>
            <a:r>
              <a:rPr lang="en-US" baseline="0" dirty="0" smtClean="0"/>
              <a:t> assembly, we can use the </a:t>
            </a:r>
            <a:r>
              <a:rPr lang="en-US" baseline="0" dirty="0" err="1" smtClean="0"/>
              <a:t>GetMemberIds</a:t>
            </a:r>
            <a:r>
              <a:rPr lang="en-US" baseline="0" dirty="0" smtClean="0"/>
              <a:t> or </a:t>
            </a:r>
            <a:r>
              <a:rPr lang="en-US" baseline="0" dirty="0" err="1" smtClean="0"/>
              <a:t>SetMemberIds</a:t>
            </a:r>
            <a:r>
              <a:rPr lang="en-US" baseline="0" dirty="0" smtClean="0"/>
              <a:t>. </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787077CE-6DA3-1C4A-8710-E03D0ED32BBA}" type="slidenum">
              <a:rPr lang="en-US" smtClean="0"/>
              <a:pPr>
                <a:defRPr/>
              </a:pPr>
              <a:t>29</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AssemblyViewUtils</a:t>
            </a:r>
            <a:r>
              <a:rPr lang="en-US" baseline="0" dirty="0" smtClean="0"/>
              <a:t> are utilities which help create assembly views. The view types that can be created can be Orthographic, Detail sections, material take off schedules or we can also create a schedule of parts, and sheets. </a:t>
            </a:r>
          </a:p>
          <a:p>
            <a:endParaRPr lang="en-US" baseline="0" dirty="0" smtClean="0"/>
          </a:p>
          <a:p>
            <a:r>
              <a:rPr lang="en-US" baseline="0" dirty="0" err="1" smtClean="0"/>
              <a:t>PartUtils</a:t>
            </a:r>
            <a:r>
              <a:rPr lang="en-US" baseline="0" dirty="0" smtClean="0"/>
              <a:t> provides methods to describe the relationships between parts and elements. These provide a set of static methods for creation and manipulation of parts like </a:t>
            </a:r>
            <a:r>
              <a:rPr lang="en-US" baseline="0" dirty="0" err="1" smtClean="0"/>
              <a:t>CreateParts</a:t>
            </a:r>
            <a:r>
              <a:rPr lang="en-US" baseline="0" dirty="0" smtClean="0"/>
              <a:t>(), </a:t>
            </a:r>
            <a:r>
              <a:rPr lang="en-US" baseline="0" dirty="0" err="1" smtClean="0"/>
              <a:t>DivideParts</a:t>
            </a:r>
            <a:r>
              <a:rPr lang="en-US" baseline="0" dirty="0" smtClean="0"/>
              <a:t>(), </a:t>
            </a:r>
            <a:r>
              <a:rPr lang="en-US" baseline="0" dirty="0" err="1" smtClean="0"/>
              <a:t>GetAssociatedParts</a:t>
            </a:r>
            <a:r>
              <a:rPr lang="en-US" baseline="0" dirty="0" smtClean="0"/>
              <a:t>(), </a:t>
            </a:r>
            <a:r>
              <a:rPr lang="en-US" baseline="0" dirty="0" err="1" smtClean="0"/>
              <a:t>GetDividedParents</a:t>
            </a:r>
            <a:r>
              <a:rPr lang="en-US" baseline="0" dirty="0" smtClean="0"/>
              <a:t>(), etc. </a:t>
            </a:r>
            <a:endParaRPr lang="en-US" dirty="0"/>
          </a:p>
        </p:txBody>
      </p:sp>
      <p:sp>
        <p:nvSpPr>
          <p:cNvPr id="4" name="Slide Number Placeholder 3"/>
          <p:cNvSpPr>
            <a:spLocks noGrp="1"/>
          </p:cNvSpPr>
          <p:nvPr>
            <p:ph type="sldNum" sz="quarter" idx="10"/>
          </p:nvPr>
        </p:nvSpPr>
        <p:spPr/>
        <p:txBody>
          <a:bodyPr/>
          <a:lstStyle/>
          <a:p>
            <a:pPr>
              <a:defRPr/>
            </a:pPr>
            <a:fld id="{787077CE-6DA3-1C4A-8710-E03D0ED32BBA}" type="slidenum">
              <a:rPr lang="en-US" smtClean="0"/>
              <a:pPr>
                <a:defRPr/>
              </a:pPr>
              <a:t>30</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32</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1298575" rtl="0" eaLnBrk="0" fontAlgn="base" latinLnBrk="0" hangingPunct="0">
              <a:lnSpc>
                <a:spcPct val="100000"/>
              </a:lnSpc>
              <a:spcBef>
                <a:spcPct val="30000"/>
              </a:spcBef>
              <a:spcAft>
                <a:spcPct val="0"/>
              </a:spcAft>
              <a:buClrTx/>
              <a:buSzTx/>
              <a:buFontTx/>
              <a:buNone/>
              <a:tabLst/>
              <a:defRPr/>
            </a:pPr>
            <a:r>
              <a:rPr lang="en-US" sz="1400" kern="1200" dirty="0" smtClean="0">
                <a:solidFill>
                  <a:schemeClr val="tx1"/>
                </a:solidFill>
                <a:latin typeface="+mn-lt"/>
                <a:ea typeface="ＭＳ Ｐゴシック" charset="-128"/>
                <a:cs typeface="ＭＳ Ｐゴシック" charset="-128"/>
              </a:rPr>
              <a:t>There</a:t>
            </a:r>
            <a:r>
              <a:rPr lang="en-US" sz="1400" kern="1200" baseline="0" dirty="0" smtClean="0">
                <a:solidFill>
                  <a:schemeClr val="tx1"/>
                </a:solidFill>
                <a:latin typeface="+mn-lt"/>
                <a:ea typeface="ＭＳ Ｐゴシック" charset="-128"/>
                <a:cs typeface="ＭＳ Ｐゴシック" charset="-128"/>
              </a:rPr>
              <a:t> are three sets of APIs related to point clouds – </a:t>
            </a:r>
          </a:p>
          <a:p>
            <a:pPr marL="342900" marR="0" lvl="1" indent="-342900" algn="l" defTabSz="1298575" rtl="0" eaLnBrk="0" fontAlgn="base" latinLnBrk="0" hangingPunct="0">
              <a:lnSpc>
                <a:spcPct val="100000"/>
              </a:lnSpc>
              <a:spcBef>
                <a:spcPct val="30000"/>
              </a:spcBef>
              <a:spcAft>
                <a:spcPct val="0"/>
              </a:spcAft>
              <a:buClrTx/>
              <a:buSzTx/>
              <a:buFontTx/>
              <a:buAutoNum type="arabicParenR"/>
              <a:tabLst/>
              <a:defRPr/>
            </a:pPr>
            <a:r>
              <a:rPr lang="en-US" sz="1400" kern="1200" baseline="0" dirty="0" smtClean="0">
                <a:solidFill>
                  <a:schemeClr val="tx1"/>
                </a:solidFill>
                <a:latin typeface="+mn-lt"/>
                <a:ea typeface="ＭＳ Ｐゴシック" charset="-128"/>
                <a:cs typeface="ＭＳ Ｐゴシック" charset="-128"/>
              </a:rPr>
              <a:t>Client API is capable of working with point cloud instances within </a:t>
            </a:r>
            <a:r>
              <a:rPr lang="en-US" sz="1400" kern="1200" baseline="0" dirty="0" err="1" smtClean="0">
                <a:solidFill>
                  <a:schemeClr val="tx1"/>
                </a:solidFill>
                <a:latin typeface="+mn-lt"/>
                <a:ea typeface="ＭＳ Ｐゴシック" charset="-128"/>
                <a:cs typeface="ＭＳ Ｐゴシック" charset="-128"/>
              </a:rPr>
              <a:t>Revit</a:t>
            </a:r>
            <a:r>
              <a:rPr lang="en-US" sz="1400" kern="1200" baseline="0" dirty="0" smtClean="0">
                <a:solidFill>
                  <a:schemeClr val="tx1"/>
                </a:solidFill>
                <a:latin typeface="+mn-lt"/>
                <a:ea typeface="ＭＳ Ｐゴシック" charset="-128"/>
                <a:cs typeface="ＭＳ Ｐゴシック" charset="-128"/>
              </a:rPr>
              <a:t> and help in creating them, manipulating their properties and reading the points found matching to a given volumetric filter. </a:t>
            </a:r>
          </a:p>
          <a:p>
            <a:pPr marL="342900" marR="0" lvl="1" indent="-342900" algn="l" defTabSz="1298575" rtl="0" eaLnBrk="0" fontAlgn="base" latinLnBrk="0" hangingPunct="0">
              <a:lnSpc>
                <a:spcPct val="100000"/>
              </a:lnSpc>
              <a:spcBef>
                <a:spcPct val="30000"/>
              </a:spcBef>
              <a:spcAft>
                <a:spcPct val="0"/>
              </a:spcAft>
              <a:buClrTx/>
              <a:buSzTx/>
              <a:buFontTx/>
              <a:buAutoNum type="arabicParenR"/>
              <a:tabLst/>
              <a:defRPr/>
            </a:pPr>
            <a:r>
              <a:rPr lang="en-US" sz="1400" kern="1200" baseline="0" dirty="0" smtClean="0">
                <a:solidFill>
                  <a:schemeClr val="tx1"/>
                </a:solidFill>
                <a:latin typeface="+mn-lt"/>
                <a:ea typeface="ＭＳ Ｐゴシック" charset="-128"/>
                <a:cs typeface="ＭＳ Ｐゴシック" charset="-128"/>
              </a:rPr>
              <a:t>The point cloud engine API is capable of supplying points in a point cloud to </a:t>
            </a:r>
            <a:r>
              <a:rPr lang="en-US" sz="1400" kern="1200" baseline="0" dirty="0" err="1" smtClean="0">
                <a:solidFill>
                  <a:schemeClr val="tx1"/>
                </a:solidFill>
                <a:latin typeface="+mn-lt"/>
                <a:ea typeface="ＭＳ Ｐゴシック" charset="-128"/>
                <a:cs typeface="ＭＳ Ｐゴシック" charset="-128"/>
              </a:rPr>
              <a:t>Revit</a:t>
            </a:r>
            <a:r>
              <a:rPr lang="en-US" sz="1400" kern="1200" baseline="0" dirty="0" smtClean="0">
                <a:solidFill>
                  <a:schemeClr val="tx1"/>
                </a:solidFill>
                <a:latin typeface="+mn-lt"/>
                <a:ea typeface="ＭＳ Ｐゴシック" charset="-128"/>
                <a:cs typeface="ＭＳ Ｐゴシック" charset="-128"/>
              </a:rPr>
              <a:t>. </a:t>
            </a:r>
          </a:p>
          <a:p>
            <a:pPr marL="342900" marR="0" lvl="1" indent="-342900" algn="l" defTabSz="1298575" rtl="0" eaLnBrk="0" fontAlgn="base" latinLnBrk="0" hangingPunct="0">
              <a:lnSpc>
                <a:spcPct val="100000"/>
              </a:lnSpc>
              <a:spcBef>
                <a:spcPct val="30000"/>
              </a:spcBef>
              <a:spcAft>
                <a:spcPct val="0"/>
              </a:spcAft>
              <a:buClrTx/>
              <a:buSzTx/>
              <a:buFontTx/>
              <a:buAutoNum type="arabicParenR"/>
              <a:tabLst/>
              <a:defRPr/>
            </a:pPr>
            <a:r>
              <a:rPr lang="en-US" sz="1400" kern="1200" baseline="0" dirty="0" smtClean="0">
                <a:solidFill>
                  <a:schemeClr val="tx1"/>
                </a:solidFill>
                <a:latin typeface="+mn-lt"/>
                <a:ea typeface="ＭＳ Ｐゴシック" charset="-128"/>
                <a:cs typeface="ＭＳ Ｐゴシック" charset="-128"/>
              </a:rPr>
              <a:t>The point cloud indexer API helps convert data from a custom format to indexed (</a:t>
            </a:r>
            <a:r>
              <a:rPr lang="en-US" sz="1400" kern="1200" baseline="0" dirty="0" err="1" smtClean="0">
                <a:solidFill>
                  <a:schemeClr val="tx1"/>
                </a:solidFill>
                <a:latin typeface="+mn-lt"/>
                <a:ea typeface="ＭＳ Ｐゴシック" charset="-128"/>
                <a:cs typeface="ＭＳ Ｐゴシック" charset="-128"/>
              </a:rPr>
              <a:t>pcg</a:t>
            </a:r>
            <a:r>
              <a:rPr lang="en-US" sz="1400" kern="1200" baseline="0" dirty="0" smtClean="0">
                <a:solidFill>
                  <a:schemeClr val="tx1"/>
                </a:solidFill>
                <a:latin typeface="+mn-lt"/>
                <a:ea typeface="ＭＳ Ｐゴシック" charset="-128"/>
                <a:cs typeface="ＭＳ Ｐゴシック" charset="-128"/>
              </a:rPr>
              <a:t>) format that </a:t>
            </a:r>
            <a:r>
              <a:rPr lang="en-US" sz="1400" kern="1200" baseline="0" dirty="0" err="1" smtClean="0">
                <a:solidFill>
                  <a:schemeClr val="tx1"/>
                </a:solidFill>
                <a:latin typeface="+mn-lt"/>
                <a:ea typeface="ＭＳ Ｐゴシック" charset="-128"/>
                <a:cs typeface="ＭＳ Ｐゴシック" charset="-128"/>
              </a:rPr>
              <a:t>Revit</a:t>
            </a:r>
            <a:r>
              <a:rPr lang="en-US" sz="1400" kern="1200" baseline="0" dirty="0" smtClean="0">
                <a:solidFill>
                  <a:schemeClr val="tx1"/>
                </a:solidFill>
                <a:latin typeface="+mn-lt"/>
                <a:ea typeface="ＭＳ Ｐゴシック" charset="-128"/>
                <a:cs typeface="ＭＳ Ｐゴシック" charset="-128"/>
              </a:rPr>
              <a:t> and other </a:t>
            </a:r>
            <a:r>
              <a:rPr lang="en-US" sz="1400" kern="1200" baseline="0" dirty="0" err="1" smtClean="0">
                <a:solidFill>
                  <a:schemeClr val="tx1"/>
                </a:solidFill>
                <a:latin typeface="+mn-lt"/>
                <a:ea typeface="ＭＳ Ｐゴシック" charset="-128"/>
                <a:cs typeface="ＭＳ Ｐゴシック" charset="-128"/>
              </a:rPr>
              <a:t>Adsk</a:t>
            </a:r>
            <a:r>
              <a:rPr lang="en-US" sz="1400" kern="1200" baseline="0" dirty="0" smtClean="0">
                <a:solidFill>
                  <a:schemeClr val="tx1"/>
                </a:solidFill>
                <a:latin typeface="+mn-lt"/>
                <a:ea typeface="ＭＳ Ｐゴシック" charset="-128"/>
                <a:cs typeface="ＭＳ Ｐゴシック" charset="-128"/>
              </a:rPr>
              <a:t> products can read. It has a C/C++ API and more details on this API can be located in the word document found in the SDK folder as specified in the slide. This Indexer API is not being covered in today’s presentation. </a:t>
            </a:r>
          </a:p>
          <a:p>
            <a:pPr marL="0" marR="0" lvl="1" indent="0" algn="l" defTabSz="1298575" rtl="0" eaLnBrk="0" fontAlgn="base" latinLnBrk="0" hangingPunct="0">
              <a:lnSpc>
                <a:spcPct val="100000"/>
              </a:lnSpc>
              <a:spcBef>
                <a:spcPct val="30000"/>
              </a:spcBef>
              <a:spcAft>
                <a:spcPct val="0"/>
              </a:spcAft>
              <a:buClrTx/>
              <a:buSzTx/>
              <a:buFontTx/>
              <a:buNone/>
              <a:tabLst/>
              <a:defRPr/>
            </a:pPr>
            <a:endParaRPr lang="en-US" sz="1400" kern="1200" dirty="0" smtClean="0">
              <a:solidFill>
                <a:schemeClr val="tx1"/>
              </a:solidFill>
              <a:latin typeface="+mn-lt"/>
              <a:ea typeface="ＭＳ Ｐゴシック" charset="-128"/>
              <a:cs typeface="ＭＳ Ｐゴシック" charset="-128"/>
            </a:endParaRPr>
          </a:p>
          <a:p>
            <a:pPr marL="0" marR="0" lvl="1" indent="0" algn="l" defTabSz="1298575" rtl="0" eaLnBrk="0" fontAlgn="base" latinLnBrk="0" hangingPunct="0">
              <a:lnSpc>
                <a:spcPct val="100000"/>
              </a:lnSpc>
              <a:spcBef>
                <a:spcPct val="30000"/>
              </a:spcBef>
              <a:spcAft>
                <a:spcPct val="0"/>
              </a:spcAft>
              <a:buClrTx/>
              <a:buSzTx/>
              <a:buFontTx/>
              <a:buNone/>
              <a:tabLst/>
              <a:defRPr/>
            </a:pPr>
            <a:endParaRPr lang="en-US" sz="1400" kern="1200" dirty="0" smtClean="0">
              <a:solidFill>
                <a:schemeClr val="tx1"/>
              </a:solidFill>
              <a:latin typeface="+mn-lt"/>
              <a:ea typeface="ＭＳ Ｐゴシック" charset="-128"/>
              <a:cs typeface="ＭＳ Ｐゴシック" charset="-128"/>
            </a:endParaRPr>
          </a:p>
          <a:p>
            <a:pPr marL="0" marR="0" indent="0" algn="l" defTabSz="1298575" rtl="0" eaLnBrk="0" fontAlgn="base" latinLnBrk="0" hangingPunct="0">
              <a:lnSpc>
                <a:spcPct val="100000"/>
              </a:lnSpc>
              <a:spcBef>
                <a:spcPct val="30000"/>
              </a:spcBef>
              <a:spcAft>
                <a:spcPct val="0"/>
              </a:spcAft>
              <a:buClrTx/>
              <a:buSzTx/>
              <a:buFontTx/>
              <a:buNone/>
              <a:tabLst/>
              <a:defRPr/>
            </a:pPr>
            <a:endParaRPr lang="en-US" sz="1400" kern="1200" dirty="0" smtClean="0">
              <a:solidFill>
                <a:schemeClr val="tx1"/>
              </a:solidFill>
              <a:latin typeface="+mn-lt"/>
              <a:ea typeface="ＭＳ Ｐゴシック" charset="-128"/>
              <a:cs typeface="ＭＳ Ｐゴシック" charset="-128"/>
            </a:endParaRPr>
          </a:p>
          <a:p>
            <a:pPr marL="0" marR="0" indent="0" algn="l" defTabSz="1298575" rtl="0" eaLnBrk="0" fontAlgn="base" latinLnBrk="0" hangingPunct="0">
              <a:lnSpc>
                <a:spcPct val="100000"/>
              </a:lnSpc>
              <a:spcBef>
                <a:spcPct val="30000"/>
              </a:spcBef>
              <a:spcAft>
                <a:spcPct val="0"/>
              </a:spcAft>
              <a:buClrTx/>
              <a:buSzTx/>
              <a:buFontTx/>
              <a:buNone/>
              <a:tabLst/>
              <a:defRPr/>
            </a:pPr>
            <a:endParaRPr lang="en-US" sz="1400" kern="1200" baseline="0" dirty="0" smtClean="0">
              <a:solidFill>
                <a:schemeClr val="tx1"/>
              </a:solidFill>
              <a:latin typeface="+mn-lt"/>
              <a:ea typeface="ＭＳ Ｐゴシック" charset="-128"/>
              <a:cs typeface="ＭＳ Ｐゴシック" charset="-128"/>
            </a:endParaRPr>
          </a:p>
          <a:p>
            <a:pPr marL="0" marR="0" indent="0" algn="l" defTabSz="1298575" rtl="0" eaLnBrk="0" fontAlgn="base" latinLnBrk="0" hangingPunct="0">
              <a:lnSpc>
                <a:spcPct val="100000"/>
              </a:lnSpc>
              <a:spcBef>
                <a:spcPct val="30000"/>
              </a:spcBef>
              <a:spcAft>
                <a:spcPct val="0"/>
              </a:spcAft>
              <a:buClrTx/>
              <a:buSzTx/>
              <a:buFontTx/>
              <a:buNone/>
              <a:tabLst/>
              <a:defRPr/>
            </a:pPr>
            <a:endParaRPr lang="en-US" sz="1400" kern="1200" baseline="0" dirty="0" smtClean="0">
              <a:solidFill>
                <a:schemeClr val="tx1"/>
              </a:solidFill>
              <a:latin typeface="+mn-lt"/>
              <a:ea typeface="ＭＳ Ｐゴシック" charset="-128"/>
              <a:cs typeface="ＭＳ Ｐゴシック" charset="-128"/>
            </a:endParaRPr>
          </a:p>
          <a:p>
            <a:pPr marL="0" marR="0" indent="0" algn="l" defTabSz="1298575" rtl="0" eaLnBrk="0" fontAlgn="base" latinLnBrk="0" hangingPunct="0">
              <a:lnSpc>
                <a:spcPct val="100000"/>
              </a:lnSpc>
              <a:spcBef>
                <a:spcPct val="30000"/>
              </a:spcBef>
              <a:spcAft>
                <a:spcPct val="0"/>
              </a:spcAft>
              <a:buClrTx/>
              <a:buSzTx/>
              <a:buFontTx/>
              <a:buNone/>
              <a:tabLst/>
              <a:defRPr/>
            </a:pPr>
            <a:endParaRPr lang="en-US" sz="1400" kern="1200" baseline="0" dirty="0" smtClean="0">
              <a:solidFill>
                <a:schemeClr val="tx1"/>
              </a:solidFill>
              <a:latin typeface="+mn-lt"/>
              <a:ea typeface="ＭＳ Ｐゴシック" charset="-128"/>
              <a:cs typeface="ＭＳ Ｐゴシック" charset="-128"/>
            </a:endParaRPr>
          </a:p>
          <a:p>
            <a:pPr marL="0" marR="0" indent="0" algn="l" defTabSz="1298575" rtl="0" eaLnBrk="0" fontAlgn="base" latinLnBrk="0" hangingPunct="0">
              <a:lnSpc>
                <a:spcPct val="100000"/>
              </a:lnSpc>
              <a:spcBef>
                <a:spcPct val="30000"/>
              </a:spcBef>
              <a:spcAft>
                <a:spcPct val="0"/>
              </a:spcAft>
              <a:buClrTx/>
              <a:buSzTx/>
              <a:buFontTx/>
              <a:buNone/>
              <a:tabLst/>
              <a:defRPr/>
            </a:pPr>
            <a:endParaRPr lang="en-US" sz="1400" kern="1200" dirty="0" smtClean="0">
              <a:solidFill>
                <a:schemeClr val="tx1"/>
              </a:solidFill>
              <a:latin typeface="+mn-lt"/>
              <a:ea typeface="ＭＳ Ｐゴシック" charset="-128"/>
              <a:cs typeface="ＭＳ Ｐゴシック" charset="-128"/>
            </a:endParaRPr>
          </a:p>
          <a:p>
            <a:pPr marL="0" marR="0" indent="0" algn="l" defTabSz="1298575" rtl="0" eaLnBrk="0" fontAlgn="base" latinLnBrk="0" hangingPunct="0">
              <a:lnSpc>
                <a:spcPct val="100000"/>
              </a:lnSpc>
              <a:spcBef>
                <a:spcPct val="30000"/>
              </a:spcBef>
              <a:spcAft>
                <a:spcPct val="0"/>
              </a:spcAft>
              <a:buClrTx/>
              <a:buSzTx/>
              <a:buFontTx/>
              <a:buNone/>
              <a:tabLst/>
              <a:defRPr/>
            </a:pPr>
            <a:endParaRPr lang="en-US" sz="1400" kern="1200" dirty="0" smtClean="0">
              <a:solidFill>
                <a:schemeClr val="tx1"/>
              </a:solidFill>
              <a:latin typeface="+mn-lt"/>
              <a:ea typeface="ＭＳ Ｐゴシック" charset="-128"/>
              <a:cs typeface="ＭＳ Ｐゴシック" charset="-128"/>
            </a:endParaRPr>
          </a:p>
          <a:p>
            <a:pPr marL="0" marR="0" indent="0" algn="l" defTabSz="1298575" rtl="0" eaLnBrk="0" fontAlgn="base" latinLnBrk="0" hangingPunct="0">
              <a:lnSpc>
                <a:spcPct val="100000"/>
              </a:lnSpc>
              <a:spcBef>
                <a:spcPct val="30000"/>
              </a:spcBef>
              <a:spcAft>
                <a:spcPct val="0"/>
              </a:spcAft>
              <a:buClrTx/>
              <a:buSzTx/>
              <a:buFontTx/>
              <a:buNone/>
              <a:tabLst/>
              <a:defRPr/>
            </a:pPr>
            <a:endParaRPr lang="en-US" sz="1400" kern="1200" dirty="0" smtClean="0">
              <a:solidFill>
                <a:schemeClr val="tx1"/>
              </a:solidFill>
              <a:latin typeface="+mn-lt"/>
              <a:ea typeface="ＭＳ Ｐゴシック" charset="-128"/>
              <a:cs typeface="ＭＳ Ｐゴシック" charset="-128"/>
            </a:endParaRPr>
          </a:p>
          <a:p>
            <a:endParaRPr lang="en-US" dirty="0" smtClean="0"/>
          </a:p>
        </p:txBody>
      </p:sp>
      <p:sp>
        <p:nvSpPr>
          <p:cNvPr id="4" name="Slide Number Placeholder 3"/>
          <p:cNvSpPr>
            <a:spLocks noGrp="1"/>
          </p:cNvSpPr>
          <p:nvPr>
            <p:ph type="sldNum" sz="quarter" idx="10"/>
          </p:nvPr>
        </p:nvSpPr>
        <p:spPr/>
        <p:txBody>
          <a:bodyPr/>
          <a:lstStyle/>
          <a:p>
            <a:pPr>
              <a:defRPr/>
            </a:pPr>
            <a:fld id="{77DAADD3-4FAF-4817-8CCC-66E9200FC67E}" type="slidenum">
              <a:rPr lang="en-US" smtClean="0"/>
              <a:pPr>
                <a:defRPr/>
              </a:pPr>
              <a:t>33</a:t>
            </a:fld>
            <a:endParaRPr lang="en-US" dirty="0"/>
          </a:p>
        </p:txBody>
      </p:sp>
    </p:spTree>
    <p:extLst>
      <p:ext uri="{BB962C8B-B14F-4D97-AF65-F5344CB8AC3E}">
        <p14:creationId xmlns:p14="http://schemas.microsoft.com/office/powerpoint/2010/main" xmlns="" val="18127342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787077CE-6DA3-1C4A-8710-E03D0ED32BBA}" type="slidenum">
              <a:rPr lang="en-US" smtClean="0"/>
              <a:pPr>
                <a:defRPr/>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1298575" rtl="0" eaLnBrk="0" fontAlgn="base" latinLnBrk="0" hangingPunct="0">
              <a:lnSpc>
                <a:spcPct val="100000"/>
              </a:lnSpc>
              <a:spcBef>
                <a:spcPct val="30000"/>
              </a:spcBef>
              <a:spcAft>
                <a:spcPct val="0"/>
              </a:spcAft>
              <a:buClrTx/>
              <a:buSzTx/>
              <a:buFontTx/>
              <a:buNone/>
              <a:tabLst/>
              <a:defRPr/>
            </a:pPr>
            <a:r>
              <a:rPr lang="en-US" sz="1400" kern="1200" dirty="0" smtClean="0">
                <a:solidFill>
                  <a:schemeClr val="tx1"/>
                </a:solidFill>
                <a:latin typeface="+mn-lt"/>
                <a:ea typeface="ＭＳ Ｐゴシック" charset="-128"/>
                <a:cs typeface="ＭＳ Ｐゴシック" charset="-128"/>
              </a:rPr>
              <a:t>New</a:t>
            </a:r>
            <a:r>
              <a:rPr lang="en-US" sz="1400" kern="1200" baseline="0" dirty="0" smtClean="0">
                <a:solidFill>
                  <a:schemeClr val="tx1"/>
                </a:solidFill>
                <a:latin typeface="+mn-lt"/>
                <a:ea typeface="ＭＳ Ｐゴシック" charset="-128"/>
                <a:cs typeface="ＭＳ Ｐゴシック" charset="-128"/>
              </a:rPr>
              <a:t> classes, interfaces, and structure for Revit Point Cloud are added in </a:t>
            </a:r>
            <a:r>
              <a:rPr lang="en-US" dirty="0" err="1" smtClean="0"/>
              <a:t>PointClouds</a:t>
            </a:r>
            <a:r>
              <a:rPr lang="en-US" dirty="0" smtClean="0"/>
              <a:t> namespace.</a:t>
            </a:r>
          </a:p>
          <a:p>
            <a:pPr marL="0" marR="0" lvl="1" indent="0" algn="l" defTabSz="1298575" rtl="0" eaLnBrk="0" fontAlgn="base" latinLnBrk="0" hangingPunct="0">
              <a:lnSpc>
                <a:spcPct val="100000"/>
              </a:lnSpc>
              <a:spcBef>
                <a:spcPct val="30000"/>
              </a:spcBef>
              <a:spcAft>
                <a:spcPct val="0"/>
              </a:spcAft>
              <a:buClrTx/>
              <a:buSzTx/>
              <a:buFontTx/>
              <a:buNone/>
              <a:tabLst/>
              <a:defRPr/>
            </a:pPr>
            <a:endParaRPr lang="en-US" sz="1400" kern="1200" dirty="0" smtClean="0">
              <a:solidFill>
                <a:schemeClr val="tx1"/>
              </a:solidFill>
              <a:latin typeface="+mn-lt"/>
              <a:ea typeface="ＭＳ Ｐゴシック" charset="-128"/>
              <a:cs typeface="ＭＳ Ｐゴシック" charset="-128"/>
            </a:endParaRPr>
          </a:p>
          <a:p>
            <a:pPr marL="0" marR="0" lvl="1" indent="0" algn="l" defTabSz="1298575" rtl="0" eaLnBrk="0" fontAlgn="base" latinLnBrk="0" hangingPunct="0">
              <a:lnSpc>
                <a:spcPct val="100000"/>
              </a:lnSpc>
              <a:spcBef>
                <a:spcPct val="30000"/>
              </a:spcBef>
              <a:spcAft>
                <a:spcPct val="0"/>
              </a:spcAft>
              <a:buClrTx/>
              <a:buSzTx/>
              <a:buFontTx/>
              <a:buNone/>
              <a:tabLst/>
              <a:defRPr/>
            </a:pPr>
            <a:r>
              <a:rPr lang="en-US" sz="1400" kern="1200" dirty="0" smtClean="0">
                <a:solidFill>
                  <a:schemeClr val="tx1"/>
                </a:solidFill>
                <a:latin typeface="+mn-lt"/>
                <a:ea typeface="ＭＳ Ｐゴシック" charset="-128"/>
                <a:cs typeface="ＭＳ Ｐゴシック" charset="-128"/>
              </a:rPr>
              <a:t>The major</a:t>
            </a:r>
            <a:r>
              <a:rPr lang="en-US" sz="1400" kern="1200" baseline="0" dirty="0" smtClean="0">
                <a:solidFill>
                  <a:schemeClr val="tx1"/>
                </a:solidFill>
                <a:latin typeface="+mn-lt"/>
                <a:ea typeface="ＭＳ Ｐゴシック" charset="-128"/>
                <a:cs typeface="ＭＳ Ｐゴシック" charset="-128"/>
              </a:rPr>
              <a:t> classes of the client API are listed below – </a:t>
            </a:r>
          </a:p>
          <a:p>
            <a:pPr marL="0" marR="0" lvl="1" indent="0" algn="l" defTabSz="1298575" rtl="0" eaLnBrk="0" fontAlgn="base" latinLnBrk="0" hangingPunct="0">
              <a:lnSpc>
                <a:spcPct val="100000"/>
              </a:lnSpc>
              <a:spcBef>
                <a:spcPct val="30000"/>
              </a:spcBef>
              <a:spcAft>
                <a:spcPct val="0"/>
              </a:spcAft>
              <a:buClrTx/>
              <a:buSzTx/>
              <a:buFontTx/>
              <a:buNone/>
              <a:tabLst/>
              <a:defRPr/>
            </a:pPr>
            <a:r>
              <a:rPr lang="en-US" sz="1400" kern="1200" baseline="0" dirty="0" err="1" smtClean="0">
                <a:solidFill>
                  <a:schemeClr val="tx1"/>
                </a:solidFill>
                <a:latin typeface="+mn-lt"/>
                <a:ea typeface="ＭＳ Ｐゴシック" charset="-128"/>
                <a:cs typeface="ＭＳ Ｐゴシック" charset="-128"/>
              </a:rPr>
              <a:t>PointCloudInstance</a:t>
            </a:r>
            <a:r>
              <a:rPr lang="en-US" sz="1400" kern="1200" baseline="0" dirty="0" smtClean="0">
                <a:solidFill>
                  <a:schemeClr val="tx1"/>
                </a:solidFill>
                <a:latin typeface="+mn-lt"/>
                <a:ea typeface="ＭＳ Ｐゴシック" charset="-128"/>
                <a:cs typeface="ＭＳ Ｐゴシック" charset="-128"/>
              </a:rPr>
              <a:t> – deals with the instance of point cloud in a location</a:t>
            </a:r>
          </a:p>
          <a:p>
            <a:pPr marL="0" marR="0" lvl="1" indent="0" algn="l" defTabSz="1298575" rtl="0" eaLnBrk="0" fontAlgn="base" latinLnBrk="0" hangingPunct="0">
              <a:lnSpc>
                <a:spcPct val="100000"/>
              </a:lnSpc>
              <a:spcBef>
                <a:spcPct val="30000"/>
              </a:spcBef>
              <a:spcAft>
                <a:spcPct val="0"/>
              </a:spcAft>
              <a:buClrTx/>
              <a:buSzTx/>
              <a:buFontTx/>
              <a:buNone/>
              <a:tabLst/>
              <a:defRPr/>
            </a:pPr>
            <a:r>
              <a:rPr lang="en-US" sz="1400" kern="1200" baseline="0" dirty="0" err="1" smtClean="0">
                <a:solidFill>
                  <a:schemeClr val="tx1"/>
                </a:solidFill>
                <a:latin typeface="+mn-lt"/>
                <a:ea typeface="ＭＳ Ｐゴシック" charset="-128"/>
                <a:cs typeface="ＭＳ Ｐゴシック" charset="-128"/>
              </a:rPr>
              <a:t>PointCloudType</a:t>
            </a:r>
            <a:r>
              <a:rPr lang="en-US" sz="1400" kern="1200" baseline="0" dirty="0" smtClean="0">
                <a:solidFill>
                  <a:schemeClr val="tx1"/>
                </a:solidFill>
                <a:latin typeface="+mn-lt"/>
                <a:ea typeface="ＭＳ Ｐゴシック" charset="-128"/>
                <a:cs typeface="ＭＳ Ｐゴシック" charset="-128"/>
              </a:rPr>
              <a:t> – represents the points obtained from a single file or engine</a:t>
            </a:r>
          </a:p>
          <a:p>
            <a:pPr marL="0" marR="0" lvl="1" indent="0" algn="l" defTabSz="1298575" rtl="0" eaLnBrk="0" fontAlgn="base" latinLnBrk="0" hangingPunct="0">
              <a:lnSpc>
                <a:spcPct val="100000"/>
              </a:lnSpc>
              <a:spcBef>
                <a:spcPct val="30000"/>
              </a:spcBef>
              <a:spcAft>
                <a:spcPct val="0"/>
              </a:spcAft>
              <a:buClrTx/>
              <a:buSzTx/>
              <a:buFontTx/>
              <a:buNone/>
              <a:tabLst/>
              <a:defRPr/>
            </a:pPr>
            <a:r>
              <a:rPr lang="en-US" sz="1400" kern="1200" baseline="0" dirty="0" err="1" smtClean="0">
                <a:solidFill>
                  <a:schemeClr val="tx1"/>
                </a:solidFill>
                <a:latin typeface="+mn-lt"/>
                <a:ea typeface="ＭＳ Ｐゴシック" charset="-128"/>
                <a:cs typeface="ＭＳ Ｐゴシック" charset="-128"/>
              </a:rPr>
              <a:t>CloudPoint</a:t>
            </a:r>
            <a:r>
              <a:rPr lang="en-US" sz="1400" kern="1200" baseline="0" dirty="0" smtClean="0">
                <a:solidFill>
                  <a:schemeClr val="tx1"/>
                </a:solidFill>
                <a:latin typeface="+mn-lt"/>
                <a:ea typeface="ＭＳ Ｐゴシック" charset="-128"/>
                <a:cs typeface="ＭＳ Ｐゴシック" charset="-128"/>
              </a:rPr>
              <a:t> – refers to an individual point cloud point (representing a coordinate and color).</a:t>
            </a:r>
          </a:p>
          <a:p>
            <a:pPr marL="0" marR="0" lvl="1" indent="0" algn="l" defTabSz="1298575" rtl="0" eaLnBrk="0" fontAlgn="base" latinLnBrk="0" hangingPunct="0">
              <a:lnSpc>
                <a:spcPct val="100000"/>
              </a:lnSpc>
              <a:spcBef>
                <a:spcPct val="30000"/>
              </a:spcBef>
              <a:spcAft>
                <a:spcPct val="0"/>
              </a:spcAft>
              <a:buClrTx/>
              <a:buSzTx/>
              <a:buFontTx/>
              <a:buNone/>
              <a:tabLst/>
              <a:defRPr/>
            </a:pPr>
            <a:r>
              <a:rPr lang="en-US" sz="1400" kern="1200" baseline="0" dirty="0" err="1" smtClean="0">
                <a:solidFill>
                  <a:schemeClr val="tx1"/>
                </a:solidFill>
                <a:latin typeface="+mn-lt"/>
                <a:ea typeface="ＭＳ Ｐゴシック" charset="-128"/>
                <a:cs typeface="ＭＳ Ｐゴシック" charset="-128"/>
              </a:rPr>
              <a:t>PointCollection</a:t>
            </a:r>
            <a:r>
              <a:rPr lang="en-US" sz="1400" kern="1200" baseline="0" dirty="0" smtClean="0">
                <a:solidFill>
                  <a:schemeClr val="tx1"/>
                </a:solidFill>
                <a:latin typeface="+mn-lt"/>
                <a:ea typeface="ＭＳ Ｐゴシック" charset="-128"/>
                <a:cs typeface="ＭＳ Ｐゴシック" charset="-128"/>
              </a:rPr>
              <a:t>- as the name suggests, refers to a collection of points obtained from instance and filter</a:t>
            </a:r>
          </a:p>
          <a:p>
            <a:pPr marL="0" marR="0" lvl="1" indent="0" algn="l" defTabSz="1298575" rtl="0" eaLnBrk="0" fontAlgn="base" latinLnBrk="0" hangingPunct="0">
              <a:lnSpc>
                <a:spcPct val="100000"/>
              </a:lnSpc>
              <a:spcBef>
                <a:spcPct val="30000"/>
              </a:spcBef>
              <a:spcAft>
                <a:spcPct val="0"/>
              </a:spcAft>
              <a:buClrTx/>
              <a:buSzTx/>
              <a:buFontTx/>
              <a:buNone/>
              <a:tabLst/>
              <a:defRPr/>
            </a:pPr>
            <a:r>
              <a:rPr lang="en-US" sz="1400" kern="1200" baseline="0" dirty="0" err="1" smtClean="0">
                <a:solidFill>
                  <a:schemeClr val="tx1"/>
                </a:solidFill>
                <a:latin typeface="+mn-lt"/>
                <a:ea typeface="ＭＳ Ｐゴシック" charset="-128"/>
                <a:cs typeface="ＭＳ Ｐゴシック" charset="-128"/>
              </a:rPr>
              <a:t>PointCloudFilter</a:t>
            </a:r>
            <a:r>
              <a:rPr lang="en-US" sz="1400" kern="1200" baseline="0" dirty="0" smtClean="0">
                <a:solidFill>
                  <a:schemeClr val="tx1"/>
                </a:solidFill>
                <a:latin typeface="+mn-lt"/>
                <a:ea typeface="ＭＳ Ｐゴシック" charset="-128"/>
                <a:cs typeface="ＭＳ Ｐゴシック" charset="-128"/>
              </a:rPr>
              <a:t> – refers to the volumetric filter used to filter points as per specific region of interest</a:t>
            </a:r>
          </a:p>
          <a:p>
            <a:pPr marL="0" marR="0" lvl="1" indent="0" algn="l" defTabSz="1298575" rtl="0" eaLnBrk="0" fontAlgn="base" latinLnBrk="0" hangingPunct="0">
              <a:lnSpc>
                <a:spcPct val="100000"/>
              </a:lnSpc>
              <a:spcBef>
                <a:spcPct val="30000"/>
              </a:spcBef>
              <a:spcAft>
                <a:spcPct val="0"/>
              </a:spcAft>
              <a:buClrTx/>
              <a:buSzTx/>
              <a:buFontTx/>
              <a:buNone/>
              <a:tabLst/>
              <a:defRPr/>
            </a:pPr>
            <a:endParaRPr lang="en-US" sz="1400" kern="1200" baseline="0" dirty="0" smtClean="0">
              <a:solidFill>
                <a:schemeClr val="tx1"/>
              </a:solidFill>
              <a:latin typeface="+mn-lt"/>
              <a:ea typeface="ＭＳ Ｐゴシック" charset="-128"/>
              <a:cs typeface="ＭＳ Ｐゴシック" charset="-128"/>
            </a:endParaRPr>
          </a:p>
          <a:p>
            <a:pPr marL="0" marR="0" lvl="1" indent="0" algn="l" defTabSz="1298575" rtl="0" eaLnBrk="0" fontAlgn="base" latinLnBrk="0" hangingPunct="0">
              <a:lnSpc>
                <a:spcPct val="100000"/>
              </a:lnSpc>
              <a:spcBef>
                <a:spcPct val="30000"/>
              </a:spcBef>
              <a:spcAft>
                <a:spcPct val="0"/>
              </a:spcAft>
              <a:buClrTx/>
              <a:buSzTx/>
              <a:buFontTx/>
              <a:buNone/>
              <a:tabLst/>
              <a:defRPr/>
            </a:pPr>
            <a:r>
              <a:rPr lang="en-US" sz="1400" kern="1200" baseline="0" dirty="0" smtClean="0">
                <a:solidFill>
                  <a:schemeClr val="tx1"/>
                </a:solidFill>
                <a:latin typeface="+mn-lt"/>
                <a:ea typeface="ＭＳ Ｐゴシック" charset="-128"/>
                <a:cs typeface="ＭＳ Ｐゴシック" charset="-128"/>
              </a:rPr>
              <a:t>Two ways to access the points as client – </a:t>
            </a:r>
          </a:p>
          <a:p>
            <a:pPr marL="342900" marR="0" lvl="1" indent="-342900" algn="l" defTabSz="1298575" rtl="0" eaLnBrk="0" fontAlgn="base" latinLnBrk="0" hangingPunct="0">
              <a:lnSpc>
                <a:spcPct val="100000"/>
              </a:lnSpc>
              <a:spcBef>
                <a:spcPct val="30000"/>
              </a:spcBef>
              <a:spcAft>
                <a:spcPct val="0"/>
              </a:spcAft>
              <a:buClrTx/>
              <a:buSzTx/>
              <a:buFontTx/>
              <a:buAutoNum type="arabicPeriod"/>
              <a:tabLst/>
              <a:defRPr/>
            </a:pPr>
            <a:r>
              <a:rPr lang="en-US" sz="1400" kern="1200" baseline="0" dirty="0" smtClean="0">
                <a:solidFill>
                  <a:schemeClr val="tx1"/>
                </a:solidFill>
                <a:latin typeface="+mn-lt"/>
                <a:ea typeface="ＭＳ Ｐゴシック" charset="-128"/>
                <a:cs typeface="ＭＳ Ｐゴシック" charset="-128"/>
              </a:rPr>
              <a:t>Using the traditional </a:t>
            </a:r>
            <a:r>
              <a:rPr lang="en-US" sz="1400" kern="1200" baseline="0" dirty="0" err="1" smtClean="0">
                <a:solidFill>
                  <a:schemeClr val="tx1"/>
                </a:solidFill>
                <a:latin typeface="+mn-lt"/>
                <a:ea typeface="ＭＳ Ｐゴシック" charset="-128"/>
                <a:cs typeface="ＭＳ Ｐゴシック" charset="-128"/>
              </a:rPr>
              <a:t>IEnumerable</a:t>
            </a:r>
            <a:r>
              <a:rPr lang="en-US" sz="1400" kern="1200" baseline="0" dirty="0" smtClean="0">
                <a:solidFill>
                  <a:schemeClr val="tx1"/>
                </a:solidFill>
                <a:latin typeface="+mn-lt"/>
                <a:ea typeface="ＭＳ Ｐゴシック" charset="-128"/>
                <a:cs typeface="ＭＳ Ｐゴシック" charset="-128"/>
              </a:rPr>
              <a:t> interface, we can iterate through the resulting points from the point collection</a:t>
            </a:r>
          </a:p>
          <a:p>
            <a:pPr marL="342900" marR="0" lvl="1" indent="-342900" algn="l" defTabSz="1298575" rtl="0" eaLnBrk="0" fontAlgn="base" latinLnBrk="0" hangingPunct="0">
              <a:lnSpc>
                <a:spcPct val="100000"/>
              </a:lnSpc>
              <a:spcBef>
                <a:spcPct val="30000"/>
              </a:spcBef>
              <a:spcAft>
                <a:spcPct val="0"/>
              </a:spcAft>
              <a:buClrTx/>
              <a:buSzTx/>
              <a:buFontTx/>
              <a:buAutoNum type="arabicPeriod"/>
              <a:tabLst/>
              <a:defRPr/>
            </a:pPr>
            <a:r>
              <a:rPr lang="en-US" sz="1400" kern="1200" baseline="0" dirty="0" smtClean="0">
                <a:solidFill>
                  <a:schemeClr val="tx1"/>
                </a:solidFill>
                <a:latin typeface="+mn-lt"/>
                <a:ea typeface="ＭＳ Ｐゴシック" charset="-128"/>
                <a:cs typeface="ＭＳ Ｐゴシック" charset="-128"/>
              </a:rPr>
              <a:t>In unsafe interface usable only from C# and C++, we can get a pointer to the point storage collection and access each one in memory using the </a:t>
            </a:r>
            <a:r>
              <a:rPr lang="en-US" sz="1400" kern="1200" baseline="0" dirty="0" err="1" smtClean="0">
                <a:solidFill>
                  <a:schemeClr val="tx1"/>
                </a:solidFill>
                <a:latin typeface="+mn-lt"/>
                <a:ea typeface="ＭＳ Ｐゴシック" charset="-128"/>
                <a:cs typeface="ＭＳ Ｐゴシック" charset="-128"/>
              </a:rPr>
              <a:t>GetPointBufferPointer</a:t>
            </a:r>
            <a:r>
              <a:rPr lang="en-US" sz="1400" kern="1200" baseline="0" dirty="0" smtClean="0">
                <a:solidFill>
                  <a:schemeClr val="tx1"/>
                </a:solidFill>
                <a:latin typeface="+mn-lt"/>
                <a:ea typeface="ＭＳ Ｐゴシック" charset="-128"/>
                <a:cs typeface="ＭＳ Ｐゴシック" charset="-128"/>
              </a:rPr>
              <a:t>(). This might even have performance gain while traversing through large buffers of points. </a:t>
            </a:r>
          </a:p>
          <a:p>
            <a:pPr marL="0" marR="0" lvl="1" indent="0" algn="l" defTabSz="1298575" rtl="0" eaLnBrk="0" fontAlgn="base" latinLnBrk="0" hangingPunct="0">
              <a:lnSpc>
                <a:spcPct val="100000"/>
              </a:lnSpc>
              <a:spcBef>
                <a:spcPct val="30000"/>
              </a:spcBef>
              <a:spcAft>
                <a:spcPct val="0"/>
              </a:spcAft>
              <a:buClrTx/>
              <a:buSzTx/>
              <a:buFontTx/>
              <a:buNone/>
              <a:tabLst/>
              <a:defRPr/>
            </a:pPr>
            <a:endParaRPr lang="en-US" sz="1400" kern="1200" baseline="0" dirty="0" smtClean="0">
              <a:solidFill>
                <a:schemeClr val="tx1"/>
              </a:solidFill>
              <a:latin typeface="+mn-lt"/>
              <a:ea typeface="ＭＳ Ｐゴシック" charset="-128"/>
              <a:cs typeface="ＭＳ Ｐゴシック" charset="-128"/>
            </a:endParaRPr>
          </a:p>
          <a:p>
            <a:pPr marL="0" marR="0" lvl="1" indent="0" algn="l" defTabSz="1298575" rtl="0" eaLnBrk="0" fontAlgn="base" latinLnBrk="0" hangingPunct="0">
              <a:lnSpc>
                <a:spcPct val="100000"/>
              </a:lnSpc>
              <a:spcBef>
                <a:spcPct val="30000"/>
              </a:spcBef>
              <a:spcAft>
                <a:spcPct val="0"/>
              </a:spcAft>
              <a:buClrTx/>
              <a:buSzTx/>
              <a:buFontTx/>
              <a:buNone/>
              <a:tabLst/>
              <a:defRPr/>
            </a:pPr>
            <a:endParaRPr lang="en-US" sz="1400" kern="1200" dirty="0" smtClean="0">
              <a:solidFill>
                <a:schemeClr val="tx1"/>
              </a:solidFill>
              <a:latin typeface="+mn-lt"/>
              <a:ea typeface="ＭＳ Ｐゴシック" charset="-128"/>
              <a:cs typeface="ＭＳ Ｐゴシック" charset="-128"/>
            </a:endParaRPr>
          </a:p>
          <a:p>
            <a:pPr marL="0" marR="0" lvl="1" indent="0" algn="l" defTabSz="1298575" rtl="0" eaLnBrk="0" fontAlgn="base" latinLnBrk="0" hangingPunct="0">
              <a:lnSpc>
                <a:spcPct val="100000"/>
              </a:lnSpc>
              <a:spcBef>
                <a:spcPct val="30000"/>
              </a:spcBef>
              <a:spcAft>
                <a:spcPct val="0"/>
              </a:spcAft>
              <a:buClrTx/>
              <a:buSzTx/>
              <a:buFontTx/>
              <a:buNone/>
              <a:tabLst/>
              <a:defRPr/>
            </a:pPr>
            <a:endParaRPr lang="en-US" sz="1400" kern="1200" dirty="0" smtClean="0">
              <a:solidFill>
                <a:schemeClr val="tx1"/>
              </a:solidFill>
              <a:latin typeface="+mn-lt"/>
              <a:ea typeface="ＭＳ Ｐゴシック" charset="-128"/>
              <a:cs typeface="ＭＳ Ｐゴシック" charset="-128"/>
            </a:endParaRPr>
          </a:p>
          <a:p>
            <a:pPr marL="0" marR="0" lvl="1" indent="0" algn="l" defTabSz="1298575" rtl="0" eaLnBrk="0" fontAlgn="base" latinLnBrk="0" hangingPunct="0">
              <a:lnSpc>
                <a:spcPct val="100000"/>
              </a:lnSpc>
              <a:spcBef>
                <a:spcPct val="30000"/>
              </a:spcBef>
              <a:spcAft>
                <a:spcPct val="0"/>
              </a:spcAft>
              <a:buClrTx/>
              <a:buSzTx/>
              <a:buFontTx/>
              <a:buNone/>
              <a:tabLst/>
              <a:defRPr/>
            </a:pPr>
            <a:endParaRPr lang="en-US" sz="1400" kern="1200" dirty="0" smtClean="0">
              <a:solidFill>
                <a:schemeClr val="tx1"/>
              </a:solidFill>
              <a:latin typeface="+mn-lt"/>
              <a:ea typeface="ＭＳ Ｐゴシック" charset="-128"/>
              <a:cs typeface="ＭＳ Ｐゴシック" charset="-128"/>
            </a:endParaRPr>
          </a:p>
          <a:p>
            <a:pPr marL="0" marR="0" indent="0" algn="l" defTabSz="1298575" rtl="0" eaLnBrk="0" fontAlgn="base" latinLnBrk="0" hangingPunct="0">
              <a:lnSpc>
                <a:spcPct val="100000"/>
              </a:lnSpc>
              <a:spcBef>
                <a:spcPct val="30000"/>
              </a:spcBef>
              <a:spcAft>
                <a:spcPct val="0"/>
              </a:spcAft>
              <a:buClrTx/>
              <a:buSzTx/>
              <a:buFontTx/>
              <a:buNone/>
              <a:tabLst/>
              <a:defRPr/>
            </a:pPr>
            <a:endParaRPr lang="en-US" sz="1400" kern="1200" dirty="0" smtClean="0">
              <a:solidFill>
                <a:schemeClr val="tx1"/>
              </a:solidFill>
              <a:latin typeface="+mn-lt"/>
              <a:ea typeface="ＭＳ Ｐゴシック" charset="-128"/>
              <a:cs typeface="ＭＳ Ｐゴシック" charset="-128"/>
            </a:endParaRPr>
          </a:p>
          <a:p>
            <a:pPr marL="0" marR="0" indent="0" algn="l" defTabSz="1298575" rtl="0" eaLnBrk="0" fontAlgn="base" latinLnBrk="0" hangingPunct="0">
              <a:lnSpc>
                <a:spcPct val="100000"/>
              </a:lnSpc>
              <a:spcBef>
                <a:spcPct val="30000"/>
              </a:spcBef>
              <a:spcAft>
                <a:spcPct val="0"/>
              </a:spcAft>
              <a:buClrTx/>
              <a:buSzTx/>
              <a:buFontTx/>
              <a:buNone/>
              <a:tabLst/>
              <a:defRPr/>
            </a:pPr>
            <a:endParaRPr lang="en-US" sz="1400" kern="1200" baseline="0" dirty="0" smtClean="0">
              <a:solidFill>
                <a:schemeClr val="tx1"/>
              </a:solidFill>
              <a:latin typeface="+mn-lt"/>
              <a:ea typeface="ＭＳ Ｐゴシック" charset="-128"/>
              <a:cs typeface="ＭＳ Ｐゴシック" charset="-128"/>
            </a:endParaRPr>
          </a:p>
          <a:p>
            <a:pPr marL="0" marR="0" indent="0" algn="l" defTabSz="1298575" rtl="0" eaLnBrk="0" fontAlgn="base" latinLnBrk="0" hangingPunct="0">
              <a:lnSpc>
                <a:spcPct val="100000"/>
              </a:lnSpc>
              <a:spcBef>
                <a:spcPct val="30000"/>
              </a:spcBef>
              <a:spcAft>
                <a:spcPct val="0"/>
              </a:spcAft>
              <a:buClrTx/>
              <a:buSzTx/>
              <a:buFontTx/>
              <a:buNone/>
              <a:tabLst/>
              <a:defRPr/>
            </a:pPr>
            <a:endParaRPr lang="en-US" sz="1400" kern="1200" baseline="0" dirty="0" smtClean="0">
              <a:solidFill>
                <a:schemeClr val="tx1"/>
              </a:solidFill>
              <a:latin typeface="+mn-lt"/>
              <a:ea typeface="ＭＳ Ｐゴシック" charset="-128"/>
              <a:cs typeface="ＭＳ Ｐゴシック" charset="-128"/>
            </a:endParaRPr>
          </a:p>
          <a:p>
            <a:pPr marL="0" marR="0" indent="0" algn="l" defTabSz="1298575" rtl="0" eaLnBrk="0" fontAlgn="base" latinLnBrk="0" hangingPunct="0">
              <a:lnSpc>
                <a:spcPct val="100000"/>
              </a:lnSpc>
              <a:spcBef>
                <a:spcPct val="30000"/>
              </a:spcBef>
              <a:spcAft>
                <a:spcPct val="0"/>
              </a:spcAft>
              <a:buClrTx/>
              <a:buSzTx/>
              <a:buFontTx/>
              <a:buNone/>
              <a:tabLst/>
              <a:defRPr/>
            </a:pPr>
            <a:endParaRPr lang="en-US" sz="1400" kern="1200" baseline="0" dirty="0" smtClean="0">
              <a:solidFill>
                <a:schemeClr val="tx1"/>
              </a:solidFill>
              <a:latin typeface="+mn-lt"/>
              <a:ea typeface="ＭＳ Ｐゴシック" charset="-128"/>
              <a:cs typeface="ＭＳ Ｐゴシック" charset="-128"/>
            </a:endParaRPr>
          </a:p>
          <a:p>
            <a:pPr marL="0" marR="0" indent="0" algn="l" defTabSz="1298575" rtl="0" eaLnBrk="0" fontAlgn="base" latinLnBrk="0" hangingPunct="0">
              <a:lnSpc>
                <a:spcPct val="100000"/>
              </a:lnSpc>
              <a:spcBef>
                <a:spcPct val="30000"/>
              </a:spcBef>
              <a:spcAft>
                <a:spcPct val="0"/>
              </a:spcAft>
              <a:buClrTx/>
              <a:buSzTx/>
              <a:buFontTx/>
              <a:buNone/>
              <a:tabLst/>
              <a:defRPr/>
            </a:pPr>
            <a:endParaRPr lang="en-US" sz="1400" kern="1200" dirty="0" smtClean="0">
              <a:solidFill>
                <a:schemeClr val="tx1"/>
              </a:solidFill>
              <a:latin typeface="+mn-lt"/>
              <a:ea typeface="ＭＳ Ｐゴシック" charset="-128"/>
              <a:cs typeface="ＭＳ Ｐゴシック" charset="-128"/>
            </a:endParaRPr>
          </a:p>
          <a:p>
            <a:pPr marL="0" marR="0" indent="0" algn="l" defTabSz="1298575" rtl="0" eaLnBrk="0" fontAlgn="base" latinLnBrk="0" hangingPunct="0">
              <a:lnSpc>
                <a:spcPct val="100000"/>
              </a:lnSpc>
              <a:spcBef>
                <a:spcPct val="30000"/>
              </a:spcBef>
              <a:spcAft>
                <a:spcPct val="0"/>
              </a:spcAft>
              <a:buClrTx/>
              <a:buSzTx/>
              <a:buFontTx/>
              <a:buNone/>
              <a:tabLst/>
              <a:defRPr/>
            </a:pPr>
            <a:endParaRPr lang="en-US" sz="1400" kern="1200" dirty="0" smtClean="0">
              <a:solidFill>
                <a:schemeClr val="tx1"/>
              </a:solidFill>
              <a:latin typeface="+mn-lt"/>
              <a:ea typeface="ＭＳ Ｐゴシック" charset="-128"/>
              <a:cs typeface="ＭＳ Ｐゴシック" charset="-128"/>
            </a:endParaRPr>
          </a:p>
          <a:p>
            <a:pPr marL="0" marR="0" indent="0" algn="l" defTabSz="1298575" rtl="0" eaLnBrk="0" fontAlgn="base" latinLnBrk="0" hangingPunct="0">
              <a:lnSpc>
                <a:spcPct val="100000"/>
              </a:lnSpc>
              <a:spcBef>
                <a:spcPct val="30000"/>
              </a:spcBef>
              <a:spcAft>
                <a:spcPct val="0"/>
              </a:spcAft>
              <a:buClrTx/>
              <a:buSzTx/>
              <a:buFontTx/>
              <a:buNone/>
              <a:tabLst/>
              <a:defRPr/>
            </a:pPr>
            <a:endParaRPr lang="en-US" sz="1400" kern="1200" dirty="0" smtClean="0">
              <a:solidFill>
                <a:schemeClr val="tx1"/>
              </a:solidFill>
              <a:latin typeface="+mn-lt"/>
              <a:ea typeface="ＭＳ Ｐゴシック" charset="-128"/>
              <a:cs typeface="ＭＳ Ｐゴシック" charset="-128"/>
            </a:endParaRPr>
          </a:p>
          <a:p>
            <a:endParaRPr lang="en-US" dirty="0" smtClean="0"/>
          </a:p>
        </p:txBody>
      </p:sp>
      <p:sp>
        <p:nvSpPr>
          <p:cNvPr id="4" name="Slide Number Placeholder 3"/>
          <p:cNvSpPr>
            <a:spLocks noGrp="1"/>
          </p:cNvSpPr>
          <p:nvPr>
            <p:ph type="sldNum" sz="quarter" idx="10"/>
          </p:nvPr>
        </p:nvSpPr>
        <p:spPr/>
        <p:txBody>
          <a:bodyPr/>
          <a:lstStyle/>
          <a:p>
            <a:pPr>
              <a:defRPr/>
            </a:pPr>
            <a:fld id="{77DAADD3-4FAF-4817-8CCC-66E9200FC67E}" type="slidenum">
              <a:rPr lang="en-US" smtClean="0"/>
              <a:pPr>
                <a:defRPr/>
              </a:pPr>
              <a:t>34</a:t>
            </a:fld>
            <a:endParaRPr lang="en-US" dirty="0"/>
          </a:p>
        </p:txBody>
      </p:sp>
    </p:spTree>
    <p:extLst>
      <p:ext uri="{BB962C8B-B14F-4D97-AF65-F5344CB8AC3E}">
        <p14:creationId xmlns:p14="http://schemas.microsoft.com/office/powerpoint/2010/main" xmlns="" val="181273426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98575" rtl="0" eaLnBrk="0" fontAlgn="base" latinLnBrk="0" hangingPunct="0">
              <a:lnSpc>
                <a:spcPct val="100000"/>
              </a:lnSpc>
              <a:spcBef>
                <a:spcPct val="30000"/>
              </a:spcBef>
              <a:spcAft>
                <a:spcPct val="0"/>
              </a:spcAft>
              <a:buClrTx/>
              <a:buSzTx/>
              <a:buFontTx/>
              <a:buNone/>
              <a:tabLst/>
              <a:defRPr/>
            </a:pPr>
            <a:r>
              <a:rPr lang="en-US" sz="1400" kern="1200" dirty="0" smtClean="0">
                <a:solidFill>
                  <a:schemeClr val="tx1"/>
                </a:solidFill>
                <a:latin typeface="+mn-lt"/>
                <a:ea typeface="ＭＳ Ｐゴシック" charset="-128"/>
                <a:cs typeface="ＭＳ Ｐゴシック" charset="-128"/>
              </a:rPr>
              <a:t>There</a:t>
            </a:r>
            <a:r>
              <a:rPr lang="en-US" sz="1400" kern="1200" baseline="0" dirty="0" smtClean="0">
                <a:solidFill>
                  <a:schemeClr val="tx1"/>
                </a:solidFill>
                <a:latin typeface="+mn-lt"/>
                <a:ea typeface="ＭＳ Ｐゴシック" charset="-128"/>
                <a:cs typeface="ＭＳ Ｐゴシック" charset="-128"/>
              </a:rPr>
              <a:t> are two API tools to help client applications interact with the user:</a:t>
            </a:r>
          </a:p>
          <a:p>
            <a:pPr marL="0" marR="0" indent="0" algn="l" defTabSz="1298575" rtl="0" eaLnBrk="0" fontAlgn="base" latinLnBrk="0" hangingPunct="0">
              <a:lnSpc>
                <a:spcPct val="100000"/>
              </a:lnSpc>
              <a:spcBef>
                <a:spcPct val="30000"/>
              </a:spcBef>
              <a:spcAft>
                <a:spcPct val="0"/>
              </a:spcAft>
              <a:buClrTx/>
              <a:buSzTx/>
              <a:buFontTx/>
              <a:buNone/>
              <a:tabLst/>
              <a:defRPr/>
            </a:pPr>
            <a:r>
              <a:rPr lang="en-US" sz="1400" kern="1200" baseline="0" dirty="0" smtClean="0">
                <a:solidFill>
                  <a:schemeClr val="tx1"/>
                </a:solidFill>
                <a:latin typeface="+mn-lt"/>
                <a:ea typeface="ＭＳ Ｐゴシック" charset="-128"/>
                <a:cs typeface="ＭＳ Ｐゴシック" charset="-128"/>
              </a:rPr>
              <a:t>The </a:t>
            </a:r>
            <a:r>
              <a:rPr lang="en-US" sz="1400" kern="1200" baseline="0" dirty="0" err="1" smtClean="0">
                <a:solidFill>
                  <a:schemeClr val="tx1"/>
                </a:solidFill>
                <a:latin typeface="+mn-lt"/>
                <a:ea typeface="ＭＳ Ｐゴシック" charset="-128"/>
                <a:cs typeface="ＭＳ Ｐゴシック" charset="-128"/>
              </a:rPr>
              <a:t>SetSelectionFilter</a:t>
            </a:r>
            <a:r>
              <a:rPr lang="en-US" sz="1400" kern="1200" baseline="0" dirty="0" smtClean="0">
                <a:solidFill>
                  <a:schemeClr val="tx1"/>
                </a:solidFill>
                <a:latin typeface="+mn-lt"/>
                <a:ea typeface="ＭＳ Ｐゴシック" charset="-128"/>
                <a:cs typeface="ＭＳ Ｐゴシック" charset="-128"/>
              </a:rPr>
              <a:t> method and </a:t>
            </a:r>
            <a:r>
              <a:rPr lang="en-US" sz="1400" kern="1200" baseline="0" dirty="0" err="1" smtClean="0">
                <a:solidFill>
                  <a:schemeClr val="tx1"/>
                </a:solidFill>
                <a:latin typeface="+mn-lt"/>
                <a:ea typeface="ＭＳ Ｐゴシック" charset="-128"/>
                <a:cs typeface="ＭＳ Ｐゴシック" charset="-128"/>
              </a:rPr>
              <a:t>FilterAction</a:t>
            </a:r>
            <a:r>
              <a:rPr lang="en-US" sz="1400" kern="1200" baseline="0" dirty="0" smtClean="0">
                <a:solidFill>
                  <a:schemeClr val="tx1"/>
                </a:solidFill>
                <a:latin typeface="+mn-lt"/>
                <a:ea typeface="ＭＳ Ｐゴシック" charset="-128"/>
                <a:cs typeface="ＭＳ Ｐゴシック" charset="-128"/>
              </a:rPr>
              <a:t> property of </a:t>
            </a:r>
            <a:r>
              <a:rPr lang="en-US" sz="1400" kern="1200" baseline="0" dirty="0" err="1" smtClean="0">
                <a:solidFill>
                  <a:schemeClr val="tx1"/>
                </a:solidFill>
                <a:latin typeface="+mn-lt"/>
                <a:ea typeface="ＭＳ Ｐゴシック" charset="-128"/>
                <a:cs typeface="ＭＳ Ｐゴシック" charset="-128"/>
              </a:rPr>
              <a:t>PointCloudInstance</a:t>
            </a:r>
            <a:r>
              <a:rPr lang="en-US" sz="1400" kern="1200" baseline="0" dirty="0" smtClean="0">
                <a:solidFill>
                  <a:schemeClr val="tx1"/>
                </a:solidFill>
                <a:latin typeface="+mn-lt"/>
                <a:ea typeface="ＭＳ Ｐゴシック" charset="-128"/>
                <a:cs typeface="ＭＳ Ｐゴシック" charset="-128"/>
              </a:rPr>
              <a:t> allows API users to specify volumetric filter to a cloud. The parts of the cloud that pass this filter will be rendered differently from the rest of the cloud, with highlighting done with blue highlight color. </a:t>
            </a:r>
          </a:p>
          <a:p>
            <a:pPr marL="0" marR="0" indent="0" algn="l" defTabSz="1298575" rtl="0" eaLnBrk="0" fontAlgn="base" latinLnBrk="0" hangingPunct="0">
              <a:lnSpc>
                <a:spcPct val="100000"/>
              </a:lnSpc>
              <a:spcBef>
                <a:spcPct val="30000"/>
              </a:spcBef>
              <a:spcAft>
                <a:spcPct val="0"/>
              </a:spcAft>
              <a:buClrTx/>
              <a:buSzTx/>
              <a:buFontTx/>
              <a:buNone/>
              <a:tabLst/>
              <a:defRPr/>
            </a:pPr>
            <a:r>
              <a:rPr lang="en-US" sz="1400" kern="1200" baseline="0" dirty="0" err="1" smtClean="0">
                <a:solidFill>
                  <a:schemeClr val="tx1"/>
                </a:solidFill>
                <a:latin typeface="+mn-lt"/>
                <a:ea typeface="ＭＳ Ｐゴシック" charset="-128"/>
                <a:cs typeface="ＭＳ Ｐゴシック" charset="-128"/>
              </a:rPr>
              <a:t>Selection.PickBox</a:t>
            </a:r>
            <a:r>
              <a:rPr lang="en-US" sz="1400" kern="1200" baseline="0" dirty="0" smtClean="0">
                <a:solidFill>
                  <a:schemeClr val="tx1"/>
                </a:solidFill>
                <a:latin typeface="+mn-lt"/>
                <a:ea typeface="ＭＳ Ｐゴシック" charset="-128"/>
                <a:cs typeface="ＭＳ Ｐゴシック" charset="-128"/>
              </a:rPr>
              <a:t>() invokes a two click selection that lets users specify a rectangular area on the screen. This returned box generates a filter and either highlights or isolates the selected points in the cloud. </a:t>
            </a:r>
            <a:endParaRPr lang="en-US" sz="1400" kern="1200" dirty="0" smtClean="0">
              <a:solidFill>
                <a:schemeClr val="tx1"/>
              </a:solidFill>
              <a:latin typeface="+mn-lt"/>
              <a:ea typeface="ＭＳ Ｐゴシック" charset="-128"/>
              <a:cs typeface="ＭＳ Ｐゴシック" charset="-128"/>
            </a:endParaRPr>
          </a:p>
        </p:txBody>
      </p:sp>
      <p:sp>
        <p:nvSpPr>
          <p:cNvPr id="4" name="Slide Number Placeholder 3"/>
          <p:cNvSpPr>
            <a:spLocks noGrp="1"/>
          </p:cNvSpPr>
          <p:nvPr>
            <p:ph type="sldNum" sz="quarter" idx="10"/>
          </p:nvPr>
        </p:nvSpPr>
        <p:spPr/>
        <p:txBody>
          <a:bodyPr/>
          <a:lstStyle/>
          <a:p>
            <a:pPr>
              <a:defRPr/>
            </a:pPr>
            <a:fld id="{77DAADD3-4FAF-4817-8CCC-66E9200FC67E}" type="slidenum">
              <a:rPr lang="en-US" smtClean="0"/>
              <a:pPr>
                <a:defRPr/>
              </a:pPr>
              <a:t>35</a:t>
            </a:fld>
            <a:endParaRPr lang="en-US" dirty="0"/>
          </a:p>
        </p:txBody>
      </p:sp>
    </p:spTree>
    <p:extLst>
      <p:ext uri="{BB962C8B-B14F-4D97-AF65-F5344CB8AC3E}">
        <p14:creationId xmlns:p14="http://schemas.microsoft.com/office/powerpoint/2010/main" xmlns="" val="181273426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1298575" rtl="0" eaLnBrk="0" fontAlgn="base" latinLnBrk="0" hangingPunct="0">
              <a:lnSpc>
                <a:spcPct val="100000"/>
              </a:lnSpc>
              <a:spcBef>
                <a:spcPct val="30000"/>
              </a:spcBef>
              <a:spcAft>
                <a:spcPct val="0"/>
              </a:spcAft>
              <a:buClrTx/>
              <a:buSzTx/>
              <a:buFontTx/>
              <a:buNone/>
              <a:tabLst/>
              <a:defRPr/>
            </a:pPr>
            <a:r>
              <a:rPr lang="en-US" sz="1400" kern="1200" dirty="0" smtClean="0">
                <a:solidFill>
                  <a:schemeClr val="tx1"/>
                </a:solidFill>
                <a:latin typeface="+mn-lt"/>
                <a:ea typeface="ＭＳ Ｐゴシック" charset="-128"/>
                <a:cs typeface="ＭＳ Ｐゴシック" charset="-128"/>
              </a:rPr>
              <a:t>The API </a:t>
            </a:r>
            <a:r>
              <a:rPr lang="en-US" sz="1400" kern="1200" baseline="0" dirty="0" smtClean="0">
                <a:solidFill>
                  <a:schemeClr val="tx1"/>
                </a:solidFill>
                <a:latin typeface="+mn-lt"/>
                <a:ea typeface="ＭＳ Ｐゴシック" charset="-128"/>
                <a:cs typeface="ＭＳ Ｐゴシック" charset="-128"/>
              </a:rPr>
              <a:t>to allow you to create your own Point Cloud engine and let Revit interact with it to </a:t>
            </a:r>
            <a:r>
              <a:rPr lang="en-GB" sz="1400" kern="1200" dirty="0" smtClean="0">
                <a:solidFill>
                  <a:schemeClr val="tx1"/>
                </a:solidFill>
                <a:latin typeface="+mn-lt"/>
                <a:ea typeface="ＭＳ Ｐゴシック" charset="-128"/>
                <a:cs typeface="ＭＳ Ｐゴシック" charset="-128"/>
              </a:rPr>
              <a:t>display, select, snap</a:t>
            </a:r>
            <a:r>
              <a:rPr lang="en-GB" sz="1400" kern="1200" baseline="0" dirty="0" smtClean="0">
                <a:solidFill>
                  <a:schemeClr val="tx1"/>
                </a:solidFill>
                <a:latin typeface="+mn-lt"/>
                <a:ea typeface="ＭＳ Ｐゴシック" charset="-128"/>
                <a:cs typeface="ＭＳ Ｐゴシック" charset="-128"/>
              </a:rPr>
              <a:t> and perform other operations on the Point Cloud. </a:t>
            </a:r>
          </a:p>
          <a:p>
            <a:pPr marL="0" marR="0" lvl="1" indent="0" algn="l" defTabSz="1298575" rtl="0" eaLnBrk="0" fontAlgn="base" latinLnBrk="0" hangingPunct="0">
              <a:lnSpc>
                <a:spcPct val="100000"/>
              </a:lnSpc>
              <a:spcBef>
                <a:spcPct val="30000"/>
              </a:spcBef>
              <a:spcAft>
                <a:spcPct val="0"/>
              </a:spcAft>
              <a:buClrTx/>
              <a:buSzTx/>
              <a:buFontTx/>
              <a:buNone/>
              <a:tabLst/>
              <a:defRPr/>
            </a:pPr>
            <a:endParaRPr lang="en-GB" sz="1400" kern="1200" baseline="0" dirty="0" smtClean="0">
              <a:solidFill>
                <a:schemeClr val="tx1"/>
              </a:solidFill>
              <a:latin typeface="+mn-lt"/>
              <a:ea typeface="ＭＳ Ｐゴシック" charset="-128"/>
              <a:cs typeface="ＭＳ Ｐゴシック" charset="-128"/>
            </a:endParaRPr>
          </a:p>
          <a:p>
            <a:pPr marL="0" marR="0" lvl="1" indent="0" algn="l" defTabSz="1298575" rtl="0" eaLnBrk="0" fontAlgn="base" latinLnBrk="0" hangingPunct="0">
              <a:lnSpc>
                <a:spcPct val="100000"/>
              </a:lnSpc>
              <a:spcBef>
                <a:spcPct val="30000"/>
              </a:spcBef>
              <a:spcAft>
                <a:spcPct val="0"/>
              </a:spcAft>
              <a:buClrTx/>
              <a:buSzTx/>
              <a:buFontTx/>
              <a:buNone/>
              <a:tabLst/>
              <a:defRPr/>
            </a:pPr>
            <a:r>
              <a:rPr lang="en-GB" sz="1400" kern="1200" baseline="0" dirty="0" smtClean="0">
                <a:solidFill>
                  <a:schemeClr val="tx1"/>
                </a:solidFill>
                <a:latin typeface="+mn-lt"/>
                <a:ea typeface="ＭＳ Ｐゴシック" charset="-128"/>
                <a:cs typeface="ＭＳ Ｐゴシック" charset="-128"/>
              </a:rPr>
              <a:t>You must implement </a:t>
            </a:r>
            <a:r>
              <a:rPr lang="en-US" dirty="0" err="1" smtClean="0"/>
              <a:t>IPointCloudEngine</a:t>
            </a:r>
            <a:r>
              <a:rPr lang="en-US" dirty="0" smtClean="0"/>
              <a:t>, </a:t>
            </a:r>
            <a:r>
              <a:rPr lang="en-US" dirty="0" err="1" smtClean="0"/>
              <a:t>IPointCloudAccess</a:t>
            </a:r>
            <a:r>
              <a:rPr lang="en-US" dirty="0" smtClean="0"/>
              <a:t>,</a:t>
            </a:r>
            <a:r>
              <a:rPr lang="en-US" baseline="0" dirty="0" smtClean="0"/>
              <a:t> and </a:t>
            </a:r>
            <a:r>
              <a:rPr lang="en-US" dirty="0" err="1" smtClean="0"/>
              <a:t>IPointSetIterator</a:t>
            </a:r>
            <a:r>
              <a:rPr lang="en-US" dirty="0" smtClean="0"/>
              <a:t> interface</a:t>
            </a:r>
            <a:r>
              <a:rPr lang="en-US" baseline="0" dirty="0" smtClean="0"/>
              <a:t> to create our own engine. </a:t>
            </a:r>
          </a:p>
          <a:p>
            <a:pPr marL="0" marR="0" lvl="1" indent="0" algn="l" defTabSz="1298575" rtl="0" eaLnBrk="0" fontAlgn="base" latinLnBrk="0" hangingPunct="0">
              <a:lnSpc>
                <a:spcPct val="100000"/>
              </a:lnSpc>
              <a:spcBef>
                <a:spcPct val="30000"/>
              </a:spcBef>
              <a:spcAft>
                <a:spcPct val="0"/>
              </a:spcAft>
              <a:buClrTx/>
              <a:buSzTx/>
              <a:buFont typeface="Arial" pitchFamily="34" charset="0"/>
              <a:buChar char="•"/>
              <a:tabLst/>
              <a:defRPr/>
            </a:pPr>
            <a:r>
              <a:rPr lang="en-US" baseline="0" dirty="0" smtClean="0"/>
              <a:t> </a:t>
            </a:r>
            <a:r>
              <a:rPr lang="en-US" dirty="0" err="1" smtClean="0"/>
              <a:t>IPointCloudEngine</a:t>
            </a:r>
            <a:r>
              <a:rPr lang="en-US" dirty="0" smtClean="0"/>
              <a:t> interface</a:t>
            </a:r>
            <a:r>
              <a:rPr lang="en-US" baseline="0" dirty="0" smtClean="0"/>
              <a:t> provides an entry point for the Point Cloud access to Revit. An implementation of this interface is registered with </a:t>
            </a:r>
            <a:r>
              <a:rPr lang="en-US" baseline="0" dirty="0" err="1" smtClean="0"/>
              <a:t>Revit</a:t>
            </a:r>
            <a:r>
              <a:rPr lang="en-US" baseline="0" dirty="0" smtClean="0"/>
              <a:t>. </a:t>
            </a:r>
          </a:p>
          <a:p>
            <a:pPr marL="0" marR="0" lvl="1" indent="0" algn="l" defTabSz="1298575" rtl="0" eaLnBrk="0" fontAlgn="base" latinLnBrk="0" hangingPunct="0">
              <a:lnSpc>
                <a:spcPct val="100000"/>
              </a:lnSpc>
              <a:spcBef>
                <a:spcPct val="30000"/>
              </a:spcBef>
              <a:spcAft>
                <a:spcPct val="0"/>
              </a:spcAft>
              <a:buClrTx/>
              <a:buSzTx/>
              <a:buFont typeface="Arial" pitchFamily="34" charset="0"/>
              <a:buChar char="•"/>
              <a:tabLst/>
              <a:defRPr/>
            </a:pPr>
            <a:r>
              <a:rPr lang="en-US" baseline="0" dirty="0" smtClean="0"/>
              <a:t> </a:t>
            </a:r>
            <a:r>
              <a:rPr lang="en-US" baseline="0" dirty="0" err="1" smtClean="0"/>
              <a:t>Revit</a:t>
            </a:r>
            <a:r>
              <a:rPr lang="en-US" baseline="0" dirty="0" smtClean="0"/>
              <a:t> then uses the methods of  </a:t>
            </a:r>
            <a:r>
              <a:rPr lang="en-US" dirty="0" err="1" smtClean="0"/>
              <a:t>IPointCloudAccess</a:t>
            </a:r>
            <a:r>
              <a:rPr lang="en-US" dirty="0" smtClean="0"/>
              <a:t>  to</a:t>
            </a:r>
            <a:r>
              <a:rPr lang="en-US" baseline="0" dirty="0" smtClean="0"/>
              <a:t> respond to inquiries from </a:t>
            </a:r>
            <a:r>
              <a:rPr lang="en-US" baseline="0" dirty="0" err="1" smtClean="0"/>
              <a:t>Revit</a:t>
            </a:r>
            <a:r>
              <a:rPr lang="en-US" baseline="0" dirty="0" smtClean="0"/>
              <a:t> regarding properties of single point cloud. </a:t>
            </a:r>
            <a:r>
              <a:rPr lang="en-US" dirty="0" err="1" smtClean="0"/>
              <a:t>ReadPoints</a:t>
            </a:r>
            <a:r>
              <a:rPr lang="en-US" dirty="0" smtClean="0"/>
              <a:t> method of </a:t>
            </a:r>
            <a:r>
              <a:rPr lang="en-US" baseline="0" dirty="0" smtClean="0"/>
              <a:t> </a:t>
            </a:r>
            <a:r>
              <a:rPr lang="en-US" dirty="0" err="1" smtClean="0"/>
              <a:t>IPointCloudAccess</a:t>
            </a:r>
            <a:r>
              <a:rPr lang="en-US" dirty="0" smtClean="0"/>
              <a:t> interface provides </a:t>
            </a:r>
            <a:r>
              <a:rPr lang="en-US" dirty="0" err="1" smtClean="0"/>
              <a:t>Revit</a:t>
            </a:r>
            <a:r>
              <a:rPr lang="en-US" baseline="0" dirty="0" smtClean="0"/>
              <a:t> </a:t>
            </a:r>
            <a:r>
              <a:rPr lang="en-US" dirty="0" smtClean="0"/>
              <a:t>a filtered</a:t>
            </a:r>
            <a:r>
              <a:rPr lang="en-US" baseline="0" dirty="0" smtClean="0"/>
              <a:t> set of </a:t>
            </a:r>
            <a:r>
              <a:rPr lang="en-US" dirty="0" smtClean="0"/>
              <a:t>points from Point</a:t>
            </a:r>
            <a:r>
              <a:rPr lang="en-US" baseline="0" dirty="0" smtClean="0"/>
              <a:t> Cloud.</a:t>
            </a:r>
            <a:endParaRPr lang="en-US" dirty="0" smtClean="0"/>
          </a:p>
          <a:p>
            <a:pPr marL="0" marR="0" lvl="1" indent="0" algn="l" defTabSz="1298575" rtl="0" eaLnBrk="0" fontAlgn="base" latinLnBrk="0" hangingPunct="0">
              <a:lnSpc>
                <a:spcPct val="100000"/>
              </a:lnSpc>
              <a:spcBef>
                <a:spcPct val="30000"/>
              </a:spcBef>
              <a:spcAft>
                <a:spcPct val="0"/>
              </a:spcAft>
              <a:buClrTx/>
              <a:buSzTx/>
              <a:buFont typeface="Arial" pitchFamily="34" charset="0"/>
              <a:buChar char="•"/>
              <a:tabLst/>
              <a:defRPr/>
            </a:pPr>
            <a:r>
              <a:rPr lang="en-US" dirty="0" smtClean="0"/>
              <a:t> And </a:t>
            </a:r>
            <a:r>
              <a:rPr lang="en-US" dirty="0" err="1" smtClean="0"/>
              <a:t>IPointSetIterator</a:t>
            </a:r>
            <a:r>
              <a:rPr lang="en-US" dirty="0" smtClean="0"/>
              <a:t> interface</a:t>
            </a:r>
            <a:r>
              <a:rPr lang="en-US" baseline="0" dirty="0" smtClean="0"/>
              <a:t> gets points form the Point Cloud. </a:t>
            </a:r>
            <a:r>
              <a:rPr lang="en-US" dirty="0" err="1" smtClean="0"/>
              <a:t>ReadPoints</a:t>
            </a:r>
            <a:r>
              <a:rPr lang="en-US" dirty="0" smtClean="0"/>
              <a:t> method of </a:t>
            </a:r>
            <a:r>
              <a:rPr lang="en-US" baseline="0" dirty="0" smtClean="0"/>
              <a:t> </a:t>
            </a:r>
            <a:r>
              <a:rPr lang="en-US" dirty="0" err="1" smtClean="0"/>
              <a:t>IPointSetIterator</a:t>
            </a:r>
            <a:r>
              <a:rPr lang="en-US" dirty="0" smtClean="0"/>
              <a:t> interface allows</a:t>
            </a:r>
            <a:r>
              <a:rPr lang="en-US" baseline="0" dirty="0" smtClean="0"/>
              <a:t> </a:t>
            </a:r>
            <a:r>
              <a:rPr lang="en-US" dirty="0" smtClean="0"/>
              <a:t>Revit</a:t>
            </a:r>
            <a:r>
              <a:rPr lang="en-US" baseline="0" dirty="0" smtClean="0"/>
              <a:t> to iterate points in P</a:t>
            </a:r>
            <a:r>
              <a:rPr lang="en-US" dirty="0" smtClean="0"/>
              <a:t>oint</a:t>
            </a:r>
            <a:r>
              <a:rPr lang="en-US" baseline="0" dirty="0" smtClean="0"/>
              <a:t> Cloud. </a:t>
            </a:r>
            <a:endParaRPr lang="en-GB" sz="1400" kern="1200" baseline="0" dirty="0" smtClean="0">
              <a:solidFill>
                <a:schemeClr val="tx1"/>
              </a:solidFill>
              <a:latin typeface="+mn-lt"/>
              <a:ea typeface="ＭＳ Ｐゴシック" charset="-128"/>
              <a:cs typeface="ＭＳ Ｐゴシック" charset="-128"/>
            </a:endParaRPr>
          </a:p>
          <a:p>
            <a:pPr marL="0" marR="0" lvl="1" indent="0" algn="l" defTabSz="1298575" rtl="0" eaLnBrk="0" fontAlgn="base" latinLnBrk="0" hangingPunct="0">
              <a:lnSpc>
                <a:spcPct val="100000"/>
              </a:lnSpc>
              <a:spcBef>
                <a:spcPct val="30000"/>
              </a:spcBef>
              <a:spcAft>
                <a:spcPct val="0"/>
              </a:spcAft>
              <a:buClrTx/>
              <a:buSzTx/>
              <a:buFontTx/>
              <a:buNone/>
              <a:tabLst/>
              <a:defRPr/>
            </a:pPr>
            <a:endParaRPr lang="en-US" sz="1400" kern="1200" dirty="0" smtClean="0">
              <a:solidFill>
                <a:schemeClr val="tx1"/>
              </a:solidFill>
              <a:latin typeface="+mn-lt"/>
              <a:ea typeface="ＭＳ Ｐゴシック" charset="-128"/>
              <a:cs typeface="ＭＳ Ｐゴシック" charset="-128"/>
            </a:endParaRPr>
          </a:p>
          <a:p>
            <a:pPr marL="0" marR="0" lvl="1" indent="0" algn="l" defTabSz="1298575" rtl="0" eaLnBrk="0" fontAlgn="base" latinLnBrk="0" hangingPunct="0">
              <a:lnSpc>
                <a:spcPct val="100000"/>
              </a:lnSpc>
              <a:spcBef>
                <a:spcPct val="30000"/>
              </a:spcBef>
              <a:spcAft>
                <a:spcPct val="0"/>
              </a:spcAft>
              <a:buClrTx/>
              <a:buSzTx/>
              <a:buFontTx/>
              <a:buNone/>
              <a:tabLst/>
              <a:defRPr/>
            </a:pPr>
            <a:r>
              <a:rPr lang="en-US" sz="1400" kern="1200" dirty="0" smtClean="0">
                <a:solidFill>
                  <a:schemeClr val="tx1"/>
                </a:solidFill>
                <a:latin typeface="+mn-lt"/>
                <a:ea typeface="ＭＳ Ｐゴシック" charset="-128"/>
                <a:cs typeface="ＭＳ Ｐゴシック" charset="-128"/>
              </a:rPr>
              <a:t>Cloud Engine implementation</a:t>
            </a:r>
            <a:r>
              <a:rPr lang="en-US" sz="1400" kern="1200" baseline="0" dirty="0" smtClean="0">
                <a:solidFill>
                  <a:schemeClr val="tx1"/>
                </a:solidFill>
                <a:latin typeface="+mn-lt"/>
                <a:ea typeface="ＭＳ Ｐゴシック" charset="-128"/>
                <a:cs typeface="ＭＳ Ｐゴシック" charset="-128"/>
              </a:rPr>
              <a:t> can be either file based or non-file based. </a:t>
            </a:r>
          </a:p>
          <a:p>
            <a:pPr marL="0" marR="0" lvl="1" indent="0" algn="l" defTabSz="1298575" rtl="0" eaLnBrk="0" fontAlgn="base" latinLnBrk="0" hangingPunct="0">
              <a:lnSpc>
                <a:spcPct val="100000"/>
              </a:lnSpc>
              <a:spcBef>
                <a:spcPct val="30000"/>
              </a:spcBef>
              <a:spcAft>
                <a:spcPct val="0"/>
              </a:spcAft>
              <a:buClrTx/>
              <a:buSzTx/>
              <a:buFont typeface="Arial" pitchFamily="34" charset="0"/>
              <a:buChar char="•"/>
              <a:tabLst/>
              <a:defRPr/>
            </a:pPr>
            <a:r>
              <a:rPr lang="en-US" sz="1400" kern="1200" baseline="0" dirty="0" smtClean="0">
                <a:solidFill>
                  <a:schemeClr val="tx1"/>
                </a:solidFill>
                <a:latin typeface="+mn-lt"/>
                <a:ea typeface="ＭＳ Ｐゴシック" charset="-128"/>
                <a:cs typeface="ＭＳ Ｐゴシック" charset="-128"/>
              </a:rPr>
              <a:t> File based implementations require each point cloud to be mapped to single file on disk. </a:t>
            </a:r>
          </a:p>
          <a:p>
            <a:pPr marL="0" marR="0" lvl="1" indent="0" algn="l" defTabSz="1298575" rtl="0" eaLnBrk="0" fontAlgn="base" latinLnBrk="0" hangingPunct="0">
              <a:lnSpc>
                <a:spcPct val="100000"/>
              </a:lnSpc>
              <a:spcBef>
                <a:spcPct val="30000"/>
              </a:spcBef>
              <a:spcAft>
                <a:spcPct val="0"/>
              </a:spcAft>
              <a:buClrTx/>
              <a:buSzTx/>
              <a:buFont typeface="Arial" pitchFamily="34" charset="0"/>
              <a:buChar char="•"/>
              <a:tabLst/>
              <a:defRPr/>
            </a:pPr>
            <a:r>
              <a:rPr lang="en-US" sz="1400" kern="1200" baseline="0" dirty="0" smtClean="0">
                <a:solidFill>
                  <a:schemeClr val="tx1"/>
                </a:solidFill>
                <a:latin typeface="+mn-lt"/>
                <a:ea typeface="ＭＳ Ｐゴシック" charset="-128"/>
                <a:cs typeface="ＭＳ Ｐゴシック" charset="-128"/>
              </a:rPr>
              <a:t> Non-file based engine implementations obtain point clouds from any source – database, server, one part of larger aggregate file, etc. </a:t>
            </a:r>
            <a:endParaRPr lang="en-US" sz="1400" kern="1200" dirty="0" smtClean="0">
              <a:solidFill>
                <a:schemeClr val="tx1"/>
              </a:solidFill>
              <a:latin typeface="+mn-lt"/>
              <a:ea typeface="ＭＳ Ｐゴシック" charset="-128"/>
              <a:cs typeface="ＭＳ Ｐゴシック" charset="-128"/>
            </a:endParaRPr>
          </a:p>
          <a:p>
            <a:pPr marL="0" marR="0" lvl="1" indent="0" algn="l" defTabSz="1298575" rtl="0" eaLnBrk="0" fontAlgn="base" latinLnBrk="0" hangingPunct="0">
              <a:lnSpc>
                <a:spcPct val="100000"/>
              </a:lnSpc>
              <a:spcBef>
                <a:spcPct val="30000"/>
              </a:spcBef>
              <a:spcAft>
                <a:spcPct val="0"/>
              </a:spcAft>
              <a:buClrTx/>
              <a:buSzTx/>
              <a:buFontTx/>
              <a:buNone/>
              <a:tabLst/>
              <a:defRPr/>
            </a:pPr>
            <a:endParaRPr lang="en-US" sz="1400" kern="1200" dirty="0" smtClean="0">
              <a:solidFill>
                <a:schemeClr val="tx1"/>
              </a:solidFill>
              <a:latin typeface="+mn-lt"/>
              <a:ea typeface="ＭＳ Ｐゴシック" charset="-128"/>
              <a:cs typeface="ＭＳ Ｐゴシック" charset="-128"/>
            </a:endParaRPr>
          </a:p>
          <a:p>
            <a:pPr marL="0" marR="0" indent="0" algn="l" defTabSz="1298575" rtl="0" eaLnBrk="0" fontAlgn="base" latinLnBrk="0" hangingPunct="0">
              <a:lnSpc>
                <a:spcPct val="100000"/>
              </a:lnSpc>
              <a:spcBef>
                <a:spcPct val="30000"/>
              </a:spcBef>
              <a:spcAft>
                <a:spcPct val="0"/>
              </a:spcAft>
              <a:buClrTx/>
              <a:buSzTx/>
              <a:buFontTx/>
              <a:buNone/>
              <a:tabLst/>
              <a:defRPr/>
            </a:pPr>
            <a:endParaRPr lang="en-US" sz="1400" kern="1200" dirty="0" smtClean="0">
              <a:solidFill>
                <a:schemeClr val="tx1"/>
              </a:solidFill>
              <a:latin typeface="+mn-lt"/>
              <a:ea typeface="ＭＳ Ｐゴシック" charset="-128"/>
              <a:cs typeface="ＭＳ Ｐゴシック" charset="-128"/>
            </a:endParaRPr>
          </a:p>
          <a:p>
            <a:pPr marL="0" marR="0" indent="0" algn="l" defTabSz="1298575" rtl="0" eaLnBrk="0" fontAlgn="base" latinLnBrk="0" hangingPunct="0">
              <a:lnSpc>
                <a:spcPct val="100000"/>
              </a:lnSpc>
              <a:spcBef>
                <a:spcPct val="30000"/>
              </a:spcBef>
              <a:spcAft>
                <a:spcPct val="0"/>
              </a:spcAft>
              <a:buClrTx/>
              <a:buSzTx/>
              <a:buFontTx/>
              <a:buNone/>
              <a:tabLst/>
              <a:defRPr/>
            </a:pPr>
            <a:endParaRPr lang="en-US" sz="1400" kern="1200" baseline="0" dirty="0" smtClean="0">
              <a:solidFill>
                <a:schemeClr val="tx1"/>
              </a:solidFill>
              <a:latin typeface="+mn-lt"/>
              <a:ea typeface="ＭＳ Ｐゴシック" charset="-128"/>
              <a:cs typeface="ＭＳ Ｐゴシック" charset="-128"/>
            </a:endParaRPr>
          </a:p>
          <a:p>
            <a:pPr marL="0" marR="0" indent="0" algn="l" defTabSz="1298575" rtl="0" eaLnBrk="0" fontAlgn="base" latinLnBrk="0" hangingPunct="0">
              <a:lnSpc>
                <a:spcPct val="100000"/>
              </a:lnSpc>
              <a:spcBef>
                <a:spcPct val="30000"/>
              </a:spcBef>
              <a:spcAft>
                <a:spcPct val="0"/>
              </a:spcAft>
              <a:buClrTx/>
              <a:buSzTx/>
              <a:buFontTx/>
              <a:buNone/>
              <a:tabLst/>
              <a:defRPr/>
            </a:pPr>
            <a:endParaRPr lang="en-US" sz="1400" kern="1200" baseline="0" dirty="0" smtClean="0">
              <a:solidFill>
                <a:schemeClr val="tx1"/>
              </a:solidFill>
              <a:latin typeface="+mn-lt"/>
              <a:ea typeface="ＭＳ Ｐゴシック" charset="-128"/>
              <a:cs typeface="ＭＳ Ｐゴシック" charset="-128"/>
            </a:endParaRPr>
          </a:p>
          <a:p>
            <a:pPr marL="0" marR="0" indent="0" algn="l" defTabSz="1298575" rtl="0" eaLnBrk="0" fontAlgn="base" latinLnBrk="0" hangingPunct="0">
              <a:lnSpc>
                <a:spcPct val="100000"/>
              </a:lnSpc>
              <a:spcBef>
                <a:spcPct val="30000"/>
              </a:spcBef>
              <a:spcAft>
                <a:spcPct val="0"/>
              </a:spcAft>
              <a:buClrTx/>
              <a:buSzTx/>
              <a:buFontTx/>
              <a:buNone/>
              <a:tabLst/>
              <a:defRPr/>
            </a:pPr>
            <a:endParaRPr lang="en-US" sz="1400" kern="1200" baseline="0" dirty="0" smtClean="0">
              <a:solidFill>
                <a:schemeClr val="tx1"/>
              </a:solidFill>
              <a:latin typeface="+mn-lt"/>
              <a:ea typeface="ＭＳ Ｐゴシック" charset="-128"/>
              <a:cs typeface="ＭＳ Ｐゴシック" charset="-128"/>
            </a:endParaRPr>
          </a:p>
          <a:p>
            <a:pPr marL="0" marR="0" indent="0" algn="l" defTabSz="1298575" rtl="0" eaLnBrk="0" fontAlgn="base" latinLnBrk="0" hangingPunct="0">
              <a:lnSpc>
                <a:spcPct val="100000"/>
              </a:lnSpc>
              <a:spcBef>
                <a:spcPct val="30000"/>
              </a:spcBef>
              <a:spcAft>
                <a:spcPct val="0"/>
              </a:spcAft>
              <a:buClrTx/>
              <a:buSzTx/>
              <a:buFontTx/>
              <a:buNone/>
              <a:tabLst/>
              <a:defRPr/>
            </a:pPr>
            <a:endParaRPr lang="en-US" sz="1400" kern="1200" dirty="0" smtClean="0">
              <a:solidFill>
                <a:schemeClr val="tx1"/>
              </a:solidFill>
              <a:latin typeface="+mn-lt"/>
              <a:ea typeface="ＭＳ Ｐゴシック" charset="-128"/>
              <a:cs typeface="ＭＳ Ｐゴシック" charset="-128"/>
            </a:endParaRPr>
          </a:p>
          <a:p>
            <a:pPr marL="0" marR="0" indent="0" algn="l" defTabSz="1298575" rtl="0" eaLnBrk="0" fontAlgn="base" latinLnBrk="0" hangingPunct="0">
              <a:lnSpc>
                <a:spcPct val="100000"/>
              </a:lnSpc>
              <a:spcBef>
                <a:spcPct val="30000"/>
              </a:spcBef>
              <a:spcAft>
                <a:spcPct val="0"/>
              </a:spcAft>
              <a:buClrTx/>
              <a:buSzTx/>
              <a:buFontTx/>
              <a:buNone/>
              <a:tabLst/>
              <a:defRPr/>
            </a:pPr>
            <a:endParaRPr lang="en-US" sz="1400" kern="1200" dirty="0" smtClean="0">
              <a:solidFill>
                <a:schemeClr val="tx1"/>
              </a:solidFill>
              <a:latin typeface="+mn-lt"/>
              <a:ea typeface="ＭＳ Ｐゴシック" charset="-128"/>
              <a:cs typeface="ＭＳ Ｐゴシック" charset="-128"/>
            </a:endParaRPr>
          </a:p>
          <a:p>
            <a:pPr marL="0" marR="0" indent="0" algn="l" defTabSz="1298575" rtl="0" eaLnBrk="0" fontAlgn="base" latinLnBrk="0" hangingPunct="0">
              <a:lnSpc>
                <a:spcPct val="100000"/>
              </a:lnSpc>
              <a:spcBef>
                <a:spcPct val="30000"/>
              </a:spcBef>
              <a:spcAft>
                <a:spcPct val="0"/>
              </a:spcAft>
              <a:buClrTx/>
              <a:buSzTx/>
              <a:buFontTx/>
              <a:buNone/>
              <a:tabLst/>
              <a:defRPr/>
            </a:pPr>
            <a:endParaRPr lang="en-US" sz="1400" kern="1200" dirty="0" smtClean="0">
              <a:solidFill>
                <a:schemeClr val="tx1"/>
              </a:solidFill>
              <a:latin typeface="+mn-lt"/>
              <a:ea typeface="ＭＳ Ｐゴシック" charset="-128"/>
              <a:cs typeface="ＭＳ Ｐゴシック" charset="-128"/>
            </a:endParaRPr>
          </a:p>
          <a:p>
            <a:endParaRPr lang="en-US" dirty="0" smtClean="0"/>
          </a:p>
        </p:txBody>
      </p:sp>
      <p:sp>
        <p:nvSpPr>
          <p:cNvPr id="4" name="Slide Number Placeholder 3"/>
          <p:cNvSpPr>
            <a:spLocks noGrp="1"/>
          </p:cNvSpPr>
          <p:nvPr>
            <p:ph type="sldNum" sz="quarter" idx="10"/>
          </p:nvPr>
        </p:nvSpPr>
        <p:spPr/>
        <p:txBody>
          <a:bodyPr/>
          <a:lstStyle/>
          <a:p>
            <a:pPr>
              <a:defRPr/>
            </a:pPr>
            <a:fld id="{77DAADD3-4FAF-4817-8CCC-66E9200FC67E}" type="slidenum">
              <a:rPr lang="en-US" smtClean="0"/>
              <a:pPr>
                <a:defRPr/>
              </a:pPr>
              <a:t>36</a:t>
            </a:fld>
            <a:endParaRPr lang="en-US" dirty="0"/>
          </a:p>
        </p:txBody>
      </p:sp>
    </p:spTree>
    <p:extLst>
      <p:ext uri="{BB962C8B-B14F-4D97-AF65-F5344CB8AC3E}">
        <p14:creationId xmlns:p14="http://schemas.microsoft.com/office/powerpoint/2010/main" xmlns="" val="181273426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37</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zh-CN" dirty="0" smtClean="0"/>
              <a:t>Because of the split between the analytical model and physical model of structural components in RST</a:t>
            </a:r>
            <a:r>
              <a:rPr lang="en-US" altLang="zh-CN" baseline="0" dirty="0" smtClean="0"/>
              <a:t> product,</a:t>
            </a:r>
            <a:r>
              <a:rPr lang="en-US" altLang="zh-CN" dirty="0" smtClean="0"/>
              <a:t>  </a:t>
            </a:r>
          </a:p>
          <a:p>
            <a:r>
              <a:rPr lang="en-US" altLang="zh-CN" dirty="0" smtClean="0"/>
              <a:t>one impact</a:t>
            </a:r>
            <a:r>
              <a:rPr lang="en-US" altLang="zh-CN" baseline="0" dirty="0" smtClean="0"/>
              <a:t> on API is that the </a:t>
            </a:r>
            <a:r>
              <a:rPr lang="en-US" altLang="zh-CN" dirty="0" err="1" smtClean="0"/>
              <a:t>AnalyticalModel</a:t>
            </a:r>
            <a:r>
              <a:rPr lang="en-US" altLang="zh-CN" baseline="0" dirty="0" smtClean="0"/>
              <a:t> object is now a database resident. It is now derived from Element class, instead of </a:t>
            </a:r>
            <a:r>
              <a:rPr lang="en-US" altLang="zh-CN" baseline="0" dirty="0" err="1" smtClean="0"/>
              <a:t>IDisposble</a:t>
            </a:r>
            <a:r>
              <a:rPr lang="en-US" altLang="zh-CN" baseline="0" dirty="0" smtClean="0"/>
              <a:t> interface. The methods and properties of class </a:t>
            </a:r>
            <a:r>
              <a:rPr lang="en-US" altLang="zh-CN" baseline="0" dirty="0" err="1" smtClean="0"/>
              <a:t>AnalyticalModel</a:t>
            </a:r>
            <a:r>
              <a:rPr lang="en-US" altLang="zh-CN" baseline="0" dirty="0" smtClean="0"/>
              <a:t> are not changed, so in existing add-ins are unaffected.</a:t>
            </a:r>
          </a:p>
          <a:p>
            <a:endParaRPr lang="en-US" altLang="zh-CN" baseline="0" dirty="0" smtClean="0"/>
          </a:p>
          <a:p>
            <a:r>
              <a:rPr lang="en-US" altLang="zh-CN" baseline="0" dirty="0" smtClean="0"/>
              <a:t>Another impact is that the Analytical model curve is only included in </a:t>
            </a:r>
            <a:r>
              <a:rPr lang="en-US" altLang="zh-CN" baseline="0" dirty="0" err="1" smtClean="0"/>
              <a:t>AnalyticalModel</a:t>
            </a:r>
            <a:r>
              <a:rPr lang="en-US" altLang="zh-CN" baseline="0" dirty="0" smtClean="0"/>
              <a:t> instance. In previous versions, the analytical curves was included in both the Geometry property and the </a:t>
            </a:r>
            <a:r>
              <a:rPr lang="en-US" altLang="zh-CN" baseline="0" dirty="0" err="1" smtClean="0"/>
              <a:t>AnalyticalModel</a:t>
            </a:r>
            <a:r>
              <a:rPr lang="en-US" altLang="zh-CN" baseline="0" dirty="0" smtClean="0"/>
              <a:t> instance. If your code reads analytical curve from the Geometry property, you would have to update it to read analytical curve from the analytical model.</a:t>
            </a:r>
          </a:p>
          <a:p>
            <a:endParaRPr lang="en-US" altLang="zh-CN" baseline="0" dirty="0" smtClean="0"/>
          </a:p>
          <a:p>
            <a:r>
              <a:rPr lang="en-US" altLang="zh-CN" baseline="0" dirty="0" err="1" smtClean="0"/>
              <a:t>RebarHostData</a:t>
            </a:r>
            <a:r>
              <a:rPr lang="en-US" altLang="zh-CN" baseline="0" dirty="0" smtClean="0"/>
              <a:t> contains more powerful APIs. Calling </a:t>
            </a:r>
            <a:r>
              <a:rPr lang="en-US" altLang="zh-CN" dirty="0" err="1" smtClean="0"/>
              <a:t>GetExposedFace</a:t>
            </a:r>
            <a:r>
              <a:rPr lang="en-US" altLang="zh-CN" dirty="0" smtClean="0"/>
              <a:t> method </a:t>
            </a:r>
            <a:r>
              <a:rPr lang="en-US" altLang="zh-CN" baseline="0" dirty="0" smtClean="0"/>
              <a:t>you can get all faces that have an associated </a:t>
            </a:r>
            <a:r>
              <a:rPr lang="en-US" altLang="zh-CN" baseline="0" dirty="0" err="1" smtClean="0"/>
              <a:t>CoverType</a:t>
            </a:r>
            <a:r>
              <a:rPr lang="en-US" altLang="zh-CN" baseline="0" dirty="0" smtClean="0"/>
              <a:t>, and </a:t>
            </a:r>
            <a:r>
              <a:rPr lang="en-US" altLang="zh-CN" dirty="0" err="1" smtClean="0"/>
              <a:t>GetCommonCoverType</a:t>
            </a:r>
            <a:r>
              <a:rPr lang="en-US" altLang="zh-CN" baseline="0" dirty="0" smtClean="0"/>
              <a:t> method gets the common </a:t>
            </a:r>
            <a:r>
              <a:rPr lang="en-US" altLang="zh-CN" baseline="0" dirty="0" err="1" smtClean="0"/>
              <a:t>CoverType</a:t>
            </a:r>
            <a:r>
              <a:rPr lang="en-US" altLang="zh-CN" baseline="0" dirty="0" smtClean="0"/>
              <a:t> of the host. </a:t>
            </a:r>
          </a:p>
          <a:p>
            <a:r>
              <a:rPr lang="en-US" altLang="zh-CN" dirty="0" err="1" smtClean="0"/>
              <a:t>GetRebarsInHost</a:t>
            </a:r>
            <a:r>
              <a:rPr lang="en-US" altLang="zh-CN" dirty="0" smtClean="0"/>
              <a:t> method can return all </a:t>
            </a:r>
            <a:r>
              <a:rPr lang="en-US" altLang="zh-CN" dirty="0" err="1" smtClean="0"/>
              <a:t>rebars</a:t>
            </a:r>
            <a:r>
              <a:rPr lang="en-US" altLang="zh-CN" dirty="0" smtClean="0"/>
              <a:t> in the</a:t>
            </a:r>
            <a:r>
              <a:rPr lang="en-US" altLang="zh-CN" baseline="0" dirty="0" smtClean="0"/>
              <a:t> host structural component. </a:t>
            </a:r>
            <a:r>
              <a:rPr lang="en-US" altLang="zh-CN" dirty="0" err="1" smtClean="0"/>
              <a:t>GetAreaReinforcementsInHost</a:t>
            </a:r>
            <a:r>
              <a:rPr lang="en-US" altLang="zh-CN" dirty="0" smtClean="0"/>
              <a:t> and </a:t>
            </a:r>
            <a:r>
              <a:rPr lang="en-US" altLang="zh-CN" dirty="0" err="1" smtClean="0"/>
              <a:t>GetPathReinforcementsInHost</a:t>
            </a:r>
            <a:r>
              <a:rPr lang="en-US" altLang="zh-CN" dirty="0" smtClean="0"/>
              <a:t> can return </a:t>
            </a:r>
            <a:r>
              <a:rPr lang="en-US" altLang="zh-CN" baseline="0" dirty="0" smtClean="0"/>
              <a:t>area reinforcement and path reinforcement data respectively.</a:t>
            </a:r>
          </a:p>
          <a:p>
            <a:endParaRPr lang="en-US" altLang="zh-CN" baseline="0" dirty="0" smtClean="0"/>
          </a:p>
          <a:p>
            <a:r>
              <a:rPr lang="en-US" altLang="zh-CN" baseline="0" dirty="0" smtClean="0"/>
              <a:t>The family of </a:t>
            </a:r>
            <a:r>
              <a:rPr lang="en-US" altLang="zh-CN" baseline="0" dirty="0" err="1" smtClean="0"/>
              <a:t>NewBeamSystem</a:t>
            </a:r>
            <a:r>
              <a:rPr lang="en-US" altLang="zh-CN" baseline="0" dirty="0" smtClean="0"/>
              <a:t>() methods has changed. Previously curves could be input without a sketch plane or level as input, and the orientation of the active view would determine the orientation of the resultant beam system. Now, there are overloads accepting either the sketch plane or the level and those inputs are required. The overloads of </a:t>
            </a:r>
            <a:r>
              <a:rPr lang="en-US" altLang="zh-CN" baseline="0" dirty="0" err="1" smtClean="0"/>
              <a:t>NewBeamSystem</a:t>
            </a:r>
            <a:r>
              <a:rPr lang="en-US" altLang="zh-CN" baseline="0" dirty="0" smtClean="0"/>
              <a:t>() now check that the input profile curves lie properly in the sketch plane or level. They also check to ensure that the profile forms a closed loop.</a:t>
            </a:r>
          </a:p>
          <a:p>
            <a:endParaRPr lang="en-US" altLang="zh-CN" baseline="0" dirty="0" smtClean="0"/>
          </a:p>
          <a:p>
            <a:r>
              <a:rPr lang="en-US" altLang="zh-CN" baseline="0" dirty="0" smtClean="0"/>
              <a:t>The </a:t>
            </a:r>
            <a:r>
              <a:rPr lang="en-US" altLang="zh-CN" baseline="0" dirty="0" err="1" smtClean="0"/>
              <a:t>SketchPlane</a:t>
            </a:r>
            <a:r>
              <a:rPr lang="en-US" altLang="zh-CN" baseline="0" dirty="0" smtClean="0"/>
              <a:t> input for </a:t>
            </a:r>
            <a:r>
              <a:rPr lang="en-US" altLang="zh-CN" baseline="0" dirty="0" err="1" smtClean="0"/>
              <a:t>NewTruss</a:t>
            </a:r>
            <a:r>
              <a:rPr lang="en-US" altLang="zh-CN" baseline="0" dirty="0" smtClean="0"/>
              <a:t>() method is now required. Previously null could be input, and the orientation of the active view would determine the orientation of the resultant truss.</a:t>
            </a:r>
          </a:p>
        </p:txBody>
      </p:sp>
      <p:sp>
        <p:nvSpPr>
          <p:cNvPr id="4" name="Slide Number Placeholder 3"/>
          <p:cNvSpPr>
            <a:spLocks noGrp="1"/>
          </p:cNvSpPr>
          <p:nvPr>
            <p:ph type="sldNum" sz="quarter" idx="10"/>
          </p:nvPr>
        </p:nvSpPr>
        <p:spPr/>
        <p:txBody>
          <a:bodyPr/>
          <a:lstStyle/>
          <a:p>
            <a:pPr>
              <a:defRPr/>
            </a:pPr>
            <a:fld id="{787077CE-6DA3-1C4A-8710-E03D0ED32BBA}" type="slidenum">
              <a:rPr lang="en-US" smtClean="0"/>
              <a:pPr>
                <a:defRPr/>
              </a:pPr>
              <a:t>38</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62500" lnSpcReduction="20000"/>
          </a:bodyPr>
          <a:lstStyle/>
          <a:p>
            <a:r>
              <a:rPr lang="en-US" altLang="zh-CN" dirty="0" smtClean="0"/>
              <a:t>The</a:t>
            </a:r>
            <a:r>
              <a:rPr lang="en-US" altLang="zh-CN" baseline="0" dirty="0" smtClean="0"/>
              <a:t> APIs to create and edit rebar shape have undergone considerable changes. </a:t>
            </a:r>
          </a:p>
          <a:p>
            <a:endParaRPr lang="en-US" altLang="zh-CN" baseline="0" dirty="0" smtClean="0"/>
          </a:p>
          <a:p>
            <a:r>
              <a:rPr lang="en-US" altLang="zh-CN" baseline="0" dirty="0" smtClean="0"/>
              <a:t>First change is the steps to create Rebar shape</a:t>
            </a:r>
          </a:p>
          <a:p>
            <a:pPr lvl="1"/>
            <a:r>
              <a:rPr lang="en-US" altLang="zh-CN" sz="1400" kern="1200" dirty="0" smtClean="0">
                <a:solidFill>
                  <a:schemeClr val="tx1"/>
                </a:solidFill>
                <a:latin typeface="+mn-lt"/>
                <a:ea typeface="ＭＳ Ｐゴシック" charset="-128"/>
                <a:cs typeface="ＭＳ Ｐゴシック" charset="-128"/>
              </a:rPr>
              <a:t>In 2011, the steps were:</a:t>
            </a:r>
            <a:endParaRPr lang="zh-CN" altLang="zh-CN" sz="1400" kern="1200" dirty="0" smtClean="0">
              <a:solidFill>
                <a:schemeClr val="tx1"/>
              </a:solidFill>
              <a:latin typeface="+mn-lt"/>
              <a:ea typeface="ＭＳ Ｐゴシック" charset="-128"/>
              <a:cs typeface="ＭＳ Ｐゴシック" charset="-128"/>
            </a:endParaRPr>
          </a:p>
          <a:p>
            <a:pPr lvl="2"/>
            <a:r>
              <a:rPr lang="en-US" altLang="zh-CN" sz="1400" kern="1200" dirty="0" smtClean="0">
                <a:solidFill>
                  <a:schemeClr val="tx1"/>
                </a:solidFill>
                <a:latin typeface="+mn-lt"/>
                <a:ea typeface="ＭＳ Ｐゴシック" charset="-128"/>
                <a:cs typeface="ＭＳ Ｐゴシック" charset="-128"/>
              </a:rPr>
              <a:t>Create a </a:t>
            </a:r>
            <a:r>
              <a:rPr lang="en-US" altLang="zh-CN" sz="1400" kern="1200" dirty="0" err="1" smtClean="0">
                <a:solidFill>
                  <a:schemeClr val="tx1"/>
                </a:solidFill>
                <a:latin typeface="+mn-lt"/>
                <a:ea typeface="ＭＳ Ｐゴシック" charset="-128"/>
                <a:cs typeface="ＭＳ Ｐゴシック" charset="-128"/>
              </a:rPr>
              <a:t>RebarShape</a:t>
            </a:r>
            <a:r>
              <a:rPr lang="en-US" altLang="zh-CN" sz="1400" kern="1200" dirty="0" smtClean="0">
                <a:solidFill>
                  <a:schemeClr val="tx1"/>
                </a:solidFill>
                <a:latin typeface="+mn-lt"/>
                <a:ea typeface="ＭＳ Ｐゴシック" charset="-128"/>
                <a:cs typeface="ＭＳ Ｐゴシック" charset="-128"/>
              </a:rPr>
              <a:t> inside the Document.</a:t>
            </a:r>
            <a:endParaRPr lang="zh-CN" altLang="zh-CN" sz="1400" kern="1200" dirty="0" smtClean="0">
              <a:solidFill>
                <a:schemeClr val="tx1"/>
              </a:solidFill>
              <a:latin typeface="+mn-lt"/>
              <a:ea typeface="ＭＳ Ｐゴシック" charset="-128"/>
              <a:cs typeface="ＭＳ Ｐゴシック" charset="-128"/>
            </a:endParaRPr>
          </a:p>
          <a:p>
            <a:pPr lvl="2"/>
            <a:r>
              <a:rPr lang="en-US" altLang="zh-CN" sz="1400" kern="1200" dirty="0" smtClean="0">
                <a:solidFill>
                  <a:schemeClr val="tx1"/>
                </a:solidFill>
                <a:latin typeface="+mn-lt"/>
                <a:ea typeface="ＭＳ Ｐゴシック" charset="-128"/>
                <a:cs typeface="ＭＳ Ｐゴシック" charset="-128"/>
              </a:rPr>
              <a:t>Create a </a:t>
            </a:r>
            <a:r>
              <a:rPr lang="en-US" altLang="zh-CN" sz="1400" kern="1200" dirty="0" err="1" smtClean="0">
                <a:solidFill>
                  <a:schemeClr val="tx1"/>
                </a:solidFill>
                <a:latin typeface="+mn-lt"/>
                <a:ea typeface="ＭＳ Ｐゴシック" charset="-128"/>
                <a:cs typeface="ＭＳ Ｐゴシック" charset="-128"/>
              </a:rPr>
              <a:t>RebarShapeDefinition</a:t>
            </a:r>
            <a:r>
              <a:rPr lang="en-US" altLang="zh-CN" sz="1400" kern="1200" dirty="0" smtClean="0">
                <a:solidFill>
                  <a:schemeClr val="tx1"/>
                </a:solidFill>
                <a:latin typeface="+mn-lt"/>
                <a:ea typeface="ＭＳ Ｐゴシック" charset="-128"/>
                <a:cs typeface="ＭＳ Ｐゴシック" charset="-128"/>
              </a:rPr>
              <a:t> inside the </a:t>
            </a:r>
            <a:r>
              <a:rPr lang="en-US" altLang="zh-CN" sz="1400" kern="1200" dirty="0" err="1" smtClean="0">
                <a:solidFill>
                  <a:schemeClr val="tx1"/>
                </a:solidFill>
                <a:latin typeface="+mn-lt"/>
                <a:ea typeface="ＭＳ Ｐゴシック" charset="-128"/>
                <a:cs typeface="ＭＳ Ｐゴシック" charset="-128"/>
              </a:rPr>
              <a:t>RebarShape</a:t>
            </a:r>
            <a:r>
              <a:rPr lang="en-US" altLang="zh-CN" sz="1400" kern="1200" dirty="0" smtClean="0">
                <a:solidFill>
                  <a:schemeClr val="tx1"/>
                </a:solidFill>
                <a:latin typeface="+mn-lt"/>
                <a:ea typeface="ＭＳ Ｐゴシック" charset="-128"/>
                <a:cs typeface="ＭＳ Ｐゴシック" charset="-128"/>
              </a:rPr>
              <a:t>.</a:t>
            </a:r>
            <a:endParaRPr lang="zh-CN" altLang="zh-CN" sz="1400" kern="1200" dirty="0" smtClean="0">
              <a:solidFill>
                <a:schemeClr val="tx1"/>
              </a:solidFill>
              <a:latin typeface="+mn-lt"/>
              <a:ea typeface="ＭＳ Ｐゴシック" charset="-128"/>
              <a:cs typeface="ＭＳ Ｐゴシック" charset="-128"/>
            </a:endParaRPr>
          </a:p>
          <a:p>
            <a:pPr lvl="2"/>
            <a:r>
              <a:rPr lang="en-US" altLang="zh-CN" sz="1400" kern="1200" dirty="0" smtClean="0">
                <a:solidFill>
                  <a:schemeClr val="tx1"/>
                </a:solidFill>
                <a:latin typeface="+mn-lt"/>
                <a:ea typeface="ＭＳ Ｐゴシック" charset="-128"/>
                <a:cs typeface="ＭＳ Ｐゴシック" charset="-128"/>
              </a:rPr>
              <a:t>Add data to the </a:t>
            </a:r>
            <a:r>
              <a:rPr lang="en-US" altLang="zh-CN" sz="1400" kern="1200" dirty="0" err="1" smtClean="0">
                <a:solidFill>
                  <a:schemeClr val="tx1"/>
                </a:solidFill>
                <a:latin typeface="+mn-lt"/>
                <a:ea typeface="ＭＳ Ｐゴシック" charset="-128"/>
                <a:cs typeface="ＭＳ Ｐゴシック" charset="-128"/>
              </a:rPr>
              <a:t>RebarShapeDefinition</a:t>
            </a:r>
            <a:r>
              <a:rPr lang="en-US" altLang="zh-CN" sz="1400" kern="1200" dirty="0" smtClean="0">
                <a:solidFill>
                  <a:schemeClr val="tx1"/>
                </a:solidFill>
                <a:latin typeface="+mn-lt"/>
                <a:ea typeface="ＭＳ Ｐゴシック" charset="-128"/>
                <a:cs typeface="ＭＳ Ｐゴシック" charset="-128"/>
              </a:rPr>
              <a:t>.</a:t>
            </a:r>
            <a:endParaRPr lang="zh-CN" altLang="zh-CN" sz="1400" kern="1200" dirty="0" smtClean="0">
              <a:solidFill>
                <a:schemeClr val="tx1"/>
              </a:solidFill>
              <a:latin typeface="+mn-lt"/>
              <a:ea typeface="ＭＳ Ｐゴシック" charset="-128"/>
              <a:cs typeface="ＭＳ Ｐゴシック" charset="-128"/>
            </a:endParaRPr>
          </a:p>
          <a:p>
            <a:pPr lvl="2"/>
            <a:r>
              <a:rPr lang="en-US" altLang="zh-CN" sz="1400" kern="1200" dirty="0" smtClean="0">
                <a:solidFill>
                  <a:schemeClr val="tx1"/>
                </a:solidFill>
                <a:latin typeface="+mn-lt"/>
                <a:ea typeface="ＭＳ Ｐゴシック" charset="-128"/>
                <a:cs typeface="ＭＳ Ｐゴシック" charset="-128"/>
              </a:rPr>
              <a:t>Commit the </a:t>
            </a:r>
            <a:r>
              <a:rPr lang="en-US" altLang="zh-CN" sz="1400" kern="1200" dirty="0" err="1" smtClean="0">
                <a:solidFill>
                  <a:schemeClr val="tx1"/>
                </a:solidFill>
                <a:latin typeface="+mn-lt"/>
                <a:ea typeface="ＭＳ Ｐゴシック" charset="-128"/>
                <a:cs typeface="ＭＳ Ｐゴシック" charset="-128"/>
              </a:rPr>
              <a:t>RebarShape</a:t>
            </a:r>
            <a:r>
              <a:rPr lang="en-US" altLang="zh-CN" sz="1400" kern="1200" dirty="0" smtClean="0">
                <a:solidFill>
                  <a:schemeClr val="tx1"/>
                </a:solidFill>
                <a:latin typeface="+mn-lt"/>
                <a:ea typeface="ＭＳ Ｐゴシック" charset="-128"/>
                <a:cs typeface="ＭＳ Ｐゴシック" charset="-128"/>
              </a:rPr>
              <a:t>.</a:t>
            </a:r>
            <a:endParaRPr lang="zh-CN" altLang="zh-CN" sz="1400" kern="1200" dirty="0" smtClean="0">
              <a:solidFill>
                <a:schemeClr val="tx1"/>
              </a:solidFill>
              <a:latin typeface="+mn-lt"/>
              <a:ea typeface="ＭＳ Ｐゴシック" charset="-128"/>
              <a:cs typeface="ＭＳ Ｐゴシック" charset="-128"/>
            </a:endParaRPr>
          </a:p>
          <a:p>
            <a:pPr lvl="1"/>
            <a:r>
              <a:rPr lang="en-US" altLang="zh-CN" sz="1400" kern="1200" dirty="0" smtClean="0">
                <a:solidFill>
                  <a:schemeClr val="tx1"/>
                </a:solidFill>
                <a:latin typeface="+mn-lt"/>
                <a:ea typeface="ＭＳ Ｐゴシック" charset="-128"/>
                <a:cs typeface="ＭＳ Ｐゴシック" charset="-128"/>
              </a:rPr>
              <a:t>In 2012, the steps are:</a:t>
            </a:r>
            <a:endParaRPr lang="zh-CN" altLang="zh-CN" sz="1400" kern="1200" dirty="0" smtClean="0">
              <a:solidFill>
                <a:schemeClr val="tx1"/>
              </a:solidFill>
              <a:latin typeface="+mn-lt"/>
              <a:ea typeface="ＭＳ Ｐゴシック" charset="-128"/>
              <a:cs typeface="ＭＳ Ｐゴシック" charset="-128"/>
            </a:endParaRPr>
          </a:p>
          <a:p>
            <a:pPr lvl="2"/>
            <a:r>
              <a:rPr lang="en-US" altLang="zh-CN" sz="1400" kern="1200" dirty="0" smtClean="0">
                <a:solidFill>
                  <a:schemeClr val="tx1"/>
                </a:solidFill>
                <a:latin typeface="+mn-lt"/>
                <a:ea typeface="ＭＳ Ｐゴシック" charset="-128"/>
                <a:cs typeface="ＭＳ Ｐゴシック" charset="-128"/>
              </a:rPr>
              <a:t>Create a </a:t>
            </a:r>
            <a:r>
              <a:rPr lang="en-US" altLang="zh-CN" sz="1400" kern="1200" dirty="0" err="1" smtClean="0">
                <a:solidFill>
                  <a:schemeClr val="tx1"/>
                </a:solidFill>
                <a:latin typeface="+mn-lt"/>
                <a:ea typeface="ＭＳ Ｐゴシック" charset="-128"/>
                <a:cs typeface="ＭＳ Ｐゴシック" charset="-128"/>
              </a:rPr>
              <a:t>RebarShapeDefinition</a:t>
            </a:r>
            <a:r>
              <a:rPr lang="en-US" altLang="zh-CN" sz="1400" kern="1200" dirty="0" smtClean="0">
                <a:solidFill>
                  <a:schemeClr val="tx1"/>
                </a:solidFill>
                <a:latin typeface="+mn-lt"/>
                <a:ea typeface="ＭＳ Ｐゴシック" charset="-128"/>
                <a:cs typeface="ＭＳ Ｐゴシック" charset="-128"/>
              </a:rPr>
              <a:t>. (It </a:t>
            </a:r>
            <a:r>
              <a:rPr lang="en-US" altLang="zh-CN" sz="1400" i="1" kern="1200" dirty="0" smtClean="0">
                <a:solidFill>
                  <a:schemeClr val="tx1"/>
                </a:solidFill>
                <a:latin typeface="+mn-lt"/>
                <a:ea typeface="ＭＳ Ｐゴシック" charset="-128"/>
                <a:cs typeface="ＭＳ Ｐゴシック" charset="-128"/>
              </a:rPr>
              <a:t>refers</a:t>
            </a:r>
            <a:r>
              <a:rPr lang="en-US" altLang="zh-CN" sz="1400" kern="1200" dirty="0" smtClean="0">
                <a:solidFill>
                  <a:schemeClr val="tx1"/>
                </a:solidFill>
                <a:latin typeface="+mn-lt"/>
                <a:ea typeface="ＭＳ Ｐゴシック" charset="-128"/>
                <a:cs typeface="ＭＳ Ｐゴシック" charset="-128"/>
              </a:rPr>
              <a:t> to the Document, but is not </a:t>
            </a:r>
            <a:r>
              <a:rPr lang="en-US" altLang="zh-CN" sz="1400" i="1" kern="1200" dirty="0" smtClean="0">
                <a:solidFill>
                  <a:schemeClr val="tx1"/>
                </a:solidFill>
                <a:latin typeface="+mn-lt"/>
                <a:ea typeface="ＭＳ Ｐゴシック" charset="-128"/>
                <a:cs typeface="ＭＳ Ｐゴシック" charset="-128"/>
              </a:rPr>
              <a:t>inside</a:t>
            </a:r>
            <a:r>
              <a:rPr lang="en-US" altLang="zh-CN" sz="1400" kern="1200" dirty="0" smtClean="0">
                <a:solidFill>
                  <a:schemeClr val="tx1"/>
                </a:solidFill>
                <a:latin typeface="+mn-lt"/>
                <a:ea typeface="ＭＳ Ｐゴシック" charset="-128"/>
                <a:cs typeface="ＭＳ Ｐゴシック" charset="-128"/>
              </a:rPr>
              <a:t> the document.)</a:t>
            </a:r>
            <a:endParaRPr lang="zh-CN" altLang="zh-CN" sz="1400" kern="1200" dirty="0" smtClean="0">
              <a:solidFill>
                <a:schemeClr val="tx1"/>
              </a:solidFill>
              <a:latin typeface="+mn-lt"/>
              <a:ea typeface="ＭＳ Ｐゴシック" charset="-128"/>
              <a:cs typeface="ＭＳ Ｐゴシック" charset="-128"/>
            </a:endParaRPr>
          </a:p>
          <a:p>
            <a:pPr lvl="2"/>
            <a:r>
              <a:rPr lang="en-US" altLang="zh-CN" sz="1400" kern="1200" dirty="0" smtClean="0">
                <a:solidFill>
                  <a:schemeClr val="tx1"/>
                </a:solidFill>
                <a:latin typeface="+mn-lt"/>
                <a:ea typeface="ＭＳ Ｐゴシック" charset="-128"/>
                <a:cs typeface="ＭＳ Ｐゴシック" charset="-128"/>
              </a:rPr>
              <a:t>Add data to the </a:t>
            </a:r>
            <a:r>
              <a:rPr lang="en-US" altLang="zh-CN" sz="1400" kern="1200" dirty="0" err="1" smtClean="0">
                <a:solidFill>
                  <a:schemeClr val="tx1"/>
                </a:solidFill>
                <a:latin typeface="+mn-lt"/>
                <a:ea typeface="ＭＳ Ｐゴシック" charset="-128"/>
                <a:cs typeface="ＭＳ Ｐゴシック" charset="-128"/>
              </a:rPr>
              <a:t>RebarShapeDefinition</a:t>
            </a:r>
            <a:r>
              <a:rPr lang="en-US" altLang="zh-CN" sz="1400" kern="1200" dirty="0" smtClean="0">
                <a:solidFill>
                  <a:schemeClr val="tx1"/>
                </a:solidFill>
                <a:latin typeface="+mn-lt"/>
                <a:ea typeface="ＭＳ Ｐゴシック" charset="-128"/>
                <a:cs typeface="ＭＳ Ｐゴシック" charset="-128"/>
              </a:rPr>
              <a:t>.</a:t>
            </a:r>
            <a:endParaRPr lang="zh-CN" altLang="zh-CN" sz="1400" kern="1200" dirty="0" smtClean="0">
              <a:solidFill>
                <a:schemeClr val="tx1"/>
              </a:solidFill>
              <a:latin typeface="+mn-lt"/>
              <a:ea typeface="ＭＳ Ｐゴシック" charset="-128"/>
              <a:cs typeface="ＭＳ Ｐゴシック" charset="-128"/>
            </a:endParaRPr>
          </a:p>
          <a:p>
            <a:pPr lvl="2"/>
            <a:r>
              <a:rPr lang="en-US" altLang="zh-CN" sz="1400" kern="1200" dirty="0" smtClean="0">
                <a:solidFill>
                  <a:schemeClr val="tx1"/>
                </a:solidFill>
                <a:latin typeface="+mn-lt"/>
                <a:ea typeface="ＭＳ Ｐゴシック" charset="-128"/>
                <a:cs typeface="ＭＳ Ｐゴシック" charset="-128"/>
              </a:rPr>
              <a:t>Create a </a:t>
            </a:r>
            <a:r>
              <a:rPr lang="en-US" altLang="zh-CN" sz="1400" kern="1200" dirty="0" err="1" smtClean="0">
                <a:solidFill>
                  <a:schemeClr val="tx1"/>
                </a:solidFill>
                <a:latin typeface="+mn-lt"/>
                <a:ea typeface="ＭＳ Ｐゴシック" charset="-128"/>
                <a:cs typeface="ＭＳ Ｐゴシック" charset="-128"/>
              </a:rPr>
              <a:t>RebarShape</a:t>
            </a:r>
            <a:r>
              <a:rPr lang="en-US" altLang="zh-CN" sz="1400" kern="1200" dirty="0" smtClean="0">
                <a:solidFill>
                  <a:schemeClr val="tx1"/>
                </a:solidFill>
                <a:latin typeface="+mn-lt"/>
                <a:ea typeface="ＭＳ Ｐゴシック" charset="-128"/>
                <a:cs typeface="ＭＳ Ｐゴシック" charset="-128"/>
              </a:rPr>
              <a:t> inside the Document based on the </a:t>
            </a:r>
            <a:r>
              <a:rPr lang="en-US" altLang="zh-CN" sz="1400" kern="1200" dirty="0" err="1" smtClean="0">
                <a:solidFill>
                  <a:schemeClr val="tx1"/>
                </a:solidFill>
                <a:latin typeface="+mn-lt"/>
                <a:ea typeface="ＭＳ Ｐゴシック" charset="-128"/>
                <a:cs typeface="ＭＳ Ｐゴシック" charset="-128"/>
              </a:rPr>
              <a:t>RebarShapeDefinition</a:t>
            </a:r>
            <a:r>
              <a:rPr lang="en-US" altLang="zh-CN" sz="1400" kern="1200" dirty="0" smtClean="0">
                <a:solidFill>
                  <a:schemeClr val="tx1"/>
                </a:solidFill>
                <a:latin typeface="+mn-lt"/>
                <a:ea typeface="ＭＳ Ｐゴシック" charset="-128"/>
                <a:cs typeface="ＭＳ Ｐゴシック" charset="-128"/>
              </a:rPr>
              <a:t>. (Only now is the document modified.)</a:t>
            </a:r>
            <a:endParaRPr lang="zh-CN" altLang="zh-CN" sz="1400" kern="1200" dirty="0" smtClean="0">
              <a:solidFill>
                <a:schemeClr val="tx1"/>
              </a:solidFill>
              <a:latin typeface="+mn-lt"/>
              <a:ea typeface="ＭＳ Ｐゴシック" charset="-128"/>
              <a:cs typeface="ＭＳ Ｐゴシック" charset="-128"/>
            </a:endParaRPr>
          </a:p>
          <a:p>
            <a:endParaRPr lang="en-US" altLang="zh-CN" dirty="0" smtClean="0"/>
          </a:p>
          <a:p>
            <a:r>
              <a:rPr lang="en-US" altLang="zh-CN" dirty="0" smtClean="0"/>
              <a:t>The second changes are the  changes of methods. </a:t>
            </a:r>
          </a:p>
          <a:p>
            <a:pPr lvl="1"/>
            <a:r>
              <a:rPr lang="en-US" altLang="zh-CN" sz="1400" kern="1200" dirty="0" smtClean="0">
                <a:solidFill>
                  <a:schemeClr val="tx1"/>
                </a:solidFill>
                <a:latin typeface="+mn-lt"/>
                <a:ea typeface="ＭＳ Ｐゴシック" charset="-128"/>
                <a:cs typeface="ＭＳ Ｐゴシック" charset="-128"/>
              </a:rPr>
              <a:t>the following methods are removed:</a:t>
            </a:r>
            <a:endParaRPr lang="zh-CN" altLang="zh-CN" sz="1400" kern="1200" dirty="0" smtClean="0">
              <a:solidFill>
                <a:schemeClr val="tx1"/>
              </a:solidFill>
              <a:latin typeface="+mn-lt"/>
              <a:ea typeface="ＭＳ Ｐゴシック" charset="-128"/>
              <a:cs typeface="ＭＳ Ｐゴシック" charset="-128"/>
            </a:endParaRPr>
          </a:p>
          <a:p>
            <a:pPr lvl="2"/>
            <a:r>
              <a:rPr lang="en-US" altLang="zh-CN" sz="1400" kern="1200" dirty="0" err="1" smtClean="0">
                <a:solidFill>
                  <a:schemeClr val="tx1"/>
                </a:solidFill>
                <a:latin typeface="+mn-lt"/>
                <a:ea typeface="ＭＳ Ｐゴシック" charset="-128"/>
                <a:cs typeface="ＭＳ Ｐゴシック" charset="-128"/>
              </a:rPr>
              <a:t>Autodesk.Revit.Creation.Document.NewRebarShape</a:t>
            </a:r>
            <a:r>
              <a:rPr lang="en-US" altLang="zh-CN" sz="1400" kern="1200" dirty="0" smtClean="0">
                <a:solidFill>
                  <a:schemeClr val="tx1"/>
                </a:solidFill>
                <a:latin typeface="+mn-lt"/>
                <a:ea typeface="ＭＳ Ｐゴシック" charset="-128"/>
                <a:cs typeface="ＭＳ Ｐゴシック" charset="-128"/>
              </a:rPr>
              <a:t>()</a:t>
            </a:r>
            <a:endParaRPr lang="zh-CN" altLang="zh-CN" sz="1400" kern="1200" dirty="0" smtClean="0">
              <a:solidFill>
                <a:schemeClr val="tx1"/>
              </a:solidFill>
              <a:latin typeface="+mn-lt"/>
              <a:ea typeface="ＭＳ Ｐゴシック" charset="-128"/>
              <a:cs typeface="ＭＳ Ｐゴシック" charset="-128"/>
            </a:endParaRPr>
          </a:p>
          <a:p>
            <a:pPr lvl="2"/>
            <a:r>
              <a:rPr lang="en-US" altLang="zh-CN" sz="1400" kern="1200" dirty="0" err="1" smtClean="0">
                <a:solidFill>
                  <a:schemeClr val="tx1"/>
                </a:solidFill>
                <a:latin typeface="+mn-lt"/>
                <a:ea typeface="ＭＳ Ｐゴシック" charset="-128"/>
                <a:cs typeface="ＭＳ Ｐゴシック" charset="-128"/>
              </a:rPr>
              <a:t>RebarShape.NewDefinitionBySegments</a:t>
            </a:r>
            <a:r>
              <a:rPr lang="en-US" altLang="zh-CN" sz="1400" kern="1200" dirty="0" smtClean="0">
                <a:solidFill>
                  <a:schemeClr val="tx1"/>
                </a:solidFill>
                <a:latin typeface="+mn-lt"/>
                <a:ea typeface="ＭＳ Ｐゴシック" charset="-128"/>
                <a:cs typeface="ＭＳ Ｐゴシック" charset="-128"/>
              </a:rPr>
              <a:t>()</a:t>
            </a:r>
            <a:endParaRPr lang="zh-CN" altLang="zh-CN" sz="1400" kern="1200" dirty="0" smtClean="0">
              <a:solidFill>
                <a:schemeClr val="tx1"/>
              </a:solidFill>
              <a:latin typeface="+mn-lt"/>
              <a:ea typeface="ＭＳ Ｐゴシック" charset="-128"/>
              <a:cs typeface="ＭＳ Ｐゴシック" charset="-128"/>
            </a:endParaRPr>
          </a:p>
          <a:p>
            <a:pPr lvl="2"/>
            <a:r>
              <a:rPr lang="en-US" altLang="zh-CN" sz="1400" kern="1200" dirty="0" err="1" smtClean="0">
                <a:solidFill>
                  <a:schemeClr val="tx1"/>
                </a:solidFill>
                <a:latin typeface="+mn-lt"/>
                <a:ea typeface="ＭＳ Ｐゴシック" charset="-128"/>
                <a:cs typeface="ＭＳ Ｐゴシック" charset="-128"/>
              </a:rPr>
              <a:t>RebarShape.NewDefinitionByArc</a:t>
            </a:r>
            <a:r>
              <a:rPr lang="en-US" altLang="zh-CN" sz="1400" kern="1200" dirty="0" smtClean="0">
                <a:solidFill>
                  <a:schemeClr val="tx1"/>
                </a:solidFill>
                <a:latin typeface="+mn-lt"/>
                <a:ea typeface="ＭＳ Ｐゴシック" charset="-128"/>
                <a:cs typeface="ＭＳ Ｐゴシック" charset="-128"/>
              </a:rPr>
              <a:t>()</a:t>
            </a:r>
            <a:endParaRPr lang="zh-CN" altLang="zh-CN" sz="1400" kern="1200" dirty="0" smtClean="0">
              <a:solidFill>
                <a:schemeClr val="tx1"/>
              </a:solidFill>
              <a:latin typeface="+mn-lt"/>
              <a:ea typeface="ＭＳ Ｐゴシック" charset="-128"/>
              <a:cs typeface="ＭＳ Ｐゴシック" charset="-128"/>
            </a:endParaRPr>
          </a:p>
          <a:p>
            <a:pPr lvl="1"/>
            <a:r>
              <a:rPr lang="en-US" altLang="zh-CN" sz="1400" kern="1200" dirty="0" smtClean="0">
                <a:solidFill>
                  <a:schemeClr val="tx1"/>
                </a:solidFill>
                <a:latin typeface="+mn-lt"/>
                <a:ea typeface="ＭＳ Ｐゴシック" charset="-128"/>
                <a:cs typeface="ＭＳ Ｐゴシック" charset="-128"/>
              </a:rPr>
              <a:t>and replaced by:</a:t>
            </a:r>
            <a:endParaRPr lang="zh-CN" altLang="zh-CN" sz="1400" kern="1200" dirty="0" smtClean="0">
              <a:solidFill>
                <a:schemeClr val="tx1"/>
              </a:solidFill>
              <a:latin typeface="+mn-lt"/>
              <a:ea typeface="ＭＳ Ｐゴシック" charset="-128"/>
              <a:cs typeface="ＭＳ Ｐゴシック" charset="-128"/>
            </a:endParaRPr>
          </a:p>
          <a:p>
            <a:pPr lvl="2"/>
            <a:r>
              <a:rPr lang="en-US" altLang="zh-CN" sz="1400" kern="1200" dirty="0" err="1" smtClean="0">
                <a:solidFill>
                  <a:schemeClr val="tx1"/>
                </a:solidFill>
                <a:latin typeface="+mn-lt"/>
                <a:ea typeface="ＭＳ Ｐゴシック" charset="-128"/>
                <a:cs typeface="ＭＳ Ｐゴシック" charset="-128"/>
              </a:rPr>
              <a:t>RebarShape.Create</a:t>
            </a:r>
            <a:r>
              <a:rPr lang="en-US" altLang="zh-CN" sz="1400" kern="1200" dirty="0" smtClean="0">
                <a:solidFill>
                  <a:schemeClr val="tx1"/>
                </a:solidFill>
                <a:latin typeface="+mn-lt"/>
                <a:ea typeface="ＭＳ Ｐゴシック" charset="-128"/>
                <a:cs typeface="ＭＳ Ｐゴシック" charset="-128"/>
              </a:rPr>
              <a:t>(Document, </a:t>
            </a:r>
            <a:r>
              <a:rPr lang="en-US" altLang="zh-CN" sz="1400" kern="1200" dirty="0" err="1" smtClean="0">
                <a:solidFill>
                  <a:schemeClr val="tx1"/>
                </a:solidFill>
                <a:latin typeface="+mn-lt"/>
                <a:ea typeface="ＭＳ Ｐゴシック" charset="-128"/>
                <a:cs typeface="ＭＳ Ｐゴシック" charset="-128"/>
              </a:rPr>
              <a:t>RebarShapeDefinition</a:t>
            </a:r>
            <a:r>
              <a:rPr lang="en-US" altLang="zh-CN" sz="1400" kern="1200" dirty="0" smtClean="0">
                <a:solidFill>
                  <a:schemeClr val="tx1"/>
                </a:solidFill>
                <a:latin typeface="+mn-lt"/>
                <a:ea typeface="ＭＳ Ｐゴシック" charset="-128"/>
                <a:cs typeface="ＭＳ Ｐゴシック" charset="-128"/>
              </a:rPr>
              <a:t>, ... )</a:t>
            </a:r>
            <a:endParaRPr lang="zh-CN" altLang="zh-CN" sz="1400" kern="1200" dirty="0" smtClean="0">
              <a:solidFill>
                <a:schemeClr val="tx1"/>
              </a:solidFill>
              <a:latin typeface="+mn-lt"/>
              <a:ea typeface="ＭＳ Ｐゴシック" charset="-128"/>
              <a:cs typeface="ＭＳ Ｐゴシック" charset="-128"/>
            </a:endParaRPr>
          </a:p>
          <a:p>
            <a:pPr lvl="2"/>
            <a:r>
              <a:rPr lang="en-US" altLang="zh-CN" sz="1400" kern="1200" dirty="0" smtClean="0">
                <a:solidFill>
                  <a:schemeClr val="tx1"/>
                </a:solidFill>
                <a:latin typeface="+mn-lt"/>
                <a:ea typeface="ＭＳ Ｐゴシック" charset="-128"/>
                <a:cs typeface="ＭＳ Ｐゴシック" charset="-128"/>
              </a:rPr>
              <a:t>The </a:t>
            </a:r>
            <a:r>
              <a:rPr lang="en-US" altLang="zh-CN" sz="1400" kern="1200" dirty="0" err="1" smtClean="0">
                <a:solidFill>
                  <a:schemeClr val="tx1"/>
                </a:solidFill>
                <a:latin typeface="+mn-lt"/>
                <a:ea typeface="ＭＳ Ｐゴシック" charset="-128"/>
                <a:cs typeface="ＭＳ Ｐゴシック" charset="-128"/>
              </a:rPr>
              <a:t>RebarShapeDefinitionBySegments</a:t>
            </a:r>
            <a:r>
              <a:rPr lang="en-US" altLang="zh-CN" sz="1400" kern="1200" dirty="0" smtClean="0">
                <a:solidFill>
                  <a:schemeClr val="tx1"/>
                </a:solidFill>
                <a:latin typeface="+mn-lt"/>
                <a:ea typeface="ＭＳ Ｐゴシック" charset="-128"/>
                <a:cs typeface="ＭＳ Ｐゴシック" charset="-128"/>
              </a:rPr>
              <a:t> constructor.</a:t>
            </a:r>
            <a:endParaRPr lang="zh-CN" altLang="zh-CN" sz="1400" kern="1200" dirty="0" smtClean="0">
              <a:solidFill>
                <a:schemeClr val="tx1"/>
              </a:solidFill>
              <a:latin typeface="+mn-lt"/>
              <a:ea typeface="ＭＳ Ｐゴシック" charset="-128"/>
              <a:cs typeface="ＭＳ Ｐゴシック" charset="-128"/>
            </a:endParaRPr>
          </a:p>
          <a:p>
            <a:pPr lvl="2"/>
            <a:r>
              <a:rPr lang="en-US" altLang="zh-CN" sz="1400" kern="1200" dirty="0" smtClean="0">
                <a:solidFill>
                  <a:schemeClr val="tx1"/>
                </a:solidFill>
                <a:latin typeface="+mn-lt"/>
                <a:ea typeface="ＭＳ Ｐゴシック" charset="-128"/>
                <a:cs typeface="ＭＳ Ｐゴシック" charset="-128"/>
              </a:rPr>
              <a:t>The </a:t>
            </a:r>
            <a:r>
              <a:rPr lang="en-US" altLang="zh-CN" sz="1400" kern="1200" dirty="0" err="1" smtClean="0">
                <a:solidFill>
                  <a:schemeClr val="tx1"/>
                </a:solidFill>
                <a:latin typeface="+mn-lt"/>
                <a:ea typeface="ＭＳ Ｐゴシック" charset="-128"/>
                <a:cs typeface="ＭＳ Ｐゴシック" charset="-128"/>
              </a:rPr>
              <a:t>RebarShapeDefinitionByArc</a:t>
            </a:r>
            <a:r>
              <a:rPr lang="en-US" altLang="zh-CN" sz="1400" kern="1200" dirty="0" smtClean="0">
                <a:solidFill>
                  <a:schemeClr val="tx1"/>
                </a:solidFill>
                <a:latin typeface="+mn-lt"/>
                <a:ea typeface="ＭＳ Ｐゴシック" charset="-128"/>
                <a:cs typeface="ＭＳ Ｐゴシック" charset="-128"/>
              </a:rPr>
              <a:t> constructors.</a:t>
            </a:r>
            <a:endParaRPr lang="zh-CN" altLang="zh-CN" sz="1400" kern="1200" dirty="0" smtClean="0">
              <a:solidFill>
                <a:schemeClr val="tx1"/>
              </a:solidFill>
              <a:latin typeface="+mn-lt"/>
              <a:ea typeface="ＭＳ Ｐゴシック" charset="-128"/>
              <a:cs typeface="ＭＳ Ｐゴシック" charset="-128"/>
            </a:endParaRPr>
          </a:p>
          <a:p>
            <a:endParaRPr lang="en-US" altLang="zh-CN" dirty="0" smtClean="0"/>
          </a:p>
          <a:p>
            <a:r>
              <a:rPr lang="en-US" altLang="zh-CN" dirty="0" smtClean="0"/>
              <a:t>In </a:t>
            </a:r>
            <a:r>
              <a:rPr lang="en-US" altLang="zh-CN" dirty="0" err="1" smtClean="0"/>
              <a:t>Revit</a:t>
            </a:r>
            <a:r>
              <a:rPr lang="en-US" altLang="zh-CN" dirty="0" smtClean="0"/>
              <a:t> 2011,</a:t>
            </a:r>
            <a:r>
              <a:rPr lang="en-US" altLang="zh-CN" baseline="0" dirty="0" smtClean="0"/>
              <a:t> Shared parameter is used in the methods to define the rebar definition shape. Now </a:t>
            </a:r>
            <a:r>
              <a:rPr lang="en-US" altLang="zh-CN" baseline="0" dirty="0" err="1" smtClean="0"/>
              <a:t>ElementId</a:t>
            </a:r>
            <a:r>
              <a:rPr lang="en-US" altLang="zh-CN" baseline="0" dirty="0" smtClean="0"/>
              <a:t> of the shared parameter is used in those methods. </a:t>
            </a:r>
            <a:r>
              <a:rPr lang="en-US" altLang="zh-CN" sz="1400" kern="1200" dirty="0" err="1" smtClean="0">
                <a:solidFill>
                  <a:schemeClr val="tx1"/>
                </a:solidFill>
                <a:latin typeface="+mn-lt"/>
                <a:ea typeface="ＭＳ Ｐゴシック" charset="-128"/>
                <a:cs typeface="ＭＳ Ｐゴシック" charset="-128"/>
              </a:rPr>
              <a:t>RebarShapeParameters</a:t>
            </a:r>
            <a:r>
              <a:rPr lang="en-US" altLang="zh-CN" sz="1400" kern="1200" dirty="0" smtClean="0">
                <a:solidFill>
                  <a:schemeClr val="tx1"/>
                </a:solidFill>
                <a:latin typeface="+mn-lt"/>
                <a:ea typeface="ＭＳ Ｐゴシック" charset="-128"/>
                <a:cs typeface="ＭＳ Ｐゴシック" charset="-128"/>
              </a:rPr>
              <a:t> class provides method</a:t>
            </a:r>
            <a:r>
              <a:rPr lang="en-US" altLang="zh-CN" sz="1400" kern="1200" baseline="0" dirty="0" smtClean="0">
                <a:solidFill>
                  <a:schemeClr val="tx1"/>
                </a:solidFill>
                <a:latin typeface="+mn-lt"/>
                <a:ea typeface="ＭＳ Ｐゴシック" charset="-128"/>
                <a:cs typeface="ＭＳ Ｐゴシック" charset="-128"/>
              </a:rPr>
              <a:t> to obtain </a:t>
            </a:r>
            <a:r>
              <a:rPr lang="en-US" altLang="zh-CN" sz="1400" kern="1200" baseline="0" dirty="0" err="1" smtClean="0">
                <a:solidFill>
                  <a:schemeClr val="tx1"/>
                </a:solidFill>
                <a:latin typeface="+mn-lt"/>
                <a:ea typeface="ＭＳ Ｐゴシック" charset="-128"/>
                <a:cs typeface="ＭＳ Ｐゴシック" charset="-128"/>
              </a:rPr>
              <a:t>ElementId</a:t>
            </a:r>
            <a:r>
              <a:rPr lang="en-US" altLang="zh-CN" sz="1400" kern="1200" baseline="0" dirty="0" smtClean="0">
                <a:solidFill>
                  <a:schemeClr val="tx1"/>
                </a:solidFill>
                <a:latin typeface="+mn-lt"/>
                <a:ea typeface="ＭＳ Ｐゴシック" charset="-128"/>
                <a:cs typeface="ＭＳ Ｐゴシック" charset="-128"/>
              </a:rPr>
              <a:t> the corresponding shared parameter.</a:t>
            </a:r>
          </a:p>
          <a:p>
            <a:endParaRPr lang="en-US" altLang="zh-CN" sz="1400" kern="1200" baseline="0" dirty="0" smtClean="0">
              <a:solidFill>
                <a:schemeClr val="tx1"/>
              </a:solidFill>
              <a:latin typeface="+mn-lt"/>
              <a:ea typeface="ＭＳ Ｐゴシック" charset="-128"/>
            </a:endParaRPr>
          </a:p>
          <a:p>
            <a:r>
              <a:rPr lang="en-US" altLang="zh-CN" sz="1400" kern="1200" baseline="0" dirty="0" smtClean="0">
                <a:solidFill>
                  <a:schemeClr val="tx1"/>
                </a:solidFill>
                <a:latin typeface="+mn-lt"/>
                <a:ea typeface="ＭＳ Ｐゴシック" charset="-128"/>
              </a:rPr>
              <a:t>Because of these big changes, the main work of RST plug-ins is for rebar shape creation. The code have to be updated according to these changes. For anything about the code migration, please Search the What’s New section in RevitAPI.chm file. It explains the reason. </a:t>
            </a:r>
          </a:p>
          <a:p>
            <a:endParaRPr lang="en-US" altLang="zh-CN" dirty="0" smtClean="0"/>
          </a:p>
          <a:p>
            <a:r>
              <a:rPr lang="en-US" altLang="zh-CN" dirty="0" smtClean="0"/>
              <a:t>The minor changes related rebar</a:t>
            </a:r>
            <a:r>
              <a:rPr lang="en-US" altLang="zh-CN" baseline="0" dirty="0" smtClean="0"/>
              <a:t> are the method to create the rebar hook type is a static method </a:t>
            </a:r>
            <a:r>
              <a:rPr lang="en-US" altLang="zh-CN" baseline="0" dirty="0" err="1" smtClean="0"/>
              <a:t>RebarHookType</a:t>
            </a:r>
            <a:r>
              <a:rPr lang="en-US" altLang="zh-CN" baseline="0" dirty="0" smtClean="0"/>
              <a:t> class, and the method is renamed to Create. Overloaded methods to create rebar are moved to be static  member methods of Rebar class and we now have exclusive methods called </a:t>
            </a:r>
            <a:r>
              <a:rPr lang="en-US" altLang="zh-CN" baseline="0" dirty="0" err="1" smtClean="0"/>
              <a:t>CreateFromCurves</a:t>
            </a:r>
            <a:r>
              <a:rPr lang="en-US" altLang="zh-CN" baseline="0" dirty="0" smtClean="0"/>
              <a:t> and </a:t>
            </a:r>
            <a:r>
              <a:rPr lang="en-US" altLang="zh-CN" baseline="0" dirty="0" err="1" smtClean="0"/>
              <a:t>CreateFromRebarShape</a:t>
            </a:r>
            <a:r>
              <a:rPr lang="en-US" altLang="zh-CN" baseline="0" dirty="0" smtClean="0"/>
              <a:t> to create new </a:t>
            </a:r>
            <a:r>
              <a:rPr lang="en-US" altLang="zh-CN" baseline="0" dirty="0" err="1" smtClean="0"/>
              <a:t>rebars</a:t>
            </a:r>
            <a:r>
              <a:rPr lang="en-US" altLang="zh-CN" baseline="0" dirty="0" smtClean="0"/>
              <a:t>. They no longer return null for invalid arguments, and they no longer regenerate the document.</a:t>
            </a:r>
          </a:p>
        </p:txBody>
      </p:sp>
      <p:sp>
        <p:nvSpPr>
          <p:cNvPr id="4" name="Slide Number Placeholder 3"/>
          <p:cNvSpPr>
            <a:spLocks noGrp="1"/>
          </p:cNvSpPr>
          <p:nvPr>
            <p:ph type="sldNum" sz="quarter" idx="10"/>
          </p:nvPr>
        </p:nvSpPr>
        <p:spPr/>
        <p:txBody>
          <a:bodyPr/>
          <a:lstStyle/>
          <a:p>
            <a:pPr>
              <a:defRPr/>
            </a:pPr>
            <a:fld id="{787077CE-6DA3-1C4A-8710-E03D0ED32BBA}" type="slidenum">
              <a:rPr lang="en-US" smtClean="0"/>
              <a:pPr>
                <a:defRPr/>
              </a:pPr>
              <a:t>39</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40</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Hello, welcome back</a:t>
            </a:r>
            <a:r>
              <a:rPr lang="en-US" baseline="0" smtClean="0"/>
              <a:t> from the break. My name is Jeremy Tammik, and just like Saikat I work in the AEC workgroup of the ADN Devtech team.</a:t>
            </a:r>
          </a:p>
          <a:p>
            <a:endParaRPr lang="en-US" smtClean="0"/>
          </a:p>
          <a:p>
            <a:r>
              <a:rPr lang="en-US" smtClean="0"/>
              <a:t>One of the main purposes of the BIM model is to store data, and obviously a custom application will often need to store custom data. Depending on circumstances, this data</a:t>
            </a:r>
            <a:r>
              <a:rPr lang="en-US" baseline="0" smtClean="0"/>
              <a:t> </a:t>
            </a:r>
            <a:r>
              <a:rPr lang="en-US" smtClean="0"/>
              <a:t>may or may not be visible</a:t>
            </a:r>
            <a:r>
              <a:rPr lang="en-US" baseline="0" smtClean="0"/>
              <a:t> to and modifiable by the end user. Until now, the only possibility to add custom data to a Revit model involved the use of shared parameters, which was limited in various ways. The new Extensible Storage API changes this in Revit 2012.</a:t>
            </a:r>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41</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98575" rtl="0" eaLnBrk="0" fontAlgn="base" latinLnBrk="0" hangingPunct="0">
              <a:lnSpc>
                <a:spcPct val="100000"/>
              </a:lnSpc>
              <a:spcBef>
                <a:spcPct val="30000"/>
              </a:spcBef>
              <a:spcAft>
                <a:spcPct val="0"/>
              </a:spcAft>
              <a:buClrTx/>
              <a:buSzTx/>
              <a:buFontTx/>
              <a:buNone/>
              <a:tabLst/>
              <a:defRPr/>
            </a:pPr>
            <a:endParaRPr lang="en-GB" sz="1400" kern="1200" smtClean="0">
              <a:solidFill>
                <a:schemeClr val="tx1"/>
              </a:solidFill>
              <a:latin typeface="+mn-lt"/>
              <a:ea typeface="ＭＳ Ｐゴシック" charset="-128"/>
              <a:cs typeface="ＭＳ Ｐゴシック" charset="-128"/>
            </a:endParaRPr>
          </a:p>
        </p:txBody>
      </p:sp>
      <p:sp>
        <p:nvSpPr>
          <p:cNvPr id="4" name="Slide Number Placeholder 3"/>
          <p:cNvSpPr>
            <a:spLocks noGrp="1"/>
          </p:cNvSpPr>
          <p:nvPr>
            <p:ph type="sldNum" sz="quarter" idx="10"/>
          </p:nvPr>
        </p:nvSpPr>
        <p:spPr/>
        <p:txBody>
          <a:bodyPr/>
          <a:lstStyle/>
          <a:p>
            <a:pPr>
              <a:defRPr/>
            </a:pPr>
            <a:fld id="{787077CE-6DA3-1C4A-8710-E03D0ED32BBA}" type="slidenum">
              <a:rPr lang="en-US" smtClean="0"/>
              <a:pPr>
                <a:defRPr/>
              </a:pPr>
              <a:t>42</a:t>
            </a:fld>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1298575" rtl="0" eaLnBrk="0" fontAlgn="base" latinLnBrk="0" hangingPunct="0">
              <a:lnSpc>
                <a:spcPct val="100000"/>
              </a:lnSpc>
              <a:spcBef>
                <a:spcPct val="30000"/>
              </a:spcBef>
              <a:spcAft>
                <a:spcPct val="0"/>
              </a:spcAft>
              <a:buClrTx/>
              <a:buSzTx/>
              <a:buFontTx/>
              <a:buNone/>
              <a:tabLst/>
              <a:defRPr/>
            </a:pPr>
            <a:endParaRPr lang="en-US" smtClean="0"/>
          </a:p>
        </p:txBody>
      </p:sp>
      <p:sp>
        <p:nvSpPr>
          <p:cNvPr id="4" name="Slide Number Placeholder 3"/>
          <p:cNvSpPr>
            <a:spLocks noGrp="1"/>
          </p:cNvSpPr>
          <p:nvPr>
            <p:ph type="sldNum" sz="quarter" idx="10"/>
          </p:nvPr>
        </p:nvSpPr>
        <p:spPr/>
        <p:txBody>
          <a:bodyPr/>
          <a:lstStyle/>
          <a:p>
            <a:pPr>
              <a:defRPr/>
            </a:pPr>
            <a:fld id="{787077CE-6DA3-1C4A-8710-E03D0ED32BBA}" type="slidenum">
              <a:rPr lang="en-US" smtClean="0"/>
              <a:pPr>
                <a:defRPr/>
              </a:pPr>
              <a:t>43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77DAADD3-4FAF-4817-8CCC-66E9200FC67E}" type="slidenum">
              <a:rPr lang="en-US" smtClean="0"/>
              <a:pPr>
                <a:defRPr/>
              </a:pPr>
              <a:t>5</a:t>
            </a:fld>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44</a:t>
            </a:fld>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a:defRPr/>
            </a:pPr>
            <a:fld id="{787077CE-6DA3-1C4A-8710-E03D0ED32BBA}" type="slidenum">
              <a:rPr lang="en-US" smtClean="0"/>
              <a:pPr>
                <a:defRPr/>
              </a:pPr>
              <a:t>45</a:t>
            </a:fld>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a:defRPr/>
            </a:pPr>
            <a:fld id="{787077CE-6DA3-1C4A-8710-E03D0ED32BBA}" type="slidenum">
              <a:rPr lang="en-US" smtClean="0"/>
              <a:pPr>
                <a:defRPr/>
              </a:pPr>
              <a:t>46</a:t>
            </a:fld>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a:defRPr/>
            </a:pPr>
            <a:fld id="{787077CE-6DA3-1C4A-8710-E03D0ED32BBA}" type="slidenum">
              <a:rPr lang="en-US" smtClean="0"/>
              <a:pPr>
                <a:defRPr/>
              </a:pPr>
              <a:t>47</a:t>
            </a:fld>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RvtSamples &gt; Element &gt; Create </a:t>
            </a:r>
            <a:r>
              <a:rPr lang="en-GB" smtClean="0"/>
              <a:t>CompoundStructure for wall.</a:t>
            </a:r>
          </a:p>
          <a:p>
            <a:r>
              <a:rPr lang="en-US" sz="1400" kern="1200" smtClean="0">
                <a:solidFill>
                  <a:schemeClr val="tx1"/>
                </a:solidFill>
                <a:latin typeface="+mn-lt"/>
                <a:ea typeface="ＭＳ Ｐゴシック" charset="-128"/>
                <a:cs typeface="ＭＳ Ｐゴシック" charset="-128"/>
              </a:rPr>
              <a:t>CompoundStructure.rvt</a:t>
            </a:r>
            <a:r>
              <a:rPr lang="en-US" sz="1400" kern="1200" baseline="0" smtClean="0">
                <a:solidFill>
                  <a:schemeClr val="tx1"/>
                </a:solidFill>
                <a:latin typeface="+mn-lt"/>
                <a:ea typeface="ＭＳ Ｐゴシック" charset="-128"/>
                <a:cs typeface="ＭＳ Ｐゴシック" charset="-128"/>
              </a:rPr>
              <a:t> sample model is missing in SDK: SPR #206270 [Errors in SDK sample CompoundStructure docs and execution].</a:t>
            </a:r>
            <a:endParaRPr lang="en-GB" smtClean="0"/>
          </a:p>
          <a:p>
            <a:r>
              <a:rPr lang="en-US" smtClean="0"/>
              <a:t>Must be run in an imperial model,</a:t>
            </a:r>
            <a:r>
              <a:rPr lang="en-US" baseline="0" smtClean="0"/>
              <a:t> because it searches for a profile family named '8" Wide'.</a:t>
            </a:r>
            <a:endParaRPr lang="en-GB" smtClean="0"/>
          </a:p>
        </p:txBody>
      </p:sp>
      <p:sp>
        <p:nvSpPr>
          <p:cNvPr id="4" name="Slide Number Placeholder 3"/>
          <p:cNvSpPr>
            <a:spLocks noGrp="1"/>
          </p:cNvSpPr>
          <p:nvPr>
            <p:ph type="sldNum" sz="quarter" idx="10"/>
          </p:nvPr>
        </p:nvSpPr>
        <p:spPr/>
        <p:txBody>
          <a:bodyPr/>
          <a:lstStyle/>
          <a:p>
            <a:pPr>
              <a:defRPr/>
            </a:pPr>
            <a:fld id="{787077CE-6DA3-1C4A-8710-E03D0ED32BBA}" type="slidenum">
              <a:rPr lang="en-US" smtClean="0"/>
              <a:pPr>
                <a:defRPr/>
              </a:pPr>
              <a:t>48</a:t>
            </a:fld>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49</a:t>
            </a:fld>
            <a:endParaRPr 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group of new classes provide read and write access to the MEP pipe settings.</a:t>
            </a:r>
          </a:p>
          <a:p>
            <a:r>
              <a:rPr lang="en-US" dirty="0" smtClean="0"/>
              <a:t>The Duct and Pipe classes provide new</a:t>
            </a:r>
            <a:r>
              <a:rPr lang="en-US" baseline="0" dirty="0" smtClean="0"/>
              <a:t> methods to create placeholder elements and predicate properties to identify such elements.</a:t>
            </a:r>
          </a:p>
          <a:p>
            <a:r>
              <a:rPr lang="en-GB" dirty="0" smtClean="0"/>
              <a:t>New utility methods MechanicalUtils.ConvertDuctPlaceholders and PlumbingUtils.ConvertPipePlaceholdersMechanicalUtils convert a set of placeholder ducts and pipes to real 3D elements.</a:t>
            </a:r>
          </a:p>
          <a:p>
            <a:r>
              <a:rPr lang="en-US" dirty="0" smtClean="0"/>
              <a:t>The new classes DuctInsulation, PipeInsulation, DuctLining and related types support read/write and create access to duct &amp; pipe insulation and lining. In Revit 2012, these objects are now accessible as standalone elements related to their parent duct, pipe, or fitting.</a:t>
            </a:r>
            <a:endParaRPr lang="en-GB" dirty="0"/>
          </a:p>
        </p:txBody>
      </p:sp>
      <p:sp>
        <p:nvSpPr>
          <p:cNvPr id="4" name="Slide Number Placeholder 3"/>
          <p:cNvSpPr>
            <a:spLocks noGrp="1"/>
          </p:cNvSpPr>
          <p:nvPr>
            <p:ph type="sldNum" sz="quarter" idx="10"/>
          </p:nvPr>
        </p:nvSpPr>
        <p:spPr/>
        <p:txBody>
          <a:bodyPr/>
          <a:lstStyle/>
          <a:p>
            <a:pPr>
              <a:defRPr/>
            </a:pPr>
            <a:fld id="{787077CE-6DA3-1C4A-8710-E03D0ED32BBA}" type="slidenum">
              <a:rPr lang="en-US" smtClean="0"/>
              <a:pPr>
                <a:defRPr/>
              </a:pPr>
              <a:t>50</a:t>
            </a:fld>
            <a:endParaRPr 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new classes DuctInsulation, PipeInsulation, DuctLining and related types support read/write and create access to </a:t>
            </a:r>
            <a:r>
              <a:rPr lang="en-US" smtClean="0"/>
              <a:t>duct and </a:t>
            </a:r>
            <a:r>
              <a:rPr lang="en-US" dirty="0" smtClean="0"/>
              <a:t>pipe insulation and lining. In Revit 2012, these objects </a:t>
            </a:r>
            <a:r>
              <a:rPr lang="en-US" smtClean="0"/>
              <a:t>are accessible </a:t>
            </a:r>
            <a:r>
              <a:rPr lang="en-US" dirty="0" smtClean="0"/>
              <a:t>as standalone elements related to their parent duct, pipe, or fitting.</a:t>
            </a:r>
            <a:endParaRPr lang="en-GB" dirty="0"/>
          </a:p>
        </p:txBody>
      </p:sp>
      <p:sp>
        <p:nvSpPr>
          <p:cNvPr id="4" name="Slide Number Placeholder 3"/>
          <p:cNvSpPr>
            <a:spLocks noGrp="1"/>
          </p:cNvSpPr>
          <p:nvPr>
            <p:ph type="sldNum" sz="quarter" idx="10"/>
          </p:nvPr>
        </p:nvSpPr>
        <p:spPr/>
        <p:txBody>
          <a:bodyPr/>
          <a:lstStyle/>
          <a:p>
            <a:pPr>
              <a:defRPr/>
            </a:pPr>
            <a:fld id="{787077CE-6DA3-1C4A-8710-E03D0ED32BBA}" type="slidenum">
              <a:rPr lang="en-US" smtClean="0"/>
              <a:pPr>
                <a:defRPr/>
              </a:pPr>
              <a:t>53</a:t>
            </a:fld>
            <a:endParaRPr 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Open C:\a\lib\revit\2012\SDK\Samples\GeometryAPI\EnergyAnalysisModel\EnergyAnalysisModel.rvt.</a:t>
            </a:r>
          </a:p>
          <a:p>
            <a:endParaRPr lang="en-US" smtClean="0"/>
          </a:p>
          <a:p>
            <a:r>
              <a:rPr lang="en-US" smtClean="0"/>
              <a:t>Run RvtSamples &gt; Analysis &gt; </a:t>
            </a:r>
            <a:r>
              <a:rPr lang="en-GB" smtClean="0"/>
              <a:t>EnergyAnalysisModel.</a:t>
            </a:r>
          </a:p>
          <a:p>
            <a:pPr marL="0" marR="0" indent="0" algn="l" defTabSz="1298575" rtl="0" eaLnBrk="0" fontAlgn="base" latinLnBrk="0" hangingPunct="0">
              <a:lnSpc>
                <a:spcPct val="100000"/>
              </a:lnSpc>
              <a:spcBef>
                <a:spcPct val="30000"/>
              </a:spcBef>
              <a:spcAft>
                <a:spcPct val="0"/>
              </a:spcAft>
              <a:buClrTx/>
              <a:buSzTx/>
              <a:buFontTx/>
              <a:buNone/>
              <a:tabLst/>
              <a:defRPr/>
            </a:pPr>
            <a:endParaRPr lang="en-GB" smtClean="0"/>
          </a:p>
          <a:p>
            <a:pPr marL="0" marR="0" indent="0" algn="l" defTabSz="1298575" rtl="0" eaLnBrk="0" fontAlgn="base" latinLnBrk="0" hangingPunct="0">
              <a:lnSpc>
                <a:spcPct val="100000"/>
              </a:lnSpc>
              <a:spcBef>
                <a:spcPct val="30000"/>
              </a:spcBef>
              <a:spcAft>
                <a:spcPct val="0"/>
              </a:spcAft>
              <a:buClrTx/>
              <a:buSzTx/>
              <a:buFontTx/>
              <a:buNone/>
              <a:tabLst/>
              <a:defRPr/>
            </a:pPr>
            <a:r>
              <a:rPr lang="en-GB" smtClean="0"/>
              <a:t>EnergyAnalysisDetailModelTier specifies</a:t>
            </a:r>
            <a:r>
              <a:rPr lang="en-GB" baseline="0" smtClean="0"/>
              <a:t> l</a:t>
            </a:r>
            <a:r>
              <a:rPr lang="en-US" smtClean="0"/>
              <a:t>evel of computation detail for energy analysis model.</a:t>
            </a:r>
          </a:p>
          <a:p>
            <a:endParaRPr lang="en-US" smtClean="0"/>
          </a:p>
          <a:p>
            <a:r>
              <a:rPr lang="en-US" smtClean="0"/>
              <a:t>This new API provides access to the contents of a project's detailed energy analysis model, as seen in the Export to gbXML and the Heating and Cooling Loads features.</a:t>
            </a:r>
          </a:p>
          <a:p>
            <a:endParaRPr lang="en-US" smtClean="0"/>
          </a:p>
          <a:p>
            <a:r>
              <a:rPr lang="en-US" smtClean="0"/>
              <a:t>This analysis produces an analytical thermal model from the physical model of a building. The analytical thermal model is composed of spaces, zones and planar surfaces that represent the actual volumetric elements of the building.</a:t>
            </a:r>
          </a:p>
          <a:p>
            <a:endParaRPr lang="en-US" smtClean="0"/>
          </a:p>
          <a:p>
            <a:r>
              <a:rPr lang="en-US" smtClean="0"/>
              <a:t>New classes in Autodesk.Revit.DB.Analysis namespace for the energy analysis detail model itself, creation options, openings, spaces, surfaces and loops can be used to generate and analyze the contents of the detailed energy analysis model. The EnergyAnalysisDetailModel Create method creates and populates the model with appropriate options selected. The methods GetAnalyticalSpace, GetAnalyticalSurfaces, GetAnalyticalOpenings and GetAnalyticalShadingSurfaces extract entities from the analysis model. The method Destroy cleans up the Revit database after finishing with the analysis results.</a:t>
            </a:r>
          </a:p>
        </p:txBody>
      </p:sp>
      <p:sp>
        <p:nvSpPr>
          <p:cNvPr id="4" name="Slide Number Placeholder 3"/>
          <p:cNvSpPr>
            <a:spLocks noGrp="1"/>
          </p:cNvSpPr>
          <p:nvPr>
            <p:ph type="sldNum" sz="quarter" idx="10"/>
          </p:nvPr>
        </p:nvSpPr>
        <p:spPr/>
        <p:txBody>
          <a:bodyPr/>
          <a:lstStyle/>
          <a:p>
            <a:pPr>
              <a:defRPr/>
            </a:pPr>
            <a:fld id="{787077CE-6DA3-1C4A-8710-E03D0ED32BBA}" type="slidenum">
              <a:rPr lang="en-US" smtClean="0"/>
              <a:pPr>
                <a:defRPr/>
              </a:pPr>
              <a:t>55</a:t>
            </a:fld>
            <a:endParaRPr 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mtClean="0"/>
              <a:t>New classes in the Autodesk.Revit.DB.Analysis namespace provide access to the elements and objects created by Revit to perform energy analysis on conceptual design models.</a:t>
            </a:r>
            <a:r>
              <a:rPr lang="en-GB" baseline="0" smtClean="0"/>
              <a:t> </a:t>
            </a:r>
            <a:r>
              <a:rPr lang="en-GB" smtClean="0"/>
              <a:t>The method Document Export method overload taking a MassGBXMLExportOptions argument exports a gbXML file containing conceptual energy analysis elements (mass elements) only.</a:t>
            </a:r>
          </a:p>
        </p:txBody>
      </p:sp>
      <p:sp>
        <p:nvSpPr>
          <p:cNvPr id="4" name="Slide Number Placeholder 3"/>
          <p:cNvSpPr>
            <a:spLocks noGrp="1"/>
          </p:cNvSpPr>
          <p:nvPr>
            <p:ph type="sldNum" sz="quarter" idx="10"/>
          </p:nvPr>
        </p:nvSpPr>
        <p:spPr/>
        <p:txBody>
          <a:bodyPr/>
          <a:lstStyle/>
          <a:p>
            <a:pPr>
              <a:defRPr/>
            </a:pPr>
            <a:fld id="{787077CE-6DA3-1C4A-8710-E03D0ED32BBA}" type="slidenum">
              <a:rPr lang="en-US" smtClean="0"/>
              <a:pPr>
                <a:defRPr/>
              </a:pPr>
              <a:t>56</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6</a:t>
            </a:fld>
            <a:endParaRPr 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57</a:t>
            </a:fld>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98575" rtl="0" eaLnBrk="0" fontAlgn="base" latinLnBrk="0" hangingPunct="0">
              <a:lnSpc>
                <a:spcPct val="100000"/>
              </a:lnSpc>
              <a:spcBef>
                <a:spcPct val="30000"/>
              </a:spcBef>
              <a:spcAft>
                <a:spcPct val="0"/>
              </a:spcAft>
              <a:buClrTx/>
              <a:buSzTx/>
              <a:buFontTx/>
              <a:buNone/>
              <a:tabLst/>
              <a:defRPr/>
            </a:pPr>
            <a:r>
              <a:rPr lang="en-US" sz="1400" kern="1200" dirty="0" smtClean="0">
                <a:solidFill>
                  <a:schemeClr val="tx1"/>
                </a:solidFill>
                <a:latin typeface="+mn-lt"/>
                <a:ea typeface="ＭＳ Ｐゴシック" charset="-128"/>
                <a:cs typeface="ＭＳ Ｐゴシック" charset="-128"/>
              </a:rPr>
              <a:t>This sample demonstrates how to create or retrieve a </a:t>
            </a:r>
            <a:r>
              <a:rPr lang="en-US" sz="1400" kern="1200" dirty="0" err="1" smtClean="0">
                <a:solidFill>
                  <a:schemeClr val="tx1"/>
                </a:solidFill>
                <a:latin typeface="+mn-lt"/>
                <a:ea typeface="ＭＳ Ｐゴシック" charset="-128"/>
                <a:cs typeface="ＭＳ Ｐゴシック" charset="-128"/>
              </a:rPr>
              <a:t>FillPatternElement</a:t>
            </a:r>
            <a:r>
              <a:rPr lang="en-US" sz="1400" kern="1200" dirty="0" smtClean="0">
                <a:solidFill>
                  <a:schemeClr val="tx1"/>
                </a:solidFill>
                <a:latin typeface="+mn-lt"/>
                <a:ea typeface="ＭＳ Ｐゴシック" charset="-128"/>
                <a:cs typeface="ＭＳ Ｐゴシック" charset="-128"/>
              </a:rPr>
              <a:t> or </a:t>
            </a:r>
            <a:r>
              <a:rPr lang="en-US" sz="1400" kern="1200" dirty="0" err="1" smtClean="0">
                <a:solidFill>
                  <a:schemeClr val="tx1"/>
                </a:solidFill>
                <a:latin typeface="+mn-lt"/>
                <a:ea typeface="ＭＳ Ｐゴシック" charset="-128"/>
                <a:cs typeface="ＭＳ Ｐゴシック" charset="-128"/>
              </a:rPr>
              <a:t>LinePatternElement</a:t>
            </a:r>
            <a:r>
              <a:rPr lang="en-US" sz="1400" kern="1200" dirty="0" smtClean="0">
                <a:solidFill>
                  <a:schemeClr val="tx1"/>
                </a:solidFill>
                <a:latin typeface="+mn-lt"/>
                <a:ea typeface="ＭＳ Ｐゴシック" charset="-128"/>
                <a:cs typeface="ＭＳ Ｐゴシック" charset="-128"/>
              </a:rPr>
              <a:t> and apply them to the surface or grid.</a:t>
            </a:r>
          </a:p>
          <a:p>
            <a:r>
              <a:rPr lang="en-US" smtClean="0"/>
              <a:t>To </a:t>
            </a:r>
            <a:r>
              <a:rPr lang="en-US" dirty="0" smtClean="0"/>
              <a:t>run: open the</a:t>
            </a:r>
            <a:r>
              <a:rPr lang="en-US" baseline="0" dirty="0" smtClean="0"/>
              <a:t> </a:t>
            </a:r>
            <a:r>
              <a:rPr lang="en-US" baseline="0" dirty="0" err="1" smtClean="0"/>
              <a:t>rvt</a:t>
            </a:r>
            <a:r>
              <a:rPr lang="en-US" baseline="0" dirty="0" smtClean="0"/>
              <a:t> file provided in the SDK (“CreateFillPattern.rvt”). </a:t>
            </a:r>
          </a:p>
          <a:p>
            <a:pPr marL="0" marR="0" indent="0" algn="l" defTabSz="1298575" rtl="0" eaLnBrk="0" fontAlgn="base" latinLnBrk="0" hangingPunct="0">
              <a:lnSpc>
                <a:spcPct val="100000"/>
              </a:lnSpc>
              <a:spcBef>
                <a:spcPct val="30000"/>
              </a:spcBef>
              <a:spcAft>
                <a:spcPct val="0"/>
              </a:spcAft>
              <a:buClrTx/>
              <a:buSzTx/>
              <a:buFontTx/>
              <a:buNone/>
              <a:tabLst/>
              <a:defRPr/>
            </a:pPr>
            <a:r>
              <a:rPr lang="en-US" baseline="0" dirty="0" smtClean="0"/>
              <a:t>Select a wall, and </a:t>
            </a:r>
            <a:r>
              <a:rPr lang="en-US" err="1" smtClean="0"/>
              <a:t>RvtSamples</a:t>
            </a:r>
            <a:r>
              <a:rPr lang="en-US" smtClean="0"/>
              <a:t> &gt; Elements &gt; </a:t>
            </a:r>
            <a:r>
              <a:rPr lang="en-US" dirty="0" smtClean="0"/>
              <a:t>Create and set Fill Pattern.</a:t>
            </a:r>
            <a:r>
              <a:rPr lang="en-US" baseline="0" dirty="0" smtClean="0"/>
              <a:t>  You add </a:t>
            </a:r>
            <a:r>
              <a:rPr lang="en-US" baseline="0" smtClean="0"/>
              <a:t>fill pattern.</a:t>
            </a:r>
            <a:endParaRPr lang="en-US" baseline="0" dirty="0" smtClean="0"/>
          </a:p>
        </p:txBody>
      </p:sp>
      <p:sp>
        <p:nvSpPr>
          <p:cNvPr id="4" name="Slide Number Placeholder 3"/>
          <p:cNvSpPr>
            <a:spLocks noGrp="1"/>
          </p:cNvSpPr>
          <p:nvPr>
            <p:ph type="sldNum" sz="quarter" idx="10"/>
          </p:nvPr>
        </p:nvSpPr>
        <p:spPr/>
        <p:txBody>
          <a:bodyPr/>
          <a:lstStyle/>
          <a:p>
            <a:pPr>
              <a:defRPr/>
            </a:pPr>
            <a:fld id="{77DAADD3-4FAF-4817-8CCC-66E9200FC67E}" type="slidenum">
              <a:rPr lang="en-US" smtClean="0"/>
              <a:pPr>
                <a:defRPr/>
              </a:pPr>
              <a:t>59</a:t>
            </a:fld>
            <a:endParaRPr lang="en-US" dirty="0"/>
          </a:p>
        </p:txBody>
      </p:sp>
    </p:spTree>
    <p:extLst>
      <p:ext uri="{BB962C8B-B14F-4D97-AF65-F5344CB8AC3E}">
        <p14:creationId xmlns="" xmlns:p14="http://schemas.microsoft.com/office/powerpoint/2010/main" val="181273426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RvtSamples &gt; Element &gt; Create </a:t>
            </a:r>
            <a:r>
              <a:rPr lang="en-GB" smtClean="0"/>
              <a:t>CompoundStructure for wall.</a:t>
            </a:r>
          </a:p>
          <a:p>
            <a:r>
              <a:rPr lang="en-US" sz="1400" kern="1200" smtClean="0">
                <a:solidFill>
                  <a:schemeClr val="tx1"/>
                </a:solidFill>
                <a:latin typeface="+mn-lt"/>
                <a:ea typeface="ＭＳ Ｐゴシック" charset="-128"/>
                <a:cs typeface="ＭＳ Ｐゴシック" charset="-128"/>
              </a:rPr>
              <a:t>CompoundStructure.rvt</a:t>
            </a:r>
            <a:r>
              <a:rPr lang="en-US" sz="1400" kern="1200" baseline="0" smtClean="0">
                <a:solidFill>
                  <a:schemeClr val="tx1"/>
                </a:solidFill>
                <a:latin typeface="+mn-lt"/>
                <a:ea typeface="ＭＳ Ｐゴシック" charset="-128"/>
                <a:cs typeface="ＭＳ Ｐゴシック" charset="-128"/>
              </a:rPr>
              <a:t> sample model is missing in SDK: SPR #206270 [Errors in SDK sample CompoundStructure docs and execution].</a:t>
            </a:r>
            <a:endParaRPr lang="en-GB" smtClean="0"/>
          </a:p>
          <a:p>
            <a:r>
              <a:rPr lang="en-US" smtClean="0"/>
              <a:t>Must be run in an imperial model,</a:t>
            </a:r>
            <a:r>
              <a:rPr lang="en-US" baseline="0" smtClean="0"/>
              <a:t> because it searches for a profile family named '8" Wide'.</a:t>
            </a:r>
            <a:endParaRPr lang="en-GB"/>
          </a:p>
        </p:txBody>
      </p:sp>
      <p:sp>
        <p:nvSpPr>
          <p:cNvPr id="4" name="Slide Number Placeholder 3"/>
          <p:cNvSpPr>
            <a:spLocks noGrp="1"/>
          </p:cNvSpPr>
          <p:nvPr>
            <p:ph type="sldNum" sz="quarter" idx="10"/>
          </p:nvPr>
        </p:nvSpPr>
        <p:spPr/>
        <p:txBody>
          <a:bodyPr/>
          <a:lstStyle/>
          <a:p>
            <a:pPr>
              <a:defRPr/>
            </a:pPr>
            <a:fld id="{787077CE-6DA3-1C4A-8710-E03D0ED32BBA}" type="slidenum">
              <a:rPr lang="en-US" smtClean="0"/>
              <a:pPr>
                <a:defRPr/>
              </a:pPr>
              <a:t>60</a:t>
            </a:fld>
            <a:endParaRPr lang="en-US"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Open C:\a\lib\revit\2012\SDK\Samples\GeometryAPI\EnergyAnalysisModel\EnergyAnalysisModel.rvt.</a:t>
            </a:r>
          </a:p>
          <a:p>
            <a:endParaRPr lang="en-US" smtClean="0"/>
          </a:p>
          <a:p>
            <a:r>
              <a:rPr lang="en-US" smtClean="0"/>
              <a:t>Run RvtSamples &gt; Analysis &gt; </a:t>
            </a:r>
            <a:r>
              <a:rPr lang="en-GB" smtClean="0"/>
              <a:t>EnergyAnalysisModel.</a:t>
            </a:r>
          </a:p>
          <a:p>
            <a:pPr marL="0" marR="0" indent="0" algn="l" defTabSz="1298575" rtl="0" eaLnBrk="0" fontAlgn="base" latinLnBrk="0" hangingPunct="0">
              <a:lnSpc>
                <a:spcPct val="100000"/>
              </a:lnSpc>
              <a:spcBef>
                <a:spcPct val="30000"/>
              </a:spcBef>
              <a:spcAft>
                <a:spcPct val="0"/>
              </a:spcAft>
              <a:buClrTx/>
              <a:buSzTx/>
              <a:buFontTx/>
              <a:buNone/>
              <a:tabLst/>
              <a:defRPr/>
            </a:pPr>
            <a:endParaRPr lang="en-GB" smtClean="0"/>
          </a:p>
          <a:p>
            <a:pPr marL="0" marR="0" indent="0" algn="l" defTabSz="1298575" rtl="0" eaLnBrk="0" fontAlgn="base" latinLnBrk="0" hangingPunct="0">
              <a:lnSpc>
                <a:spcPct val="100000"/>
              </a:lnSpc>
              <a:spcBef>
                <a:spcPct val="30000"/>
              </a:spcBef>
              <a:spcAft>
                <a:spcPct val="0"/>
              </a:spcAft>
              <a:buClrTx/>
              <a:buSzTx/>
              <a:buFontTx/>
              <a:buNone/>
              <a:tabLst/>
              <a:defRPr/>
            </a:pPr>
            <a:r>
              <a:rPr lang="en-GB" smtClean="0"/>
              <a:t>EnergyAnalysisDetailModelTier specifies</a:t>
            </a:r>
            <a:r>
              <a:rPr lang="en-GB" baseline="0" smtClean="0"/>
              <a:t> l</a:t>
            </a:r>
            <a:r>
              <a:rPr lang="en-US" smtClean="0"/>
              <a:t>evel of computation detail for energy analysis model.</a:t>
            </a:r>
          </a:p>
          <a:p>
            <a:endParaRPr lang="en-US" smtClean="0"/>
          </a:p>
          <a:p>
            <a:r>
              <a:rPr lang="en-US" smtClean="0"/>
              <a:t>This new API provides access to the contents of a project's detailed energy analysis model, as seen in the Export to gbXML and the Heating and Cooling Loads features.</a:t>
            </a:r>
          </a:p>
          <a:p>
            <a:endParaRPr lang="en-US" smtClean="0"/>
          </a:p>
          <a:p>
            <a:r>
              <a:rPr lang="en-US" smtClean="0"/>
              <a:t>This analysis produces an analytical thermal model from the physical model of a building. The analytical thermal model is composed of spaces, zones and planar surfaces that represent the actual volumetric elements of the building.</a:t>
            </a:r>
          </a:p>
          <a:p>
            <a:endParaRPr lang="en-US" smtClean="0"/>
          </a:p>
          <a:p>
            <a:r>
              <a:rPr lang="en-US" smtClean="0"/>
              <a:t>New classes in Autodesk.Revit.DB.Analysis namespace for the energy analysis detail model itself, creation options, openings, spaces, surfaces and loops can be used to generate and analyze the contents of the detailed energy analysis model. The EnergyAnalysisDetailModel Create method creates and populates the model with appropriate options selected. The methods GetAnalyticalSpace, GetAnalyticalSurfaces, GetAnalyticalOpenings and GetAnalyticalShadingSurfaces extract entities from the analysis model. The method Destroy cleans up the Revit database after finishing with the analysis results.</a:t>
            </a:r>
          </a:p>
        </p:txBody>
      </p:sp>
      <p:sp>
        <p:nvSpPr>
          <p:cNvPr id="4" name="Slide Number Placeholder 3"/>
          <p:cNvSpPr>
            <a:spLocks noGrp="1"/>
          </p:cNvSpPr>
          <p:nvPr>
            <p:ph type="sldNum" sz="quarter" idx="10"/>
          </p:nvPr>
        </p:nvSpPr>
        <p:spPr/>
        <p:txBody>
          <a:bodyPr/>
          <a:lstStyle/>
          <a:p>
            <a:pPr>
              <a:defRPr/>
            </a:pPr>
            <a:fld id="{787077CE-6DA3-1C4A-8710-E03D0ED32BBA}" type="slidenum">
              <a:rPr lang="en-US" smtClean="0"/>
              <a:pPr>
                <a:defRPr/>
              </a:pPr>
              <a:t>61</a:t>
            </a:fld>
            <a:endParaRPr lang="en-US"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pPr>
              <a:defRPr/>
            </a:pPr>
            <a:fld id="{77DAADD3-4FAF-4817-8CCC-66E9200FC67E}" type="slidenum">
              <a:rPr lang="en-US" smtClean="0"/>
              <a:pPr>
                <a:defRPr/>
              </a:pPr>
              <a:t>62</a:t>
            </a:fld>
            <a:endParaRPr lang="en-US" dirty="0"/>
          </a:p>
        </p:txBody>
      </p:sp>
    </p:spTree>
    <p:extLst>
      <p:ext uri="{BB962C8B-B14F-4D97-AF65-F5344CB8AC3E}">
        <p14:creationId xmlns:p14="http://schemas.microsoft.com/office/powerpoint/2010/main" xmlns="" val="181273426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Allow user to select certain performance and criteria tests to be run on the elements of the active document.  It also demonstrates how to create custom API-based rules and register them with PerformanceAdviser.</a:t>
            </a:r>
          </a:p>
          <a:p>
            <a:endParaRPr lang="en-US" smtClean="0"/>
          </a:p>
          <a:p>
            <a:r>
              <a:rPr lang="en-US" smtClean="0"/>
              <a:t>Open C:\a\lib\revit\2012\SDK\Samples\PerformanceAdviserControl\DoorsAndWalls.rvt.</a:t>
            </a:r>
          </a:p>
          <a:p>
            <a:endParaRPr lang="en-US" smtClean="0"/>
          </a:p>
          <a:p>
            <a:r>
              <a:rPr lang="en-US" smtClean="0"/>
              <a:t>Run RvtSamples &gt; Elements &gt; PerformanceAdviserControl.</a:t>
            </a:r>
            <a:endParaRPr lang="en-GB"/>
          </a:p>
        </p:txBody>
      </p:sp>
      <p:sp>
        <p:nvSpPr>
          <p:cNvPr id="4" name="Slide Number Placeholder 3"/>
          <p:cNvSpPr>
            <a:spLocks noGrp="1"/>
          </p:cNvSpPr>
          <p:nvPr>
            <p:ph type="sldNum" sz="quarter" idx="10"/>
          </p:nvPr>
        </p:nvSpPr>
        <p:spPr/>
        <p:txBody>
          <a:bodyPr/>
          <a:lstStyle/>
          <a:p>
            <a:pPr>
              <a:defRPr/>
            </a:pPr>
            <a:fld id="{787077CE-6DA3-1C4A-8710-E03D0ED32BBA}" type="slidenum">
              <a:rPr lang="en-US" smtClean="0"/>
              <a:pPr>
                <a:defRPr/>
              </a:pPr>
              <a:t>63</a:t>
            </a:fld>
            <a:endParaRPr lang="en-US"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1298575" rtl="0" eaLnBrk="0" fontAlgn="base" latinLnBrk="0" hangingPunct="0">
              <a:lnSpc>
                <a:spcPct val="100000"/>
              </a:lnSpc>
              <a:spcBef>
                <a:spcPct val="30000"/>
              </a:spcBef>
              <a:spcAft>
                <a:spcPct val="0"/>
              </a:spcAft>
              <a:buClrTx/>
              <a:buSzTx/>
              <a:buFontTx/>
              <a:buNone/>
              <a:tabLst/>
              <a:defRPr/>
            </a:pPr>
            <a:r>
              <a:rPr lang="en-US" sz="1400" kern="1200" dirty="0" smtClean="0">
                <a:solidFill>
                  <a:schemeClr val="tx1"/>
                </a:solidFill>
                <a:latin typeface="+mn-lt"/>
                <a:ea typeface="ＭＳ Ｐゴシック" charset="-128"/>
                <a:cs typeface="ＭＳ Ｐゴシック" charset="-128"/>
              </a:rPr>
              <a:t>This </a:t>
            </a:r>
            <a:r>
              <a:rPr lang="en-US" sz="1400" kern="1200" smtClean="0">
                <a:solidFill>
                  <a:schemeClr val="tx1"/>
                </a:solidFill>
                <a:latin typeface="+mn-lt"/>
                <a:ea typeface="ＭＳ Ｐゴシック" charset="-128"/>
                <a:cs typeface="ＭＳ Ｐゴシック" charset="-128"/>
              </a:rPr>
              <a:t>sample demonstrates </a:t>
            </a:r>
            <a:r>
              <a:rPr lang="en-US" sz="1400" kern="1200" dirty="0" smtClean="0">
                <a:solidFill>
                  <a:schemeClr val="tx1"/>
                </a:solidFill>
                <a:latin typeface="+mn-lt"/>
                <a:ea typeface="ＭＳ Ｐゴシック" charset="-128"/>
                <a:cs typeface="ＭＳ Ｐゴシック" charset="-128"/>
              </a:rPr>
              <a:t>how to create Point Cloud</a:t>
            </a:r>
            <a:r>
              <a:rPr lang="en-US" sz="1400" kern="1200" baseline="0" dirty="0" smtClean="0">
                <a:solidFill>
                  <a:schemeClr val="tx1"/>
                </a:solidFill>
                <a:latin typeface="+mn-lt"/>
                <a:ea typeface="ＭＳ Ｐゴシック" charset="-128"/>
                <a:cs typeface="ＭＳ Ｐゴシック" charset="-128"/>
              </a:rPr>
              <a:t> engines for Point Cloud represented by 3 dimensional cells. Engines can be categorized </a:t>
            </a:r>
            <a:r>
              <a:rPr lang="en-US" sz="1400" kern="1200" baseline="0" smtClean="0">
                <a:solidFill>
                  <a:schemeClr val="tx1"/>
                </a:solidFill>
                <a:latin typeface="+mn-lt"/>
                <a:ea typeface="ＭＳ Ｐゴシック" charset="-128"/>
                <a:cs typeface="ＭＳ Ｐゴシック" charset="-128"/>
              </a:rPr>
              <a:t>either file </a:t>
            </a:r>
            <a:r>
              <a:rPr lang="en-US" sz="1400" kern="1200" baseline="0" dirty="0" smtClean="0">
                <a:solidFill>
                  <a:schemeClr val="tx1"/>
                </a:solidFill>
                <a:latin typeface="+mn-lt"/>
                <a:ea typeface="ＭＳ Ｐゴシック" charset="-128"/>
                <a:cs typeface="ＭＳ Ｐゴシック" charset="-128"/>
              </a:rPr>
              <a:t>based </a:t>
            </a:r>
            <a:r>
              <a:rPr lang="en-US" sz="1400" kern="1200" baseline="0" smtClean="0">
                <a:solidFill>
                  <a:schemeClr val="tx1"/>
                </a:solidFill>
                <a:latin typeface="+mn-lt"/>
                <a:ea typeface="ＭＳ Ｐゴシック" charset="-128"/>
                <a:cs typeface="ＭＳ Ｐゴシック" charset="-128"/>
              </a:rPr>
              <a:t>or non-file-based</a:t>
            </a:r>
            <a:r>
              <a:rPr lang="en-US" sz="1400" kern="1200" baseline="0" dirty="0" smtClean="0">
                <a:solidFill>
                  <a:schemeClr val="tx1"/>
                </a:solidFill>
                <a:latin typeface="+mn-lt"/>
                <a:ea typeface="ＭＳ Ｐゴシック" charset="-128"/>
                <a:cs typeface="ＭＳ Ｐゴシック" charset="-128"/>
              </a:rPr>
              <a:t>. In this sample, 3D cell representation in a xml file is used for a file based engine and hard-code cells for none-file based engine. Three </a:t>
            </a:r>
            <a:r>
              <a:rPr lang="en-US" sz="1400" kern="1200" baseline="0" smtClean="0">
                <a:solidFill>
                  <a:schemeClr val="tx1"/>
                </a:solidFill>
                <a:latin typeface="+mn-lt"/>
                <a:ea typeface="ＭＳ Ｐゴシック" charset="-128"/>
                <a:cs typeface="ＭＳ Ｐゴシック" charset="-128"/>
              </a:rPr>
              <a:t>interfaces </a:t>
            </a:r>
            <a:r>
              <a:rPr lang="en-US" sz="2400" smtClean="0"/>
              <a:t>IPointCloudEngine</a:t>
            </a:r>
            <a:r>
              <a:rPr lang="en-US" sz="1400" kern="1200" baseline="0" smtClean="0">
                <a:solidFill>
                  <a:schemeClr val="tx1"/>
                </a:solidFill>
                <a:latin typeface="+mn-lt"/>
                <a:ea typeface="ＭＳ Ｐゴシック" charset="-128"/>
                <a:cs typeface="ＭＳ Ｐゴシック" charset="-128"/>
              </a:rPr>
              <a:t>, </a:t>
            </a:r>
            <a:r>
              <a:rPr lang="en-US" sz="1400" dirty="0" err="1" smtClean="0"/>
              <a:t>IPointCloudAccess</a:t>
            </a:r>
            <a:r>
              <a:rPr lang="en-US" sz="1400" dirty="0" smtClean="0"/>
              <a:t>,</a:t>
            </a:r>
            <a:r>
              <a:rPr lang="en-US" sz="1400" baseline="0" dirty="0" smtClean="0"/>
              <a:t> and </a:t>
            </a:r>
            <a:r>
              <a:rPr lang="en-US" sz="1400" dirty="0" err="1" smtClean="0"/>
              <a:t>IPointSetIterator</a:t>
            </a:r>
            <a:r>
              <a:rPr lang="en-US" sz="1400" dirty="0" smtClean="0"/>
              <a:t> </a:t>
            </a:r>
            <a:r>
              <a:rPr lang="en-US" sz="1400" kern="1200" baseline="0" dirty="0" smtClean="0">
                <a:solidFill>
                  <a:schemeClr val="tx1"/>
                </a:solidFill>
                <a:latin typeface="+mn-lt"/>
                <a:ea typeface="ＭＳ Ｐゴシック" charset="-128"/>
                <a:cs typeface="ＭＳ Ｐゴシック" charset="-128"/>
              </a:rPr>
              <a:t>must be implemented for an engine</a:t>
            </a:r>
            <a:r>
              <a:rPr lang="en-US" sz="1400" kern="1200" baseline="0" smtClean="0">
                <a:solidFill>
                  <a:schemeClr val="tx1"/>
                </a:solidFill>
                <a:latin typeface="+mn-lt"/>
                <a:ea typeface="ＭＳ Ｐゴシック" charset="-128"/>
                <a:cs typeface="ＭＳ Ｐゴシック" charset="-128"/>
              </a:rPr>
              <a:t>. The </a:t>
            </a:r>
            <a:r>
              <a:rPr lang="en-US" sz="1400" kern="1200" baseline="0" dirty="0" smtClean="0">
                <a:solidFill>
                  <a:schemeClr val="tx1"/>
                </a:solidFill>
                <a:latin typeface="+mn-lt"/>
                <a:ea typeface="ＭＳ Ｐゴシック" charset="-128"/>
                <a:cs typeface="ＭＳ Ｐゴシック" charset="-128"/>
              </a:rPr>
              <a:t>engine has to be registered to Revit. Revit interacts with an engine through these interfaces to </a:t>
            </a:r>
            <a:r>
              <a:rPr lang="en-GB" sz="1400" kern="1200" dirty="0" smtClean="0">
                <a:solidFill>
                  <a:schemeClr val="tx1"/>
                </a:solidFill>
                <a:latin typeface="+mn-lt"/>
                <a:ea typeface="ＭＳ Ｐゴシック" charset="-128"/>
                <a:cs typeface="ＭＳ Ｐゴシック" charset="-128"/>
              </a:rPr>
              <a:t>display, select, snap, </a:t>
            </a:r>
            <a:r>
              <a:rPr lang="en-GB" sz="1400" kern="1200" smtClean="0">
                <a:solidFill>
                  <a:schemeClr val="tx1"/>
                </a:solidFill>
                <a:latin typeface="+mn-lt"/>
                <a:ea typeface="ＭＳ Ｐゴシック" charset="-128"/>
                <a:cs typeface="ＭＳ Ｐゴシック" charset="-128"/>
              </a:rPr>
              <a:t>and perform other operations on </a:t>
            </a:r>
            <a:r>
              <a:rPr lang="en-GB" sz="1400" kern="1200" dirty="0" smtClean="0">
                <a:solidFill>
                  <a:schemeClr val="tx1"/>
                </a:solidFill>
                <a:latin typeface="+mn-lt"/>
                <a:ea typeface="ＭＳ Ｐゴシック" charset="-128"/>
                <a:cs typeface="ＭＳ Ｐゴシック" charset="-128"/>
              </a:rPr>
              <a:t>the point cloud</a:t>
            </a:r>
            <a:r>
              <a:rPr lang="en-GB" sz="1400" kern="1200" smtClean="0">
                <a:solidFill>
                  <a:schemeClr val="tx1"/>
                </a:solidFill>
                <a:latin typeface="+mn-lt"/>
                <a:ea typeface="ＭＳ Ｐゴシック" charset="-128"/>
                <a:cs typeface="ＭＳ Ｐゴシック" charset="-128"/>
              </a:rPr>
              <a:t>. The </a:t>
            </a:r>
            <a:r>
              <a:rPr lang="en-GB" sz="1400" kern="1200" baseline="0" smtClean="0">
                <a:solidFill>
                  <a:schemeClr val="tx1"/>
                </a:solidFill>
                <a:latin typeface="+mn-lt"/>
                <a:ea typeface="ＭＳ Ｐゴシック" charset="-128"/>
                <a:cs typeface="ＭＳ Ｐゴシック" charset="-128"/>
              </a:rPr>
              <a:t>sample a</a:t>
            </a:r>
            <a:r>
              <a:rPr lang="en-GB" sz="1400" kern="1200" smtClean="0">
                <a:solidFill>
                  <a:schemeClr val="tx1"/>
                </a:solidFill>
                <a:latin typeface="+mn-lt"/>
                <a:ea typeface="ＭＳ Ｐゴシック" charset="-128"/>
                <a:cs typeface="ＭＳ Ｐゴシック" charset="-128"/>
              </a:rPr>
              <a:t>lso </a:t>
            </a:r>
            <a:r>
              <a:rPr lang="en-GB" sz="1400" kern="1200" baseline="0" smtClean="0">
                <a:solidFill>
                  <a:schemeClr val="tx1"/>
                </a:solidFill>
                <a:latin typeface="+mn-lt"/>
                <a:ea typeface="ＭＳ Ｐゴシック" charset="-128"/>
                <a:cs typeface="ＭＳ Ｐゴシック" charset="-128"/>
              </a:rPr>
              <a:t>shows </a:t>
            </a:r>
            <a:r>
              <a:rPr lang="en-GB" sz="1400" kern="1200" baseline="0" dirty="0" smtClean="0">
                <a:solidFill>
                  <a:schemeClr val="tx1"/>
                </a:solidFill>
                <a:latin typeface="+mn-lt"/>
                <a:ea typeface="ＭＳ Ｐゴシック" charset="-128"/>
                <a:cs typeface="ＭＳ Ｐゴシック" charset="-128"/>
              </a:rPr>
              <a:t>how to export the point cloud to an external file.</a:t>
            </a:r>
          </a:p>
          <a:p>
            <a:pPr marL="0" marR="0" indent="0" algn="l" defTabSz="1298575" rtl="0" eaLnBrk="0" fontAlgn="base" latinLnBrk="0" hangingPunct="0">
              <a:lnSpc>
                <a:spcPct val="100000"/>
              </a:lnSpc>
              <a:spcBef>
                <a:spcPct val="30000"/>
              </a:spcBef>
              <a:spcAft>
                <a:spcPct val="0"/>
              </a:spcAft>
              <a:buClrTx/>
              <a:buSzTx/>
              <a:buFontTx/>
              <a:buNone/>
              <a:tabLst/>
              <a:defRPr/>
            </a:pPr>
            <a:endParaRPr lang="en-US" sz="1400" kern="1200" dirty="0" smtClean="0">
              <a:solidFill>
                <a:schemeClr val="tx1"/>
              </a:solidFill>
              <a:latin typeface="+mn-lt"/>
              <a:ea typeface="ＭＳ Ｐゴシック" charset="-128"/>
              <a:cs typeface="ＭＳ Ｐゴシック" charset="-128"/>
            </a:endParaRPr>
          </a:p>
          <a:p>
            <a:pPr marL="0" marR="0" indent="0" algn="l" defTabSz="1298575" rtl="0" eaLnBrk="0" fontAlgn="base" latinLnBrk="0" hangingPunct="0">
              <a:lnSpc>
                <a:spcPct val="100000"/>
              </a:lnSpc>
              <a:spcBef>
                <a:spcPct val="30000"/>
              </a:spcBef>
              <a:spcAft>
                <a:spcPct val="0"/>
              </a:spcAft>
              <a:buClrTx/>
              <a:buSzTx/>
              <a:buFontTx/>
              <a:buNone/>
              <a:tabLst/>
              <a:defRPr/>
            </a:pPr>
            <a:endParaRPr lang="en-US" sz="1400" kern="1200" baseline="0" dirty="0" smtClean="0">
              <a:solidFill>
                <a:schemeClr val="tx1"/>
              </a:solidFill>
              <a:latin typeface="+mn-lt"/>
              <a:ea typeface="ＭＳ Ｐゴシック" charset="-128"/>
              <a:cs typeface="ＭＳ Ｐゴシック" charset="-128"/>
            </a:endParaRPr>
          </a:p>
          <a:p>
            <a:pPr marL="0" marR="0" indent="0" algn="l" defTabSz="1298575" rtl="0" eaLnBrk="0" fontAlgn="base" latinLnBrk="0" hangingPunct="0">
              <a:lnSpc>
                <a:spcPct val="100000"/>
              </a:lnSpc>
              <a:spcBef>
                <a:spcPct val="30000"/>
              </a:spcBef>
              <a:spcAft>
                <a:spcPct val="0"/>
              </a:spcAft>
              <a:buClrTx/>
              <a:buSzTx/>
              <a:buFontTx/>
              <a:buNone/>
              <a:tabLst/>
              <a:defRPr/>
            </a:pPr>
            <a:endParaRPr lang="en-US" sz="1400" kern="1200" baseline="0" dirty="0" smtClean="0">
              <a:solidFill>
                <a:schemeClr val="tx1"/>
              </a:solidFill>
              <a:latin typeface="+mn-lt"/>
              <a:ea typeface="ＭＳ Ｐゴシック" charset="-128"/>
              <a:cs typeface="ＭＳ Ｐゴシック" charset="-128"/>
            </a:endParaRPr>
          </a:p>
          <a:p>
            <a:pPr marL="0" marR="0" indent="0" algn="l" defTabSz="1298575" rtl="0" eaLnBrk="0" fontAlgn="base" latinLnBrk="0" hangingPunct="0">
              <a:lnSpc>
                <a:spcPct val="100000"/>
              </a:lnSpc>
              <a:spcBef>
                <a:spcPct val="30000"/>
              </a:spcBef>
              <a:spcAft>
                <a:spcPct val="0"/>
              </a:spcAft>
              <a:buClrTx/>
              <a:buSzTx/>
              <a:buFontTx/>
              <a:buNone/>
              <a:tabLst/>
              <a:defRPr/>
            </a:pPr>
            <a:endParaRPr lang="en-US" sz="1400" kern="1200" baseline="0" dirty="0" smtClean="0">
              <a:solidFill>
                <a:schemeClr val="tx1"/>
              </a:solidFill>
              <a:latin typeface="+mn-lt"/>
              <a:ea typeface="ＭＳ Ｐゴシック" charset="-128"/>
              <a:cs typeface="ＭＳ Ｐゴシック" charset="-128"/>
            </a:endParaRPr>
          </a:p>
          <a:p>
            <a:pPr marL="0" marR="0" indent="0" algn="l" defTabSz="1298575" rtl="0" eaLnBrk="0" fontAlgn="base" latinLnBrk="0" hangingPunct="0">
              <a:lnSpc>
                <a:spcPct val="100000"/>
              </a:lnSpc>
              <a:spcBef>
                <a:spcPct val="30000"/>
              </a:spcBef>
              <a:spcAft>
                <a:spcPct val="0"/>
              </a:spcAft>
              <a:buClrTx/>
              <a:buSzTx/>
              <a:buFontTx/>
              <a:buNone/>
              <a:tabLst/>
              <a:defRPr/>
            </a:pPr>
            <a:endParaRPr lang="en-US" sz="1400" kern="1200" dirty="0" smtClean="0">
              <a:solidFill>
                <a:schemeClr val="tx1"/>
              </a:solidFill>
              <a:latin typeface="+mn-lt"/>
              <a:ea typeface="ＭＳ Ｐゴシック" charset="-128"/>
              <a:cs typeface="ＭＳ Ｐゴシック" charset="-128"/>
            </a:endParaRPr>
          </a:p>
          <a:p>
            <a:pPr marL="0" marR="0" indent="0" algn="l" defTabSz="1298575" rtl="0" eaLnBrk="0" fontAlgn="base" latinLnBrk="0" hangingPunct="0">
              <a:lnSpc>
                <a:spcPct val="100000"/>
              </a:lnSpc>
              <a:spcBef>
                <a:spcPct val="30000"/>
              </a:spcBef>
              <a:spcAft>
                <a:spcPct val="0"/>
              </a:spcAft>
              <a:buClrTx/>
              <a:buSzTx/>
              <a:buFontTx/>
              <a:buNone/>
              <a:tabLst/>
              <a:defRPr/>
            </a:pPr>
            <a:endParaRPr lang="en-US" sz="1400" kern="1200" dirty="0" smtClean="0">
              <a:solidFill>
                <a:schemeClr val="tx1"/>
              </a:solidFill>
              <a:latin typeface="+mn-lt"/>
              <a:ea typeface="ＭＳ Ｐゴシック" charset="-128"/>
              <a:cs typeface="ＭＳ Ｐゴシック" charset="-128"/>
            </a:endParaRPr>
          </a:p>
          <a:p>
            <a:pPr marL="0" marR="0" indent="0" algn="l" defTabSz="1298575" rtl="0" eaLnBrk="0" fontAlgn="base" latinLnBrk="0" hangingPunct="0">
              <a:lnSpc>
                <a:spcPct val="100000"/>
              </a:lnSpc>
              <a:spcBef>
                <a:spcPct val="30000"/>
              </a:spcBef>
              <a:spcAft>
                <a:spcPct val="0"/>
              </a:spcAft>
              <a:buClrTx/>
              <a:buSzTx/>
              <a:buFontTx/>
              <a:buNone/>
              <a:tabLst/>
              <a:defRPr/>
            </a:pPr>
            <a:endParaRPr lang="en-US" sz="1400" kern="1200" dirty="0" smtClean="0">
              <a:solidFill>
                <a:schemeClr val="tx1"/>
              </a:solidFill>
              <a:latin typeface="+mn-lt"/>
              <a:ea typeface="ＭＳ Ｐゴシック" charset="-128"/>
              <a:cs typeface="ＭＳ Ｐゴシック" charset="-128"/>
            </a:endParaRPr>
          </a:p>
          <a:p>
            <a:endParaRPr lang="en-US" dirty="0" smtClean="0"/>
          </a:p>
        </p:txBody>
      </p:sp>
      <p:sp>
        <p:nvSpPr>
          <p:cNvPr id="4" name="Slide Number Placeholder 3"/>
          <p:cNvSpPr>
            <a:spLocks noGrp="1"/>
          </p:cNvSpPr>
          <p:nvPr>
            <p:ph type="sldNum" sz="quarter" idx="10"/>
          </p:nvPr>
        </p:nvSpPr>
        <p:spPr/>
        <p:txBody>
          <a:bodyPr/>
          <a:lstStyle/>
          <a:p>
            <a:pPr>
              <a:defRPr/>
            </a:pPr>
            <a:fld id="{77DAADD3-4FAF-4817-8CCC-66E9200FC67E}" type="slidenum">
              <a:rPr lang="en-US" smtClean="0"/>
              <a:pPr>
                <a:defRPr/>
              </a:pPr>
              <a:t>64</a:t>
            </a:fld>
            <a:endParaRPr lang="en-US" dirty="0"/>
          </a:p>
        </p:txBody>
      </p:sp>
    </p:spTree>
    <p:extLst>
      <p:ext uri="{BB962C8B-B14F-4D97-AF65-F5344CB8AC3E}">
        <p14:creationId xmlns:p14="http://schemas.microsoft.com/office/powerpoint/2010/main" xmlns="" val="181273426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dirty="0"/>
          </a:p>
        </p:txBody>
      </p:sp>
      <p:sp>
        <p:nvSpPr>
          <p:cNvPr id="4" name="Slide Number Placeholder 3"/>
          <p:cNvSpPr>
            <a:spLocks noGrp="1"/>
          </p:cNvSpPr>
          <p:nvPr>
            <p:ph type="sldNum" sz="quarter" idx="10"/>
          </p:nvPr>
        </p:nvSpPr>
        <p:spPr/>
        <p:txBody>
          <a:bodyPr/>
          <a:lstStyle/>
          <a:p>
            <a:pPr>
              <a:defRPr/>
            </a:pPr>
            <a:fld id="{787077CE-6DA3-1C4A-8710-E03D0ED32BBA}" type="slidenum">
              <a:rPr lang="en-US" smtClean="0"/>
              <a:pPr>
                <a:defRPr/>
              </a:pPr>
              <a:t>65</a:t>
            </a:fld>
            <a:endParaRPr lang="en-US" dirty="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Open C:\a\lib\revit\2012\SDK\Samples\AnalysisVisualizationFramework\MultithreadedCalculation\MultithreadedCalculation.rvt.</a:t>
            </a:r>
          </a:p>
          <a:p>
            <a:r>
              <a:rPr lang="en-US" smtClean="0"/>
              <a:t>Run RvtSamples </a:t>
            </a:r>
            <a:r>
              <a:rPr lang="en-US" dirty="0" smtClean="0"/>
              <a:t>&gt; </a:t>
            </a:r>
            <a:r>
              <a:rPr lang="en-US" dirty="0" err="1" smtClean="0"/>
              <a:t>AnalysisVisualizationFramework</a:t>
            </a:r>
            <a:r>
              <a:rPr lang="en-US" baseline="0" dirty="0" smtClean="0"/>
              <a:t> </a:t>
            </a:r>
            <a:r>
              <a:rPr lang="en-US" baseline="0" smtClean="0"/>
              <a:t>&gt; </a:t>
            </a:r>
            <a:r>
              <a:rPr lang="en-US" smtClean="0"/>
              <a:t>MultithreadedCalculation.</a:t>
            </a:r>
            <a:endParaRPr lang="en-US" dirty="0" smtClean="0"/>
          </a:p>
        </p:txBody>
      </p:sp>
      <p:sp>
        <p:nvSpPr>
          <p:cNvPr id="4" name="Slide Number Placeholder 3"/>
          <p:cNvSpPr>
            <a:spLocks noGrp="1"/>
          </p:cNvSpPr>
          <p:nvPr>
            <p:ph type="sldNum" sz="quarter" idx="10"/>
          </p:nvPr>
        </p:nvSpPr>
        <p:spPr/>
        <p:txBody>
          <a:bodyPr/>
          <a:lstStyle/>
          <a:p>
            <a:pPr>
              <a:defRPr/>
            </a:pPr>
            <a:fld id="{787077CE-6DA3-1C4A-8710-E03D0ED32BBA}" type="slidenum">
              <a:rPr lang="en-US" smtClean="0"/>
              <a:pPr>
                <a:defRPr/>
              </a:pPr>
              <a:t>66</a:t>
            </a:fld>
            <a:endParaRPr lang="en-US" dirty="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Open C:\a\lib\revit\2012\SDK\Samples\GeometryAPI\SlaveSymbolGeometry\SlaveSymbolGeometry.rvt.</a:t>
            </a:r>
          </a:p>
          <a:p>
            <a:endParaRPr lang="en-US" smtClean="0"/>
          </a:p>
          <a:p>
            <a:r>
              <a:rPr lang="en-US" smtClean="0"/>
              <a:t>RvtSamples &gt; GeometryAPI</a:t>
            </a:r>
            <a:r>
              <a:rPr lang="en-US" baseline="0" smtClean="0"/>
              <a:t> &gt; </a:t>
            </a:r>
            <a:r>
              <a:rPr lang="en-US" smtClean="0"/>
              <a:t>SlaveSymbolGeometry.</a:t>
            </a:r>
          </a:p>
          <a:p>
            <a:endParaRPr lang="en-US" smtClean="0"/>
          </a:p>
          <a:p>
            <a:r>
              <a:rPr lang="en-US" b="1" smtClean="0"/>
              <a:t>Q</a:t>
            </a:r>
            <a:r>
              <a:rPr lang="en-US" smtClean="0"/>
              <a:t>: Why do two different FamilySymbols have the same name in my Autodesk Revit document?</a:t>
            </a:r>
            <a:br>
              <a:rPr lang="en-US" smtClean="0"/>
            </a:br>
            <a:r>
              <a:rPr lang="en-US" b="1" smtClean="0"/>
              <a:t>A</a:t>
            </a:r>
            <a:r>
              <a:rPr lang="en-US" smtClean="0"/>
              <a:t>: In the Autodesk Revit API, Symbols represent geometry. Consider that two window instances of the same type are inserted into walls of different types. Now, these two window instances refer to the same FamilySymbol and count as being of the same type, but it is clear that they cannot possibly use the same symbol’s geometry, since inserting them into walls of different thickness changes each window’s geometry to match. To track individual instances of FamilySymbols, Autodesk Revit employs a “master” and “slave” functionality with “slave” FamilySymbols localizing their geometry to surrounding conditions according to the “master” FamilySymbol template. If there is no door instance in a model, there is only one “master” FamilySymbol for a 36”x84” door, but if a door is inserted, Autodesk Revit will create a “slave” FamilySymbol for the new 36”x84” Door. Subsequent doors placed in the model will cause Autodesk Revit to generate additional “slave” FamilySymbols.</a:t>
            </a:r>
            <a:endParaRPr lang="en-GB" dirty="0" smtClean="0"/>
          </a:p>
        </p:txBody>
      </p:sp>
      <p:sp>
        <p:nvSpPr>
          <p:cNvPr id="4" name="Slide Number Placeholder 3"/>
          <p:cNvSpPr>
            <a:spLocks noGrp="1"/>
          </p:cNvSpPr>
          <p:nvPr>
            <p:ph type="sldNum" sz="quarter" idx="10"/>
          </p:nvPr>
        </p:nvSpPr>
        <p:spPr/>
        <p:txBody>
          <a:bodyPr/>
          <a:lstStyle/>
          <a:p>
            <a:pPr>
              <a:defRPr/>
            </a:pPr>
            <a:fld id="{787077CE-6DA3-1C4A-8710-E03D0ED32BBA}" type="slidenum">
              <a:rPr lang="en-US" smtClean="0"/>
              <a:pPr>
                <a:defRPr/>
              </a:pPr>
              <a:t>67</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Revit</a:t>
            </a:r>
            <a:r>
              <a:rPr lang="en-US" baseline="0" dirty="0" smtClean="0"/>
              <a:t> 2012 concentrates on several items – </a:t>
            </a:r>
          </a:p>
          <a:p>
            <a:pPr marL="342900" indent="-342900">
              <a:buAutoNum type="arabicParenR"/>
            </a:pPr>
            <a:r>
              <a:rPr lang="en-US" baseline="0" dirty="0" smtClean="0"/>
              <a:t>It continues our focus on construction modeling which will benefit our users working on building fabrication. </a:t>
            </a:r>
          </a:p>
          <a:p>
            <a:pPr marL="342900" indent="-342900">
              <a:buAutoNum type="arabicParenR"/>
            </a:pPr>
            <a:r>
              <a:rPr lang="en-US" baseline="0" dirty="0" smtClean="0"/>
              <a:t>It makes more information of the model available to API users to enable better analysis and manipulation of the model. This is appropriate for construction, cost analysis or any other task which require far more detailed understanding of the model. </a:t>
            </a:r>
          </a:p>
          <a:p>
            <a:pPr marL="342900" indent="-342900">
              <a:buAutoNum type="arabicParenR"/>
            </a:pPr>
            <a:r>
              <a:rPr lang="en-US" baseline="0" dirty="0" smtClean="0"/>
              <a:t>In conjunction with </a:t>
            </a:r>
            <a:r>
              <a:rPr lang="en-US" baseline="0" dirty="0" err="1" smtClean="0"/>
              <a:t>worksharing</a:t>
            </a:r>
            <a:r>
              <a:rPr lang="en-US" baseline="0" dirty="0" smtClean="0"/>
              <a:t> features, we now have access to work-sharing information which has been a highly requested feature</a:t>
            </a:r>
          </a:p>
          <a:p>
            <a:pPr marL="342900" indent="-342900">
              <a:buAutoNum type="arabicParenR"/>
            </a:pPr>
            <a:r>
              <a:rPr lang="en-US" baseline="0" dirty="0" smtClean="0"/>
              <a:t>On the interoperability front, </a:t>
            </a:r>
            <a:r>
              <a:rPr lang="en-US" baseline="0" dirty="0" err="1" smtClean="0"/>
              <a:t>Revit</a:t>
            </a:r>
            <a:r>
              <a:rPr lang="en-US" baseline="0" dirty="0" smtClean="0"/>
              <a:t> 2012 now supports point clouds</a:t>
            </a:r>
          </a:p>
          <a:p>
            <a:pPr marL="342900" indent="-342900">
              <a:buAutoNum type="arabicParenR"/>
            </a:pPr>
            <a:endParaRPr lang="en-US" dirty="0"/>
          </a:p>
        </p:txBody>
      </p:sp>
      <p:sp>
        <p:nvSpPr>
          <p:cNvPr id="4" name="Slide Number Placeholder 3"/>
          <p:cNvSpPr>
            <a:spLocks noGrp="1"/>
          </p:cNvSpPr>
          <p:nvPr>
            <p:ph type="sldNum" sz="quarter" idx="10"/>
          </p:nvPr>
        </p:nvSpPr>
        <p:spPr/>
        <p:txBody>
          <a:bodyPr/>
          <a:lstStyle/>
          <a:p>
            <a:pPr>
              <a:defRPr/>
            </a:pPr>
            <a:fld id="{787077CE-6DA3-1C4A-8710-E03D0ED32BBA}" type="slidenum">
              <a:rPr lang="en-US" smtClean="0"/>
              <a:pPr>
                <a:defRPr/>
              </a:pPr>
              <a:t>7</a:t>
            </a:fld>
            <a:endParaRPr lang="en-US" dirty="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98575" rtl="0" eaLnBrk="0" fontAlgn="base" latinLnBrk="0" hangingPunct="0">
              <a:lnSpc>
                <a:spcPct val="100000"/>
              </a:lnSpc>
              <a:spcBef>
                <a:spcPct val="30000"/>
              </a:spcBef>
              <a:spcAft>
                <a:spcPct val="0"/>
              </a:spcAft>
              <a:buClrTx/>
              <a:buSzTx/>
              <a:buFontTx/>
              <a:buNone/>
              <a:tabLst/>
              <a:defRPr/>
            </a:pPr>
            <a:r>
              <a:rPr lang="en-US" sz="1400" kern="1200" dirty="0" smtClean="0">
                <a:solidFill>
                  <a:schemeClr val="tx1"/>
                </a:solidFill>
                <a:latin typeface="+mn-lt"/>
                <a:ea typeface="ＭＳ Ｐゴシック" charset="-128"/>
                <a:cs typeface="ＭＳ Ｐゴシック" charset="-128"/>
              </a:rPr>
              <a:t>This </a:t>
            </a:r>
            <a:r>
              <a:rPr lang="en-US" sz="1400" kern="1200" smtClean="0">
                <a:solidFill>
                  <a:schemeClr val="tx1"/>
                </a:solidFill>
                <a:latin typeface="+mn-lt"/>
                <a:ea typeface="ＭＳ Ｐゴシック" charset="-128"/>
                <a:cs typeface="ＭＳ Ｐゴシック" charset="-128"/>
              </a:rPr>
              <a:t>sample demonstrates </a:t>
            </a:r>
            <a:r>
              <a:rPr lang="en-US" sz="1400" kern="1200" dirty="0" smtClean="0">
                <a:solidFill>
                  <a:schemeClr val="tx1"/>
                </a:solidFill>
                <a:latin typeface="+mn-lt"/>
                <a:ea typeface="ＭＳ Ｐゴシック" charset="-128"/>
                <a:cs typeface="ＭＳ Ｐゴシック" charset="-128"/>
              </a:rPr>
              <a:t>how to create the geometry solid using </a:t>
            </a:r>
            <a:r>
              <a:rPr lang="en-US" sz="1400" kern="1200" dirty="0" err="1" smtClean="0">
                <a:solidFill>
                  <a:schemeClr val="tx1"/>
                </a:solidFill>
                <a:latin typeface="+mn-lt"/>
                <a:ea typeface="ＭＳ Ｐゴシック" charset="-128"/>
                <a:cs typeface="ＭＳ Ｐゴシック" charset="-128"/>
              </a:rPr>
              <a:t>GeometryCreationUtils</a:t>
            </a:r>
            <a:r>
              <a:rPr lang="en-US" sz="1400" kern="1200" dirty="0" smtClean="0">
                <a:solidFill>
                  <a:schemeClr val="tx1"/>
                </a:solidFill>
                <a:latin typeface="+mn-lt"/>
                <a:ea typeface="ＭＳ Ｐゴシック" charset="-128"/>
                <a:cs typeface="ＭＳ Ｐゴシック" charset="-128"/>
              </a:rPr>
              <a:t> and operate the </a:t>
            </a:r>
            <a:r>
              <a:rPr lang="en-US" sz="1400" kern="1200" smtClean="0">
                <a:solidFill>
                  <a:schemeClr val="tx1"/>
                </a:solidFill>
                <a:latin typeface="+mn-lt"/>
                <a:ea typeface="ＭＳ Ｐゴシック" charset="-128"/>
                <a:cs typeface="ＭＳ Ｐゴシック" charset="-128"/>
              </a:rPr>
              <a:t>geometric </a:t>
            </a:r>
            <a:r>
              <a:rPr lang="en-US" sz="1400" kern="1200" dirty="0" err="1" smtClean="0">
                <a:solidFill>
                  <a:schemeClr val="tx1"/>
                </a:solidFill>
                <a:latin typeface="+mn-lt"/>
                <a:ea typeface="ＭＳ Ｐゴシック" charset="-128"/>
                <a:cs typeface="ＭＳ Ｐゴシック" charset="-128"/>
              </a:rPr>
              <a:t>B</a:t>
            </a:r>
            <a:r>
              <a:rPr lang="en-US" sz="1400" kern="1200" smtClean="0">
                <a:solidFill>
                  <a:schemeClr val="tx1"/>
                </a:solidFill>
                <a:latin typeface="+mn-lt"/>
                <a:ea typeface="ＭＳ Ｐゴシック" charset="-128"/>
                <a:cs typeface="ＭＳ Ｐゴシック" charset="-128"/>
              </a:rPr>
              <a:t>oolean </a:t>
            </a:r>
            <a:r>
              <a:rPr lang="en-US" sz="1400" kern="1200" dirty="0" smtClean="0">
                <a:solidFill>
                  <a:schemeClr val="tx1"/>
                </a:solidFill>
                <a:latin typeface="+mn-lt"/>
                <a:ea typeface="ＭＳ Ｐゴシック" charset="-128"/>
                <a:cs typeface="ＭＳ Ｐゴシック" charset="-128"/>
              </a:rPr>
              <a:t>operation using </a:t>
            </a:r>
            <a:r>
              <a:rPr lang="en-US" sz="1400" kern="1200" dirty="0" err="1" smtClean="0">
                <a:solidFill>
                  <a:schemeClr val="tx1"/>
                </a:solidFill>
                <a:latin typeface="+mn-lt"/>
                <a:ea typeface="ＭＳ Ｐゴシック" charset="-128"/>
                <a:cs typeface="ＭＳ Ｐゴシック" charset="-128"/>
              </a:rPr>
              <a:t>BooleanOperationUtils</a:t>
            </a:r>
            <a:r>
              <a:rPr lang="en-US" sz="1400" kern="1200" dirty="0" smtClean="0">
                <a:solidFill>
                  <a:schemeClr val="tx1"/>
                </a:solidFill>
                <a:latin typeface="+mn-lt"/>
                <a:ea typeface="ＭＳ Ｐゴシック" charset="-128"/>
                <a:cs typeface="ＭＳ Ｐゴシック" charset="-128"/>
              </a:rPr>
              <a:t>. This </a:t>
            </a:r>
            <a:r>
              <a:rPr lang="en-US" sz="1400" kern="1200" smtClean="0">
                <a:solidFill>
                  <a:schemeClr val="tx1"/>
                </a:solidFill>
                <a:latin typeface="+mn-lt"/>
                <a:ea typeface="ＭＳ Ｐゴシック" charset="-128"/>
                <a:cs typeface="ＭＳ Ｐゴシック" charset="-128"/>
              </a:rPr>
              <a:t>project creates </a:t>
            </a:r>
            <a:r>
              <a:rPr lang="en-US" sz="1400" kern="1200" dirty="0" smtClean="0">
                <a:solidFill>
                  <a:schemeClr val="tx1"/>
                </a:solidFill>
                <a:latin typeface="+mn-lt"/>
                <a:ea typeface="ＭＳ Ｐゴシック" charset="-128"/>
                <a:cs typeface="ＭＳ Ｐゴシック" charset="-128"/>
              </a:rPr>
              <a:t>a constructive solid </a:t>
            </a:r>
            <a:r>
              <a:rPr lang="en-US" sz="1400" kern="1200" smtClean="0">
                <a:solidFill>
                  <a:schemeClr val="tx1"/>
                </a:solidFill>
                <a:latin typeface="+mn-lt"/>
                <a:ea typeface="ＭＳ Ｐゴシック" charset="-128"/>
                <a:cs typeface="ＭＳ Ｐゴシック" charset="-128"/>
              </a:rPr>
              <a:t>geometry CSG tree and shows </a:t>
            </a:r>
            <a:r>
              <a:rPr lang="en-US" sz="1400" kern="1200" dirty="0" smtClean="0">
                <a:solidFill>
                  <a:schemeClr val="tx1"/>
                </a:solidFill>
                <a:latin typeface="+mn-lt"/>
                <a:ea typeface="ＭＳ Ｐゴシック" charset="-128"/>
                <a:cs typeface="ＭＳ Ｐゴシック" charset="-128"/>
              </a:rPr>
              <a:t>it in a new </a:t>
            </a:r>
            <a:r>
              <a:rPr lang="en-US" sz="1400" kern="1200" smtClean="0">
                <a:solidFill>
                  <a:schemeClr val="tx1"/>
                </a:solidFill>
                <a:latin typeface="+mn-lt"/>
                <a:ea typeface="ＭＳ Ｐゴシック" charset="-128"/>
                <a:cs typeface="ＭＳ Ｐゴシック" charset="-128"/>
              </a:rPr>
              <a:t>view using AVF, the Analysis </a:t>
            </a:r>
            <a:r>
              <a:rPr lang="en-US" sz="1400" kern="1200" dirty="0" smtClean="0">
                <a:solidFill>
                  <a:schemeClr val="tx1"/>
                </a:solidFill>
                <a:latin typeface="+mn-lt"/>
                <a:ea typeface="ＭＳ Ｐゴシック" charset="-128"/>
                <a:cs typeface="ＭＳ Ｐゴシック" charset="-128"/>
              </a:rPr>
              <a:t>Visualization Framework.</a:t>
            </a:r>
          </a:p>
          <a:p>
            <a:endParaRPr lang="en-US" dirty="0"/>
          </a:p>
        </p:txBody>
      </p:sp>
      <p:sp>
        <p:nvSpPr>
          <p:cNvPr id="4" name="Slide Number Placeholder 3"/>
          <p:cNvSpPr>
            <a:spLocks noGrp="1"/>
          </p:cNvSpPr>
          <p:nvPr>
            <p:ph type="sldNum" sz="quarter" idx="10"/>
          </p:nvPr>
        </p:nvSpPr>
        <p:spPr/>
        <p:txBody>
          <a:bodyPr/>
          <a:lstStyle/>
          <a:p>
            <a:pPr>
              <a:defRPr/>
            </a:pPr>
            <a:fld id="{787077CE-6DA3-1C4A-8710-E03D0ED32BBA}" type="slidenum">
              <a:rPr lang="en-US" smtClean="0"/>
              <a:pPr>
                <a:defRPr/>
              </a:pPr>
              <a:t>68</a:t>
            </a:fld>
            <a:endParaRPr lang="en-US" dirty="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98575" rtl="0" eaLnBrk="0" fontAlgn="base" latinLnBrk="0" hangingPunct="0">
              <a:lnSpc>
                <a:spcPct val="100000"/>
              </a:lnSpc>
              <a:spcBef>
                <a:spcPct val="30000"/>
              </a:spcBef>
              <a:spcAft>
                <a:spcPct val="0"/>
              </a:spcAft>
              <a:buClrTx/>
              <a:buSzTx/>
              <a:buFontTx/>
              <a:buNone/>
              <a:tabLst/>
              <a:defRPr/>
            </a:pPr>
            <a:r>
              <a:rPr lang="en-US" sz="1400" kern="1200" dirty="0" smtClean="0">
                <a:solidFill>
                  <a:schemeClr val="tx1"/>
                </a:solidFill>
                <a:latin typeface="+mn-lt"/>
                <a:ea typeface="ＭＳ Ｐゴシック" charset="-128"/>
                <a:cs typeface="ＭＳ Ｐゴシック" charset="-128"/>
              </a:rPr>
              <a:t>This </a:t>
            </a:r>
            <a:r>
              <a:rPr lang="en-US" sz="1400" kern="1200" smtClean="0">
                <a:solidFill>
                  <a:schemeClr val="tx1"/>
                </a:solidFill>
                <a:latin typeface="+mn-lt"/>
                <a:ea typeface="ＭＳ Ｐゴシック" charset="-128"/>
                <a:cs typeface="ＭＳ Ｐゴシック" charset="-128"/>
              </a:rPr>
              <a:t>sample demonstrates </a:t>
            </a:r>
            <a:r>
              <a:rPr lang="en-US" sz="1400" kern="1200" dirty="0" smtClean="0">
                <a:solidFill>
                  <a:schemeClr val="tx1"/>
                </a:solidFill>
                <a:latin typeface="+mn-lt"/>
                <a:ea typeface="ＭＳ Ｐゴシック" charset="-128"/>
                <a:cs typeface="ＭＳ Ｐゴシック" charset="-128"/>
              </a:rPr>
              <a:t>how to</a:t>
            </a:r>
            <a:r>
              <a:rPr lang="en-US" sz="1400" kern="1200" smtClean="0">
                <a:solidFill>
                  <a:schemeClr val="tx1"/>
                </a:solidFill>
                <a:latin typeface="+mn-lt"/>
                <a:ea typeface="ＭＳ Ｐゴシック" charset="-128"/>
                <a:cs typeface="ＭＳ Ｐゴシック" charset="-128"/>
              </a:rPr>
              <a:t>:</a:t>
            </a:r>
            <a:r>
              <a:rPr lang="en-US" sz="1400" kern="1200" baseline="0" smtClean="0">
                <a:solidFill>
                  <a:schemeClr val="tx1"/>
                </a:solidFill>
                <a:latin typeface="+mn-lt"/>
                <a:ea typeface="ＭＳ Ｐゴシック" charset="-128"/>
                <a:cs typeface="ＭＳ Ｐゴシック" charset="-128"/>
              </a:rPr>
              <a:t> </a:t>
            </a:r>
            <a:r>
              <a:rPr lang="en-US" sz="1400" kern="1200" smtClean="0">
                <a:solidFill>
                  <a:schemeClr val="tx1"/>
                </a:solidFill>
                <a:latin typeface="+mn-lt"/>
                <a:ea typeface="ＭＳ Ｐゴシック" charset="-128"/>
                <a:cs typeface="ＭＳ Ｐゴシック" charset="-128"/>
              </a:rPr>
              <a:t>find </a:t>
            </a:r>
            <a:r>
              <a:rPr lang="en-US" sz="1400" kern="1200" dirty="0" smtClean="0">
                <a:solidFill>
                  <a:schemeClr val="tx1"/>
                </a:solidFill>
                <a:latin typeface="+mn-lt"/>
                <a:ea typeface="ＭＳ Ｐゴシック" charset="-128"/>
                <a:cs typeface="ＭＳ Ｐゴシック" charset="-128"/>
              </a:rPr>
              <a:t>columns </a:t>
            </a:r>
            <a:r>
              <a:rPr lang="en-US" sz="1400" kern="1200" smtClean="0">
                <a:solidFill>
                  <a:schemeClr val="tx1"/>
                </a:solidFill>
                <a:latin typeface="+mn-lt"/>
                <a:ea typeface="ＭＳ Ｐゴシック" charset="-128"/>
                <a:cs typeface="ＭＳ Ｐゴシック" charset="-128"/>
              </a:rPr>
              <a:t>in wall, find </a:t>
            </a:r>
            <a:r>
              <a:rPr lang="en-US" sz="1400" kern="1200" dirty="0" smtClean="0">
                <a:solidFill>
                  <a:schemeClr val="tx1"/>
                </a:solidFill>
                <a:latin typeface="+mn-lt"/>
                <a:ea typeface="ＭＳ Ｐゴシック" charset="-128"/>
                <a:cs typeface="ＭＳ Ｐゴシック" charset="-128"/>
              </a:rPr>
              <a:t>elements </a:t>
            </a:r>
            <a:r>
              <a:rPr lang="en-US" sz="1400" kern="1200" smtClean="0">
                <a:solidFill>
                  <a:schemeClr val="tx1"/>
                </a:solidFill>
                <a:latin typeface="+mn-lt"/>
                <a:ea typeface="ＭＳ Ｐゴシック" charset="-128"/>
                <a:cs typeface="ＭＳ Ｐゴシック" charset="-128"/>
              </a:rPr>
              <a:t>blocking egress, find </a:t>
            </a:r>
            <a:r>
              <a:rPr lang="en-US" sz="1400" kern="1200" dirty="0" smtClean="0">
                <a:solidFill>
                  <a:schemeClr val="tx1"/>
                </a:solidFill>
                <a:latin typeface="+mn-lt"/>
                <a:ea typeface="ＭＳ Ｐゴシック" charset="-128"/>
                <a:cs typeface="ＭＳ Ｐゴシック" charset="-128"/>
              </a:rPr>
              <a:t>walls </a:t>
            </a:r>
            <a:r>
              <a:rPr lang="en-US" sz="1400" kern="1200" smtClean="0">
                <a:solidFill>
                  <a:schemeClr val="tx1"/>
                </a:solidFill>
                <a:latin typeface="+mn-lt"/>
                <a:ea typeface="ＭＳ Ｐゴシック" charset="-128"/>
                <a:cs typeface="ＭＳ Ｐゴシック" charset="-128"/>
              </a:rPr>
              <a:t>(nearly) joined to </a:t>
            </a:r>
            <a:r>
              <a:rPr lang="en-US" sz="1400" kern="1200" dirty="0" smtClean="0">
                <a:solidFill>
                  <a:schemeClr val="tx1"/>
                </a:solidFill>
                <a:latin typeface="+mn-lt"/>
                <a:ea typeface="ＭＳ Ｐゴシック" charset="-128"/>
                <a:cs typeface="ＭＳ Ｐゴシック" charset="-128"/>
              </a:rPr>
              <a:t>end </a:t>
            </a:r>
            <a:r>
              <a:rPr lang="en-US" sz="1400" kern="1200" smtClean="0">
                <a:solidFill>
                  <a:schemeClr val="tx1"/>
                </a:solidFill>
                <a:latin typeface="+mn-lt"/>
                <a:ea typeface="ＭＳ Ｐゴシック" charset="-128"/>
                <a:cs typeface="ＭＳ Ｐゴシック" charset="-128"/>
              </a:rPr>
              <a:t>of walls and check </a:t>
            </a:r>
            <a:r>
              <a:rPr lang="en-US" sz="1400" kern="1200" dirty="0" smtClean="0">
                <a:solidFill>
                  <a:schemeClr val="tx1"/>
                </a:solidFill>
                <a:latin typeface="+mn-lt"/>
                <a:ea typeface="ＭＳ Ｐゴシック" charset="-128"/>
                <a:cs typeface="ＭＳ Ｐゴシック" charset="-128"/>
              </a:rPr>
              <a:t>walls </a:t>
            </a:r>
            <a:r>
              <a:rPr lang="en-US" sz="1400" kern="1200" smtClean="0">
                <a:solidFill>
                  <a:schemeClr val="tx1"/>
                </a:solidFill>
                <a:latin typeface="+mn-lt"/>
                <a:ea typeface="ＭＳ Ｐゴシック" charset="-128"/>
                <a:cs typeface="ＭＳ Ｐゴシック" charset="-128"/>
              </a:rPr>
              <a:t>join/disjoin states using the ElementIntersectsSolidFilter</a:t>
            </a:r>
            <a:r>
              <a:rPr lang="en-US" sz="1400" kern="1200" dirty="0" smtClean="0">
                <a:solidFill>
                  <a:schemeClr val="tx1"/>
                </a:solidFill>
                <a:latin typeface="+mn-lt"/>
                <a:ea typeface="ＭＳ Ｐゴシック" charset="-128"/>
                <a:cs typeface="ＭＳ Ｐゴシック" charset="-128"/>
              </a:rPr>
              <a:t>, </a:t>
            </a:r>
            <a:r>
              <a:rPr lang="en-US" sz="1400" kern="1200" dirty="0" err="1" smtClean="0">
                <a:solidFill>
                  <a:schemeClr val="tx1"/>
                </a:solidFill>
                <a:latin typeface="+mn-lt"/>
                <a:ea typeface="ＭＳ Ｐゴシック" charset="-128"/>
                <a:cs typeface="ＭＳ Ｐゴシック" charset="-128"/>
              </a:rPr>
              <a:t>ElementIntersectsElementFilter</a:t>
            </a:r>
            <a:r>
              <a:rPr lang="en-US" sz="1400" kern="1200" dirty="0" smtClean="0">
                <a:solidFill>
                  <a:schemeClr val="tx1"/>
                </a:solidFill>
                <a:latin typeface="+mn-lt"/>
                <a:ea typeface="ＭＳ Ｐゴシック" charset="-128"/>
                <a:cs typeface="ＭＳ Ｐゴシック" charset="-128"/>
              </a:rPr>
              <a:t> </a:t>
            </a:r>
            <a:r>
              <a:rPr lang="en-US" sz="1400" kern="1200" smtClean="0">
                <a:solidFill>
                  <a:schemeClr val="tx1"/>
                </a:solidFill>
                <a:latin typeface="+mn-lt"/>
                <a:ea typeface="ＭＳ Ｐゴシック" charset="-128"/>
                <a:cs typeface="ＭＳ Ｐゴシック" charset="-128"/>
              </a:rPr>
              <a:t>and WallUtils classes.</a:t>
            </a:r>
            <a:endParaRPr lang="en-US" sz="1400" kern="1200" dirty="0" smtClean="0">
              <a:solidFill>
                <a:schemeClr val="tx1"/>
              </a:solidFill>
              <a:latin typeface="+mn-lt"/>
              <a:ea typeface="ＭＳ Ｐゴシック" charset="-128"/>
              <a:cs typeface="ＭＳ Ｐゴシック" charset="-128"/>
            </a:endParaRPr>
          </a:p>
          <a:p>
            <a:pPr marL="0" marR="0" indent="0" algn="l" defTabSz="1298575" rtl="0" eaLnBrk="0" fontAlgn="base" latinLnBrk="0" hangingPunct="0">
              <a:lnSpc>
                <a:spcPct val="100000"/>
              </a:lnSpc>
              <a:spcBef>
                <a:spcPct val="30000"/>
              </a:spcBef>
              <a:spcAft>
                <a:spcPct val="0"/>
              </a:spcAft>
              <a:buClrTx/>
              <a:buSzTx/>
              <a:buFontTx/>
              <a:buNone/>
              <a:tabLst/>
              <a:defRPr/>
            </a:pPr>
            <a:endParaRPr lang="en-US" sz="1400" kern="1200" dirty="0" smtClean="0">
              <a:solidFill>
                <a:schemeClr val="tx1"/>
              </a:solidFill>
              <a:latin typeface="+mn-lt"/>
              <a:ea typeface="ＭＳ Ｐゴシック" charset="-128"/>
              <a:cs typeface="ＭＳ Ｐゴシック" charset="-128"/>
            </a:endParaRPr>
          </a:p>
          <a:p>
            <a:pPr marL="0" marR="0" indent="0" algn="l" defTabSz="1298575" rtl="0" eaLnBrk="0" fontAlgn="base" latinLnBrk="0" hangingPunct="0">
              <a:lnSpc>
                <a:spcPct val="100000"/>
              </a:lnSpc>
              <a:spcBef>
                <a:spcPct val="30000"/>
              </a:spcBef>
              <a:spcAft>
                <a:spcPct val="0"/>
              </a:spcAft>
              <a:buClrTx/>
              <a:buSzTx/>
              <a:buFontTx/>
              <a:buNone/>
              <a:tabLst/>
              <a:defRPr/>
            </a:pPr>
            <a:r>
              <a:rPr lang="en-US" sz="1400" kern="1200" dirty="0" smtClean="0">
                <a:solidFill>
                  <a:schemeClr val="tx1"/>
                </a:solidFill>
                <a:latin typeface="+mn-lt"/>
                <a:ea typeface="ＭＳ Ｐゴシック" charset="-128"/>
                <a:cs typeface="ＭＳ Ｐゴシック" charset="-128"/>
              </a:rPr>
              <a:t>To Run: </a:t>
            </a:r>
            <a:r>
              <a:rPr lang="en-US" sz="1400" kern="1200" err="1" smtClean="0">
                <a:solidFill>
                  <a:schemeClr val="tx1"/>
                </a:solidFill>
                <a:latin typeface="+mn-lt"/>
                <a:ea typeface="ＭＳ Ｐゴシック" charset="-128"/>
                <a:cs typeface="ＭＳ Ｐゴシック" charset="-128"/>
              </a:rPr>
              <a:t>RvtSamples</a:t>
            </a:r>
            <a:r>
              <a:rPr lang="en-US" sz="1400" kern="1200" smtClean="0">
                <a:solidFill>
                  <a:schemeClr val="tx1"/>
                </a:solidFill>
                <a:latin typeface="+mn-lt"/>
                <a:ea typeface="ＭＳ Ｐゴシック" charset="-128"/>
                <a:cs typeface="ＭＳ Ｐゴシック" charset="-128"/>
              </a:rPr>
              <a:t> &gt; Geometry &gt; </a:t>
            </a:r>
            <a:r>
              <a:rPr lang="en-US" sz="1400" kern="1200" dirty="0" err="1" smtClean="0">
                <a:solidFill>
                  <a:schemeClr val="tx1"/>
                </a:solidFill>
                <a:latin typeface="+mn-lt"/>
                <a:ea typeface="ＭＳ Ｐゴシック" charset="-128"/>
                <a:cs typeface="ＭＳ Ｐゴシック" charset="-128"/>
              </a:rPr>
              <a:t>Proxmity</a:t>
            </a:r>
            <a:r>
              <a:rPr lang="en-US" sz="1400" kern="1200" dirty="0" smtClean="0">
                <a:solidFill>
                  <a:schemeClr val="tx1"/>
                </a:solidFill>
                <a:latin typeface="+mn-lt"/>
                <a:ea typeface="ＭＳ Ｐゴシック" charset="-128"/>
                <a:cs typeface="ＭＳ Ｐゴシック" charset="-128"/>
              </a:rPr>
              <a:t> Detection and Wall Join Control</a:t>
            </a:r>
            <a:r>
              <a:rPr lang="en-US" sz="1400" kern="1200" smtClean="0">
                <a:solidFill>
                  <a:schemeClr val="tx1"/>
                </a:solidFill>
                <a:latin typeface="+mn-lt"/>
                <a:ea typeface="ＭＳ Ｐゴシック" charset="-128"/>
                <a:cs typeface="ＭＳ Ｐゴシック" charset="-128"/>
              </a:rPr>
              <a:t>.</a:t>
            </a:r>
            <a:r>
              <a:rPr lang="en-US" sz="1400" kern="1200" baseline="0" smtClean="0">
                <a:solidFill>
                  <a:schemeClr val="tx1"/>
                </a:solidFill>
                <a:latin typeface="+mn-lt"/>
                <a:ea typeface="ＭＳ Ｐゴシック" charset="-128"/>
                <a:cs typeface="ＭＳ Ｐゴシック" charset="-128"/>
              </a:rPr>
              <a:t> </a:t>
            </a:r>
            <a:endParaRPr lang="en-US" sz="1400" kern="1200" dirty="0" smtClean="0">
              <a:solidFill>
                <a:schemeClr val="tx1"/>
              </a:solidFill>
              <a:latin typeface="+mn-lt"/>
              <a:ea typeface="ＭＳ Ｐゴシック" charset="-128"/>
              <a:cs typeface="ＭＳ Ｐゴシック" charset="-128"/>
            </a:endParaRPr>
          </a:p>
        </p:txBody>
      </p:sp>
      <p:sp>
        <p:nvSpPr>
          <p:cNvPr id="4" name="Slide Number Placeholder 3"/>
          <p:cNvSpPr>
            <a:spLocks noGrp="1"/>
          </p:cNvSpPr>
          <p:nvPr>
            <p:ph type="sldNum" sz="quarter" idx="10"/>
          </p:nvPr>
        </p:nvSpPr>
        <p:spPr/>
        <p:txBody>
          <a:bodyPr/>
          <a:lstStyle/>
          <a:p>
            <a:pPr>
              <a:defRPr/>
            </a:pPr>
            <a:fld id="{77DAADD3-4FAF-4817-8CCC-66E9200FC67E}" type="slidenum">
              <a:rPr lang="en-US" smtClean="0"/>
              <a:pPr>
                <a:defRPr/>
              </a:pPr>
              <a:t>69</a:t>
            </a:fld>
            <a:endParaRPr lang="en-US" dirty="0"/>
          </a:p>
        </p:txBody>
      </p:sp>
    </p:spTree>
    <p:extLst>
      <p:ext uri="{BB962C8B-B14F-4D97-AF65-F5344CB8AC3E}">
        <p14:creationId xmlns="" xmlns:p14="http://schemas.microsoft.com/office/powerpoint/2010/main" val="181273426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70</a:t>
            </a:fld>
            <a:endParaRPr 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 have covered… </a:t>
            </a:r>
            <a:endParaRPr lang="en-US" dirty="0"/>
          </a:p>
        </p:txBody>
      </p:sp>
      <p:sp>
        <p:nvSpPr>
          <p:cNvPr id="4" name="Slide Number Placeholder 3"/>
          <p:cNvSpPr>
            <a:spLocks noGrp="1"/>
          </p:cNvSpPr>
          <p:nvPr>
            <p:ph type="sldNum" sz="quarter" idx="10"/>
          </p:nvPr>
        </p:nvSpPr>
        <p:spPr/>
        <p:txBody>
          <a:bodyPr/>
          <a:lstStyle/>
          <a:p>
            <a:pPr>
              <a:defRPr/>
            </a:pPr>
            <a:fld id="{77DAADD3-4FAF-4817-8CCC-66E9200FC67E}" type="slidenum">
              <a:rPr lang="en-US" smtClean="0"/>
              <a:pPr>
                <a:defRPr/>
              </a:pPr>
              <a:t>71</a:t>
            </a:fld>
            <a:endParaRPr lang="en-US" dirty="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72</a:t>
            </a:fld>
            <a:endParaRPr 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pPr>
              <a:defRPr/>
            </a:pPr>
            <a:fld id="{787077CE-6DA3-1C4A-8710-E03D0ED32BBA}" type="slidenum">
              <a:rPr lang="en-US" smtClean="0"/>
              <a:pPr>
                <a:defRPr/>
              </a:pPr>
              <a:t>73</a:t>
            </a:fld>
            <a:endParaRPr lang="en-US" dirty="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787077CE-6DA3-1C4A-8710-E03D0ED32BBA}" type="slidenum">
              <a:rPr lang="en-US" smtClean="0"/>
              <a:pPr>
                <a:defRPr/>
              </a:pPr>
              <a:t>74</a:t>
            </a:fld>
            <a:endParaRPr lang="en-US" dirty="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787077CE-6DA3-1C4A-8710-E03D0ED32BBA}" type="slidenum">
              <a:rPr lang="en-US" smtClean="0"/>
              <a:pPr>
                <a:defRPr/>
              </a:pPr>
              <a:t>75</a:t>
            </a:fld>
            <a:endParaRPr lang="en-US" dirty="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p:txBody>
          <a:bodyPr/>
          <a:lstStyle/>
          <a:p>
            <a:pPr>
              <a:defRPr/>
            </a:pPr>
            <a:fld id="{C9F8852D-FDC1-4300-BA35-EF42028D72F2}" type="slidenum">
              <a:rPr lang="en-US" smtClean="0">
                <a:latin typeface="Arial" pitchFamily="34" charset="0"/>
              </a:rPr>
              <a:pPr>
                <a:defRPr/>
              </a:pPr>
              <a:t>78</a:t>
            </a:fld>
            <a:endParaRPr lang="en-US" dirty="0" smtClean="0">
              <a:latin typeface="Arial" pitchFamily="34" charset="0"/>
            </a:endParaRPr>
          </a:p>
        </p:txBody>
      </p:sp>
      <p:sp>
        <p:nvSpPr>
          <p:cNvPr id="17411" name="Rectangle 2"/>
          <p:cNvSpPr>
            <a:spLocks noGrp="1" noRot="1" noChangeAspect="1" noChangeArrowheads="1" noTextEdit="1"/>
          </p:cNvSpPr>
          <p:nvPr>
            <p:ph type="sldImg"/>
          </p:nvPr>
        </p:nvSpPr>
        <p:spPr>
          <a:xfrm>
            <a:off x="1511300" y="746125"/>
            <a:ext cx="3878263" cy="2909888"/>
          </a:xfrm>
          <a:ln/>
        </p:spPr>
      </p:sp>
      <p:sp>
        <p:nvSpPr>
          <p:cNvPr id="17412" name="Rectangle 3"/>
          <p:cNvSpPr>
            <a:spLocks noGrp="1" noChangeArrowheads="1"/>
          </p:cNvSpPr>
          <p:nvPr>
            <p:ph type="body" idx="1"/>
          </p:nvPr>
        </p:nvSpPr>
        <p:spPr>
          <a:noFill/>
          <a:ln/>
        </p:spPr>
        <p:txBody>
          <a:bodyPr/>
          <a:lstStyle/>
          <a:p>
            <a:pPr eaLnBrk="1" hangingPunct="1">
              <a:spcBef>
                <a:spcPct val="0"/>
              </a:spcBef>
            </a:pPr>
            <a:endParaRPr lang="en-US" sz="1800" dirty="0" smtClean="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p:txBody>
          <a:bodyPr/>
          <a:lstStyle/>
          <a:p>
            <a:fld id="{74119BEC-6420-476A-8DC2-5072788112FC}" type="slidenum">
              <a:rPr lang="en-US" smtClean="0"/>
              <a:pPr/>
              <a:t>79</a:t>
            </a:fld>
            <a:endParaRPr lang="en-US" dirty="0" smtClean="0"/>
          </a:p>
        </p:txBody>
      </p:sp>
      <p:sp>
        <p:nvSpPr>
          <p:cNvPr id="11268" name="Rectangle 3"/>
          <p:cNvSpPr>
            <a:spLocks noGrp="1" noChangeArrowheads="1"/>
          </p:cNvSpPr>
          <p:nvPr>
            <p:ph type="body" idx="1"/>
          </p:nvPr>
        </p:nvSpPr>
        <p:spPr/>
        <p:txBody>
          <a:bodyPr>
            <a:normAutofit/>
          </a:bodyPr>
          <a:lstStyle/>
          <a:p>
            <a:endParaRPr lang="en-US" dirty="0" smtClean="0"/>
          </a:p>
        </p:txBody>
      </p:sp>
      <p:sp>
        <p:nvSpPr>
          <p:cNvPr id="8" name="Slide Image Placeholder 7"/>
          <p:cNvSpPr>
            <a:spLocks noGrp="1" noRot="1" noChangeAspect="1"/>
          </p:cNvSpPr>
          <p:nvPr>
            <p:ph type="sldImg"/>
          </p:nvPr>
        </p:nvSpPr>
        <p:spPr>
          <a:xfrm>
            <a:off x="1538288" y="828675"/>
            <a:ext cx="3729037" cy="2797175"/>
          </a:xfr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30039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latin typeface="+mn-lt"/>
                <a:ea typeface="ＭＳ Ｐゴシック" charset="-128"/>
                <a:cs typeface="ＭＳ Ｐゴシック" charset="-128"/>
              </a:rPr>
              <a:t>The </a:t>
            </a:r>
            <a:r>
              <a:rPr lang="en-US" sz="1400" kern="1200" dirty="0" err="1" smtClean="0">
                <a:solidFill>
                  <a:schemeClr val="tx1"/>
                </a:solidFill>
                <a:latin typeface="+mn-lt"/>
                <a:ea typeface="ＭＳ Ｐゴシック" charset="-128"/>
                <a:cs typeface="ＭＳ Ｐゴシック" charset="-128"/>
              </a:rPr>
              <a:t>Revit</a:t>
            </a:r>
            <a:r>
              <a:rPr lang="en-US" sz="1400" kern="1200" dirty="0" smtClean="0">
                <a:solidFill>
                  <a:schemeClr val="tx1"/>
                </a:solidFill>
                <a:latin typeface="+mn-lt"/>
                <a:ea typeface="ＭＳ Ｐゴシック" charset="-128"/>
                <a:cs typeface="ＭＳ Ｐゴシック" charset="-128"/>
              </a:rPr>
              <a:t> SDK is basically purely for support and documentation purposes. </a:t>
            </a:r>
          </a:p>
          <a:p>
            <a:pPr marL="0" marR="0" indent="0" algn="l" defTabSz="1300390" rtl="0" eaLnBrk="1" fontAlgn="auto" latinLnBrk="0" hangingPunct="1">
              <a:lnSpc>
                <a:spcPct val="100000"/>
              </a:lnSpc>
              <a:spcBef>
                <a:spcPts val="0"/>
              </a:spcBef>
              <a:spcAft>
                <a:spcPts val="0"/>
              </a:spcAft>
              <a:buClrTx/>
              <a:buSzTx/>
              <a:buFontTx/>
              <a:buNone/>
              <a:tabLst/>
              <a:defRPr/>
            </a:pPr>
            <a:endParaRPr lang="en-US" sz="1400" kern="1200" dirty="0" smtClean="0">
              <a:solidFill>
                <a:schemeClr val="tx1"/>
              </a:solidFill>
              <a:latin typeface="+mn-lt"/>
              <a:ea typeface="ＭＳ Ｐゴシック" charset="-128"/>
              <a:cs typeface="ＭＳ Ｐゴシック" charset="-128"/>
            </a:endParaRPr>
          </a:p>
          <a:p>
            <a:pPr marL="0" marR="0" indent="0" algn="l" defTabSz="1300390" rtl="0" eaLnBrk="1" fontAlgn="auto" latinLnBrk="0" hangingPunct="1">
              <a:lnSpc>
                <a:spcPct val="100000"/>
              </a:lnSpc>
              <a:spcBef>
                <a:spcPts val="0"/>
              </a:spcBef>
              <a:spcAft>
                <a:spcPts val="0"/>
              </a:spcAft>
              <a:buClrTx/>
              <a:buSzTx/>
              <a:buFontTx/>
              <a:buNone/>
              <a:tabLst/>
              <a:defRPr/>
            </a:pPr>
            <a:r>
              <a:rPr lang="en-GB" sz="1400" kern="1200" dirty="0" smtClean="0">
                <a:solidFill>
                  <a:schemeClr val="tx1"/>
                </a:solidFill>
                <a:latin typeface="+mn-lt"/>
                <a:ea typeface="ＭＳ Ｐゴシック" charset="-128"/>
                <a:cs typeface="ＭＳ Ｐゴシック" charset="-128"/>
              </a:rPr>
              <a:t>The SDK install is located under the 'Install Tools and Utilities' menu on the main page of the </a:t>
            </a:r>
            <a:r>
              <a:rPr lang="en-GB" sz="1400" kern="1200" dirty="0" err="1" smtClean="0">
                <a:solidFill>
                  <a:schemeClr val="tx1"/>
                </a:solidFill>
                <a:latin typeface="+mn-lt"/>
                <a:ea typeface="ＭＳ Ｐゴシック" charset="-128"/>
                <a:cs typeface="ＭＳ Ｐゴシック" charset="-128"/>
              </a:rPr>
              <a:t>Revit</a:t>
            </a:r>
            <a:r>
              <a:rPr lang="en-GB" sz="1400" kern="1200" dirty="0" smtClean="0">
                <a:solidFill>
                  <a:schemeClr val="tx1"/>
                </a:solidFill>
                <a:latin typeface="+mn-lt"/>
                <a:ea typeface="ＭＳ Ｐゴシック" charset="-128"/>
                <a:cs typeface="ＭＳ Ｐゴシック" charset="-128"/>
              </a:rPr>
              <a:t> installer. </a:t>
            </a:r>
          </a:p>
          <a:p>
            <a:pPr marL="0" marR="0" indent="0" algn="l" defTabSz="1300390" rtl="0" eaLnBrk="1" fontAlgn="auto" latinLnBrk="0" hangingPunct="1">
              <a:lnSpc>
                <a:spcPct val="100000"/>
              </a:lnSpc>
              <a:spcBef>
                <a:spcPts val="0"/>
              </a:spcBef>
              <a:spcAft>
                <a:spcPts val="0"/>
              </a:spcAft>
              <a:buClrTx/>
              <a:buSzTx/>
              <a:buFontTx/>
              <a:buNone/>
              <a:tabLst/>
              <a:defRPr/>
            </a:pPr>
            <a:endParaRPr lang="en-GB" sz="1400" kern="1200" dirty="0" smtClean="0">
              <a:solidFill>
                <a:schemeClr val="tx1"/>
              </a:solidFill>
              <a:latin typeface="+mn-lt"/>
              <a:ea typeface="ＭＳ Ｐゴシック" charset="-128"/>
              <a:cs typeface="ＭＳ Ｐゴシック" charset="-128"/>
            </a:endParaRPr>
          </a:p>
          <a:p>
            <a:pPr marL="0" marR="0" indent="0" algn="l" defTabSz="1300390" rtl="0" eaLnBrk="1" fontAlgn="auto" latinLnBrk="0" hangingPunct="1">
              <a:lnSpc>
                <a:spcPct val="100000"/>
              </a:lnSpc>
              <a:spcBef>
                <a:spcPts val="0"/>
              </a:spcBef>
              <a:spcAft>
                <a:spcPts val="0"/>
              </a:spcAft>
              <a:buClrTx/>
              <a:buSzTx/>
              <a:buFontTx/>
              <a:buNone/>
              <a:tabLst/>
              <a:defRPr/>
            </a:pPr>
            <a:r>
              <a:rPr lang="en-GB" sz="1400" kern="1200" dirty="0" smtClean="0">
                <a:solidFill>
                  <a:schemeClr val="tx1"/>
                </a:solidFill>
                <a:latin typeface="+mn-lt"/>
                <a:ea typeface="ＭＳ Ｐゴシック" charset="-128"/>
                <a:cs typeface="ＭＳ Ｐゴシック" charset="-128"/>
              </a:rPr>
              <a:t>Alternatively, you can also find the SDK installer</a:t>
            </a:r>
            <a:r>
              <a:rPr lang="en-GB" sz="1400" kern="1200" baseline="0" dirty="0" smtClean="0">
                <a:solidFill>
                  <a:schemeClr val="tx1"/>
                </a:solidFill>
                <a:latin typeface="+mn-lt"/>
                <a:ea typeface="ＭＳ Ｐゴシック" charset="-128"/>
                <a:cs typeface="ＭＳ Ｐゴシック" charset="-128"/>
              </a:rPr>
              <a:t> </a:t>
            </a:r>
            <a:r>
              <a:rPr lang="en-GB" sz="1400" kern="1200" dirty="0" smtClean="0">
                <a:solidFill>
                  <a:schemeClr val="tx1"/>
                </a:solidFill>
                <a:latin typeface="+mn-lt"/>
                <a:ea typeface="ＭＳ Ｐゴシック" charset="-128"/>
                <a:cs typeface="ＭＳ Ｐゴシック" charset="-128"/>
              </a:rPr>
              <a:t>in the </a:t>
            </a:r>
            <a:r>
              <a:rPr lang="en-GB" sz="1400" kern="1200" dirty="0" err="1" smtClean="0">
                <a:solidFill>
                  <a:schemeClr val="tx1"/>
                </a:solidFill>
                <a:latin typeface="+mn-lt"/>
                <a:ea typeface="ＭＳ Ｐゴシック" charset="-128"/>
                <a:cs typeface="ＭＳ Ｐゴシック" charset="-128"/>
              </a:rPr>
              <a:t>Revit</a:t>
            </a:r>
            <a:r>
              <a:rPr lang="en-GB" sz="1400" kern="1200" dirty="0" smtClean="0">
                <a:solidFill>
                  <a:schemeClr val="tx1"/>
                </a:solidFill>
                <a:latin typeface="+mn-lt"/>
                <a:ea typeface="ＭＳ Ｐゴシック" charset="-128"/>
                <a:cs typeface="ＭＳ Ｐゴシック" charset="-128"/>
              </a:rPr>
              <a:t> 2012 temporary set up files under:</a:t>
            </a:r>
            <a:endParaRPr lang="en-US" sz="1400" kern="1200" dirty="0" smtClean="0">
              <a:solidFill>
                <a:schemeClr val="tx1"/>
              </a:solidFill>
              <a:latin typeface="+mn-lt"/>
              <a:ea typeface="ＭＳ Ｐゴシック" charset="-128"/>
              <a:cs typeface="ＭＳ Ｐゴシック" charset="-128"/>
            </a:endParaRPr>
          </a:p>
          <a:p>
            <a:pPr marL="0" marR="0" indent="0" algn="l" defTabSz="1300390" rtl="0" eaLnBrk="1" fontAlgn="auto" latinLnBrk="0" hangingPunct="1">
              <a:lnSpc>
                <a:spcPct val="100000"/>
              </a:lnSpc>
              <a:spcBef>
                <a:spcPts val="0"/>
              </a:spcBef>
              <a:spcAft>
                <a:spcPts val="0"/>
              </a:spcAft>
              <a:buClrTx/>
              <a:buSzTx/>
              <a:buFontTx/>
              <a:buNone/>
              <a:tabLst/>
              <a:defRPr/>
            </a:pPr>
            <a:r>
              <a:rPr lang="en-GB" sz="2400" dirty="0" smtClean="0"/>
              <a:t>C:\Autodesk\Autodesk_Revit_Architecture_2012_English_Win_32-64bit\Utilities\SDK\RevitSDK.exe</a:t>
            </a:r>
          </a:p>
          <a:p>
            <a:pPr marL="0" marR="0" indent="0" algn="l" defTabSz="1300390" rtl="0" eaLnBrk="1" fontAlgn="auto" latinLnBrk="0" hangingPunct="1">
              <a:lnSpc>
                <a:spcPct val="100000"/>
              </a:lnSpc>
              <a:spcBef>
                <a:spcPts val="0"/>
              </a:spcBef>
              <a:spcAft>
                <a:spcPts val="0"/>
              </a:spcAft>
              <a:buClrTx/>
              <a:buSzTx/>
              <a:buFontTx/>
              <a:buNone/>
              <a:tabLst/>
              <a:defRPr/>
            </a:pPr>
            <a:endParaRPr lang="en-GB" sz="2400" dirty="0" smtClean="0"/>
          </a:p>
          <a:p>
            <a:pPr marL="0" marR="0" indent="0" algn="l" defTabSz="130039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latin typeface="+mn-lt"/>
                <a:ea typeface="ＭＳ Ｐゴシック" charset="-128"/>
                <a:cs typeface="ＭＳ Ｐゴシック" charset="-128"/>
              </a:rPr>
              <a:t>The latest SDK updates</a:t>
            </a:r>
            <a:r>
              <a:rPr lang="en-US" sz="1400" kern="1200" baseline="0" dirty="0" smtClean="0">
                <a:solidFill>
                  <a:schemeClr val="tx1"/>
                </a:solidFill>
                <a:latin typeface="+mn-lt"/>
                <a:ea typeface="ＭＳ Ｐゴシック" charset="-128"/>
                <a:cs typeface="ＭＳ Ｐゴシック" charset="-128"/>
              </a:rPr>
              <a:t> are always posted to the </a:t>
            </a:r>
            <a:r>
              <a:rPr lang="en-US" sz="1400" kern="1200" baseline="0" dirty="0" err="1" smtClean="0">
                <a:solidFill>
                  <a:schemeClr val="tx1"/>
                </a:solidFill>
                <a:latin typeface="+mn-lt"/>
                <a:ea typeface="ＭＳ Ｐゴシック" charset="-128"/>
                <a:cs typeface="ＭＳ Ｐゴシック" charset="-128"/>
              </a:rPr>
              <a:t>Revit</a:t>
            </a:r>
            <a:r>
              <a:rPr lang="en-US" sz="1400" kern="1200" baseline="0" dirty="0" smtClean="0">
                <a:solidFill>
                  <a:schemeClr val="tx1"/>
                </a:solidFill>
                <a:latin typeface="+mn-lt"/>
                <a:ea typeface="ＭＳ Ｐゴシック" charset="-128"/>
                <a:cs typeface="ＭＳ Ｐゴシック" charset="-128"/>
              </a:rPr>
              <a:t> Developer Center and should be downloaded from there to get the latest. </a:t>
            </a:r>
            <a:endParaRPr lang="en-GB" sz="1400" kern="1200" dirty="0" smtClean="0">
              <a:solidFill>
                <a:schemeClr val="tx1"/>
              </a:solidFill>
              <a:latin typeface="+mn-lt"/>
              <a:ea typeface="ＭＳ Ｐゴシック" charset="-128"/>
              <a:cs typeface="ＭＳ Ｐゴシック" charset="-128"/>
            </a:endParaRPr>
          </a:p>
          <a:p>
            <a:endParaRPr lang="en-US" dirty="0"/>
          </a:p>
        </p:txBody>
      </p:sp>
      <p:sp>
        <p:nvSpPr>
          <p:cNvPr id="4" name="Slide Number Placeholder 3"/>
          <p:cNvSpPr>
            <a:spLocks noGrp="1"/>
          </p:cNvSpPr>
          <p:nvPr>
            <p:ph type="sldNum" sz="quarter" idx="10"/>
          </p:nvPr>
        </p:nvSpPr>
        <p:spPr/>
        <p:txBody>
          <a:bodyPr/>
          <a:lstStyle/>
          <a:p>
            <a:pPr>
              <a:defRPr/>
            </a:pPr>
            <a:fld id="{787077CE-6DA3-1C4A-8710-E03D0ED32BBA}" type="slidenum">
              <a:rPr lang="en-US" smtClean="0"/>
              <a:pPr>
                <a:defRPr/>
              </a:pPr>
              <a:t>9</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94318" rtl="0" eaLnBrk="1" fontAlgn="base" latinLnBrk="0" hangingPunct="1">
              <a:lnSpc>
                <a:spcPct val="100000"/>
              </a:lnSpc>
              <a:spcBef>
                <a:spcPct val="30000"/>
              </a:spcBef>
              <a:spcAft>
                <a:spcPct val="0"/>
              </a:spcAft>
              <a:buClrTx/>
              <a:buSzTx/>
              <a:buFontTx/>
              <a:buNone/>
              <a:tabLst/>
              <a:defRPr/>
            </a:pPr>
            <a:r>
              <a:rPr lang="en-US" dirty="0" smtClean="0"/>
              <a:t>Here are the top level contents of the SDK. </a:t>
            </a:r>
          </a:p>
          <a:p>
            <a:pPr marL="0" marR="0" indent="0" algn="l" defTabSz="1294318" rtl="0" eaLnBrk="1" fontAlgn="base" latinLnBrk="0" hangingPunct="1">
              <a:lnSpc>
                <a:spcPct val="100000"/>
              </a:lnSpc>
              <a:spcBef>
                <a:spcPct val="30000"/>
              </a:spcBef>
              <a:spcAft>
                <a:spcPct val="0"/>
              </a:spcAft>
              <a:buClrTx/>
              <a:buSzTx/>
              <a:buFontTx/>
              <a:buNone/>
              <a:tabLst/>
              <a:defRPr/>
            </a:pPr>
            <a:endParaRPr lang="en-US" dirty="0" smtClean="0"/>
          </a:p>
          <a:p>
            <a:pPr marL="0" marR="0" indent="0" algn="l" defTabSz="1294318" rtl="0" eaLnBrk="1" fontAlgn="base" latinLnBrk="0" hangingPunct="1">
              <a:lnSpc>
                <a:spcPct val="100000"/>
              </a:lnSpc>
              <a:spcBef>
                <a:spcPct val="30000"/>
              </a:spcBef>
              <a:spcAft>
                <a:spcPct val="0"/>
              </a:spcAft>
              <a:buClrTx/>
              <a:buSzTx/>
              <a:buFontTx/>
              <a:buNone/>
              <a:tabLst/>
              <a:defRPr/>
            </a:pPr>
            <a:r>
              <a:rPr lang="en-US" dirty="0" smtClean="0"/>
              <a:t>For getting started,</a:t>
            </a:r>
            <a:r>
              <a:rPr lang="en-US" baseline="0" dirty="0" smtClean="0"/>
              <a:t> we recommend you read through the Getting Started With </a:t>
            </a:r>
            <a:r>
              <a:rPr lang="en-US" baseline="0" dirty="0" err="1" smtClean="0"/>
              <a:t>Revit</a:t>
            </a:r>
            <a:r>
              <a:rPr lang="en-US" baseline="0" dirty="0" smtClean="0"/>
              <a:t> API document and also can look at the </a:t>
            </a:r>
            <a:r>
              <a:rPr lang="en-US" baseline="0" dirty="0" err="1" smtClean="0"/>
              <a:t>Revit</a:t>
            </a:r>
            <a:r>
              <a:rPr lang="en-US" baseline="0" dirty="0" smtClean="0"/>
              <a:t> Platform API changes and additions document to get a snapshot of what has changed in </a:t>
            </a:r>
            <a:r>
              <a:rPr lang="en-US" baseline="0" dirty="0" err="1" smtClean="0"/>
              <a:t>Revit</a:t>
            </a:r>
            <a:r>
              <a:rPr lang="en-US" baseline="0" dirty="0" smtClean="0"/>
              <a:t> 2012 as compared to the previous release. </a:t>
            </a:r>
            <a:endParaRPr lang="en-US" dirty="0" smtClean="0"/>
          </a:p>
          <a:p>
            <a:pPr marL="0" marR="0" indent="0" algn="l" defTabSz="1294318" rtl="0" eaLnBrk="1" fontAlgn="base" latinLnBrk="0" hangingPunct="1">
              <a:lnSpc>
                <a:spcPct val="100000"/>
              </a:lnSpc>
              <a:spcBef>
                <a:spcPct val="30000"/>
              </a:spcBef>
              <a:spcAft>
                <a:spcPct val="0"/>
              </a:spcAft>
              <a:buClrTx/>
              <a:buSzTx/>
              <a:buFontTx/>
              <a:buNone/>
              <a:tabLst/>
              <a:defRPr/>
            </a:pPr>
            <a:endParaRPr lang="en-US" dirty="0" smtClean="0"/>
          </a:p>
          <a:p>
            <a:pPr marL="0" marR="0" indent="0" algn="l" defTabSz="1294318" rtl="0" eaLnBrk="1" fontAlgn="base" latinLnBrk="0" hangingPunct="1">
              <a:lnSpc>
                <a:spcPct val="100000"/>
              </a:lnSpc>
              <a:spcBef>
                <a:spcPct val="30000"/>
              </a:spcBef>
              <a:spcAft>
                <a:spcPct val="0"/>
              </a:spcAft>
              <a:buClrTx/>
              <a:buSzTx/>
              <a:buFontTx/>
              <a:buNone/>
              <a:tabLst/>
              <a:defRPr/>
            </a:pPr>
            <a:r>
              <a:rPr lang="en-US" dirty="0" smtClean="0"/>
              <a:t>The Developer Guide is very comprehensive </a:t>
            </a:r>
            <a:r>
              <a:rPr lang="en-US" dirty="0" err="1" smtClean="0"/>
              <a:t>pdf</a:t>
            </a:r>
            <a:r>
              <a:rPr lang="en-US" baseline="0" dirty="0" smtClean="0"/>
              <a:t> document with focus on each API topic split across various lessons</a:t>
            </a:r>
            <a:r>
              <a:rPr lang="en-US" dirty="0" smtClean="0"/>
              <a:t>. The </a:t>
            </a:r>
            <a:r>
              <a:rPr lang="en-US" dirty="0" err="1" smtClean="0"/>
              <a:t>Revit</a:t>
            </a:r>
            <a:r>
              <a:rPr lang="en-US" dirty="0" smtClean="0"/>
              <a:t> API </a:t>
            </a:r>
            <a:r>
              <a:rPr lang="en-US" dirty="0" err="1" smtClean="0"/>
              <a:t>chm</a:t>
            </a:r>
            <a:r>
              <a:rPr lang="en-US" baseline="0" dirty="0" smtClean="0"/>
              <a:t> file is another great resource where you can search for specific APIs. The </a:t>
            </a:r>
            <a:r>
              <a:rPr lang="en-US" baseline="0" dirty="0" err="1" smtClean="0"/>
              <a:t>Whats</a:t>
            </a:r>
            <a:r>
              <a:rPr lang="en-US" baseline="0" dirty="0" smtClean="0"/>
              <a:t> New Section in this file highlights the new APIs in </a:t>
            </a:r>
            <a:r>
              <a:rPr lang="en-US" baseline="0" dirty="0" err="1" smtClean="0"/>
              <a:t>Revit</a:t>
            </a:r>
            <a:r>
              <a:rPr lang="en-US" baseline="0" dirty="0" smtClean="0"/>
              <a:t> 2012. </a:t>
            </a:r>
          </a:p>
          <a:p>
            <a:pPr marL="0" marR="0" indent="0" algn="l" defTabSz="1294318" rtl="0" eaLnBrk="1" fontAlgn="base" latinLnBrk="0" hangingPunct="1">
              <a:lnSpc>
                <a:spcPct val="100000"/>
              </a:lnSpc>
              <a:spcBef>
                <a:spcPct val="30000"/>
              </a:spcBef>
              <a:spcAft>
                <a:spcPct val="0"/>
              </a:spcAft>
              <a:buClrTx/>
              <a:buSzTx/>
              <a:buFontTx/>
              <a:buNone/>
              <a:tabLst/>
              <a:defRPr/>
            </a:pPr>
            <a:endParaRPr lang="en-US" baseline="0" dirty="0" smtClean="0"/>
          </a:p>
          <a:p>
            <a:pPr marL="0" marR="0" indent="0" algn="l" defTabSz="1294318" rtl="0" eaLnBrk="1" fontAlgn="base" latinLnBrk="0" hangingPunct="1">
              <a:lnSpc>
                <a:spcPct val="100000"/>
              </a:lnSpc>
              <a:spcBef>
                <a:spcPct val="30000"/>
              </a:spcBef>
              <a:spcAft>
                <a:spcPct val="0"/>
              </a:spcAft>
              <a:buClrTx/>
              <a:buSzTx/>
              <a:buFontTx/>
              <a:buNone/>
              <a:tabLst/>
              <a:defRPr/>
            </a:pPr>
            <a:r>
              <a:rPr lang="en-US" baseline="0" dirty="0" smtClean="0"/>
              <a:t>Besides this, as shown in the slide, there are a number of other resources specific to certain APIs which can be of great help. </a:t>
            </a:r>
            <a:endParaRPr lang="en-US" dirty="0" smtClean="0"/>
          </a:p>
          <a:p>
            <a:pPr marL="0" marR="0" indent="0" algn="l" defTabSz="1294318" rtl="0" eaLnBrk="1" fontAlgn="base" latinLnBrk="0" hangingPunct="1">
              <a:lnSpc>
                <a:spcPct val="100000"/>
              </a:lnSpc>
              <a:spcBef>
                <a:spcPct val="30000"/>
              </a:spcBef>
              <a:spcAft>
                <a:spcPct val="0"/>
              </a:spcAft>
              <a:buClrTx/>
              <a:buSzTx/>
              <a:buFontTx/>
              <a:buNone/>
              <a:tabLst/>
              <a:defRPr/>
            </a:pPr>
            <a:endParaRPr lang="en-US" sz="1400" kern="1200" dirty="0" smtClean="0">
              <a:solidFill>
                <a:schemeClr val="tx1"/>
              </a:solidFill>
              <a:latin typeface="+mn-lt"/>
              <a:ea typeface="+mn-ea"/>
              <a:cs typeface="+mn-cs"/>
            </a:endParaRPr>
          </a:p>
          <a:p>
            <a:pPr marL="0" marR="0" indent="0" algn="l" defTabSz="1294318" rtl="0" eaLnBrk="1" fontAlgn="base" latinLnBrk="0" hangingPunct="1">
              <a:lnSpc>
                <a:spcPct val="100000"/>
              </a:lnSpc>
              <a:spcBef>
                <a:spcPct val="30000"/>
              </a:spcBef>
              <a:spcAft>
                <a:spcPct val="0"/>
              </a:spcAft>
              <a:buClrTx/>
              <a:buSzTx/>
              <a:buFontTx/>
              <a:buNone/>
              <a:tabLst/>
              <a:defRPr/>
            </a:pPr>
            <a:r>
              <a:rPr lang="en-GB" sz="1400" kern="1200" dirty="0" smtClean="0">
                <a:solidFill>
                  <a:schemeClr val="tx1"/>
                </a:solidFill>
                <a:latin typeface="+mn-lt"/>
                <a:ea typeface="+mn-ea"/>
                <a:cs typeface="+mn-cs"/>
              </a:rPr>
              <a:t>The </a:t>
            </a:r>
            <a:r>
              <a:rPr lang="en-GB" sz="1400" kern="1200" dirty="0" err="1" smtClean="0">
                <a:solidFill>
                  <a:schemeClr val="tx1"/>
                </a:solidFill>
                <a:latin typeface="+mn-lt"/>
                <a:ea typeface="+mn-ea"/>
                <a:cs typeface="+mn-cs"/>
              </a:rPr>
              <a:t>Revit</a:t>
            </a:r>
            <a:r>
              <a:rPr lang="en-GB" sz="1400" kern="1200" dirty="0" smtClean="0">
                <a:solidFill>
                  <a:schemeClr val="tx1"/>
                </a:solidFill>
                <a:latin typeface="+mn-lt"/>
                <a:ea typeface="+mn-ea"/>
                <a:cs typeface="+mn-cs"/>
              </a:rPr>
              <a:t> SDK samples provide a huge knowledgebase on how to address specific programming tasks using the </a:t>
            </a:r>
            <a:r>
              <a:rPr lang="en-GB" sz="1400" kern="1200" dirty="0" err="1" smtClean="0">
                <a:solidFill>
                  <a:schemeClr val="tx1"/>
                </a:solidFill>
                <a:latin typeface="+mn-lt"/>
                <a:ea typeface="+mn-ea"/>
                <a:cs typeface="+mn-cs"/>
              </a:rPr>
              <a:t>Revit</a:t>
            </a:r>
            <a:r>
              <a:rPr lang="en-GB" sz="1400" kern="1200" dirty="0" smtClean="0">
                <a:solidFill>
                  <a:schemeClr val="tx1"/>
                </a:solidFill>
                <a:latin typeface="+mn-lt"/>
                <a:ea typeface="+mn-ea"/>
                <a:cs typeface="+mn-cs"/>
              </a:rPr>
              <a:t> API. The API documentation in the help file lists all the classes and their methods and properties, and the developer guide and samples explain and demonstrate how they work together to solve specific tasks.</a:t>
            </a:r>
          </a:p>
          <a:p>
            <a:pPr marL="0" marR="0" indent="0" algn="l" defTabSz="1294318" rtl="0" eaLnBrk="1" fontAlgn="base" latinLnBrk="0" hangingPunct="1">
              <a:lnSpc>
                <a:spcPct val="100000"/>
              </a:lnSpc>
              <a:spcBef>
                <a:spcPct val="30000"/>
              </a:spcBef>
              <a:spcAft>
                <a:spcPct val="0"/>
              </a:spcAft>
              <a:buClrTx/>
              <a:buSzTx/>
              <a:buFontTx/>
              <a:buNone/>
              <a:tabLst/>
              <a:defRPr/>
            </a:pPr>
            <a:endParaRPr lang="en-GB" sz="1400" kern="1200" dirty="0" smtClean="0">
              <a:solidFill>
                <a:schemeClr val="tx1"/>
              </a:solidFill>
              <a:latin typeface="+mn-lt"/>
              <a:ea typeface="+mn-ea"/>
              <a:cs typeface="+mn-cs"/>
            </a:endParaRPr>
          </a:p>
          <a:p>
            <a:pPr marL="0" marR="0" indent="0" algn="l" defTabSz="1294318" rtl="0" eaLnBrk="1" fontAlgn="base" latinLnBrk="0" hangingPunct="1">
              <a:lnSpc>
                <a:spcPct val="100000"/>
              </a:lnSpc>
              <a:spcBef>
                <a:spcPct val="30000"/>
              </a:spcBef>
              <a:spcAft>
                <a:spcPct val="0"/>
              </a:spcAft>
              <a:buClrTx/>
              <a:buSzTx/>
              <a:buFontTx/>
              <a:buNone/>
              <a:tabLst/>
              <a:defRPr/>
            </a:pPr>
            <a:r>
              <a:rPr lang="en-GB" sz="1400" kern="1200" dirty="0" smtClean="0">
                <a:solidFill>
                  <a:schemeClr val="tx1"/>
                </a:solidFill>
                <a:latin typeface="+mn-lt"/>
                <a:ea typeface="+mn-ea"/>
                <a:cs typeface="+mn-cs"/>
              </a:rPr>
              <a:t>With</a:t>
            </a:r>
            <a:r>
              <a:rPr lang="en-GB" sz="1400" kern="1200" baseline="0" dirty="0" smtClean="0">
                <a:solidFill>
                  <a:schemeClr val="tx1"/>
                </a:solidFill>
                <a:latin typeface="+mn-lt"/>
                <a:ea typeface="+mn-ea"/>
                <a:cs typeface="+mn-cs"/>
              </a:rPr>
              <a:t> </a:t>
            </a:r>
            <a:r>
              <a:rPr lang="en-GB" sz="1400" kern="1200" baseline="0" dirty="0" err="1" smtClean="0">
                <a:solidFill>
                  <a:schemeClr val="tx1"/>
                </a:solidFill>
                <a:latin typeface="+mn-lt"/>
                <a:ea typeface="+mn-ea"/>
                <a:cs typeface="+mn-cs"/>
              </a:rPr>
              <a:t>Revit</a:t>
            </a:r>
            <a:r>
              <a:rPr lang="en-GB" sz="1400" kern="1200" baseline="0" dirty="0" smtClean="0">
                <a:solidFill>
                  <a:schemeClr val="tx1"/>
                </a:solidFill>
                <a:latin typeface="+mn-lt"/>
                <a:ea typeface="+mn-ea"/>
                <a:cs typeface="+mn-cs"/>
              </a:rPr>
              <a:t> 2012, </a:t>
            </a:r>
            <a:r>
              <a:rPr lang="en-US" dirty="0" smtClean="0"/>
              <a:t>now the product and API help system has taken the next step by moving to a online </a:t>
            </a:r>
            <a:r>
              <a:rPr lang="en-US" sz="1400" kern="1200" dirty="0" smtClean="0">
                <a:solidFill>
                  <a:schemeClr val="tx1"/>
                </a:solidFill>
                <a:latin typeface="+mn-lt"/>
                <a:ea typeface="ＭＳ Ｐゴシック" charset="-128"/>
                <a:cs typeface="ＭＳ Ｐゴシック" charset="-128"/>
                <a:hlinkClick r:id="rId3"/>
              </a:rPr>
              <a:t>wiki-based system</a:t>
            </a:r>
            <a:r>
              <a:rPr lang="en-US" sz="1400" kern="1200" dirty="0" smtClean="0">
                <a:solidFill>
                  <a:schemeClr val="tx1"/>
                </a:solidFill>
                <a:latin typeface="+mn-lt"/>
                <a:ea typeface="ＭＳ Ｐゴシック" charset="-128"/>
                <a:cs typeface="ＭＳ Ｐゴシック" charset="-128"/>
              </a:rPr>
              <a:t> </a:t>
            </a:r>
            <a:r>
              <a:rPr lang="en-US" dirty="0" smtClean="0"/>
              <a:t>which provides support for a full community learning experience. </a:t>
            </a:r>
          </a:p>
          <a:p>
            <a:pPr marL="0" marR="0" indent="0" algn="l" defTabSz="1294318" rtl="0" eaLnBrk="1" fontAlgn="base" latinLnBrk="0" hangingPunct="1">
              <a:lnSpc>
                <a:spcPct val="100000"/>
              </a:lnSpc>
              <a:spcBef>
                <a:spcPct val="30000"/>
              </a:spcBef>
              <a:spcAft>
                <a:spcPct val="0"/>
              </a:spcAft>
              <a:buClrTx/>
              <a:buSzTx/>
              <a:buFontTx/>
              <a:buNone/>
              <a:tabLst/>
              <a:defRPr/>
            </a:pPr>
            <a:endParaRPr lang="en-GB" sz="14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93725" y="3613467"/>
            <a:ext cx="11762080" cy="1417320"/>
          </a:xfrm>
        </p:spPr>
        <p:txBody>
          <a:bodyPr/>
          <a:lstStyle>
            <a:lvl1pPr>
              <a:defRPr sz="4800"/>
            </a:lvl1pPr>
          </a:lstStyle>
          <a:p>
            <a:r>
              <a:rPr lang="en-US" smtClean="0"/>
              <a:t>Click to edit Master title style</a:t>
            </a:r>
            <a:endParaRPr lang="en-US"/>
          </a:p>
        </p:txBody>
      </p:sp>
      <p:sp>
        <p:nvSpPr>
          <p:cNvPr id="3" name="Slide Number Placeholder 6"/>
          <p:cNvSpPr>
            <a:spLocks noGrp="1"/>
          </p:cNvSpPr>
          <p:nvPr>
            <p:ph type="sldNum" sz="quarter" idx="10"/>
          </p:nvPr>
        </p:nvSpPr>
        <p:spPr>
          <a:xfrm>
            <a:off x="9477375" y="8231187"/>
            <a:ext cx="3035300" cy="520700"/>
          </a:xfrm>
          <a:prstGeom prst="rect">
            <a:avLst/>
          </a:prstGeom>
        </p:spPr>
        <p:txBody>
          <a:bodyPr/>
          <a:lstStyle>
            <a:lvl1pPr>
              <a:defRPr/>
            </a:lvl1pPr>
          </a:lstStyle>
          <a:p>
            <a:pPr>
              <a:defRPr/>
            </a:pPr>
            <a:fld id="{F73B0984-90CB-0F4C-A7FA-33983597B1B6}" type="slidenum">
              <a:rPr lang="en-US" smtClean="0"/>
              <a:pPr>
                <a:defRPr/>
              </a:pPr>
              <a:t>‹#›</a:t>
            </a:fld>
            <a:endParaRPr lang="en-US" dirty="0"/>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3725" y="363538"/>
            <a:ext cx="11761788" cy="1009649"/>
          </a:xfrm>
        </p:spPr>
        <p:txBody>
          <a:bodyPr/>
          <a:lstStyle>
            <a:lvl1pPr>
              <a:defRPr>
                <a:solidFill>
                  <a:srgbClr val="FFC000"/>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593725" y="1601787"/>
            <a:ext cx="11761788" cy="7243763"/>
          </a:xfrm>
        </p:spPr>
        <p:txBody>
          <a:bodyPr/>
          <a:lstStyle>
            <a:lvl1pPr>
              <a:spcBef>
                <a:spcPts val="600"/>
              </a:spcBef>
              <a:defRPr/>
            </a:lvl1pPr>
            <a:lvl2pPr>
              <a:spcBef>
                <a:spcPts val="0"/>
              </a:spcBef>
              <a:defRPr sz="2400"/>
            </a:lvl2pPr>
            <a:lvl3pPr>
              <a:spcBef>
                <a:spcPts val="0"/>
              </a:spcBef>
              <a:defRPr/>
            </a:lvl3pPr>
            <a:lvl4pPr>
              <a:spcBef>
                <a:spcPts val="0"/>
              </a:spcBef>
              <a:defRPr sz="2000"/>
            </a:lvl4pPr>
            <a:lvl5pPr marL="914400" indent="0">
              <a:spcBef>
                <a:spcPts val="0"/>
              </a:spcBef>
              <a:buNone/>
              <a:defRPr b="1">
                <a:latin typeface="Courier New" pitchFamily="49" charset="0"/>
                <a:cs typeface="Courier New"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ntent Full Screen">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
            <a:ext cx="13011150" cy="8993187"/>
          </a:xfrm>
        </p:spPr>
        <p:txBody>
          <a:bodyPr/>
          <a:lstStyle/>
          <a:p>
            <a:pPr lvl="0"/>
            <a:r>
              <a:rPr lang="en-US" smtClean="0"/>
              <a:t>Click to edit Master text styles</a:t>
            </a:r>
          </a:p>
        </p:txBody>
      </p:sp>
      <p:sp>
        <p:nvSpPr>
          <p:cNvPr id="4" name="Slide Number Placeholder 6"/>
          <p:cNvSpPr>
            <a:spLocks noGrp="1"/>
          </p:cNvSpPr>
          <p:nvPr>
            <p:ph type="sldNum" sz="quarter" idx="10"/>
          </p:nvPr>
        </p:nvSpPr>
        <p:spPr>
          <a:xfrm>
            <a:off x="9477375" y="8231187"/>
            <a:ext cx="3035300" cy="520700"/>
          </a:xfrm>
          <a:prstGeom prst="rect">
            <a:avLst/>
          </a:prstGeom>
        </p:spPr>
        <p:txBody>
          <a:bodyPr/>
          <a:lstStyle>
            <a:lvl1pPr>
              <a:defRPr/>
            </a:lvl1pPr>
          </a:lstStyle>
          <a:p>
            <a:pPr>
              <a:defRPr/>
            </a:pPr>
            <a:fld id="{A0D9C197-BE63-E24C-9E19-14D7F7CBB328}" type="slidenum">
              <a:rPr lang="en-US"/>
              <a:pPr>
                <a:defRPr/>
              </a:pPr>
              <a:t>‹#›</a:t>
            </a:fld>
            <a:endParaRPr lang="en-US" dirty="0"/>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ext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Text Placeholder 3"/>
          <p:cNvSpPr>
            <a:spLocks noGrp="1"/>
          </p:cNvSpPr>
          <p:nvPr>
            <p:ph type="body" sz="quarter" idx="10"/>
          </p:nvPr>
        </p:nvSpPr>
        <p:spPr>
          <a:xfrm>
            <a:off x="598513" y="2146491"/>
            <a:ext cx="5724906" cy="669965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11"/>
          </p:nvPr>
        </p:nvSpPr>
        <p:spPr>
          <a:xfrm>
            <a:off x="6570631" y="2168172"/>
            <a:ext cx="5789962" cy="6699652"/>
          </a:xfrm>
        </p:spPr>
        <p:txBody>
          <a:bodyPr/>
          <a:lstStyle/>
          <a:p>
            <a:pPr lvl="0"/>
            <a:r>
              <a:rPr lang="en-US" smtClean="0"/>
              <a:t>Click to edit Master text styles</a:t>
            </a:r>
          </a:p>
        </p:txBody>
      </p:sp>
      <p:sp>
        <p:nvSpPr>
          <p:cNvPr id="5" name="Slide Number Placeholder 6"/>
          <p:cNvSpPr>
            <a:spLocks noGrp="1"/>
          </p:cNvSpPr>
          <p:nvPr>
            <p:ph type="sldNum" sz="quarter" idx="12"/>
          </p:nvPr>
        </p:nvSpPr>
        <p:spPr>
          <a:xfrm>
            <a:off x="9477375" y="8231187"/>
            <a:ext cx="3035300" cy="520700"/>
          </a:xfrm>
          <a:prstGeom prst="rect">
            <a:avLst/>
          </a:prstGeom>
        </p:spPr>
        <p:txBody>
          <a:bodyPr/>
          <a:lstStyle>
            <a:lvl1pPr>
              <a:defRPr/>
            </a:lvl1pPr>
          </a:lstStyle>
          <a:p>
            <a:pPr>
              <a:defRPr/>
            </a:pPr>
            <a:fld id="{DC98C02B-067F-CC41-8D66-1012D7990DD5}" type="slidenum">
              <a:rPr lang="en-US" smtClean="0"/>
              <a:pPr>
                <a:defRPr/>
              </a:pPr>
              <a:t>‹#›</a:t>
            </a:fld>
            <a:endParaRPr lang="en-US" dirty="0"/>
          </a:p>
        </p:txBody>
      </p:sp>
    </p:spTree>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6" cstate="print"/>
          <a:srcRect/>
          <a:stretch>
            <a:fillRect/>
          </a:stretch>
        </a:blipFill>
        <a:effectLst/>
      </p:bgPr>
    </p:bg>
    <p:spTree>
      <p:nvGrpSpPr>
        <p:cNvPr id="1" name=""/>
        <p:cNvGrpSpPr/>
        <p:nvPr/>
      </p:nvGrpSpPr>
      <p:grpSpPr>
        <a:xfrm>
          <a:off x="0" y="0"/>
          <a:ext cx="0" cy="0"/>
          <a:chOff x="0" y="0"/>
          <a:chExt cx="0" cy="0"/>
        </a:xfrm>
      </p:grpSpPr>
      <p:sp>
        <p:nvSpPr>
          <p:cNvPr id="6" name="Rectangle 5"/>
          <p:cNvSpPr/>
          <p:nvPr/>
        </p:nvSpPr>
        <p:spPr bwMode="auto">
          <a:xfrm>
            <a:off x="19050" y="9001125"/>
            <a:ext cx="12992100" cy="755650"/>
          </a:xfrm>
          <a:prstGeom prst="rect">
            <a:avLst/>
          </a:prstGeom>
          <a:solidFill>
            <a:srgbClr val="000000"/>
          </a:solidFill>
          <a:ln w="25400" cap="flat" cmpd="sng" algn="ctr">
            <a:noFill/>
            <a:prstDash val="solid"/>
            <a:round/>
            <a:headEnd type="none" w="med" len="med"/>
            <a:tailEnd type="none" w="med" len="med"/>
          </a:ln>
          <a:effectLst/>
        </p:spPr>
        <p:txBody>
          <a:bodyPr/>
          <a:lstStyle/>
          <a:p>
            <a:pPr algn="ctr" defTabSz="914400">
              <a:defRPr/>
            </a:pPr>
            <a:endParaRPr lang="en-US" sz="3200" dirty="0">
              <a:solidFill>
                <a:srgbClr val="000000"/>
              </a:solidFill>
              <a:latin typeface="Gill Sans" charset="0"/>
              <a:ea typeface="ヒラギノ角ゴ Pro W3" charset="0"/>
              <a:cs typeface="ヒラギノ角ゴ Pro W3" charset="0"/>
              <a:sym typeface="Gill Sans" charset="0"/>
            </a:endParaRPr>
          </a:p>
        </p:txBody>
      </p:sp>
      <p:sp>
        <p:nvSpPr>
          <p:cNvPr id="1027" name="Rectangle 1"/>
          <p:cNvSpPr>
            <a:spLocks noGrp="1" noChangeArrowheads="1"/>
          </p:cNvSpPr>
          <p:nvPr>
            <p:ph type="title"/>
          </p:nvPr>
        </p:nvSpPr>
        <p:spPr bwMode="auto">
          <a:xfrm>
            <a:off x="593725" y="363538"/>
            <a:ext cx="11761788" cy="1417637"/>
          </a:xfrm>
          <a:prstGeom prst="rect">
            <a:avLst/>
          </a:prstGeom>
          <a:noFill/>
          <a:ln w="12700">
            <a:noFill/>
            <a:miter lim="800000"/>
            <a:headEnd/>
            <a:tailEnd/>
          </a:ln>
        </p:spPr>
        <p:txBody>
          <a:bodyPr vert="horz" wrap="square" lIns="0" tIns="0" rIns="0" bIns="0" numCol="1" anchor="ctr" anchorCtr="0" compatLnSpc="1">
            <a:prstTxWarp prst="textNoShape">
              <a:avLst/>
            </a:prstTxWarp>
          </a:bodyPr>
          <a:lstStyle/>
          <a:p>
            <a:pPr lvl="0"/>
            <a:r>
              <a:rPr lang="en-US">
                <a:sym typeface="Arial" charset="0"/>
              </a:rPr>
              <a:t>Click to edit Master title style</a:t>
            </a:r>
          </a:p>
        </p:txBody>
      </p:sp>
      <p:sp>
        <p:nvSpPr>
          <p:cNvPr id="1028" name="Rectangle 2"/>
          <p:cNvSpPr>
            <a:spLocks noGrp="1" noChangeArrowheads="1"/>
          </p:cNvSpPr>
          <p:nvPr>
            <p:ph type="body" idx="1"/>
          </p:nvPr>
        </p:nvSpPr>
        <p:spPr bwMode="auto">
          <a:xfrm>
            <a:off x="593725" y="2146300"/>
            <a:ext cx="11761788" cy="6699250"/>
          </a:xfrm>
          <a:prstGeom prst="rect">
            <a:avLst/>
          </a:prstGeom>
          <a:noFill/>
          <a:ln w="12700">
            <a:noFill/>
            <a:miter lim="800000"/>
            <a:headEnd/>
            <a:tailEnd/>
          </a:ln>
        </p:spPr>
        <p:txBody>
          <a:bodyPr vert="horz" wrap="square" lIns="0" tIns="0" rIns="0" bIns="0" numCol="1" anchor="t" anchorCtr="0" compatLnSpc="1">
            <a:prstTxWarp prst="textNoShape">
              <a:avLst/>
            </a:prstTxWarp>
          </a:bodyPr>
          <a:lstStyle/>
          <a:p>
            <a:pPr lvl="0"/>
            <a:r>
              <a:rPr lang="en-US">
                <a:sym typeface="Arial" charset="0"/>
              </a:rPr>
              <a:t>Click to edit Master text styles</a:t>
            </a:r>
          </a:p>
          <a:p>
            <a:pPr lvl="1"/>
            <a:r>
              <a:rPr lang="en-US">
                <a:sym typeface="Arial" charset="0"/>
              </a:rPr>
              <a:t>Second level</a:t>
            </a:r>
          </a:p>
          <a:p>
            <a:pPr lvl="2"/>
            <a:r>
              <a:rPr lang="en-US">
                <a:sym typeface="Arial" charset="0"/>
              </a:rPr>
              <a:t>Third level</a:t>
            </a:r>
          </a:p>
          <a:p>
            <a:pPr lvl="3"/>
            <a:r>
              <a:rPr lang="en-US">
                <a:sym typeface="Arial" charset="0"/>
              </a:rPr>
              <a:t>Fourth level</a:t>
            </a:r>
          </a:p>
          <a:p>
            <a:pPr lvl="4"/>
            <a:r>
              <a:rPr lang="en-US">
                <a:sym typeface="Arial" charset="0"/>
              </a:rPr>
              <a:t>Fifth level</a:t>
            </a:r>
          </a:p>
        </p:txBody>
      </p:sp>
      <p:sp>
        <p:nvSpPr>
          <p:cNvPr id="8" name="TextBox 7"/>
          <p:cNvSpPr txBox="1"/>
          <p:nvPr/>
        </p:nvSpPr>
        <p:spPr>
          <a:xfrm>
            <a:off x="333375" y="9221787"/>
            <a:ext cx="5334000" cy="307777"/>
          </a:xfrm>
          <a:prstGeom prst="rect">
            <a:avLst/>
          </a:prstGeom>
          <a:noFill/>
        </p:spPr>
        <p:txBody>
          <a:bodyPr wrap="square" rtlCol="0">
            <a:spAutoFit/>
          </a:bodyPr>
          <a:lstStyle/>
          <a:p>
            <a:r>
              <a:rPr lang="en-US" sz="1400" dirty="0" smtClean="0">
                <a:solidFill>
                  <a:schemeClr val="bg1">
                    <a:lumMod val="65000"/>
                    <a:lumOff val="35000"/>
                  </a:schemeClr>
                </a:solidFill>
              </a:rPr>
              <a:t>Autodesk</a:t>
            </a:r>
            <a:r>
              <a:rPr lang="en-US" sz="1400" baseline="0" dirty="0" smtClean="0">
                <a:solidFill>
                  <a:schemeClr val="bg1">
                    <a:lumMod val="65000"/>
                    <a:lumOff val="35000"/>
                  </a:schemeClr>
                </a:solidFill>
              </a:rPr>
              <a:t> D</a:t>
            </a:r>
            <a:r>
              <a:rPr lang="en-US" sz="1400" dirty="0" smtClean="0">
                <a:solidFill>
                  <a:schemeClr val="bg1">
                    <a:lumMod val="65000"/>
                    <a:lumOff val="35000"/>
                  </a:schemeClr>
                </a:solidFill>
              </a:rPr>
              <a:t>eveloper</a:t>
            </a:r>
            <a:r>
              <a:rPr lang="en-US" sz="1400" baseline="0" dirty="0" smtClean="0">
                <a:solidFill>
                  <a:schemeClr val="bg1">
                    <a:lumMod val="65000"/>
                    <a:lumOff val="35000"/>
                  </a:schemeClr>
                </a:solidFill>
              </a:rPr>
              <a:t> Network 2011</a:t>
            </a:r>
            <a:endParaRPr lang="en-GB" sz="1400" dirty="0">
              <a:solidFill>
                <a:schemeClr val="bg1">
                  <a:lumMod val="65000"/>
                  <a:lumOff val="35000"/>
                </a:schemeClr>
              </a:solidFill>
            </a:endParaRPr>
          </a:p>
        </p:txBody>
      </p:sp>
      <p:sp>
        <p:nvSpPr>
          <p:cNvPr id="9" name="TextBox 8"/>
          <p:cNvSpPr txBox="1"/>
          <p:nvPr userDrawn="1"/>
        </p:nvSpPr>
        <p:spPr>
          <a:xfrm>
            <a:off x="7343775" y="9221787"/>
            <a:ext cx="5334000" cy="307777"/>
          </a:xfrm>
          <a:prstGeom prst="rect">
            <a:avLst/>
          </a:prstGeom>
          <a:noFill/>
        </p:spPr>
        <p:txBody>
          <a:bodyPr wrap="square" rtlCol="0">
            <a:spAutoFit/>
          </a:bodyPr>
          <a:lstStyle/>
          <a:p>
            <a:pPr algn="r"/>
            <a:r>
              <a:rPr lang="en-US" sz="1400" dirty="0" smtClean="0">
                <a:solidFill>
                  <a:schemeClr val="bg1">
                    <a:lumMod val="65000"/>
                    <a:lumOff val="35000"/>
                  </a:schemeClr>
                </a:solidFill>
              </a:rPr>
              <a:t>Autodesk</a:t>
            </a:r>
            <a:endParaRPr lang="en-GB" sz="1400" dirty="0">
              <a:solidFill>
                <a:schemeClr val="bg1">
                  <a:lumMod val="65000"/>
                  <a:lumOff val="35000"/>
                </a:schemeClr>
              </a:solidFill>
            </a:endParaRPr>
          </a:p>
        </p:txBody>
      </p:sp>
    </p:spTree>
  </p:cSld>
  <p:clrMap bg1="dk1" tx1="lt1" bg2="dk2" tx2="lt2" accent1="accent1" accent2="accent2" accent3="accent3" accent4="accent4" accent5="accent5" accent6="accent6" hlink="hlink" folHlink="folHlink"/>
  <p:sldLayoutIdLst>
    <p:sldLayoutId id="2147483785" r:id="rId1"/>
    <p:sldLayoutId id="2147483786" r:id="rId2"/>
    <p:sldLayoutId id="2147483787" r:id="rId3"/>
    <p:sldLayoutId id="2147483788" r:id="rId4"/>
  </p:sldLayoutIdLst>
  <p:transition/>
  <p:timing>
    <p:tnLst>
      <p:par>
        <p:cTn id="1" dur="indefinite" restart="never" nodeType="tmRoot"/>
      </p:par>
    </p:tnLst>
  </p:timing>
  <p:txStyles>
    <p:titleStyle>
      <a:lvl1pPr algn="l" rtl="0" eaLnBrk="0" fontAlgn="base" hangingPunct="0">
        <a:spcBef>
          <a:spcPct val="0"/>
        </a:spcBef>
        <a:spcAft>
          <a:spcPct val="0"/>
        </a:spcAft>
        <a:defRPr sz="4000" b="1">
          <a:solidFill>
            <a:srgbClr val="FFFFFF"/>
          </a:solidFill>
          <a:latin typeface="+mj-lt"/>
          <a:ea typeface="ＭＳ Ｐゴシック" charset="-128"/>
          <a:cs typeface="ＭＳ Ｐゴシック" charset="-128"/>
          <a:sym typeface="Arial" charset="0"/>
        </a:defRPr>
      </a:lvl1pPr>
      <a:lvl2pPr algn="l" rtl="0" eaLnBrk="0" fontAlgn="base" hangingPunct="0">
        <a:spcBef>
          <a:spcPct val="0"/>
        </a:spcBef>
        <a:spcAft>
          <a:spcPct val="0"/>
        </a:spcAft>
        <a:defRPr sz="4000" b="1">
          <a:solidFill>
            <a:srgbClr val="FFFFFF"/>
          </a:solidFill>
          <a:latin typeface="Arial" charset="0"/>
          <a:ea typeface="ＭＳ Ｐゴシック" charset="-128"/>
          <a:cs typeface="ＭＳ Ｐゴシック" charset="-128"/>
          <a:sym typeface="Arial" charset="0"/>
        </a:defRPr>
      </a:lvl2pPr>
      <a:lvl3pPr algn="l" rtl="0" eaLnBrk="0" fontAlgn="base" hangingPunct="0">
        <a:spcBef>
          <a:spcPct val="0"/>
        </a:spcBef>
        <a:spcAft>
          <a:spcPct val="0"/>
        </a:spcAft>
        <a:defRPr sz="4000" b="1">
          <a:solidFill>
            <a:srgbClr val="FFFFFF"/>
          </a:solidFill>
          <a:latin typeface="Arial" charset="0"/>
          <a:ea typeface="ＭＳ Ｐゴシック" charset="-128"/>
          <a:cs typeface="ＭＳ Ｐゴシック" charset="-128"/>
          <a:sym typeface="Arial" charset="0"/>
        </a:defRPr>
      </a:lvl3pPr>
      <a:lvl4pPr algn="l" rtl="0" eaLnBrk="0" fontAlgn="base" hangingPunct="0">
        <a:spcBef>
          <a:spcPct val="0"/>
        </a:spcBef>
        <a:spcAft>
          <a:spcPct val="0"/>
        </a:spcAft>
        <a:defRPr sz="4000" b="1">
          <a:solidFill>
            <a:srgbClr val="FFFFFF"/>
          </a:solidFill>
          <a:latin typeface="Arial" charset="0"/>
          <a:ea typeface="ＭＳ Ｐゴシック" charset="-128"/>
          <a:cs typeface="ＭＳ Ｐゴシック" charset="-128"/>
          <a:sym typeface="Arial" charset="0"/>
        </a:defRPr>
      </a:lvl4pPr>
      <a:lvl5pPr algn="l" rtl="0" eaLnBrk="0" fontAlgn="base" hangingPunct="0">
        <a:spcBef>
          <a:spcPct val="0"/>
        </a:spcBef>
        <a:spcAft>
          <a:spcPct val="0"/>
        </a:spcAft>
        <a:defRPr sz="4000" b="1">
          <a:solidFill>
            <a:srgbClr val="FFFFFF"/>
          </a:solidFill>
          <a:latin typeface="Arial" charset="0"/>
          <a:ea typeface="ＭＳ Ｐゴシック" charset="-128"/>
          <a:cs typeface="ＭＳ Ｐゴシック" charset="-128"/>
          <a:sym typeface="Arial" charset="0"/>
        </a:defRPr>
      </a:lvl5pPr>
      <a:lvl6pPr marL="457358"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6pPr>
      <a:lvl7pPr marL="914715"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7pPr>
      <a:lvl8pPr marL="1372071"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8pPr>
      <a:lvl9pPr marL="1829429"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9pPr>
    </p:titleStyle>
    <p:bodyStyle>
      <a:lvl1pPr marL="282575" indent="-282575" algn="l" rtl="0" eaLnBrk="0" fontAlgn="base" hangingPunct="0">
        <a:spcBef>
          <a:spcPts val="500"/>
        </a:spcBef>
        <a:spcAft>
          <a:spcPct val="0"/>
        </a:spcAft>
        <a:buClr>
          <a:srgbClr val="FFFFFF"/>
        </a:buClr>
        <a:buSzPct val="80000"/>
        <a:buFont typeface="Wingdings" charset="2"/>
        <a:buChar char="§"/>
        <a:defRPr sz="3200">
          <a:solidFill>
            <a:srgbClr val="FFFFFF"/>
          </a:solidFill>
          <a:latin typeface="+mn-lt"/>
          <a:ea typeface="ＭＳ Ｐゴシック" charset="-128"/>
          <a:cs typeface="ＭＳ Ｐゴシック" charset="-128"/>
          <a:sym typeface="Arial" charset="0"/>
        </a:defRPr>
      </a:lvl1pPr>
      <a:lvl2pPr marL="566738" indent="-282575" algn="l" rtl="0" eaLnBrk="0" fontAlgn="base" hangingPunct="0">
        <a:spcBef>
          <a:spcPts val="500"/>
        </a:spcBef>
        <a:spcAft>
          <a:spcPct val="0"/>
        </a:spcAft>
        <a:buClr>
          <a:srgbClr val="FFFFFF"/>
        </a:buClr>
        <a:buSzPct val="80000"/>
        <a:buFont typeface="Wingdings" charset="2"/>
        <a:buChar char="§"/>
        <a:defRPr sz="2800">
          <a:solidFill>
            <a:srgbClr val="FFFFFF"/>
          </a:solidFill>
          <a:latin typeface="+mn-lt"/>
          <a:ea typeface="ＭＳ Ｐゴシック" charset="-128"/>
          <a:cs typeface="+mn-cs"/>
          <a:sym typeface="Arial" charset="0"/>
        </a:defRPr>
      </a:lvl2pPr>
      <a:lvl3pPr marL="908050" indent="-254000" algn="l" rtl="0" eaLnBrk="0" fontAlgn="base" hangingPunct="0">
        <a:spcBef>
          <a:spcPts val="400"/>
        </a:spcBef>
        <a:spcAft>
          <a:spcPct val="0"/>
        </a:spcAft>
        <a:buClr>
          <a:srgbClr val="FFFFFF"/>
        </a:buClr>
        <a:buSzPct val="80000"/>
        <a:buFont typeface="Wingdings" charset="2"/>
        <a:buChar char="§"/>
        <a:defRPr sz="2400">
          <a:solidFill>
            <a:srgbClr val="FFFFFF"/>
          </a:solidFill>
          <a:latin typeface="+mn-lt"/>
          <a:ea typeface="ＭＳ Ｐゴシック" charset="-128"/>
          <a:cs typeface="+mn-cs"/>
          <a:sym typeface="Arial" charset="0"/>
        </a:defRPr>
      </a:lvl3pPr>
      <a:lvl4pPr marL="1420813" indent="-227013" algn="l" rtl="0" eaLnBrk="0" fontAlgn="base" hangingPunct="0">
        <a:spcBef>
          <a:spcPts val="300"/>
        </a:spcBef>
        <a:spcAft>
          <a:spcPct val="0"/>
        </a:spcAft>
        <a:buClr>
          <a:srgbClr val="FFFFFF"/>
        </a:buClr>
        <a:buSzPct val="80000"/>
        <a:buFont typeface="Wingdings" charset="2"/>
        <a:buChar char="§"/>
        <a:defRPr sz="2100">
          <a:solidFill>
            <a:srgbClr val="FFFFFF"/>
          </a:solidFill>
          <a:latin typeface="+mn-lt"/>
          <a:ea typeface="ＭＳ Ｐゴシック" charset="-128"/>
          <a:cs typeface="+mn-cs"/>
          <a:sym typeface="Arial" charset="0"/>
        </a:defRPr>
      </a:lvl4pPr>
      <a:lvl5pPr marL="1876425" indent="-204788" algn="l" rtl="0" eaLnBrk="0" fontAlgn="base" hangingPunct="0">
        <a:spcBef>
          <a:spcPts val="300"/>
        </a:spcBef>
        <a:spcAft>
          <a:spcPct val="0"/>
        </a:spcAft>
        <a:buClr>
          <a:srgbClr val="FFFFFF"/>
        </a:buClr>
        <a:buSzPct val="80000"/>
        <a:buFont typeface="Wingdings" charset="2"/>
        <a:buChar char="§"/>
        <a:defRPr sz="2000">
          <a:solidFill>
            <a:srgbClr val="FFFFFF"/>
          </a:solidFill>
          <a:latin typeface="+mn-lt"/>
          <a:ea typeface="ＭＳ Ｐゴシック" charset="-128"/>
          <a:cs typeface="+mn-cs"/>
          <a:sym typeface="Arial" charset="0"/>
        </a:defRPr>
      </a:lvl5pPr>
      <a:lvl6pPr marL="2336016" indent="-206447"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6pPr>
      <a:lvl7pPr marL="2793373" indent="-206447"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7pPr>
      <a:lvl8pPr marL="3250731" indent="-206447"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8pPr>
      <a:lvl9pPr marL="3708087" indent="-206447"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9pPr>
    </p:bodyStyle>
    <p:otherStyle>
      <a:defPPr>
        <a:defRPr lang="en-US"/>
      </a:defPPr>
      <a:lvl1pPr marL="0" algn="l" defTabSz="914715" rtl="0" eaLnBrk="1" latinLnBrk="0" hangingPunct="1">
        <a:defRPr sz="1800" kern="1200">
          <a:solidFill>
            <a:schemeClr val="tx1"/>
          </a:solidFill>
          <a:latin typeface="+mn-lt"/>
          <a:ea typeface="+mn-ea"/>
          <a:cs typeface="+mn-cs"/>
        </a:defRPr>
      </a:lvl1pPr>
      <a:lvl2pPr marL="457358" algn="l" defTabSz="914715" rtl="0" eaLnBrk="1" latinLnBrk="0" hangingPunct="1">
        <a:defRPr sz="1800" kern="1200">
          <a:solidFill>
            <a:schemeClr val="tx1"/>
          </a:solidFill>
          <a:latin typeface="+mn-lt"/>
          <a:ea typeface="+mn-ea"/>
          <a:cs typeface="+mn-cs"/>
        </a:defRPr>
      </a:lvl2pPr>
      <a:lvl3pPr marL="914715" algn="l" defTabSz="914715" rtl="0" eaLnBrk="1" latinLnBrk="0" hangingPunct="1">
        <a:defRPr sz="1800" kern="1200">
          <a:solidFill>
            <a:schemeClr val="tx1"/>
          </a:solidFill>
          <a:latin typeface="+mn-lt"/>
          <a:ea typeface="+mn-ea"/>
          <a:cs typeface="+mn-cs"/>
        </a:defRPr>
      </a:lvl3pPr>
      <a:lvl4pPr marL="1372071" algn="l" defTabSz="914715" rtl="0" eaLnBrk="1" latinLnBrk="0" hangingPunct="1">
        <a:defRPr sz="1800" kern="1200">
          <a:solidFill>
            <a:schemeClr val="tx1"/>
          </a:solidFill>
          <a:latin typeface="+mn-lt"/>
          <a:ea typeface="+mn-ea"/>
          <a:cs typeface="+mn-cs"/>
        </a:defRPr>
      </a:lvl4pPr>
      <a:lvl5pPr marL="1829429" algn="l" defTabSz="914715" rtl="0" eaLnBrk="1" latinLnBrk="0" hangingPunct="1">
        <a:defRPr sz="1800" kern="1200">
          <a:solidFill>
            <a:schemeClr val="tx1"/>
          </a:solidFill>
          <a:latin typeface="+mn-lt"/>
          <a:ea typeface="+mn-ea"/>
          <a:cs typeface="+mn-cs"/>
        </a:defRPr>
      </a:lvl5pPr>
      <a:lvl6pPr marL="2286785" algn="l" defTabSz="914715" rtl="0" eaLnBrk="1" latinLnBrk="0" hangingPunct="1">
        <a:defRPr sz="1800" kern="1200">
          <a:solidFill>
            <a:schemeClr val="tx1"/>
          </a:solidFill>
          <a:latin typeface="+mn-lt"/>
          <a:ea typeface="+mn-ea"/>
          <a:cs typeface="+mn-cs"/>
        </a:defRPr>
      </a:lvl6pPr>
      <a:lvl7pPr marL="2744143" algn="l" defTabSz="914715" rtl="0" eaLnBrk="1" latinLnBrk="0" hangingPunct="1">
        <a:defRPr sz="1800" kern="1200">
          <a:solidFill>
            <a:schemeClr val="tx1"/>
          </a:solidFill>
          <a:latin typeface="+mn-lt"/>
          <a:ea typeface="+mn-ea"/>
          <a:cs typeface="+mn-cs"/>
        </a:defRPr>
      </a:lvl7pPr>
      <a:lvl8pPr marL="3201501" algn="l" defTabSz="914715" rtl="0" eaLnBrk="1" latinLnBrk="0" hangingPunct="1">
        <a:defRPr sz="1800" kern="1200">
          <a:solidFill>
            <a:schemeClr val="tx1"/>
          </a:solidFill>
          <a:latin typeface="+mn-lt"/>
          <a:ea typeface="+mn-ea"/>
          <a:cs typeface="+mn-cs"/>
        </a:defRPr>
      </a:lvl8pPr>
      <a:lvl9pPr marL="3658857" algn="l" defTabSz="91471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autodesk.com/revitapi-wikihelp"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www.autodesk.com/developrevit"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hyperlink" Target="http://au.autodesk.com/" TargetMode="External"/><Relationship Id="rId4" Type="http://schemas.openxmlformats.org/officeDocument/2006/relationships/hyperlink" Target="http://www.adskconsulting.com/adn/cs/api_course_webcast_archive.php"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hyperlink" Target="http://download.autodesk.com/media/adn/DevDay_Online-Revit_2012_API.zip"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hyperlink" Target="http://www.autodesk.com/symbreg"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adn.autodesk.com/"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usa.autodesk.com/adsk/servlet/index?siteID=123112&amp;id=780161" TargetMode="Externa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8.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51.xml"/><Relationship Id="rId1" Type="http://schemas.openxmlformats.org/officeDocument/2006/relationships/slideLayout" Target="../slideLayouts/slideLayout2.xml"/><Relationship Id="rId6" Type="http://schemas.openxmlformats.org/officeDocument/2006/relationships/image" Target="../media/image25.jpeg"/><Relationship Id="rId5" Type="http://schemas.openxmlformats.org/officeDocument/2006/relationships/image" Target="../media/image24.jpeg"/><Relationship Id="rId4" Type="http://schemas.openxmlformats.org/officeDocument/2006/relationships/image" Target="../media/image23.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2.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6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3.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6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6.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6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7.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6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0.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69.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61.xml"/><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hyperlink" Target="http://www.adskconsulting.com/adn/cs/api_course_sched.php" TargetMode="External"/><Relationship Id="rId7" Type="http://schemas.openxmlformats.org/officeDocument/2006/relationships/hyperlink" Target="http://www.autodesk.com/joinadn" TargetMode="External"/><Relationship Id="rId2" Type="http://schemas.openxmlformats.org/officeDocument/2006/relationships/notesSlide" Target="../notesSlides/notesSlide64.xml"/><Relationship Id="rId1" Type="http://schemas.openxmlformats.org/officeDocument/2006/relationships/slideLayout" Target="../slideLayouts/slideLayout2.xml"/><Relationship Id="rId6" Type="http://schemas.openxmlformats.org/officeDocument/2006/relationships/hyperlink" Target="http://adn.autodesk.com/" TargetMode="External"/><Relationship Id="rId5" Type="http://schemas.openxmlformats.org/officeDocument/2006/relationships/hyperlink" Target="http://www.autodesk.com/apitraining" TargetMode="External"/><Relationship Id="rId4" Type="http://schemas.openxmlformats.org/officeDocument/2006/relationships/hyperlink" Target="http://discussion.autodesk.com/" TargetMode="External"/></Relationships>
</file>

<file path=ppt/slides/_rels/slide73.xml.rels><?xml version="1.0" encoding="UTF-8" standalone="yes"?>
<Relationships xmlns="http://schemas.openxmlformats.org/package/2006/relationships"><Relationship Id="rId3" Type="http://schemas.openxmlformats.org/officeDocument/2006/relationships/hyperlink" Target="http://www.adskconsulting.com/adn/cs/api_course_sched.php" TargetMode="External"/><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hyperlink" Target="http://www.zoomerang.com/Survey/WEB22C9QACTE6V" TargetMode="External"/><Relationship Id="rId2" Type="http://schemas.openxmlformats.org/officeDocument/2006/relationships/notesSlide" Target="../notesSlides/notesSlide66.xml"/><Relationship Id="rId1" Type="http://schemas.openxmlformats.org/officeDocument/2006/relationships/slideLayout" Target="../slideLayouts/slideLayout2.xml"/><Relationship Id="rId5" Type="http://schemas.openxmlformats.org/officeDocument/2006/relationships/hyperlink" Target="http://adn.autodesk.com/" TargetMode="External"/><Relationship Id="rId4" Type="http://schemas.openxmlformats.org/officeDocument/2006/relationships/hyperlink" Target="http://thebuildingcoder.typepad.com/blog/2011/05/api-wishlist-survey.html" TargetMode="External"/></Relationships>
</file>

<file path=ppt/slides/_rels/slide75.xml.rels><?xml version="1.0" encoding="UTF-8" standalone="yes"?>
<Relationships xmlns="http://schemas.openxmlformats.org/package/2006/relationships"><Relationship Id="rId3" Type="http://schemas.openxmlformats.org/officeDocument/2006/relationships/hyperlink" Target="http://adn.autodesk.com/" TargetMode="External"/><Relationship Id="rId2" Type="http://schemas.openxmlformats.org/officeDocument/2006/relationships/notesSlide" Target="../notesSlides/notesSlide67.xml"/><Relationship Id="rId1" Type="http://schemas.openxmlformats.org/officeDocument/2006/relationships/slideLayout" Target="../slideLayouts/slideLayout2.xml"/><Relationship Id="rId4" Type="http://schemas.openxmlformats.org/officeDocument/2006/relationships/hyperlink" Target="http://usa.autodesk.com/adsk/servlet/index?siteID=123112&amp;id=780161" TargetMode="Externa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www.autodesk.com/developrevit"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DevDay2009 Background.jpg"/>
          <p:cNvPicPr>
            <a:picLocks noChangeAspect="1"/>
          </p:cNvPicPr>
          <p:nvPr/>
        </p:nvPicPr>
        <p:blipFill>
          <a:blip r:embed="rId3" cstate="print"/>
          <a:stretch>
            <a:fillRect/>
          </a:stretch>
        </p:blipFill>
        <p:spPr>
          <a:xfrm>
            <a:off x="0" y="10914"/>
            <a:ext cx="13011150" cy="9734948"/>
          </a:xfrm>
          <a:prstGeom prst="rect">
            <a:avLst/>
          </a:prstGeom>
        </p:spPr>
      </p:pic>
      <p:sp>
        <p:nvSpPr>
          <p:cNvPr id="3075" name="Rectangle 3"/>
          <p:cNvSpPr>
            <a:spLocks noGrp="1" noChangeArrowheads="1"/>
          </p:cNvSpPr>
          <p:nvPr/>
        </p:nvSpPr>
        <p:spPr bwMode="auto">
          <a:xfrm>
            <a:off x="454036" y="3769458"/>
            <a:ext cx="12014983" cy="1355108"/>
          </a:xfrm>
          <a:prstGeom prst="rect">
            <a:avLst/>
          </a:prstGeom>
          <a:noFill/>
          <a:ln w="9525">
            <a:noFill/>
            <a:miter lim="800000"/>
            <a:headEnd/>
            <a:tailEnd/>
          </a:ln>
        </p:spPr>
        <p:txBody>
          <a:bodyPr lIns="0" tIns="0" rIns="0" bIns="0"/>
          <a:lstStyle/>
          <a:p>
            <a:pPr eaLnBrk="0" hangingPunct="0">
              <a:spcBef>
                <a:spcPct val="5000"/>
              </a:spcBef>
              <a:spcAft>
                <a:spcPct val="5000"/>
              </a:spcAft>
            </a:pPr>
            <a:endParaRPr lang="en-US" dirty="0">
              <a:solidFill>
                <a:schemeClr val="bg1"/>
              </a:solidFill>
            </a:endParaRPr>
          </a:p>
        </p:txBody>
      </p:sp>
      <p:sp>
        <p:nvSpPr>
          <p:cNvPr id="3076" name="Rectangle 3"/>
          <p:cNvSpPr>
            <a:spLocks noGrp="1" noChangeArrowheads="1"/>
          </p:cNvSpPr>
          <p:nvPr/>
        </p:nvSpPr>
        <p:spPr bwMode="auto">
          <a:xfrm>
            <a:off x="442394" y="2668587"/>
            <a:ext cx="11976583" cy="4797764"/>
          </a:xfrm>
          <a:prstGeom prst="rect">
            <a:avLst/>
          </a:prstGeom>
          <a:noFill/>
          <a:ln w="9525">
            <a:noFill/>
            <a:miter lim="800000"/>
            <a:headEnd/>
            <a:tailEnd/>
          </a:ln>
        </p:spPr>
        <p:txBody>
          <a:bodyPr lIns="0" tIns="0" rIns="0" bIns="0"/>
          <a:lstStyle/>
          <a:p>
            <a:endParaRPr lang="en-US" sz="1800" u="none" dirty="0"/>
          </a:p>
          <a:p>
            <a:endParaRPr lang="en-US" sz="4800" dirty="0" smtClean="0"/>
          </a:p>
          <a:p>
            <a:r>
              <a:rPr lang="en-US" sz="4800" dirty="0" smtClean="0"/>
              <a:t>Revit 2012 API Updates</a:t>
            </a:r>
          </a:p>
          <a:p>
            <a:endParaRPr lang="en-US" sz="4800" dirty="0" smtClean="0"/>
          </a:p>
          <a:p>
            <a:r>
              <a:rPr lang="en-US" sz="3200" i="1" dirty="0" smtClean="0"/>
              <a:t>Jeremy Tammik and Saikat Bhattacharya </a:t>
            </a:r>
          </a:p>
          <a:p>
            <a:r>
              <a:rPr lang="en-US" sz="2400" i="1" dirty="0" smtClean="0"/>
              <a:t>Developer Technical Services </a:t>
            </a:r>
            <a:endParaRPr lang="en-US" sz="2400" i="1" dirty="0"/>
          </a:p>
          <a:p>
            <a:endParaRPr lang="en-US" sz="4800" dirty="0"/>
          </a:p>
        </p:txBody>
      </p:sp>
      <p:sp>
        <p:nvSpPr>
          <p:cNvPr id="7" name="TextBox 6"/>
          <p:cNvSpPr txBox="1"/>
          <p:nvPr/>
        </p:nvSpPr>
        <p:spPr>
          <a:xfrm>
            <a:off x="439623" y="9237844"/>
            <a:ext cx="2713152" cy="300648"/>
          </a:xfrm>
          <a:prstGeom prst="rect">
            <a:avLst/>
          </a:prstGeom>
          <a:solidFill>
            <a:schemeClr val="bg1"/>
          </a:solidFill>
        </p:spPr>
        <p:txBody>
          <a:bodyPr wrap="square" lIns="130101" tIns="65050" rIns="130101" bIns="65050" rtlCol="0">
            <a:spAutoFit/>
          </a:bodyPr>
          <a:lstStyle/>
          <a:p>
            <a:r>
              <a:rPr lang="en-US" sz="1100" dirty="0">
                <a:solidFill>
                  <a:schemeClr val="tx1">
                    <a:lumMod val="50000"/>
                  </a:schemeClr>
                </a:solidFill>
              </a:rPr>
              <a:t>® </a:t>
            </a:r>
            <a:r>
              <a:rPr lang="en-US" sz="1100" dirty="0" smtClean="0">
                <a:solidFill>
                  <a:schemeClr val="tx1">
                    <a:lumMod val="50000"/>
                  </a:schemeClr>
                </a:solidFill>
              </a:rPr>
              <a:t>2011 Autodesk Developer Network</a:t>
            </a:r>
            <a:endParaRPr lang="en-US" sz="1100" dirty="0">
              <a:solidFill>
                <a:schemeClr val="tx1">
                  <a:lumMod val="50000"/>
                </a:schemeClr>
              </a:solidFill>
            </a:endParaRPr>
          </a:p>
        </p:txBody>
      </p:sp>
    </p:spTree>
    <p:extLst>
      <p:ext uri="{BB962C8B-B14F-4D97-AF65-F5344CB8AC3E}">
        <p14:creationId xmlns="" xmlns:p14="http://schemas.microsoft.com/office/powerpoint/2010/main" val="1207640382"/>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38175" y="1677987"/>
            <a:ext cx="11761788" cy="7243763"/>
          </a:xfrm>
        </p:spPr>
        <p:txBody>
          <a:bodyPr/>
          <a:lstStyle/>
          <a:p>
            <a:r>
              <a:rPr lang="en-GB" sz="2800" smtClean="0"/>
              <a:t>Read once</a:t>
            </a:r>
          </a:p>
          <a:p>
            <a:pPr lvl="2"/>
            <a:r>
              <a:rPr lang="en-GB" sz="2000" smtClean="0"/>
              <a:t>Getting Started with the Revit API.doc</a:t>
            </a:r>
          </a:p>
          <a:p>
            <a:pPr lvl="2"/>
            <a:r>
              <a:rPr lang="en-GB" sz="2000" smtClean="0"/>
              <a:t>Revit Platform API Changes and Additions.doc</a:t>
            </a:r>
          </a:p>
          <a:p>
            <a:r>
              <a:rPr lang="en-GB" sz="2800" smtClean="0"/>
              <a:t>Keep at hand always</a:t>
            </a:r>
          </a:p>
          <a:p>
            <a:pPr lvl="2"/>
            <a:r>
              <a:rPr lang="en-GB" sz="2000" smtClean="0"/>
              <a:t>Revit API Developer Guide.pdf</a:t>
            </a:r>
          </a:p>
          <a:p>
            <a:pPr lvl="2"/>
            <a:r>
              <a:rPr lang="en-GB" sz="2000" smtClean="0"/>
              <a:t>RevitAPI.chm</a:t>
            </a:r>
          </a:p>
          <a:p>
            <a:pPr lvl="3"/>
            <a:r>
              <a:rPr lang="en-GB" sz="2000" smtClean="0"/>
              <a:t>What's New section is similar to Changes and Additions doc</a:t>
            </a:r>
          </a:p>
          <a:p>
            <a:r>
              <a:rPr lang="en-GB" sz="2800" smtClean="0"/>
              <a:t>Read if needed</a:t>
            </a:r>
          </a:p>
          <a:p>
            <a:pPr lvl="2"/>
            <a:r>
              <a:rPr lang="en-GB" sz="2000" smtClean="0"/>
              <a:t>RevitAddInUtility.chm – installer</a:t>
            </a:r>
          </a:p>
          <a:p>
            <a:pPr lvl="2"/>
            <a:r>
              <a:rPr lang="en-GB" sz="2000" smtClean="0"/>
              <a:t>Revit Server SDK – file access on server</a:t>
            </a:r>
          </a:p>
          <a:p>
            <a:pPr lvl="2"/>
            <a:r>
              <a:rPr lang="en-GB" sz="2000" smtClean="0"/>
              <a:t>REX SDK – Revit extensions framework</a:t>
            </a:r>
          </a:p>
          <a:p>
            <a:pPr lvl="2"/>
            <a:r>
              <a:rPr lang="en-GB" sz="2000" smtClean="0"/>
              <a:t>Point Clouds Indexer  API</a:t>
            </a:r>
          </a:p>
          <a:p>
            <a:r>
              <a:rPr lang="en-GB" sz="2800" smtClean="0"/>
              <a:t>Important utilities</a:t>
            </a:r>
          </a:p>
          <a:p>
            <a:pPr lvl="2"/>
            <a:r>
              <a:rPr lang="en-GB" sz="2000" smtClean="0"/>
              <a:t>Add-In Manager</a:t>
            </a:r>
          </a:p>
          <a:p>
            <a:pPr lvl="2"/>
            <a:r>
              <a:rPr lang="en-GB" sz="2000" smtClean="0"/>
              <a:t>RevitLookup</a:t>
            </a:r>
          </a:p>
          <a:p>
            <a:r>
              <a:rPr lang="en-GB" sz="2800" smtClean="0"/>
              <a:t>VSTA Samples</a:t>
            </a:r>
          </a:p>
          <a:p>
            <a:r>
              <a:rPr lang="en-GB" sz="2800" smtClean="0"/>
              <a:t>Samples</a:t>
            </a:r>
          </a:p>
          <a:p>
            <a:endParaRPr lang="en-GB" sz="1800" smtClean="0"/>
          </a:p>
          <a:p>
            <a:pPr>
              <a:buNone/>
            </a:pPr>
            <a:r>
              <a:rPr lang="en-GB" sz="2800" smtClean="0"/>
              <a:t>    Revit Wiki Help:  </a:t>
            </a:r>
            <a:r>
              <a:rPr lang="en-GB" sz="2800" smtClean="0">
                <a:hlinkClick r:id="rId3"/>
              </a:rPr>
              <a:t>http://autodesk.com/revitapi-wikihelp</a:t>
            </a:r>
            <a:r>
              <a:rPr lang="en-GB" sz="2800" smtClean="0"/>
              <a:t>  </a:t>
            </a:r>
            <a:r>
              <a:rPr lang="en-GB" sz="2800" i="1" smtClean="0">
                <a:solidFill>
                  <a:schemeClr val="accent2"/>
                </a:solidFill>
              </a:rPr>
              <a:t>new! in 2012 </a:t>
            </a:r>
            <a:endParaRPr lang="en-GB" sz="2000" i="1" smtClean="0">
              <a:solidFill>
                <a:schemeClr val="accent2"/>
              </a:solidFill>
            </a:endParaRPr>
          </a:p>
          <a:p>
            <a:pPr>
              <a:buNone/>
            </a:pPr>
            <a:endParaRPr lang="en-GB" sz="2000" dirty="0"/>
          </a:p>
        </p:txBody>
      </p:sp>
      <p:sp>
        <p:nvSpPr>
          <p:cNvPr id="4" name="Title 1"/>
          <p:cNvSpPr txBox="1">
            <a:spLocks/>
          </p:cNvSpPr>
          <p:nvPr/>
        </p:nvSpPr>
        <p:spPr bwMode="auto">
          <a:xfrm>
            <a:off x="638175" y="230187"/>
            <a:ext cx="11761788" cy="1417637"/>
          </a:xfrm>
          <a:prstGeom prst="rect">
            <a:avLst/>
          </a:prstGeom>
          <a:noFill/>
          <a:ln w="12700">
            <a:noFill/>
            <a:miter lim="800000"/>
            <a:headEnd/>
            <a:tailEnd/>
          </a:ln>
        </p:spPr>
        <p:txBody>
          <a:bodyPr vert="horz" wrap="square" lIns="0" tIns="0" rIns="0" bIns="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4000" b="1" i="0" u="none" strike="noStrike" kern="0" cap="none" spc="0" normalizeH="0" baseline="0" noProof="0" dirty="0" smtClean="0">
                <a:ln>
                  <a:noFill/>
                </a:ln>
                <a:solidFill>
                  <a:srgbClr val="FFC000"/>
                </a:solidFill>
                <a:effectLst/>
                <a:uLnTx/>
                <a:uFillTx/>
                <a:latin typeface="+mj-lt"/>
                <a:ea typeface="ＭＳ Ｐゴシック" charset="-128"/>
                <a:cs typeface="ＭＳ Ｐゴシック" charset="-128"/>
                <a:sym typeface="Arial" charset="0"/>
              </a:rPr>
              <a:t>SDK Documentation</a:t>
            </a:r>
            <a:endParaRPr kumimoji="0" lang="en-US" sz="4000" b="1" i="0" u="none" strike="noStrike" kern="0" cap="none" spc="0" normalizeH="0" baseline="0" noProof="0" dirty="0">
              <a:ln>
                <a:noFill/>
              </a:ln>
              <a:solidFill>
                <a:srgbClr val="FFC000"/>
              </a:solidFill>
              <a:effectLst/>
              <a:uLnTx/>
              <a:uFillTx/>
              <a:latin typeface="+mj-lt"/>
              <a:ea typeface="ＭＳ Ｐゴシック" charset="-128"/>
              <a:cs typeface="ＭＳ Ｐゴシック" charset="-128"/>
              <a:sym typeface="Arial" charset="0"/>
            </a:endParaRP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solidFill>
                  <a:srgbClr val="FFC000"/>
                </a:solidFill>
              </a:rPr>
              <a:t>Revit SDK Samples</a:t>
            </a:r>
            <a:endParaRPr lang="en-GB" dirty="0">
              <a:solidFill>
                <a:srgbClr val="FFC000"/>
              </a:solidFill>
            </a:endParaRPr>
          </a:p>
        </p:txBody>
      </p:sp>
      <p:sp>
        <p:nvSpPr>
          <p:cNvPr id="3" name="Content Placeholder 2"/>
          <p:cNvSpPr>
            <a:spLocks noGrp="1"/>
          </p:cNvSpPr>
          <p:nvPr>
            <p:ph idx="1"/>
          </p:nvPr>
        </p:nvSpPr>
        <p:spPr>
          <a:xfrm>
            <a:off x="611187" y="1677987"/>
            <a:ext cx="11761788" cy="3875087"/>
          </a:xfrm>
        </p:spPr>
        <p:txBody>
          <a:bodyPr/>
          <a:lstStyle/>
          <a:p>
            <a:r>
              <a:rPr lang="en-GB" smtClean="0"/>
              <a:t>Documentation</a:t>
            </a:r>
          </a:p>
          <a:p>
            <a:pPr lvl="1"/>
            <a:r>
              <a:rPr lang="en-GB" sz="2400" smtClean="0"/>
              <a:t>Revit 2012 New Samples.doc</a:t>
            </a:r>
          </a:p>
          <a:p>
            <a:pPr lvl="1"/>
            <a:r>
              <a:rPr lang="en-GB" sz="2400" smtClean="0"/>
              <a:t>SamplesReadMe.htm</a:t>
            </a:r>
          </a:p>
          <a:p>
            <a:r>
              <a:rPr lang="en-GB" smtClean="0"/>
              <a:t>Utility</a:t>
            </a:r>
          </a:p>
          <a:p>
            <a:pPr lvl="1"/>
            <a:r>
              <a:rPr lang="en-GB" sz="2400" smtClean="0"/>
              <a:t>RevitAPIDllsPathUpdater.exe</a:t>
            </a:r>
          </a:p>
          <a:p>
            <a:r>
              <a:rPr lang="en-GB" smtClean="0"/>
              <a:t>Main samples solution</a:t>
            </a:r>
          </a:p>
          <a:p>
            <a:pPr lvl="1"/>
            <a:r>
              <a:rPr lang="en-GB" sz="2400" smtClean="0"/>
              <a:t>SDKSamples2012.sln</a:t>
            </a:r>
          </a:p>
          <a:p>
            <a:r>
              <a:rPr lang="en-GB" smtClean="0"/>
              <a:t>And the samples themselves!</a:t>
            </a:r>
          </a:p>
          <a:p>
            <a:pPr lvl="1">
              <a:buNone/>
            </a:pPr>
            <a:r>
              <a:rPr lang="en-GB" smtClean="0"/>
              <a:t/>
            </a:r>
            <a:br>
              <a:rPr lang="en-GB" smtClean="0"/>
            </a:br>
            <a:endParaRPr lang="en-GB" smtClean="0"/>
          </a:p>
          <a:p>
            <a:pPr>
              <a:buNone/>
            </a:pPr>
            <a:endParaRPr lang="en-GB" dirty="0" smtClean="0"/>
          </a:p>
        </p:txBody>
      </p:sp>
      <p:pic>
        <p:nvPicPr>
          <p:cNvPr id="1026" name="Picture 2"/>
          <p:cNvPicPr>
            <a:picLocks noChangeAspect="1" noChangeArrowheads="1"/>
          </p:cNvPicPr>
          <p:nvPr/>
        </p:nvPicPr>
        <p:blipFill>
          <a:blip r:embed="rId3" cstate="print"/>
          <a:srcRect/>
          <a:stretch>
            <a:fillRect/>
          </a:stretch>
        </p:blipFill>
        <p:spPr bwMode="auto">
          <a:xfrm>
            <a:off x="0" y="6297717"/>
            <a:ext cx="13011150" cy="3533669"/>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to get started with </a:t>
            </a:r>
            <a:r>
              <a:rPr lang="en-US" dirty="0" err="1" smtClean="0"/>
              <a:t>Revit</a:t>
            </a:r>
            <a:r>
              <a:rPr lang="en-US" dirty="0" smtClean="0"/>
              <a:t> API</a:t>
            </a:r>
            <a:endParaRPr lang="en-US" dirty="0"/>
          </a:p>
        </p:txBody>
      </p:sp>
      <p:sp>
        <p:nvSpPr>
          <p:cNvPr id="3" name="Content Placeholder 2"/>
          <p:cNvSpPr>
            <a:spLocks noGrp="1"/>
          </p:cNvSpPr>
          <p:nvPr>
            <p:ph idx="1"/>
          </p:nvPr>
        </p:nvSpPr>
        <p:spPr/>
        <p:txBody>
          <a:bodyPr/>
          <a:lstStyle/>
          <a:p>
            <a:r>
              <a:rPr lang="en-US" dirty="0" smtClean="0"/>
              <a:t>Introduction to </a:t>
            </a:r>
            <a:r>
              <a:rPr lang="en-US" dirty="0" err="1" smtClean="0"/>
              <a:t>Revit</a:t>
            </a:r>
            <a:r>
              <a:rPr lang="en-US" dirty="0" smtClean="0"/>
              <a:t> API </a:t>
            </a:r>
          </a:p>
          <a:p>
            <a:pPr lvl="1"/>
            <a:r>
              <a:rPr lang="en-US" dirty="0" err="1" smtClean="0"/>
              <a:t>DevTV</a:t>
            </a:r>
            <a:r>
              <a:rPr lang="en-US" dirty="0" smtClean="0"/>
              <a:t>: Introduction to </a:t>
            </a:r>
            <a:r>
              <a:rPr lang="en-US" dirty="0" err="1" smtClean="0"/>
              <a:t>Revit</a:t>
            </a:r>
            <a:r>
              <a:rPr lang="en-US" dirty="0" smtClean="0"/>
              <a:t> 2011 Programming (Part 1 and 2) </a:t>
            </a:r>
            <a:br>
              <a:rPr lang="en-US" dirty="0" smtClean="0"/>
            </a:br>
            <a:r>
              <a:rPr lang="en-US" dirty="0" smtClean="0"/>
              <a:t>on </a:t>
            </a:r>
            <a:r>
              <a:rPr lang="en-US" dirty="0" err="1" smtClean="0">
                <a:hlinkClick r:id="rId3"/>
              </a:rPr>
              <a:t>Revit</a:t>
            </a:r>
            <a:r>
              <a:rPr lang="en-US" dirty="0" smtClean="0">
                <a:hlinkClick r:id="rId3"/>
              </a:rPr>
              <a:t> Developer Center </a:t>
            </a:r>
            <a:r>
              <a:rPr lang="en-US" dirty="0" smtClean="0"/>
              <a:t/>
            </a:r>
            <a:br>
              <a:rPr lang="en-US" dirty="0" smtClean="0"/>
            </a:br>
            <a:endParaRPr lang="en-US" dirty="0" smtClean="0"/>
          </a:p>
          <a:p>
            <a:r>
              <a:rPr lang="en-US" dirty="0" smtClean="0"/>
              <a:t>Webcast and AU recordings</a:t>
            </a:r>
          </a:p>
          <a:p>
            <a:pPr lvl="1"/>
            <a:r>
              <a:rPr lang="en-US" dirty="0" smtClean="0"/>
              <a:t>Developer Center &gt; API Training and Consulting &gt; Schedules &gt; </a:t>
            </a:r>
            <a:r>
              <a:rPr lang="en-US" dirty="0" smtClean="0">
                <a:hlinkClick r:id="rId4"/>
              </a:rPr>
              <a:t>Webcast Archives </a:t>
            </a:r>
            <a:r>
              <a:rPr lang="en-US" dirty="0" smtClean="0"/>
              <a:t/>
            </a:r>
            <a:br>
              <a:rPr lang="en-US" dirty="0" smtClean="0"/>
            </a:br>
            <a:r>
              <a:rPr lang="en-US" dirty="0" smtClean="0"/>
              <a:t>filter by “</a:t>
            </a:r>
            <a:r>
              <a:rPr lang="en-US" dirty="0" err="1" smtClean="0"/>
              <a:t>Revit</a:t>
            </a:r>
            <a:r>
              <a:rPr lang="en-US" dirty="0" smtClean="0"/>
              <a:t> API”</a:t>
            </a:r>
          </a:p>
          <a:p>
            <a:pPr lvl="1"/>
            <a:r>
              <a:rPr lang="en-US" dirty="0" smtClean="0">
                <a:hlinkClick r:id="rId5"/>
              </a:rPr>
              <a:t>AU</a:t>
            </a:r>
            <a:r>
              <a:rPr lang="en-US" dirty="0" smtClean="0"/>
              <a:t> online classes</a:t>
            </a:r>
            <a:br>
              <a:rPr lang="en-US" dirty="0" smtClean="0"/>
            </a:br>
            <a:r>
              <a:rPr lang="en-US" dirty="0" smtClean="0"/>
              <a:t>look under “customization and programming” track</a:t>
            </a:r>
            <a:br>
              <a:rPr lang="en-US" dirty="0" smtClean="0"/>
            </a:br>
            <a:endParaRPr lang="en-US" dirty="0" smtClean="0"/>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evDay Online.JPG"/>
          <p:cNvPicPr>
            <a:picLocks noChangeAspect="1"/>
          </p:cNvPicPr>
          <p:nvPr/>
        </p:nvPicPr>
        <p:blipFill>
          <a:blip r:embed="rId3" cstate="print"/>
          <a:stretch>
            <a:fillRect/>
          </a:stretch>
        </p:blipFill>
        <p:spPr>
          <a:xfrm>
            <a:off x="5057775" y="4364643"/>
            <a:ext cx="7773607" cy="4704744"/>
          </a:xfrm>
          <a:prstGeom prst="rect">
            <a:avLst/>
          </a:prstGeom>
        </p:spPr>
      </p:pic>
      <p:sp>
        <p:nvSpPr>
          <p:cNvPr id="2" name="Title 1"/>
          <p:cNvSpPr>
            <a:spLocks noGrp="1"/>
          </p:cNvSpPr>
          <p:nvPr>
            <p:ph type="title"/>
          </p:nvPr>
        </p:nvSpPr>
        <p:spPr/>
        <p:txBody>
          <a:bodyPr/>
          <a:lstStyle/>
          <a:p>
            <a:r>
              <a:rPr lang="en-US" dirty="0" err="1" smtClean="0"/>
              <a:t>Revit</a:t>
            </a:r>
            <a:r>
              <a:rPr lang="en-US" dirty="0" smtClean="0"/>
              <a:t> 2012 APIs Overview </a:t>
            </a:r>
            <a:endParaRPr lang="en-US" dirty="0"/>
          </a:p>
        </p:txBody>
      </p:sp>
      <p:sp>
        <p:nvSpPr>
          <p:cNvPr id="3" name="Content Placeholder 2"/>
          <p:cNvSpPr>
            <a:spLocks noGrp="1"/>
          </p:cNvSpPr>
          <p:nvPr>
            <p:ph idx="1"/>
          </p:nvPr>
        </p:nvSpPr>
        <p:spPr/>
        <p:txBody>
          <a:bodyPr/>
          <a:lstStyle/>
          <a:p>
            <a:pPr>
              <a:buNone/>
            </a:pPr>
            <a:r>
              <a:rPr lang="en-US" dirty="0" smtClean="0"/>
              <a:t>Today’s presentation </a:t>
            </a:r>
          </a:p>
          <a:p>
            <a:pPr>
              <a:buNone/>
            </a:pPr>
            <a:r>
              <a:rPr lang="en-US" dirty="0" smtClean="0"/>
              <a:t>	discuss selected </a:t>
            </a:r>
            <a:r>
              <a:rPr lang="en-US" dirty="0" err="1" smtClean="0"/>
              <a:t>Revit</a:t>
            </a:r>
            <a:r>
              <a:rPr lang="en-US" dirty="0" smtClean="0"/>
              <a:t> 2012 API topics in depth</a:t>
            </a:r>
          </a:p>
          <a:p>
            <a:pPr>
              <a:buNone/>
            </a:pPr>
            <a:endParaRPr lang="en-US" dirty="0" smtClean="0"/>
          </a:p>
          <a:p>
            <a:pPr>
              <a:buNone/>
            </a:pPr>
            <a:r>
              <a:rPr lang="en-US" dirty="0" err="1" smtClean="0"/>
              <a:t>DevDay</a:t>
            </a:r>
            <a:r>
              <a:rPr lang="en-US" dirty="0" smtClean="0"/>
              <a:t> Online recording</a:t>
            </a:r>
          </a:p>
          <a:p>
            <a:pPr>
              <a:buNone/>
            </a:pPr>
            <a:r>
              <a:rPr lang="en-US" dirty="0" smtClean="0"/>
              <a:t>	- </a:t>
            </a:r>
            <a:r>
              <a:rPr lang="en-US" sz="2400" dirty="0" smtClean="0"/>
              <a:t>Complete overview of  2012 new features</a:t>
            </a:r>
          </a:p>
          <a:p>
            <a:pPr>
              <a:buNone/>
            </a:pPr>
            <a:r>
              <a:rPr lang="en-US" dirty="0" smtClean="0"/>
              <a:t>	</a:t>
            </a:r>
            <a:r>
              <a:rPr lang="en-US" sz="2400" dirty="0" smtClean="0"/>
              <a:t>- </a:t>
            </a:r>
            <a:r>
              <a:rPr lang="en-US" sz="2400" dirty="0" smtClean="0">
                <a:hlinkClick r:id="rId4"/>
              </a:rPr>
              <a:t>Available</a:t>
            </a:r>
            <a:r>
              <a:rPr lang="en-US" sz="2400" dirty="0" smtClean="0"/>
              <a:t> from the Developer </a:t>
            </a:r>
            <a:br>
              <a:rPr lang="en-US" sz="2400" dirty="0" smtClean="0"/>
            </a:br>
            <a:r>
              <a:rPr lang="en-US" sz="2400" dirty="0" smtClean="0"/>
              <a:t>  Center webcast archives </a:t>
            </a: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GB" smtClean="0"/>
              <a:t>Revit 2012 API Modifications and Updates</a:t>
            </a:r>
            <a:endParaRPr lang="en-GB" dirty="0" smtClean="0"/>
          </a:p>
        </p:txBody>
      </p:sp>
      <p:sp>
        <p:nvSpPr>
          <p:cNvPr id="18435" name="Rectangle 3"/>
          <p:cNvSpPr>
            <a:spLocks noGrp="1" noChangeArrowheads="1"/>
          </p:cNvSpPr>
          <p:nvPr>
            <p:ph idx="1"/>
          </p:nvPr>
        </p:nvSpPr>
        <p:spPr/>
        <p:txBody>
          <a:bodyPr/>
          <a:lstStyle/>
          <a:p>
            <a:r>
              <a:rPr lang="en-GB" smtClean="0"/>
              <a:t>.NET Framework 4.0</a:t>
            </a:r>
          </a:p>
          <a:p>
            <a:r>
              <a:rPr lang="en-GB" smtClean="0"/>
              <a:t>No .ini file add-in loading </a:t>
            </a:r>
          </a:p>
          <a:p>
            <a:r>
              <a:rPr lang="en-GB" smtClean="0"/>
              <a:t>Vendor identification tag</a:t>
            </a:r>
          </a:p>
          <a:p>
            <a:r>
              <a:rPr lang="en-GB" smtClean="0"/>
              <a:t>Manual regeneration mode</a:t>
            </a:r>
          </a:p>
          <a:p>
            <a:r>
              <a:rPr lang="en-GB" smtClean="0"/>
              <a:t>Compound structure and wall sweeps</a:t>
            </a:r>
          </a:p>
          <a:p>
            <a:r>
              <a:rPr lang="en-GB" smtClean="0"/>
              <a:t>Line and fill patterns</a:t>
            </a:r>
          </a:p>
          <a:p>
            <a:r>
              <a:rPr lang="en-GB" smtClean="0"/>
              <a:t>Independent tag</a:t>
            </a:r>
          </a:p>
          <a:p>
            <a:r>
              <a:rPr lang="en-GB" smtClean="0"/>
              <a:t>Import and export APIs</a:t>
            </a:r>
          </a:p>
          <a:p>
            <a:r>
              <a:rPr lang="en-GB" smtClean="0"/>
              <a:t>Save and close API changes</a:t>
            </a:r>
          </a:p>
          <a:p>
            <a:r>
              <a:rPr lang="en-GB" smtClean="0"/>
              <a:t>Reference properties</a:t>
            </a:r>
          </a:p>
          <a:p>
            <a:r>
              <a:rPr lang="en-GB" smtClean="0"/>
              <a:t>Event changes</a:t>
            </a:r>
          </a:p>
          <a:p>
            <a:r>
              <a:rPr lang="en-GB" smtClean="0"/>
              <a:t>Move/Mirror/Rotate/Array changes</a:t>
            </a:r>
          </a:p>
          <a:p>
            <a:r>
              <a:rPr lang="en-GB" smtClean="0"/>
              <a:t>Structural analytical model and rebar changes</a:t>
            </a:r>
            <a:endParaRPr lang="en-GB" dirty="0"/>
          </a:p>
        </p:txBody>
      </p:sp>
      <p:pic>
        <p:nvPicPr>
          <p:cNvPr id="6" name="Picture 2" descr="C:\Documents and Settings\walmslk\Local Settings\Temporary Internet Files\Content.IE5\EARWAUQM\MPj04096740000[1].jpg"/>
          <p:cNvPicPr>
            <a:picLocks noChangeAspect="1" noChangeArrowheads="1"/>
          </p:cNvPicPr>
          <p:nvPr/>
        </p:nvPicPr>
        <p:blipFill>
          <a:blip r:embed="rId3" cstate="email"/>
          <a:srcRect/>
          <a:stretch>
            <a:fillRect/>
          </a:stretch>
        </p:blipFill>
        <p:spPr bwMode="auto">
          <a:xfrm>
            <a:off x="10652625" y="1646554"/>
            <a:ext cx="1730012" cy="2818624"/>
          </a:xfrm>
          <a:prstGeom prst="rect">
            <a:avLst/>
          </a:prstGeom>
          <a:noFill/>
          <a:effectLst>
            <a:softEdge rad="63500"/>
          </a:effectLst>
        </p:spPr>
      </p:pic>
    </p:spTree>
    <p:extLst>
      <p:ext uri="{BB962C8B-B14F-4D97-AF65-F5344CB8AC3E}">
        <p14:creationId xmlns:p14="http://schemas.microsoft.com/office/powerpoint/2010/main" xmlns="" val="661911788"/>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GB" smtClean="0"/>
              <a:t>Revit 2012 API New Features</a:t>
            </a:r>
            <a:endParaRPr lang="en-GB"/>
          </a:p>
        </p:txBody>
      </p:sp>
      <p:sp>
        <p:nvSpPr>
          <p:cNvPr id="18435" name="Rectangle 3"/>
          <p:cNvSpPr>
            <a:spLocks noGrp="1" noChangeArrowheads="1"/>
          </p:cNvSpPr>
          <p:nvPr>
            <p:ph idx="1"/>
          </p:nvPr>
        </p:nvSpPr>
        <p:spPr/>
        <p:txBody>
          <a:bodyPr/>
          <a:lstStyle/>
          <a:p>
            <a:r>
              <a:rPr lang="en-GB" smtClean="0"/>
              <a:t>Open and activate document, set active view</a:t>
            </a:r>
          </a:p>
          <a:p>
            <a:r>
              <a:rPr lang="en-GB" smtClean="0"/>
              <a:t>Custom ribbon tab</a:t>
            </a:r>
          </a:p>
          <a:p>
            <a:r>
              <a:rPr lang="en-GB" smtClean="0"/>
              <a:t>Worksharing API</a:t>
            </a:r>
          </a:p>
          <a:p>
            <a:r>
              <a:rPr lang="en-GB" smtClean="0"/>
              <a:t>Geometry enhancements</a:t>
            </a:r>
          </a:p>
          <a:p>
            <a:r>
              <a:rPr lang="en-GB" smtClean="0"/>
              <a:t>Analysis of room and space 3D geometry</a:t>
            </a:r>
          </a:p>
          <a:p>
            <a:r>
              <a:rPr lang="en-GB" smtClean="0"/>
              <a:t>Detailed energy analysis</a:t>
            </a:r>
          </a:p>
          <a:p>
            <a:r>
              <a:rPr lang="en-GB" smtClean="0"/>
              <a:t>Conceptual energy analysis</a:t>
            </a:r>
          </a:p>
          <a:p>
            <a:r>
              <a:rPr lang="en-GB" smtClean="0"/>
              <a:t>Analysis visualization framework enhancements</a:t>
            </a:r>
          </a:p>
          <a:p>
            <a:r>
              <a:rPr lang="en-GB" smtClean="0"/>
              <a:t>MEP API enhancements</a:t>
            </a:r>
          </a:p>
          <a:p>
            <a:r>
              <a:rPr lang="en-GB" smtClean="0"/>
              <a:t>Rebar enhancements</a:t>
            </a:r>
          </a:p>
          <a:p>
            <a:r>
              <a:rPr lang="en-GB" smtClean="0"/>
              <a:t>Construction modeling</a:t>
            </a:r>
          </a:p>
          <a:p>
            <a:r>
              <a:rPr lang="en-GB" smtClean="0"/>
              <a:t>Point clouds</a:t>
            </a:r>
          </a:p>
          <a:p>
            <a:r>
              <a:rPr lang="en-GB" smtClean="0"/>
              <a:t>Extensible storage</a:t>
            </a:r>
            <a:endParaRPr lang="en-GB" dirty="0" smtClean="0"/>
          </a:p>
        </p:txBody>
      </p:sp>
      <p:pic>
        <p:nvPicPr>
          <p:cNvPr id="5" name="Picture 2" descr="C:\Documents and Settings\walmslk\Local Settings\Temporary Internet Files\Content.IE5\A9N3OQ34\MPj04005780000[1].jpg"/>
          <p:cNvPicPr>
            <a:picLocks noChangeAspect="1" noChangeArrowheads="1"/>
          </p:cNvPicPr>
          <p:nvPr/>
        </p:nvPicPr>
        <p:blipFill>
          <a:blip r:embed="rId3" cstate="email"/>
          <a:srcRect/>
          <a:stretch>
            <a:fillRect/>
          </a:stretch>
        </p:blipFill>
        <p:spPr bwMode="auto">
          <a:xfrm>
            <a:off x="10544175" y="1677987"/>
            <a:ext cx="1796550" cy="2927033"/>
          </a:xfrm>
          <a:prstGeom prst="rect">
            <a:avLst/>
          </a:prstGeom>
          <a:noFill/>
          <a:effectLst>
            <a:softEdge rad="63500"/>
          </a:effectLst>
        </p:spPr>
      </p:pic>
    </p:spTree>
    <p:extLst>
      <p:ext uri="{BB962C8B-B14F-4D97-AF65-F5344CB8AC3E}">
        <p14:creationId xmlns:p14="http://schemas.microsoft.com/office/powerpoint/2010/main" xmlns="" val="1903475130"/>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smtClean="0"/>
              <a:t>Migrating Add-Ins to Revit 2012</a:t>
            </a:r>
            <a:endParaRPr lang="en-GB" sz="4000" dirty="0"/>
          </a:p>
        </p:txBody>
      </p:sp>
      <p:sp>
        <p:nvSpPr>
          <p:cNvPr id="3" name="Rectangle 3"/>
          <p:cNvSpPr txBox="1">
            <a:spLocks noChangeArrowheads="1"/>
          </p:cNvSpPr>
          <p:nvPr/>
        </p:nvSpPr>
        <p:spPr>
          <a:xfrm>
            <a:off x="561975" y="5106987"/>
            <a:ext cx="10058400" cy="1192495"/>
          </a:xfrm>
          <a:prstGeom prst="rect">
            <a:avLst/>
          </a:prstGeom>
        </p:spPr>
        <p:txBody>
          <a:bodyPr/>
          <a:lstStyle/>
          <a:p>
            <a:pPr marL="282894" marR="0" lvl="0" indent="-282894" algn="l" defTabSz="914400" rtl="0" eaLnBrk="1" fontAlgn="base" latinLnBrk="0" hangingPunct="1">
              <a:lnSpc>
                <a:spcPct val="100000"/>
              </a:lnSpc>
              <a:spcBef>
                <a:spcPts val="499"/>
              </a:spcBef>
              <a:spcAft>
                <a:spcPct val="0"/>
              </a:spcAft>
              <a:buClr>
                <a:schemeClr val="tx2"/>
              </a:buClr>
              <a:buSzPct val="80000"/>
              <a:buFontTx/>
              <a:buNone/>
              <a:tabLst/>
              <a:defRPr/>
            </a:pPr>
            <a:r>
              <a:rPr lang="en-US" sz="2400" i="1" kern="0" dirty="0" smtClean="0">
                <a:solidFill>
                  <a:schemeClr val="accent2"/>
                </a:solidFill>
                <a:latin typeface="+mn-lt"/>
                <a:ea typeface="+mn-ea"/>
                <a:cs typeface="+mn-cs"/>
                <a:sym typeface="Arial" pitchFamily="34" charset="0"/>
              </a:rPr>
              <a:t>Migrating existing </a:t>
            </a:r>
            <a:r>
              <a:rPr lang="en-US" sz="2400" i="1" kern="0" dirty="0" err="1" smtClean="0">
                <a:solidFill>
                  <a:schemeClr val="accent2"/>
                </a:solidFill>
                <a:latin typeface="+mn-lt"/>
                <a:ea typeface="+mn-ea"/>
                <a:cs typeface="+mn-cs"/>
                <a:sym typeface="Arial" pitchFamily="34" charset="0"/>
              </a:rPr>
              <a:t>Revit</a:t>
            </a:r>
            <a:r>
              <a:rPr lang="en-US" sz="2400" i="1" kern="0" dirty="0" smtClean="0">
                <a:solidFill>
                  <a:schemeClr val="accent2"/>
                </a:solidFill>
                <a:latin typeface="+mn-lt"/>
                <a:ea typeface="+mn-ea"/>
                <a:cs typeface="+mn-cs"/>
                <a:sym typeface="Arial" pitchFamily="34" charset="0"/>
              </a:rPr>
              <a:t> 2011 add-ins to </a:t>
            </a:r>
            <a:r>
              <a:rPr lang="en-US" sz="2400" i="1" kern="0" dirty="0" err="1" smtClean="0">
                <a:solidFill>
                  <a:schemeClr val="accent2"/>
                </a:solidFill>
                <a:latin typeface="+mn-lt"/>
                <a:ea typeface="+mn-ea"/>
                <a:cs typeface="+mn-cs"/>
                <a:sym typeface="Arial" pitchFamily="34" charset="0"/>
              </a:rPr>
              <a:t>Revit</a:t>
            </a:r>
            <a:r>
              <a:rPr lang="en-US" sz="2400" i="1" kern="0" dirty="0" smtClean="0">
                <a:solidFill>
                  <a:schemeClr val="accent2"/>
                </a:solidFill>
                <a:latin typeface="+mn-lt"/>
                <a:ea typeface="+mn-ea"/>
                <a:cs typeface="+mn-cs"/>
                <a:sym typeface="Arial" pitchFamily="34" charset="0"/>
              </a:rPr>
              <a:t> 2012</a:t>
            </a:r>
            <a:endParaRPr kumimoji="0" lang="en-GB" sz="2400" b="0" i="1" u="none" strike="noStrike" kern="0" cap="none" spc="0" normalizeH="0" baseline="0" noProof="0" dirty="0" smtClean="0">
              <a:ln>
                <a:noFill/>
              </a:ln>
              <a:solidFill>
                <a:schemeClr val="accent2"/>
              </a:solidFill>
              <a:effectLst/>
              <a:uLnTx/>
              <a:uFillTx/>
              <a:latin typeface="+mn-lt"/>
              <a:ea typeface="+mn-ea"/>
              <a:cs typeface="+mn-cs"/>
              <a:sym typeface="Arial" pitchFamily="34" charset="0"/>
            </a:endParaRPr>
          </a:p>
        </p:txBody>
      </p:sp>
      <p:sp>
        <p:nvSpPr>
          <p:cNvPr id="4" name="Line 24"/>
          <p:cNvSpPr>
            <a:spLocks noChangeShapeType="1"/>
          </p:cNvSpPr>
          <p:nvPr/>
        </p:nvSpPr>
        <p:spPr bwMode="auto">
          <a:xfrm>
            <a:off x="561975" y="4878387"/>
            <a:ext cx="10055225" cy="0"/>
          </a:xfrm>
          <a:prstGeom prst="line">
            <a:avLst/>
          </a:prstGeom>
          <a:ln>
            <a:headEnd/>
            <a:tailEnd/>
          </a:ln>
        </p:spPr>
        <p:style>
          <a:lnRef idx="3">
            <a:schemeClr val="accent6"/>
          </a:lnRef>
          <a:fillRef idx="0">
            <a:schemeClr val="accent6"/>
          </a:fillRef>
          <a:effectRef idx="2">
            <a:schemeClr val="accent6"/>
          </a:effectRef>
          <a:fontRef idx="minor">
            <a:schemeClr val="tx1"/>
          </a:fontRef>
        </p:style>
        <p:txBody>
          <a:bodyPr wrap="none" anchor="ctr">
            <a:prstTxWarp prst="textNoShape">
              <a:avLst/>
            </a:prstTxWarp>
          </a:bodyPr>
          <a:lstStyle/>
          <a:p>
            <a:endParaRPr lang="en-US" dirty="0"/>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solidFill>
                  <a:srgbClr val="FFC000"/>
                </a:solidFill>
              </a:rPr>
              <a:t>Migration</a:t>
            </a:r>
            <a:endParaRPr lang="en-GB" dirty="0">
              <a:solidFill>
                <a:srgbClr val="FFC000"/>
              </a:solidFill>
            </a:endParaRPr>
          </a:p>
        </p:txBody>
      </p:sp>
      <p:sp>
        <p:nvSpPr>
          <p:cNvPr id="3" name="Content Placeholder 2"/>
          <p:cNvSpPr>
            <a:spLocks noGrp="1"/>
          </p:cNvSpPr>
          <p:nvPr>
            <p:ph idx="1"/>
          </p:nvPr>
        </p:nvSpPr>
        <p:spPr/>
        <p:txBody>
          <a:bodyPr/>
          <a:lstStyle/>
          <a:p>
            <a:pPr>
              <a:defRPr/>
            </a:pPr>
            <a:r>
              <a:rPr lang="en-GB" smtClean="0"/>
              <a:t>Revit uses .NET Framework 4.0 (VSTA .NET 3.5) </a:t>
            </a:r>
            <a:br>
              <a:rPr lang="en-GB" smtClean="0"/>
            </a:br>
            <a:endParaRPr lang="en-GB" smtClean="0"/>
          </a:p>
          <a:p>
            <a:pPr>
              <a:defRPr/>
            </a:pPr>
            <a:r>
              <a:rPr lang="en-GB" smtClean="0"/>
              <a:t>Visual Studio</a:t>
            </a:r>
          </a:p>
          <a:p>
            <a:pPr lvl="1">
              <a:defRPr/>
            </a:pPr>
            <a:r>
              <a:rPr lang="en-GB" smtClean="0"/>
              <a:t>VS 2008 (no debugging) or </a:t>
            </a:r>
          </a:p>
          <a:p>
            <a:pPr lvl="1">
              <a:defRPr/>
            </a:pPr>
            <a:r>
              <a:rPr lang="en-GB" smtClean="0"/>
              <a:t>VS 2010 with framework target of .NET 3.5 or 4.0</a:t>
            </a:r>
            <a:br>
              <a:rPr lang="en-GB" smtClean="0"/>
            </a:br>
            <a:endParaRPr lang="en-GB" smtClean="0"/>
          </a:p>
          <a:p>
            <a:pPr>
              <a:defRPr/>
            </a:pPr>
            <a:r>
              <a:rPr lang="en-GB" smtClean="0"/>
              <a:t>Add-manifest</a:t>
            </a:r>
          </a:p>
          <a:p>
            <a:pPr lvl="1">
              <a:defRPr/>
            </a:pPr>
            <a:r>
              <a:rPr lang="en-GB" smtClean="0"/>
              <a:t>No more .ini file </a:t>
            </a:r>
          </a:p>
          <a:p>
            <a:pPr lvl="1">
              <a:defRPr/>
            </a:pPr>
            <a:r>
              <a:rPr lang="en-GB" smtClean="0"/>
              <a:t>&lt;VendorId&gt;ADSK&lt;/VendorId&gt; (must) </a:t>
            </a:r>
          </a:p>
          <a:p>
            <a:pPr lvl="1">
              <a:defRPr/>
            </a:pPr>
            <a:r>
              <a:rPr lang="en-GB" smtClean="0"/>
              <a:t>&lt;VendorDescription&gt;Autodesk, www.autodesk.com&lt;/VendorDescription&gt; </a:t>
            </a:r>
            <a:br>
              <a:rPr lang="en-GB" smtClean="0"/>
            </a:br>
            <a:r>
              <a:rPr lang="en-GB" smtClean="0"/>
              <a:t>(optional) </a:t>
            </a:r>
          </a:p>
          <a:p>
            <a:pPr lvl="1"/>
            <a:r>
              <a:rPr lang="en-GB" smtClean="0"/>
              <a:t>RDS: Registered Developer Symbol </a:t>
            </a:r>
            <a:r>
              <a:rPr lang="en-GB" smtClean="0">
                <a:hlinkClick r:id="rId3"/>
              </a:rPr>
              <a:t>www.autodesk.com/symbreg</a:t>
            </a:r>
            <a:endParaRPr lang="en-GB" smtClean="0"/>
          </a:p>
          <a:p>
            <a:pPr lvl="1">
              <a:buNone/>
            </a:pPr>
            <a:endParaRPr lang="en-GB" smtClean="0"/>
          </a:p>
          <a:p>
            <a:pPr>
              <a:defRPr/>
            </a:pPr>
            <a:r>
              <a:rPr lang="en-GB" smtClean="0"/>
              <a:t>Re-reference managed modules</a:t>
            </a:r>
          </a:p>
          <a:p>
            <a:pPr lvl="1">
              <a:defRPr/>
            </a:pPr>
            <a:r>
              <a:rPr lang="en-GB" smtClean="0"/>
              <a:t>RevitAPI.dll</a:t>
            </a:r>
          </a:p>
          <a:p>
            <a:pPr lvl="1">
              <a:defRPr/>
            </a:pPr>
            <a:r>
              <a:rPr lang="en-GB" smtClean="0"/>
              <a:t>RevitAPIUI.dll</a:t>
            </a:r>
          </a:p>
          <a:p>
            <a:pPr>
              <a:defRPr/>
            </a:pPr>
            <a:endParaRPr lang="en-GB" smtClean="0">
              <a:solidFill>
                <a:schemeClr val="tx1">
                  <a:lumMod val="50000"/>
                </a:schemeClr>
              </a:solidFill>
            </a:endParaRPr>
          </a:p>
          <a:p>
            <a:pPr>
              <a:buNone/>
              <a:defRPr/>
            </a:pPr>
            <a:r>
              <a:rPr lang="en-GB" smtClean="0"/>
              <a:t/>
            </a:r>
            <a:br>
              <a:rPr lang="en-GB" smtClean="0"/>
            </a:br>
            <a:endParaRPr lang="en-GB" smtClean="0"/>
          </a:p>
          <a:p>
            <a:pPr>
              <a:buNone/>
            </a:pPr>
            <a:endParaRPr lang="en-GB" dirty="0" smtClean="0"/>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solidFill>
                  <a:srgbClr val="FFC000"/>
                </a:solidFill>
              </a:rPr>
              <a:t>Migration (cont.) </a:t>
            </a:r>
            <a:endParaRPr lang="en-GB" dirty="0">
              <a:solidFill>
                <a:srgbClr val="FFC000"/>
              </a:solidFill>
            </a:endParaRPr>
          </a:p>
        </p:txBody>
      </p:sp>
      <p:sp>
        <p:nvSpPr>
          <p:cNvPr id="3" name="Content Placeholder 2"/>
          <p:cNvSpPr>
            <a:spLocks noGrp="1"/>
          </p:cNvSpPr>
          <p:nvPr>
            <p:ph idx="1"/>
          </p:nvPr>
        </p:nvSpPr>
        <p:spPr/>
        <p:txBody>
          <a:bodyPr/>
          <a:lstStyle/>
          <a:p>
            <a:pPr>
              <a:defRPr/>
            </a:pPr>
            <a:r>
              <a:rPr lang="en-GB" smtClean="0"/>
              <a:t>Regeneration</a:t>
            </a:r>
          </a:p>
          <a:p>
            <a:pPr lvl="1">
              <a:defRPr/>
            </a:pPr>
            <a:r>
              <a:rPr lang="en-GB" smtClean="0"/>
              <a:t>Manual regeneration mode only</a:t>
            </a:r>
          </a:p>
          <a:p>
            <a:pPr lvl="1">
              <a:defRPr/>
            </a:pPr>
            <a:r>
              <a:rPr lang="en-GB" smtClean="0"/>
              <a:t>Remove regeneration attribute &gt;&gt; no effect if you keep it </a:t>
            </a:r>
          </a:p>
          <a:p>
            <a:pPr lvl="1">
              <a:defRPr/>
            </a:pPr>
            <a:r>
              <a:rPr lang="en-GB" smtClean="0"/>
              <a:t>Use Document.Regeneration() when you need to access geometry after the creation/modification</a:t>
            </a:r>
          </a:p>
          <a:p>
            <a:pPr lvl="1">
              <a:buNone/>
              <a:defRPr/>
            </a:pPr>
            <a:endParaRPr lang="en-GB" smtClean="0"/>
          </a:p>
          <a:p>
            <a:pPr>
              <a:defRPr/>
            </a:pPr>
            <a:r>
              <a:rPr lang="en-GB" smtClean="0">
                <a:solidFill>
                  <a:schemeClr val="tx1"/>
                </a:solidFill>
              </a:rPr>
              <a:t>Signature changes, e.g., </a:t>
            </a:r>
          </a:p>
          <a:p>
            <a:pPr lvl="1">
              <a:defRPr/>
            </a:pPr>
            <a:r>
              <a:rPr lang="en-GB" smtClean="0">
                <a:solidFill>
                  <a:schemeClr val="tx1"/>
                </a:solidFill>
              </a:rPr>
              <a:t>Document.Import(). .Export </a:t>
            </a:r>
          </a:p>
          <a:p>
            <a:pPr lvl="1">
              <a:defRPr/>
            </a:pPr>
            <a:r>
              <a:rPr lang="en-GB" smtClean="0">
                <a:solidFill>
                  <a:schemeClr val="tx1"/>
                </a:solidFill>
              </a:rPr>
              <a:t>Compound Structure and wall sweeps </a:t>
            </a:r>
          </a:p>
          <a:p>
            <a:pPr lvl="1">
              <a:buNone/>
              <a:defRPr/>
            </a:pPr>
            <a:endParaRPr lang="en-GB" smtClean="0">
              <a:solidFill>
                <a:schemeClr val="tx1"/>
              </a:solidFill>
            </a:endParaRPr>
          </a:p>
          <a:p>
            <a:pPr>
              <a:defRPr/>
            </a:pPr>
            <a:r>
              <a:rPr lang="en-GB" smtClean="0"/>
              <a:t>For more information </a:t>
            </a:r>
          </a:p>
          <a:p>
            <a:pPr lvl="1">
              <a:defRPr/>
            </a:pPr>
            <a:r>
              <a:rPr lang="en-GB" i="1" smtClean="0"/>
              <a:t>“Revit Platform API Changes and Additions.docx” </a:t>
            </a:r>
          </a:p>
          <a:p>
            <a:pPr lvl="1">
              <a:defRPr/>
            </a:pPr>
            <a:r>
              <a:rPr lang="en-GB" i="1" smtClean="0"/>
              <a:t>RevitAPI.chm &gt;&gt; What’s New </a:t>
            </a:r>
            <a:r>
              <a:rPr lang="en-GB" smtClean="0"/>
              <a:t>in Revit 2012 API help </a:t>
            </a:r>
            <a:endParaRPr lang="en-GB" i="1" smtClean="0"/>
          </a:p>
          <a:p>
            <a:pPr>
              <a:buNone/>
              <a:defRPr/>
            </a:pPr>
            <a:r>
              <a:rPr lang="en-GB" smtClean="0"/>
              <a:t/>
            </a:r>
            <a:br>
              <a:rPr lang="en-GB" smtClean="0"/>
            </a:br>
            <a:endParaRPr lang="en-GB" smtClean="0"/>
          </a:p>
          <a:p>
            <a:pPr>
              <a:buNone/>
            </a:pPr>
            <a:endParaRPr lang="en-GB" dirty="0" smtClean="0"/>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smtClean="0"/>
              <a:t>Geometry API</a:t>
            </a:r>
            <a:endParaRPr lang="en-GB" sz="4000" dirty="0"/>
          </a:p>
        </p:txBody>
      </p:sp>
      <p:sp>
        <p:nvSpPr>
          <p:cNvPr id="3" name="Rectangle 3"/>
          <p:cNvSpPr txBox="1">
            <a:spLocks noChangeArrowheads="1"/>
          </p:cNvSpPr>
          <p:nvPr/>
        </p:nvSpPr>
        <p:spPr>
          <a:xfrm>
            <a:off x="561975" y="5106987"/>
            <a:ext cx="10058400" cy="1192495"/>
          </a:xfrm>
          <a:prstGeom prst="rect">
            <a:avLst/>
          </a:prstGeom>
        </p:spPr>
        <p:txBody>
          <a:bodyPr/>
          <a:lstStyle/>
          <a:p>
            <a:pPr marL="282894" lvl="0" indent="-282894" defTabSz="914400">
              <a:spcBef>
                <a:spcPts val="499"/>
              </a:spcBef>
              <a:buClr>
                <a:schemeClr val="tx2"/>
              </a:buClr>
              <a:buSzPct val="80000"/>
              <a:defRPr/>
            </a:pPr>
            <a:r>
              <a:rPr lang="en-US" sz="2400" i="1" kern="0" dirty="0" smtClean="0">
                <a:solidFill>
                  <a:schemeClr val="accent2"/>
                </a:solidFill>
                <a:latin typeface="+mn-lt"/>
                <a:ea typeface="+mn-ea"/>
                <a:cs typeface="+mn-cs"/>
                <a:sym typeface="Arial" pitchFamily="34" charset="0"/>
              </a:rPr>
              <a:t>Geometry Creation, Boolean Operations and Utilities</a:t>
            </a:r>
            <a:endParaRPr lang="en-GB" sz="2400" i="1" kern="0" dirty="0" err="1" smtClean="0">
              <a:solidFill>
                <a:schemeClr val="accent2"/>
              </a:solidFill>
              <a:latin typeface="+mn-lt"/>
              <a:ea typeface="+mn-ea"/>
              <a:cs typeface="+mn-cs"/>
              <a:sym typeface="Arial" pitchFamily="34" charset="0"/>
            </a:endParaRPr>
          </a:p>
        </p:txBody>
      </p:sp>
      <p:sp>
        <p:nvSpPr>
          <p:cNvPr id="4" name="Line 24"/>
          <p:cNvSpPr>
            <a:spLocks noChangeShapeType="1"/>
          </p:cNvSpPr>
          <p:nvPr/>
        </p:nvSpPr>
        <p:spPr bwMode="auto">
          <a:xfrm>
            <a:off x="561975" y="4878387"/>
            <a:ext cx="10055225" cy="0"/>
          </a:xfrm>
          <a:prstGeom prst="line">
            <a:avLst/>
          </a:prstGeom>
          <a:ln>
            <a:headEnd/>
            <a:tailEnd/>
          </a:ln>
        </p:spPr>
        <p:style>
          <a:lnRef idx="3">
            <a:schemeClr val="accent6"/>
          </a:lnRef>
          <a:fillRef idx="0">
            <a:schemeClr val="accent6"/>
          </a:fillRef>
          <a:effectRef idx="2">
            <a:schemeClr val="accent6"/>
          </a:effectRef>
          <a:fontRef idx="minor">
            <a:schemeClr val="tx1"/>
          </a:fontRef>
        </p:style>
        <p:txBody>
          <a:bodyPr wrap="none" anchor="ctr">
            <a:prstTxWarp prst="textNoShape">
              <a:avLst/>
            </a:prstTxWarp>
          </a:bodyPr>
          <a:lstStyle/>
          <a:p>
            <a:endParaRPr lang="en-US" dirty="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43639" y="409902"/>
            <a:ext cx="11850574" cy="1370130"/>
          </a:xfrm>
        </p:spPr>
        <p:txBody>
          <a:bodyPr/>
          <a:lstStyle/>
          <a:p>
            <a:pPr eaLnBrk="1" hangingPunct="1"/>
            <a:r>
              <a:rPr lang="en-GB" altLang="ja-JP" dirty="0" smtClean="0">
                <a:solidFill>
                  <a:srgbClr val="FFC000"/>
                </a:solidFill>
                <a:ea typeface="ＭＳ Ｐゴシック" pitchFamily="34" charset="-128"/>
              </a:rPr>
              <a:t>Before we start</a:t>
            </a:r>
            <a:r>
              <a:rPr lang="en-GB" altLang="ja-JP" dirty="0" smtClean="0">
                <a:ea typeface="ＭＳ Ｐゴシック" pitchFamily="34" charset="-128"/>
              </a:rPr>
              <a:t/>
            </a:r>
            <a:br>
              <a:rPr lang="en-GB" altLang="ja-JP" dirty="0" smtClean="0">
                <a:ea typeface="ＭＳ Ｐゴシック" pitchFamily="34" charset="-128"/>
              </a:rPr>
            </a:br>
            <a:r>
              <a:rPr lang="en-GB" altLang="ja-JP" sz="3200" dirty="0" smtClean="0">
                <a:solidFill>
                  <a:srgbClr val="00B0F0"/>
                </a:solidFill>
                <a:ea typeface="ＭＳ Ｐゴシック" pitchFamily="34" charset="-128"/>
              </a:rPr>
              <a:t>LiveMeeting and conference call – how to</a:t>
            </a:r>
            <a:endParaRPr lang="en-GB" altLang="ja-JP" sz="3200" i="1" dirty="0" smtClean="0">
              <a:solidFill>
                <a:srgbClr val="00B0F0"/>
              </a:solidFill>
              <a:ea typeface="ＭＳ Ｐゴシック" pitchFamily="34" charset="-128"/>
            </a:endParaRPr>
          </a:p>
        </p:txBody>
      </p:sp>
      <p:sp>
        <p:nvSpPr>
          <p:cNvPr id="5124" name="Rectangle 4"/>
          <p:cNvSpPr>
            <a:spLocks noChangeArrowheads="1"/>
          </p:cNvSpPr>
          <p:nvPr/>
        </p:nvSpPr>
        <p:spPr bwMode="auto">
          <a:xfrm>
            <a:off x="5057775" y="4116387"/>
            <a:ext cx="4781806" cy="1101372"/>
          </a:xfrm>
          <a:prstGeom prst="rect">
            <a:avLst/>
          </a:prstGeom>
          <a:noFill/>
          <a:ln w="9525">
            <a:noFill/>
            <a:miter lim="800000"/>
            <a:headEnd/>
            <a:tailEnd/>
          </a:ln>
        </p:spPr>
        <p:txBody>
          <a:bodyPr lIns="0" tIns="0" rIns="0" bIns="0"/>
          <a:lstStyle/>
          <a:p>
            <a:pPr algn="l">
              <a:buNone/>
            </a:pPr>
            <a:r>
              <a:rPr lang="en-US" altLang="ja-JP" sz="2400" dirty="0">
                <a:ea typeface="ＭＳ Ｐゴシック" pitchFamily="34" charset="-128"/>
              </a:rPr>
              <a:t>Expand to full screen mode</a:t>
            </a:r>
          </a:p>
          <a:p>
            <a:pPr algn="l">
              <a:buNone/>
            </a:pPr>
            <a:r>
              <a:rPr lang="en-US" altLang="ja-JP" sz="2400" dirty="0">
                <a:ea typeface="ＭＳ Ｐゴシック" pitchFamily="34" charset="-128"/>
              </a:rPr>
              <a:t>Press ESC to </a:t>
            </a:r>
            <a:r>
              <a:rPr lang="en-US" altLang="ja-JP" sz="2400" dirty="0" smtClean="0">
                <a:ea typeface="ＭＳ Ｐゴシック" pitchFamily="34" charset="-128"/>
              </a:rPr>
              <a:t>return</a:t>
            </a:r>
            <a:endParaRPr lang="ja-JP" altLang="en-US" sz="2400">
              <a:ea typeface="ＭＳ Ｐゴシック" pitchFamily="34" charset="-128"/>
            </a:endParaRPr>
          </a:p>
        </p:txBody>
      </p:sp>
      <p:sp>
        <p:nvSpPr>
          <p:cNvPr id="5123" name="Rectangle 3"/>
          <p:cNvSpPr>
            <a:spLocks noChangeArrowheads="1"/>
          </p:cNvSpPr>
          <p:nvPr/>
        </p:nvSpPr>
        <p:spPr bwMode="auto">
          <a:xfrm>
            <a:off x="696464" y="2014594"/>
            <a:ext cx="3105586" cy="7275711"/>
          </a:xfrm>
          <a:prstGeom prst="rect">
            <a:avLst/>
          </a:prstGeom>
          <a:noFill/>
          <a:ln w="9525">
            <a:noFill/>
            <a:miter lim="800000"/>
            <a:headEnd/>
            <a:tailEnd/>
          </a:ln>
        </p:spPr>
        <p:txBody>
          <a:bodyPr lIns="0" tIns="0" rIns="0" bIns="0"/>
          <a:lstStyle/>
          <a:p>
            <a:pPr algn="l">
              <a:spcBef>
                <a:spcPct val="15000"/>
              </a:spcBef>
              <a:buNone/>
            </a:pPr>
            <a:endParaRPr lang="en-US" altLang="ja-JP" sz="2800" b="1" dirty="0">
              <a:ea typeface="ＭＳ Ｐゴシック" pitchFamily="34" charset="-128"/>
            </a:endParaRPr>
          </a:p>
        </p:txBody>
      </p:sp>
      <p:pic>
        <p:nvPicPr>
          <p:cNvPr id="18436" name="Picture 4"/>
          <p:cNvPicPr>
            <a:picLocks noChangeAspect="1" noChangeArrowheads="1"/>
          </p:cNvPicPr>
          <p:nvPr/>
        </p:nvPicPr>
        <p:blipFill>
          <a:blip r:embed="rId3" cstate="print"/>
          <a:srcRect/>
          <a:stretch>
            <a:fillRect/>
          </a:stretch>
        </p:blipFill>
        <p:spPr bwMode="auto">
          <a:xfrm>
            <a:off x="5057775" y="5335587"/>
            <a:ext cx="2209185" cy="1856497"/>
          </a:xfrm>
          <a:prstGeom prst="rect">
            <a:avLst/>
          </a:prstGeom>
          <a:noFill/>
          <a:ln w="9525">
            <a:noFill/>
            <a:miter lim="800000"/>
            <a:headEnd/>
            <a:tailEnd/>
          </a:ln>
          <a:effectLst/>
        </p:spPr>
      </p:pic>
      <p:pic>
        <p:nvPicPr>
          <p:cNvPr id="18438" name="Picture 6"/>
          <p:cNvPicPr>
            <a:picLocks noChangeAspect="1" noChangeArrowheads="1"/>
          </p:cNvPicPr>
          <p:nvPr/>
        </p:nvPicPr>
        <p:blipFill>
          <a:blip r:embed="rId4" cstate="print"/>
          <a:srcRect/>
          <a:stretch>
            <a:fillRect/>
          </a:stretch>
        </p:blipFill>
        <p:spPr bwMode="auto">
          <a:xfrm>
            <a:off x="8090138" y="5335587"/>
            <a:ext cx="4282837" cy="3441973"/>
          </a:xfrm>
          <a:prstGeom prst="rect">
            <a:avLst/>
          </a:prstGeom>
          <a:noFill/>
          <a:ln w="9525">
            <a:noFill/>
            <a:miter lim="800000"/>
            <a:headEnd/>
            <a:tailEnd/>
          </a:ln>
          <a:effectLst/>
        </p:spPr>
      </p:pic>
      <p:sp>
        <p:nvSpPr>
          <p:cNvPr id="19" name="Oval 18"/>
          <p:cNvSpPr/>
          <p:nvPr/>
        </p:nvSpPr>
        <p:spPr bwMode="auto">
          <a:xfrm>
            <a:off x="6489905" y="3354387"/>
            <a:ext cx="799644" cy="695622"/>
          </a:xfrm>
          <a:prstGeom prst="ellipse">
            <a:avLst/>
          </a:prstGeom>
          <a:noFill/>
          <a:ln w="9525" cap="flat" cmpd="sng" algn="ctr">
            <a:noFill/>
            <a:prstDash val="solid"/>
            <a:round/>
            <a:headEnd type="none" w="med" len="med"/>
            <a:tailEnd type="none" w="med" len="med"/>
          </a:ln>
          <a:effectLst/>
        </p:spPr>
        <p:txBody>
          <a:bodyPr vert="horz" wrap="none" lIns="130055" tIns="65028" rIns="130055" bIns="65028" numCol="1" rtlCol="0" anchor="ctr" anchorCtr="0" compatLnSpc="1">
            <a:prstTxWarp prst="textNoShape">
              <a:avLst/>
            </a:prstTxWarp>
          </a:bodyPr>
          <a:lstStyle/>
          <a:p>
            <a:pPr marL="169343" indent="-169343" algn="ctr" defTabSz="1300551" fontAlgn="base">
              <a:lnSpc>
                <a:spcPct val="150000"/>
              </a:lnSpc>
              <a:spcBef>
                <a:spcPct val="0"/>
              </a:spcBef>
              <a:spcAft>
                <a:spcPct val="0"/>
              </a:spcAft>
              <a:buFontTx/>
              <a:buChar char="•"/>
            </a:pPr>
            <a:endParaRPr lang="en-US" sz="2800" b="1" dirty="0" smtClean="0">
              <a:latin typeface="Arial" charset="0"/>
            </a:endParaRPr>
          </a:p>
        </p:txBody>
      </p:sp>
      <p:grpSp>
        <p:nvGrpSpPr>
          <p:cNvPr id="2" name="Group 16"/>
          <p:cNvGrpSpPr/>
          <p:nvPr/>
        </p:nvGrpSpPr>
        <p:grpSpPr>
          <a:xfrm>
            <a:off x="5057775" y="3354387"/>
            <a:ext cx="5388398" cy="695622"/>
            <a:chOff x="5057775" y="3354387"/>
            <a:chExt cx="5388398" cy="695622"/>
          </a:xfrm>
        </p:grpSpPr>
        <p:pic>
          <p:nvPicPr>
            <p:cNvPr id="18433" name="Picture 1"/>
            <p:cNvPicPr>
              <a:picLocks noChangeAspect="1" noChangeArrowheads="1"/>
            </p:cNvPicPr>
            <p:nvPr/>
          </p:nvPicPr>
          <p:blipFill>
            <a:blip r:embed="rId5" cstate="print"/>
            <a:srcRect/>
            <a:stretch>
              <a:fillRect/>
            </a:stretch>
          </p:blipFill>
          <p:spPr bwMode="auto">
            <a:xfrm>
              <a:off x="5057775" y="3354387"/>
              <a:ext cx="5388398" cy="623350"/>
            </a:xfrm>
            <a:prstGeom prst="rect">
              <a:avLst/>
            </a:prstGeom>
            <a:noFill/>
            <a:ln w="9525">
              <a:noFill/>
              <a:miter lim="800000"/>
              <a:headEnd/>
              <a:tailEnd/>
            </a:ln>
            <a:effectLst/>
          </p:spPr>
        </p:pic>
        <p:sp>
          <p:nvSpPr>
            <p:cNvPr id="20" name="Oval 19"/>
            <p:cNvSpPr/>
            <p:nvPr/>
          </p:nvSpPr>
          <p:spPr bwMode="auto">
            <a:xfrm>
              <a:off x="6449245" y="3354387"/>
              <a:ext cx="799644" cy="695622"/>
            </a:xfrm>
            <a:prstGeom prst="ellipse">
              <a:avLst/>
            </a:prstGeom>
            <a:noFill/>
            <a:ln w="44450" cap="flat" cmpd="sng" algn="ctr">
              <a:solidFill>
                <a:srgbClr val="FF0000"/>
              </a:solidFill>
              <a:prstDash val="solid"/>
              <a:round/>
              <a:headEnd type="none" w="med" len="med"/>
              <a:tailEnd type="none" w="med" len="med"/>
            </a:ln>
            <a:effectLst/>
          </p:spPr>
          <p:txBody>
            <a:bodyPr vert="horz" wrap="none" lIns="130055" tIns="65028" rIns="130055" bIns="65028" numCol="1" rtlCol="0" anchor="ctr" anchorCtr="0" compatLnSpc="1">
              <a:prstTxWarp prst="textNoShape">
                <a:avLst/>
              </a:prstTxWarp>
            </a:bodyPr>
            <a:lstStyle/>
            <a:p>
              <a:pPr marL="169343" indent="-169343" algn="ctr" defTabSz="1300551" fontAlgn="base">
                <a:lnSpc>
                  <a:spcPct val="150000"/>
                </a:lnSpc>
                <a:spcBef>
                  <a:spcPct val="0"/>
                </a:spcBef>
                <a:spcAft>
                  <a:spcPct val="0"/>
                </a:spcAft>
                <a:buFontTx/>
                <a:buChar char="•"/>
              </a:pPr>
              <a:endParaRPr lang="en-US" sz="2800" b="1" dirty="0" smtClean="0">
                <a:latin typeface="Arial" charset="0"/>
              </a:endParaRPr>
            </a:p>
          </p:txBody>
        </p:sp>
      </p:grpSp>
      <p:pic>
        <p:nvPicPr>
          <p:cNvPr id="15" name="Picture 14" descr="LiveMeetingAudio.png"/>
          <p:cNvPicPr>
            <a:picLocks noChangeAspect="1"/>
          </p:cNvPicPr>
          <p:nvPr/>
        </p:nvPicPr>
        <p:blipFill>
          <a:blip r:embed="rId6" cstate="print"/>
          <a:stretch>
            <a:fillRect/>
          </a:stretch>
        </p:blipFill>
        <p:spPr>
          <a:xfrm>
            <a:off x="5057775" y="1830387"/>
            <a:ext cx="3469216" cy="1104900"/>
          </a:xfrm>
          <a:prstGeom prst="rect">
            <a:avLst/>
          </a:prstGeom>
        </p:spPr>
      </p:pic>
      <p:sp>
        <p:nvSpPr>
          <p:cNvPr id="16" name="Content Placeholder 15"/>
          <p:cNvSpPr>
            <a:spLocks noGrp="1"/>
          </p:cNvSpPr>
          <p:nvPr>
            <p:ph idx="1"/>
          </p:nvPr>
        </p:nvSpPr>
        <p:spPr>
          <a:xfrm>
            <a:off x="513787" y="2350675"/>
            <a:ext cx="4091952" cy="6325064"/>
          </a:xfrm>
        </p:spPr>
        <p:txBody>
          <a:bodyPr/>
          <a:lstStyle/>
          <a:p>
            <a:r>
              <a:rPr lang="en-GB" dirty="0" smtClean="0"/>
              <a:t>Use Internet Audio</a:t>
            </a:r>
          </a:p>
          <a:p>
            <a:pPr rtl="0" eaLnBrk="1" latinLnBrk="0" hangingPunct="1">
              <a:spcBef>
                <a:spcPts val="6000"/>
              </a:spcBef>
            </a:pPr>
            <a:r>
              <a:rPr lang="en-GB" sz="3600" kern="1200" dirty="0" smtClean="0">
                <a:solidFill>
                  <a:schemeClr val="tx1"/>
                </a:solidFill>
                <a:latin typeface="+mj-lt"/>
                <a:ea typeface="+mn-ea"/>
                <a:cs typeface="Arial" pitchFamily="34" charset="0"/>
              </a:rPr>
              <a:t>Full Screen Mode</a:t>
            </a:r>
            <a:endParaRPr lang="en-GB" dirty="0" smtClean="0"/>
          </a:p>
          <a:p>
            <a:pPr rtl="0" eaLnBrk="1" latinLnBrk="0" hangingPunct="1">
              <a:spcBef>
                <a:spcPts val="6000"/>
              </a:spcBef>
            </a:pPr>
            <a:r>
              <a:rPr lang="en-GB" sz="3600" kern="1200" dirty="0" smtClean="0">
                <a:solidFill>
                  <a:schemeClr val="tx1"/>
                </a:solidFill>
                <a:latin typeface="+mj-lt"/>
                <a:ea typeface="+mn-ea"/>
                <a:cs typeface="Arial" pitchFamily="34" charset="0"/>
              </a:rPr>
              <a:t>Provide feedback</a:t>
            </a:r>
            <a:endParaRPr lang="en-GB" dirty="0" smtClean="0"/>
          </a:p>
          <a:p>
            <a:pPr rtl="0" eaLnBrk="1" latinLnBrk="0" hangingPunct="1">
              <a:spcBef>
                <a:spcPts val="6000"/>
              </a:spcBef>
            </a:pPr>
            <a:r>
              <a:rPr lang="en-GB" sz="3600" kern="1200" dirty="0" smtClean="0">
                <a:solidFill>
                  <a:schemeClr val="tx1"/>
                </a:solidFill>
                <a:latin typeface="+mj-lt"/>
                <a:ea typeface="+mn-ea"/>
                <a:cs typeface="Arial" pitchFamily="34" charset="0"/>
              </a:rPr>
              <a:t>Real-time Q&amp;A</a:t>
            </a:r>
            <a:endParaRPr lang="en-GB" dirty="0" smtClean="0"/>
          </a:p>
          <a:p>
            <a:pPr rtl="0" eaLnBrk="1" latinLnBrk="0" hangingPunct="1">
              <a:spcBef>
                <a:spcPts val="6000"/>
              </a:spcBef>
            </a:pPr>
            <a:r>
              <a:rPr lang="en-GB" sz="3600" kern="1200" dirty="0" smtClean="0">
                <a:solidFill>
                  <a:schemeClr val="tx1"/>
                </a:solidFill>
                <a:latin typeface="+mj-lt"/>
                <a:ea typeface="+mn-ea"/>
                <a:cs typeface="Arial" pitchFamily="34" charset="0"/>
              </a:rPr>
              <a:t>Mute phone *6</a:t>
            </a:r>
            <a:endParaRPr lang="en-GB" dirty="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solidFill>
                  <a:srgbClr val="FFC000"/>
                </a:solidFill>
              </a:rPr>
              <a:t>Geometry API</a:t>
            </a:r>
            <a:endParaRPr lang="en-GB" dirty="0">
              <a:solidFill>
                <a:srgbClr val="FFC000"/>
              </a:solidFill>
            </a:endParaRPr>
          </a:p>
        </p:txBody>
      </p:sp>
      <p:sp>
        <p:nvSpPr>
          <p:cNvPr id="3" name="Content Placeholder 2"/>
          <p:cNvSpPr>
            <a:spLocks noGrp="1"/>
          </p:cNvSpPr>
          <p:nvPr>
            <p:ph idx="1"/>
          </p:nvPr>
        </p:nvSpPr>
        <p:spPr/>
        <p:txBody>
          <a:bodyPr/>
          <a:lstStyle/>
          <a:p>
            <a:pPr>
              <a:defRPr/>
            </a:pPr>
            <a:r>
              <a:rPr lang="en-GB" dirty="0" smtClean="0"/>
              <a:t>Extract the original geometry of a family instance </a:t>
            </a:r>
          </a:p>
          <a:p>
            <a:pPr lvl="1">
              <a:defRPr/>
            </a:pPr>
            <a:r>
              <a:rPr lang="en-GB" dirty="0" smtClean="0"/>
              <a:t>Before cuts or joins have been applied automatically</a:t>
            </a:r>
          </a:p>
          <a:p>
            <a:pPr lvl="1">
              <a:defRPr/>
            </a:pPr>
            <a:endParaRPr lang="en-GB" dirty="0" smtClean="0"/>
          </a:p>
          <a:p>
            <a:endParaRPr lang="en-GB" sz="2000" dirty="0" smtClean="0">
              <a:solidFill>
                <a:srgbClr val="2B91AF"/>
              </a:solidFill>
              <a:latin typeface="Consolas"/>
            </a:endParaRPr>
          </a:p>
          <a:p>
            <a:pPr>
              <a:defRPr/>
            </a:pPr>
            <a:endParaRPr lang="en-GB" dirty="0" smtClean="0"/>
          </a:p>
          <a:p>
            <a:pPr lvl="1">
              <a:defRPr/>
            </a:pPr>
            <a:endParaRPr lang="en-GB" dirty="0" smtClean="0"/>
          </a:p>
          <a:p>
            <a:pPr>
              <a:defRPr/>
            </a:pPr>
            <a:r>
              <a:rPr lang="en-GB" dirty="0" err="1" smtClean="0"/>
              <a:t>GeometryCreationUtilities</a:t>
            </a:r>
            <a:r>
              <a:rPr lang="en-GB" dirty="0" smtClean="0"/>
              <a:t> - Construct basic solids </a:t>
            </a:r>
          </a:p>
          <a:p>
            <a:pPr lvl="2">
              <a:defRPr/>
            </a:pPr>
            <a:r>
              <a:rPr lang="en-GB" dirty="0" err="1" smtClean="0"/>
              <a:t>CreateBlendGeometry</a:t>
            </a:r>
            <a:r>
              <a:rPr lang="en-GB" dirty="0" smtClean="0"/>
              <a:t>()</a:t>
            </a:r>
          </a:p>
          <a:p>
            <a:pPr lvl="2">
              <a:defRPr/>
            </a:pPr>
            <a:r>
              <a:rPr lang="en-GB" dirty="0" err="1" smtClean="0"/>
              <a:t>CreateExtrusionGeometry</a:t>
            </a:r>
            <a:r>
              <a:rPr lang="en-GB" dirty="0" smtClean="0"/>
              <a:t>()</a:t>
            </a:r>
          </a:p>
          <a:p>
            <a:pPr lvl="2">
              <a:defRPr/>
            </a:pPr>
            <a:r>
              <a:rPr lang="en-GB" dirty="0" err="1" smtClean="0"/>
              <a:t>CreateRevolvedGeometry</a:t>
            </a:r>
            <a:r>
              <a:rPr lang="en-GB" dirty="0" smtClean="0"/>
              <a:t>()</a:t>
            </a:r>
          </a:p>
          <a:p>
            <a:pPr lvl="2">
              <a:defRPr/>
            </a:pPr>
            <a:r>
              <a:rPr lang="en-GB" dirty="0" err="1" smtClean="0"/>
              <a:t>CreateSweptGeometry</a:t>
            </a:r>
            <a:r>
              <a:rPr lang="en-GB" dirty="0" smtClean="0"/>
              <a:t>()</a:t>
            </a:r>
          </a:p>
          <a:p>
            <a:pPr lvl="2">
              <a:defRPr/>
            </a:pPr>
            <a:r>
              <a:rPr lang="en-GB" dirty="0" err="1" smtClean="0"/>
              <a:t>CreateSweptBlendGeometry</a:t>
            </a:r>
            <a:r>
              <a:rPr lang="en-GB" dirty="0" smtClean="0"/>
              <a:t>()</a:t>
            </a:r>
          </a:p>
          <a:p>
            <a:pPr lvl="1">
              <a:defRPr/>
            </a:pPr>
            <a:endParaRPr lang="en-GB" dirty="0" smtClean="0"/>
          </a:p>
          <a:p>
            <a:r>
              <a:rPr lang="en-GB" dirty="0" err="1" smtClean="0"/>
              <a:t>BooleanOperationsUtils</a:t>
            </a:r>
            <a:r>
              <a:rPr lang="en-GB" dirty="0" smtClean="0"/>
              <a:t> - Execute a </a:t>
            </a:r>
            <a:r>
              <a:rPr lang="en-GB" dirty="0" err="1" smtClean="0"/>
              <a:t>boolean</a:t>
            </a:r>
            <a:r>
              <a:rPr lang="en-GB" dirty="0" smtClean="0"/>
              <a:t> operation</a:t>
            </a:r>
          </a:p>
          <a:p>
            <a:pPr lvl="2"/>
            <a:r>
              <a:rPr lang="en-GB" dirty="0" err="1" smtClean="0"/>
              <a:t>ExecuteBooleanOperation</a:t>
            </a:r>
            <a:r>
              <a:rPr lang="en-GB" dirty="0" smtClean="0"/>
              <a:t>()</a:t>
            </a:r>
          </a:p>
          <a:p>
            <a:pPr lvl="2"/>
            <a:r>
              <a:rPr lang="en-GB" dirty="0" err="1" smtClean="0"/>
              <a:t>ExecuteBooleanOperationModifyingOriginalSolid</a:t>
            </a:r>
            <a:r>
              <a:rPr lang="en-GB" dirty="0" smtClean="0"/>
              <a:t>()</a:t>
            </a:r>
          </a:p>
          <a:p>
            <a:pPr lvl="2"/>
            <a:r>
              <a:rPr lang="en-GB" dirty="0" err="1" smtClean="0"/>
              <a:t>GeometryObject.IsElementGeometry</a:t>
            </a:r>
            <a:endParaRPr lang="en-GB" dirty="0" smtClean="0"/>
          </a:p>
          <a:p>
            <a:pPr>
              <a:defRPr/>
            </a:pPr>
            <a:endParaRPr lang="en-GB" dirty="0" smtClean="0"/>
          </a:p>
          <a:p>
            <a:pPr lvl="1">
              <a:defRPr/>
            </a:pPr>
            <a:endParaRPr lang="en-GB" dirty="0" smtClean="0"/>
          </a:p>
          <a:p>
            <a:pPr>
              <a:defRPr/>
            </a:pPr>
            <a:endParaRPr lang="en-GB" dirty="0" smtClean="0"/>
          </a:p>
          <a:p>
            <a:pPr>
              <a:buNone/>
              <a:defRPr/>
            </a:pPr>
            <a:r>
              <a:rPr lang="en-GB" dirty="0" smtClean="0"/>
              <a:t/>
            </a:r>
            <a:br>
              <a:rPr lang="en-GB" dirty="0" smtClean="0"/>
            </a:br>
            <a:endParaRPr lang="en-GB" dirty="0" smtClean="0"/>
          </a:p>
          <a:p>
            <a:pPr>
              <a:buNone/>
            </a:pPr>
            <a:endParaRPr lang="en-GB" dirty="0" smtClean="0"/>
          </a:p>
        </p:txBody>
      </p:sp>
      <p:sp>
        <p:nvSpPr>
          <p:cNvPr id="4" name="Rectangle 3"/>
          <p:cNvSpPr/>
          <p:nvPr/>
        </p:nvSpPr>
        <p:spPr>
          <a:xfrm>
            <a:off x="714375" y="2488148"/>
            <a:ext cx="11582400" cy="1323439"/>
          </a:xfrm>
          <a:prstGeom prst="rect">
            <a:avLst/>
          </a:prstGeom>
          <a:solidFill>
            <a:schemeClr val="tx1">
              <a:lumMod val="85000"/>
            </a:schemeClr>
          </a:solidFill>
          <a:ln>
            <a:solidFill>
              <a:schemeClr val="bg1">
                <a:lumMod val="50000"/>
              </a:schemeClr>
            </a:solidFill>
          </a:ln>
        </p:spPr>
        <p:txBody>
          <a:bodyPr wrap="square">
            <a:spAutoFit/>
          </a:bodyPr>
          <a:lstStyle/>
          <a:p>
            <a:pPr marL="282575" lvl="0" defTabSz="914400" eaLnBrk="0" hangingPunct="0">
              <a:spcBef>
                <a:spcPts val="0"/>
              </a:spcBef>
              <a:buClr>
                <a:srgbClr val="FFFFFF"/>
              </a:buClr>
              <a:buSzPct val="80000"/>
            </a:pPr>
            <a:endParaRPr lang="en-US" sz="2000" kern="0" dirty="0" smtClean="0">
              <a:solidFill>
                <a:schemeClr val="bg1"/>
              </a:solidFill>
              <a:latin typeface="Courier New" pitchFamily="49" charset="0"/>
              <a:ea typeface="ＭＳ Ｐゴシック" charset="-128"/>
              <a:cs typeface="Courier New" pitchFamily="49" charset="0"/>
              <a:sym typeface="Arial" charset="0"/>
            </a:endParaRPr>
          </a:p>
          <a:p>
            <a:pPr marL="282575" lvl="0" defTabSz="914400" eaLnBrk="0" hangingPunct="0">
              <a:spcBef>
                <a:spcPts val="0"/>
              </a:spcBef>
              <a:buClr>
                <a:srgbClr val="FFFFFF"/>
              </a:buClr>
              <a:buSzPct val="80000"/>
            </a:pPr>
            <a:r>
              <a:rPr lang="en-US" sz="2000" kern="0" dirty="0" smtClean="0">
                <a:solidFill>
                  <a:schemeClr val="bg1"/>
                </a:solidFill>
                <a:latin typeface="Courier New" pitchFamily="49" charset="0"/>
                <a:ea typeface="ＭＳ Ｐゴシック" charset="-128"/>
                <a:cs typeface="Courier New" pitchFamily="49" charset="0"/>
                <a:sym typeface="Arial" charset="0"/>
              </a:rPr>
              <a:t>Options </a:t>
            </a:r>
            <a:r>
              <a:rPr lang="en-US" sz="2000" kern="0" dirty="0" err="1" smtClean="0">
                <a:solidFill>
                  <a:schemeClr val="bg1"/>
                </a:solidFill>
                <a:latin typeface="Courier New" pitchFamily="49" charset="0"/>
                <a:ea typeface="ＭＳ Ｐゴシック" charset="-128"/>
                <a:cs typeface="Courier New" pitchFamily="49" charset="0"/>
                <a:sym typeface="Arial" charset="0"/>
              </a:rPr>
              <a:t>m_options</a:t>
            </a:r>
            <a:r>
              <a:rPr lang="en-US" sz="2000" kern="0" dirty="0" smtClean="0">
                <a:solidFill>
                  <a:schemeClr val="bg1"/>
                </a:solidFill>
                <a:latin typeface="Courier New" pitchFamily="49" charset="0"/>
                <a:ea typeface="ＭＳ Ｐゴシック" charset="-128"/>
                <a:cs typeface="Courier New" pitchFamily="49" charset="0"/>
                <a:sym typeface="Arial" charset="0"/>
              </a:rPr>
              <a:t> = new Options();</a:t>
            </a:r>
          </a:p>
          <a:p>
            <a:pPr marL="282575" lvl="0" defTabSz="914400" eaLnBrk="0" hangingPunct="0">
              <a:spcBef>
                <a:spcPts val="0"/>
              </a:spcBef>
              <a:buClr>
                <a:srgbClr val="FFFFFF"/>
              </a:buClr>
              <a:buSzPct val="80000"/>
            </a:pPr>
            <a:r>
              <a:rPr lang="en-US" sz="2000" kern="0" dirty="0" err="1" smtClean="0">
                <a:solidFill>
                  <a:schemeClr val="bg1"/>
                </a:solidFill>
                <a:latin typeface="Courier New" pitchFamily="49" charset="0"/>
                <a:ea typeface="ＭＳ Ｐゴシック" charset="-128"/>
                <a:cs typeface="Courier New" pitchFamily="49" charset="0"/>
                <a:sym typeface="Arial" charset="0"/>
              </a:rPr>
              <a:t>GeometryElement</a:t>
            </a:r>
            <a:r>
              <a:rPr lang="en-US" sz="2000" kern="0" dirty="0" smtClean="0">
                <a:solidFill>
                  <a:schemeClr val="bg1"/>
                </a:solidFill>
                <a:latin typeface="Courier New" pitchFamily="49" charset="0"/>
                <a:ea typeface="ＭＳ Ｐゴシック" charset="-128"/>
                <a:cs typeface="Courier New" pitchFamily="49" charset="0"/>
                <a:sym typeface="Arial" charset="0"/>
              </a:rPr>
              <a:t> </a:t>
            </a:r>
            <a:r>
              <a:rPr lang="en-US" sz="2000" kern="0" dirty="0" err="1" smtClean="0">
                <a:solidFill>
                  <a:schemeClr val="bg1"/>
                </a:solidFill>
                <a:latin typeface="Courier New" pitchFamily="49" charset="0"/>
                <a:ea typeface="ＭＳ Ｐゴシック" charset="-128"/>
                <a:cs typeface="Courier New" pitchFamily="49" charset="0"/>
                <a:sym typeface="Arial" charset="0"/>
              </a:rPr>
              <a:t>orginalGeo</a:t>
            </a:r>
            <a:r>
              <a:rPr lang="en-US" sz="2000" kern="0" dirty="0" smtClean="0">
                <a:solidFill>
                  <a:schemeClr val="bg1"/>
                </a:solidFill>
                <a:latin typeface="Courier New" pitchFamily="49" charset="0"/>
                <a:ea typeface="ＭＳ Ｐゴシック" charset="-128"/>
                <a:cs typeface="Courier New" pitchFamily="49" charset="0"/>
                <a:sym typeface="Arial" charset="0"/>
              </a:rPr>
              <a:t> = </a:t>
            </a:r>
            <a:r>
              <a:rPr lang="en-US" sz="2000" kern="0" dirty="0" err="1" smtClean="0">
                <a:solidFill>
                  <a:schemeClr val="bg1"/>
                </a:solidFill>
                <a:latin typeface="Courier New" pitchFamily="49" charset="0"/>
                <a:ea typeface="ＭＳ Ｐゴシック" charset="-128"/>
                <a:cs typeface="Courier New" pitchFamily="49" charset="0"/>
                <a:sym typeface="Arial" charset="0"/>
              </a:rPr>
              <a:t>instance.</a:t>
            </a:r>
            <a:r>
              <a:rPr lang="en-US" sz="2000" b="1" kern="0" dirty="0" err="1" smtClean="0">
                <a:solidFill>
                  <a:schemeClr val="bg1"/>
                </a:solidFill>
                <a:latin typeface="Courier New" pitchFamily="49" charset="0"/>
                <a:ea typeface="ＭＳ Ｐゴシック" charset="-128"/>
                <a:cs typeface="Courier New" pitchFamily="49" charset="0"/>
                <a:sym typeface="Arial" charset="0"/>
              </a:rPr>
              <a:t>GetOriginalGeometry</a:t>
            </a:r>
            <a:r>
              <a:rPr lang="en-US" sz="2000" kern="0" dirty="0" smtClean="0">
                <a:solidFill>
                  <a:schemeClr val="bg1"/>
                </a:solidFill>
                <a:latin typeface="Courier New" pitchFamily="49" charset="0"/>
                <a:ea typeface="ＭＳ Ｐゴシック" charset="-128"/>
                <a:cs typeface="Courier New" pitchFamily="49" charset="0"/>
                <a:sym typeface="Arial" charset="0"/>
              </a:rPr>
              <a:t>(</a:t>
            </a:r>
            <a:r>
              <a:rPr lang="en-US" sz="2000" kern="0" dirty="0" err="1" smtClean="0">
                <a:solidFill>
                  <a:schemeClr val="bg1"/>
                </a:solidFill>
                <a:latin typeface="Courier New" pitchFamily="49" charset="0"/>
                <a:ea typeface="ＭＳ Ｐゴシック" charset="-128"/>
                <a:cs typeface="Courier New" pitchFamily="49" charset="0"/>
                <a:sym typeface="Arial" charset="0"/>
              </a:rPr>
              <a:t>m_options</a:t>
            </a:r>
            <a:r>
              <a:rPr lang="en-US" sz="2000" kern="0" dirty="0" smtClean="0">
                <a:solidFill>
                  <a:schemeClr val="bg1"/>
                </a:solidFill>
                <a:latin typeface="Courier New" pitchFamily="49" charset="0"/>
                <a:ea typeface="ＭＳ Ｐゴシック" charset="-128"/>
                <a:cs typeface="Courier New" pitchFamily="49" charset="0"/>
                <a:sym typeface="Arial" charset="0"/>
              </a:rPr>
              <a:t>);</a:t>
            </a:r>
          </a:p>
          <a:p>
            <a:pPr marL="282575" lvl="0" defTabSz="914400" eaLnBrk="0" hangingPunct="0">
              <a:spcBef>
                <a:spcPts val="0"/>
              </a:spcBef>
              <a:buClr>
                <a:srgbClr val="FFFFFF"/>
              </a:buClr>
              <a:buSzPct val="80000"/>
            </a:pPr>
            <a:endParaRPr lang="en-US" sz="2000" kern="0" dirty="0" smtClean="0">
              <a:solidFill>
                <a:schemeClr val="bg1"/>
              </a:solidFill>
              <a:latin typeface="Courier New" pitchFamily="49" charset="0"/>
              <a:ea typeface="ＭＳ Ｐゴシック" charset="-128"/>
              <a:cs typeface="Courier New" pitchFamily="49" charset="0"/>
              <a:sym typeface="Arial" charset="0"/>
            </a:endParaRP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Geometry API</a:t>
            </a:r>
            <a:endParaRPr lang="en-GB" dirty="0"/>
          </a:p>
        </p:txBody>
      </p:sp>
      <p:sp>
        <p:nvSpPr>
          <p:cNvPr id="3" name="Content Placeholder 2"/>
          <p:cNvSpPr>
            <a:spLocks noGrp="1"/>
          </p:cNvSpPr>
          <p:nvPr>
            <p:ph idx="1"/>
          </p:nvPr>
        </p:nvSpPr>
        <p:spPr/>
        <p:txBody>
          <a:bodyPr/>
          <a:lstStyle/>
          <a:p>
            <a:r>
              <a:rPr lang="en-GB" smtClean="0"/>
              <a:t>Demo: </a:t>
            </a:r>
            <a:br>
              <a:rPr lang="en-GB" smtClean="0"/>
            </a:br>
            <a:r>
              <a:rPr lang="en-GB" smtClean="0"/>
              <a:t/>
            </a:r>
            <a:br>
              <a:rPr lang="en-GB" smtClean="0"/>
            </a:br>
            <a:r>
              <a:rPr lang="en-GB" smtClean="0"/>
              <a:t>GeometryCreation_BooleanOperation</a:t>
            </a:r>
          </a:p>
          <a:p>
            <a:pPr lvl="1"/>
            <a:endParaRPr lang="en-GB" smtClean="0"/>
          </a:p>
          <a:p>
            <a:pPr lvl="1"/>
            <a:r>
              <a:rPr lang="en-GB" smtClean="0"/>
              <a:t>Shows the usage of GeometryCreationUtilities and BooleanOperationsUtils </a:t>
            </a:r>
            <a:endParaRPr lang="en-GB" dirty="0"/>
          </a:p>
        </p:txBody>
      </p:sp>
      <p:pic>
        <p:nvPicPr>
          <p:cNvPr id="4" name="Picture 2"/>
          <p:cNvPicPr>
            <a:picLocks noChangeAspect="1" noChangeArrowheads="1"/>
          </p:cNvPicPr>
          <p:nvPr/>
        </p:nvPicPr>
        <p:blipFill>
          <a:blip r:embed="rId2" cstate="print"/>
          <a:srcRect/>
          <a:stretch>
            <a:fillRect/>
          </a:stretch>
        </p:blipFill>
        <p:spPr bwMode="auto">
          <a:xfrm>
            <a:off x="8562975" y="5106987"/>
            <a:ext cx="4005262" cy="3881677"/>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Geometry API</a:t>
            </a:r>
            <a:endParaRPr lang="en-GB" dirty="0"/>
          </a:p>
        </p:txBody>
      </p:sp>
      <p:sp>
        <p:nvSpPr>
          <p:cNvPr id="3" name="Content Placeholder 2"/>
          <p:cNvSpPr>
            <a:spLocks noGrp="1"/>
          </p:cNvSpPr>
          <p:nvPr>
            <p:ph idx="1"/>
          </p:nvPr>
        </p:nvSpPr>
        <p:spPr/>
        <p:txBody>
          <a:bodyPr/>
          <a:lstStyle/>
          <a:p>
            <a:r>
              <a:rPr lang="en-GB" dirty="0" err="1" smtClean="0"/>
              <a:t>HostObjectUtils</a:t>
            </a:r>
            <a:r>
              <a:rPr lang="en-GB" dirty="0" smtClean="0"/>
              <a:t> - locate the faces of a given roof, floor or wall (host objects) </a:t>
            </a:r>
          </a:p>
          <a:p>
            <a:endParaRPr lang="en-GB" dirty="0" smtClean="0"/>
          </a:p>
          <a:p>
            <a:r>
              <a:rPr lang="en-GB" dirty="0" err="1" smtClean="0"/>
              <a:t>ExtrusionAnalyzer</a:t>
            </a:r>
            <a:r>
              <a:rPr lang="en-GB" dirty="0" smtClean="0"/>
              <a:t> - Allow fitting a geometry into the shape of an extrusion</a:t>
            </a:r>
          </a:p>
          <a:p>
            <a:endParaRPr lang="en-GB" dirty="0" smtClean="0"/>
          </a:p>
          <a:p>
            <a:r>
              <a:rPr lang="en-GB" dirty="0" smtClean="0"/>
              <a:t>Geometry Filters - find elements that intersect the solid geometry of element</a:t>
            </a:r>
          </a:p>
          <a:p>
            <a:pPr lvl="2"/>
            <a:r>
              <a:rPr lang="en-GB" dirty="0" err="1" smtClean="0"/>
              <a:t>ElementIntersectsElementFilter</a:t>
            </a:r>
            <a:endParaRPr lang="en-GB" dirty="0" smtClean="0"/>
          </a:p>
          <a:p>
            <a:pPr lvl="2"/>
            <a:r>
              <a:rPr lang="en-GB" dirty="0" err="1" smtClean="0"/>
              <a:t>ElementIntersectsSolidFilter</a:t>
            </a:r>
            <a:endParaRPr lang="en-GB" dirty="0" smtClean="0"/>
          </a:p>
          <a:p>
            <a:endParaRPr lang="en-GB" dirty="0"/>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Geometry API</a:t>
            </a:r>
            <a:endParaRPr lang="en-GB" dirty="0"/>
          </a:p>
        </p:txBody>
      </p:sp>
      <p:sp>
        <p:nvSpPr>
          <p:cNvPr id="3" name="Content Placeholder 2"/>
          <p:cNvSpPr>
            <a:spLocks noGrp="1"/>
          </p:cNvSpPr>
          <p:nvPr>
            <p:ph idx="1"/>
          </p:nvPr>
        </p:nvSpPr>
        <p:spPr/>
        <p:txBody>
          <a:bodyPr/>
          <a:lstStyle/>
          <a:p>
            <a:r>
              <a:rPr lang="en-GB" smtClean="0"/>
              <a:t>Demo: </a:t>
            </a:r>
            <a:br>
              <a:rPr lang="en-GB" smtClean="0"/>
            </a:br>
            <a:r>
              <a:rPr lang="en-GB" smtClean="0"/>
              <a:t/>
            </a:r>
            <a:br>
              <a:rPr lang="en-GB" smtClean="0"/>
            </a:br>
            <a:r>
              <a:rPr lang="en-GB" smtClean="0"/>
              <a:t>ProximityDetection_WallJoinControl</a:t>
            </a:r>
          </a:p>
          <a:p>
            <a:endParaRPr lang="en-GB" smtClean="0"/>
          </a:p>
          <a:p>
            <a:pPr lvl="1"/>
            <a:r>
              <a:rPr lang="en-GB" smtClean="0"/>
              <a:t>Shows the usage of ElementIntersectsElementFilter and ElementIntersectsSolidFilter</a:t>
            </a:r>
            <a:endParaRPr lang="en-GB" dirty="0"/>
          </a:p>
        </p:txBody>
      </p:sp>
      <p:pic>
        <p:nvPicPr>
          <p:cNvPr id="4" name="Picture 3" descr="Proximity dialog.JPG"/>
          <p:cNvPicPr>
            <a:picLocks noChangeAspect="1"/>
          </p:cNvPicPr>
          <p:nvPr/>
        </p:nvPicPr>
        <p:blipFill>
          <a:blip r:embed="rId2" cstate="print"/>
          <a:stretch>
            <a:fillRect/>
          </a:stretch>
        </p:blipFill>
        <p:spPr>
          <a:xfrm>
            <a:off x="7496175" y="4543835"/>
            <a:ext cx="5137872" cy="4469187"/>
          </a:xfrm>
          <a:prstGeom prst="rect">
            <a:avLst/>
          </a:prstGeom>
        </p:spPr>
      </p:pic>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Geometry API</a:t>
            </a:r>
            <a:endParaRPr lang="en-GB" dirty="0"/>
          </a:p>
        </p:txBody>
      </p:sp>
      <p:sp>
        <p:nvSpPr>
          <p:cNvPr id="3" name="Content Placeholder 2"/>
          <p:cNvSpPr>
            <a:spLocks noGrp="1"/>
          </p:cNvSpPr>
          <p:nvPr>
            <p:ph idx="1"/>
          </p:nvPr>
        </p:nvSpPr>
        <p:spPr/>
        <p:txBody>
          <a:bodyPr/>
          <a:lstStyle/>
          <a:p>
            <a:r>
              <a:rPr lang="en-GB" smtClean="0"/>
              <a:t>FamilyInstance.HostFace - Access the reference to the host face of a family instance</a:t>
            </a:r>
          </a:p>
          <a:p>
            <a:endParaRPr lang="en-GB" smtClean="0"/>
          </a:p>
          <a:p>
            <a:pPr>
              <a:buNone/>
            </a:pPr>
            <a:endParaRPr lang="en-GB" smtClean="0"/>
          </a:p>
          <a:p>
            <a:r>
              <a:rPr lang="en-GB" smtClean="0"/>
              <a:t>Regeneration and geometry status -  If updated geometry has not been Regenerated before accessing, Element.Geometry throws exception</a:t>
            </a:r>
          </a:p>
          <a:p>
            <a:pPr lvl="1"/>
            <a:endParaRPr lang="en-GB" smtClean="0"/>
          </a:p>
          <a:p>
            <a:r>
              <a:rPr lang="en-GB" smtClean="0"/>
              <a:t>GeometryObject.GraphicsStyleId - Access to ElementId of family primitive’s GraphicsStyle</a:t>
            </a:r>
          </a:p>
          <a:p>
            <a:endParaRPr lang="en-GB" smtClean="0"/>
          </a:p>
          <a:p>
            <a:r>
              <a:rPr lang="en-GB" smtClean="0"/>
              <a:t>Edge.AsCurve() - Provide a curve that corresponds to the edge</a:t>
            </a:r>
          </a:p>
          <a:p>
            <a:endParaRPr lang="en-GB" smtClean="0"/>
          </a:p>
          <a:p>
            <a:r>
              <a:rPr lang="en-GB" smtClean="0"/>
              <a:t>Solid.ComputeCentroid - Calculate the centroid of a solid </a:t>
            </a:r>
          </a:p>
          <a:p>
            <a:endParaRPr lang="en-GB" smtClean="0"/>
          </a:p>
          <a:p>
            <a:pPr lvl="1">
              <a:buNone/>
            </a:pPr>
            <a:endParaRPr lang="en-GB" dirty="0" smtClean="0"/>
          </a:p>
        </p:txBody>
      </p:sp>
      <p:sp>
        <p:nvSpPr>
          <p:cNvPr id="4" name="Rectangle 3"/>
          <p:cNvSpPr/>
          <p:nvPr/>
        </p:nvSpPr>
        <p:spPr>
          <a:xfrm>
            <a:off x="714375" y="2592387"/>
            <a:ext cx="11582400" cy="1015663"/>
          </a:xfrm>
          <a:prstGeom prst="rect">
            <a:avLst/>
          </a:prstGeom>
          <a:solidFill>
            <a:schemeClr val="tx1">
              <a:lumMod val="85000"/>
            </a:schemeClr>
          </a:solidFill>
          <a:ln>
            <a:solidFill>
              <a:schemeClr val="bg1">
                <a:lumMod val="50000"/>
              </a:schemeClr>
            </a:solidFill>
          </a:ln>
        </p:spPr>
        <p:txBody>
          <a:bodyPr wrap="square">
            <a:spAutoFit/>
          </a:bodyPr>
          <a:lstStyle/>
          <a:p>
            <a:pPr marL="282575" lvl="0" defTabSz="914400" eaLnBrk="0" hangingPunct="0">
              <a:spcBef>
                <a:spcPts val="0"/>
              </a:spcBef>
              <a:buClr>
                <a:srgbClr val="FFFFFF"/>
              </a:buClr>
              <a:buSzPct val="80000"/>
            </a:pPr>
            <a:endParaRPr lang="en-US" sz="2000" kern="0" dirty="0" smtClean="0">
              <a:solidFill>
                <a:schemeClr val="bg1"/>
              </a:solidFill>
              <a:latin typeface="Courier New" pitchFamily="49" charset="0"/>
              <a:ea typeface="ＭＳ Ｐゴシック" charset="-128"/>
              <a:cs typeface="Courier New" pitchFamily="49" charset="0"/>
              <a:sym typeface="Arial" charset="0"/>
            </a:endParaRPr>
          </a:p>
          <a:p>
            <a:pPr marL="282575" lvl="0" defTabSz="914400" eaLnBrk="0" hangingPunct="0">
              <a:spcBef>
                <a:spcPts val="0"/>
              </a:spcBef>
              <a:buClr>
                <a:srgbClr val="FFFFFF"/>
              </a:buClr>
              <a:buSzPct val="80000"/>
            </a:pPr>
            <a:r>
              <a:rPr lang="en-US" sz="2000" kern="0" dirty="0" smtClean="0">
                <a:solidFill>
                  <a:schemeClr val="bg1"/>
                </a:solidFill>
                <a:latin typeface="Courier New" pitchFamily="49" charset="0"/>
                <a:ea typeface="ＭＳ Ｐゴシック" charset="-128"/>
                <a:cs typeface="Courier New" pitchFamily="49" charset="0"/>
                <a:sym typeface="Arial" charset="0"/>
              </a:rPr>
              <a:t>Reference </a:t>
            </a:r>
            <a:r>
              <a:rPr lang="en-US" sz="2000" kern="0" dirty="0" err="1" smtClean="0">
                <a:solidFill>
                  <a:schemeClr val="bg1"/>
                </a:solidFill>
                <a:latin typeface="Courier New" pitchFamily="49" charset="0"/>
                <a:ea typeface="ＭＳ Ｐゴシック" charset="-128"/>
                <a:cs typeface="Courier New" pitchFamily="49" charset="0"/>
                <a:sym typeface="Arial" charset="0"/>
              </a:rPr>
              <a:t>corbelHostFace</a:t>
            </a:r>
            <a:r>
              <a:rPr lang="en-US" sz="2000" kern="0" dirty="0" smtClean="0">
                <a:solidFill>
                  <a:schemeClr val="bg1"/>
                </a:solidFill>
                <a:latin typeface="Courier New" pitchFamily="49" charset="0"/>
                <a:ea typeface="ＭＳ Ｐゴシック" charset="-128"/>
                <a:cs typeface="Courier New" pitchFamily="49" charset="0"/>
                <a:sym typeface="Arial" charset="0"/>
              </a:rPr>
              <a:t> = </a:t>
            </a:r>
            <a:r>
              <a:rPr lang="en-US" sz="2000" kern="0" dirty="0" err="1" smtClean="0">
                <a:solidFill>
                  <a:schemeClr val="bg1"/>
                </a:solidFill>
                <a:latin typeface="Courier New" pitchFamily="49" charset="0"/>
                <a:ea typeface="ＭＳ Ｐゴシック" charset="-128"/>
                <a:cs typeface="Courier New" pitchFamily="49" charset="0"/>
                <a:sym typeface="Arial" charset="0"/>
              </a:rPr>
              <a:t>corbel.</a:t>
            </a:r>
            <a:r>
              <a:rPr lang="en-US" sz="2000" b="1" kern="0" dirty="0" err="1" smtClean="0">
                <a:solidFill>
                  <a:schemeClr val="bg1"/>
                </a:solidFill>
                <a:latin typeface="Courier New" pitchFamily="49" charset="0"/>
                <a:ea typeface="ＭＳ Ｐゴシック" charset="-128"/>
                <a:cs typeface="Courier New" pitchFamily="49" charset="0"/>
                <a:sym typeface="Arial" charset="0"/>
              </a:rPr>
              <a:t>HostFace</a:t>
            </a:r>
            <a:r>
              <a:rPr lang="en-US" sz="2000" kern="0" dirty="0" smtClean="0">
                <a:solidFill>
                  <a:schemeClr val="bg1"/>
                </a:solidFill>
                <a:latin typeface="Courier New" pitchFamily="49" charset="0"/>
                <a:ea typeface="ＭＳ Ｐゴシック" charset="-128"/>
                <a:cs typeface="Courier New" pitchFamily="49" charset="0"/>
                <a:sym typeface="Arial" charset="0"/>
              </a:rPr>
              <a:t>;</a:t>
            </a:r>
          </a:p>
          <a:p>
            <a:pPr marL="282575" lvl="0" defTabSz="914400" eaLnBrk="0" hangingPunct="0">
              <a:spcBef>
                <a:spcPts val="0"/>
              </a:spcBef>
              <a:buClr>
                <a:srgbClr val="FFFFFF"/>
              </a:buClr>
              <a:buSzPct val="80000"/>
            </a:pPr>
            <a:endParaRPr lang="en-US" sz="2000" kern="0" dirty="0" smtClean="0">
              <a:solidFill>
                <a:schemeClr val="bg1"/>
              </a:solidFill>
              <a:latin typeface="Courier New" pitchFamily="49" charset="0"/>
              <a:ea typeface="ＭＳ Ｐゴシック" charset="-128"/>
              <a:cs typeface="Courier New" pitchFamily="49" charset="0"/>
              <a:sym typeface="Arial" charset="0"/>
            </a:endParaRP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Geometry API</a:t>
            </a:r>
            <a:endParaRPr lang="en-GB" dirty="0"/>
          </a:p>
        </p:txBody>
      </p:sp>
      <p:sp>
        <p:nvSpPr>
          <p:cNvPr id="3" name="Content Placeholder 2"/>
          <p:cNvSpPr>
            <a:spLocks noGrp="1"/>
          </p:cNvSpPr>
          <p:nvPr>
            <p:ph idx="1"/>
          </p:nvPr>
        </p:nvSpPr>
        <p:spPr/>
        <p:txBody>
          <a:bodyPr/>
          <a:lstStyle/>
          <a:p>
            <a:r>
              <a:rPr lang="en-GB" smtClean="0"/>
              <a:t>Transformation </a:t>
            </a:r>
          </a:p>
          <a:p>
            <a:pPr lvl="2"/>
            <a:r>
              <a:rPr lang="en-GB" smtClean="0"/>
              <a:t>GeometryElement.GetTransformed() - Return a copy of the geometry transformed</a:t>
            </a:r>
          </a:p>
          <a:p>
            <a:pPr lvl="2"/>
            <a:r>
              <a:rPr lang="en-GB" smtClean="0"/>
              <a:t>Instance.GetTransform() – return the transform of the instance </a:t>
            </a:r>
          </a:p>
          <a:p>
            <a:pPr lvl="2"/>
            <a:r>
              <a:rPr lang="en-GB" smtClean="0"/>
              <a:t>Instance.GetTotalTransform() – return the total transform (e.g., true north transform of an imported instance).</a:t>
            </a:r>
            <a:br>
              <a:rPr lang="en-GB" smtClean="0"/>
            </a:br>
            <a:endParaRPr lang="en-GB" smtClean="0"/>
          </a:p>
          <a:p>
            <a:r>
              <a:rPr lang="en-GB" smtClean="0"/>
              <a:t>Serialization/deserialization of Reference</a:t>
            </a:r>
          </a:p>
          <a:p>
            <a:pPr lvl="2"/>
            <a:r>
              <a:rPr lang="en-GB" smtClean="0"/>
              <a:t>Reference.ConvertToStableRepresentation() - convert a reference to a stable string representation</a:t>
            </a:r>
          </a:p>
          <a:p>
            <a:pPr lvl="2"/>
            <a:r>
              <a:rPr lang="en-GB" smtClean="0"/>
              <a:t>Reference.ParseFromStableRepresentation() – restore the serialized reference. Could be in the same or different Revit session</a:t>
            </a:r>
          </a:p>
          <a:p>
            <a:pPr lvl="2"/>
            <a:endParaRPr lang="en-GB" smtClean="0"/>
          </a:p>
          <a:p>
            <a:pPr lvl="2"/>
            <a:endParaRPr lang="en-GB" smtClean="0"/>
          </a:p>
          <a:p>
            <a:endParaRPr lang="en-GB" smtClean="0"/>
          </a:p>
          <a:p>
            <a:endParaRPr lang="en-GB" dirty="0" smtClean="0"/>
          </a:p>
        </p:txBody>
      </p:sp>
      <p:sp>
        <p:nvSpPr>
          <p:cNvPr id="5" name="Rectangle 4"/>
          <p:cNvSpPr/>
          <p:nvPr/>
        </p:nvSpPr>
        <p:spPr>
          <a:xfrm>
            <a:off x="866775" y="6746418"/>
            <a:ext cx="11582400" cy="2246769"/>
          </a:xfrm>
          <a:prstGeom prst="rect">
            <a:avLst/>
          </a:prstGeom>
          <a:solidFill>
            <a:schemeClr val="tx1">
              <a:lumMod val="85000"/>
            </a:schemeClr>
          </a:solidFill>
          <a:ln>
            <a:solidFill>
              <a:schemeClr val="bg1">
                <a:lumMod val="50000"/>
              </a:schemeClr>
            </a:solidFill>
          </a:ln>
        </p:spPr>
        <p:txBody>
          <a:bodyPr wrap="square">
            <a:spAutoFit/>
          </a:bodyPr>
          <a:lstStyle/>
          <a:p>
            <a:pPr marL="282575" lvl="0" defTabSz="914400" eaLnBrk="0" hangingPunct="0">
              <a:spcBef>
                <a:spcPts val="0"/>
              </a:spcBef>
              <a:buClr>
                <a:srgbClr val="FFFFFF"/>
              </a:buClr>
              <a:buSzPct val="80000"/>
            </a:pPr>
            <a:r>
              <a:rPr lang="en-US" sz="2000" kern="0" dirty="0" smtClean="0">
                <a:solidFill>
                  <a:schemeClr val="bg1"/>
                </a:solidFill>
                <a:latin typeface="Courier New" pitchFamily="49" charset="0"/>
                <a:ea typeface="ＭＳ Ｐゴシック" charset="-128"/>
                <a:cs typeface="Courier New" pitchFamily="49" charset="0"/>
                <a:sym typeface="Arial" charset="0"/>
              </a:rPr>
              <a:t>public string </a:t>
            </a:r>
            <a:r>
              <a:rPr lang="en-US" sz="2000" kern="0" dirty="0" err="1" smtClean="0">
                <a:solidFill>
                  <a:schemeClr val="bg1"/>
                </a:solidFill>
                <a:latin typeface="Courier New" pitchFamily="49" charset="0"/>
                <a:ea typeface="ＭＳ Ｐゴシック" charset="-128"/>
                <a:cs typeface="Courier New" pitchFamily="49" charset="0"/>
                <a:sym typeface="Arial" charset="0"/>
              </a:rPr>
              <a:t>SerializeReference</a:t>
            </a:r>
            <a:r>
              <a:rPr lang="en-US" sz="2000" kern="0" dirty="0" smtClean="0">
                <a:solidFill>
                  <a:schemeClr val="bg1"/>
                </a:solidFill>
                <a:latin typeface="Courier New" pitchFamily="49" charset="0"/>
                <a:ea typeface="ＭＳ Ｐゴシック" charset="-128"/>
                <a:cs typeface="Courier New" pitchFamily="49" charset="0"/>
                <a:sym typeface="Arial" charset="0"/>
              </a:rPr>
              <a:t>(Document doc, Reference </a:t>
            </a:r>
            <a:r>
              <a:rPr lang="en-US" sz="2000" kern="0" dirty="0" err="1" smtClean="0">
                <a:solidFill>
                  <a:schemeClr val="bg1"/>
                </a:solidFill>
                <a:latin typeface="Courier New" pitchFamily="49" charset="0"/>
                <a:ea typeface="ＭＳ Ｐゴシック" charset="-128"/>
                <a:cs typeface="Courier New" pitchFamily="49" charset="0"/>
                <a:sym typeface="Arial" charset="0"/>
              </a:rPr>
              <a:t>reference</a:t>
            </a:r>
            <a:r>
              <a:rPr lang="en-US" sz="2000" kern="0" dirty="0" smtClean="0">
                <a:solidFill>
                  <a:schemeClr val="bg1"/>
                </a:solidFill>
                <a:latin typeface="Courier New" pitchFamily="49" charset="0"/>
                <a:ea typeface="ＭＳ Ｐゴシック" charset="-128"/>
                <a:cs typeface="Courier New" pitchFamily="49" charset="0"/>
                <a:sym typeface="Arial" charset="0"/>
              </a:rPr>
              <a:t>)</a:t>
            </a:r>
          </a:p>
          <a:p>
            <a:pPr marL="282575" lvl="0" defTabSz="914400" eaLnBrk="0" hangingPunct="0">
              <a:spcBef>
                <a:spcPts val="0"/>
              </a:spcBef>
              <a:buClr>
                <a:srgbClr val="FFFFFF"/>
              </a:buClr>
              <a:buSzPct val="80000"/>
            </a:pPr>
            <a:r>
              <a:rPr lang="en-US" sz="2000" kern="0" dirty="0" smtClean="0">
                <a:solidFill>
                  <a:schemeClr val="bg1"/>
                </a:solidFill>
                <a:latin typeface="Courier New" pitchFamily="49" charset="0"/>
                <a:ea typeface="ＭＳ Ｐゴシック" charset="-128"/>
                <a:cs typeface="Courier New" pitchFamily="49" charset="0"/>
                <a:sym typeface="Arial" charset="0"/>
              </a:rPr>
              <a:t>{</a:t>
            </a:r>
          </a:p>
          <a:p>
            <a:pPr marL="282575" lvl="0" defTabSz="914400" eaLnBrk="0" hangingPunct="0">
              <a:spcBef>
                <a:spcPts val="0"/>
              </a:spcBef>
              <a:buClr>
                <a:srgbClr val="FFFFFF"/>
              </a:buClr>
              <a:buSzPct val="80000"/>
            </a:pPr>
            <a:r>
              <a:rPr lang="en-US" sz="2000" kern="0" dirty="0" smtClean="0">
                <a:solidFill>
                  <a:schemeClr val="bg1"/>
                </a:solidFill>
                <a:latin typeface="Courier New" pitchFamily="49" charset="0"/>
                <a:ea typeface="ＭＳ Ｐゴシック" charset="-128"/>
                <a:cs typeface="Courier New" pitchFamily="49" charset="0"/>
                <a:sym typeface="Arial" charset="0"/>
              </a:rPr>
              <a:t>    String ids = </a:t>
            </a:r>
            <a:r>
              <a:rPr lang="en-US" sz="2000" kern="0" dirty="0" err="1" smtClean="0">
                <a:solidFill>
                  <a:schemeClr val="bg1"/>
                </a:solidFill>
                <a:latin typeface="Courier New" pitchFamily="49" charset="0"/>
                <a:ea typeface="ＭＳ Ｐゴシック" charset="-128"/>
                <a:cs typeface="Courier New" pitchFamily="49" charset="0"/>
                <a:sym typeface="Arial" charset="0"/>
              </a:rPr>
              <a:t>String.Empty</a:t>
            </a:r>
            <a:r>
              <a:rPr lang="en-US" sz="2000" kern="0" dirty="0" smtClean="0">
                <a:solidFill>
                  <a:schemeClr val="bg1"/>
                </a:solidFill>
                <a:latin typeface="Courier New" pitchFamily="49" charset="0"/>
                <a:ea typeface="ＭＳ Ｐゴシック" charset="-128"/>
                <a:cs typeface="Courier New" pitchFamily="49" charset="0"/>
                <a:sym typeface="Arial" charset="0"/>
              </a:rPr>
              <a:t>;</a:t>
            </a:r>
          </a:p>
          <a:p>
            <a:pPr marL="282575" lvl="0" defTabSz="914400" eaLnBrk="0" hangingPunct="0">
              <a:spcBef>
                <a:spcPts val="0"/>
              </a:spcBef>
              <a:buClr>
                <a:srgbClr val="FFFFFF"/>
              </a:buClr>
              <a:buSzPct val="80000"/>
            </a:pPr>
            <a:r>
              <a:rPr lang="en-US" sz="2000" kern="0" dirty="0" smtClean="0">
                <a:solidFill>
                  <a:schemeClr val="bg1"/>
                </a:solidFill>
                <a:latin typeface="Courier New" pitchFamily="49" charset="0"/>
                <a:ea typeface="ＭＳ Ｐゴシック" charset="-128"/>
                <a:cs typeface="Courier New" pitchFamily="49" charset="0"/>
                <a:sym typeface="Arial" charset="0"/>
              </a:rPr>
              <a:t>    ids = </a:t>
            </a:r>
            <a:r>
              <a:rPr lang="en-US" sz="2000" kern="0" dirty="0" err="1" smtClean="0">
                <a:solidFill>
                  <a:schemeClr val="bg1"/>
                </a:solidFill>
                <a:latin typeface="Courier New" pitchFamily="49" charset="0"/>
                <a:ea typeface="ＭＳ Ｐゴシック" charset="-128"/>
                <a:cs typeface="Courier New" pitchFamily="49" charset="0"/>
                <a:sym typeface="Arial" charset="0"/>
              </a:rPr>
              <a:t>reference.ConvertToStableRepresentation</a:t>
            </a:r>
            <a:r>
              <a:rPr lang="en-US" sz="2000" kern="0" dirty="0" smtClean="0">
                <a:solidFill>
                  <a:schemeClr val="bg1"/>
                </a:solidFill>
                <a:latin typeface="Courier New" pitchFamily="49" charset="0"/>
                <a:ea typeface="ＭＳ Ｐゴシック" charset="-128"/>
                <a:cs typeface="Courier New" pitchFamily="49" charset="0"/>
                <a:sym typeface="Arial" charset="0"/>
              </a:rPr>
              <a:t>(doc);</a:t>
            </a:r>
          </a:p>
          <a:p>
            <a:pPr marL="282575" lvl="0" defTabSz="914400" eaLnBrk="0" hangingPunct="0">
              <a:spcBef>
                <a:spcPts val="0"/>
              </a:spcBef>
              <a:buClr>
                <a:srgbClr val="FFFFFF"/>
              </a:buClr>
              <a:buSzPct val="80000"/>
            </a:pPr>
            <a:r>
              <a:rPr lang="en-US" sz="2000" kern="0" dirty="0" smtClean="0">
                <a:solidFill>
                  <a:schemeClr val="bg1"/>
                </a:solidFill>
                <a:latin typeface="Courier New" pitchFamily="49" charset="0"/>
                <a:ea typeface="ＭＳ Ｐゴシック" charset="-128"/>
                <a:cs typeface="Courier New" pitchFamily="49" charset="0"/>
                <a:sym typeface="Arial" charset="0"/>
              </a:rPr>
              <a:t>    </a:t>
            </a:r>
            <a:r>
              <a:rPr lang="en-US" sz="2000" kern="0" dirty="0" err="1" smtClean="0">
                <a:solidFill>
                  <a:schemeClr val="bg1"/>
                </a:solidFill>
                <a:latin typeface="Courier New" pitchFamily="49" charset="0"/>
                <a:ea typeface="ＭＳ Ｐゴシック" charset="-128"/>
                <a:cs typeface="Courier New" pitchFamily="49" charset="0"/>
                <a:sym typeface="Arial" charset="0"/>
              </a:rPr>
              <a:t>TaskDialog.Show</a:t>
            </a:r>
            <a:r>
              <a:rPr lang="en-US" sz="2000" kern="0" dirty="0" smtClean="0">
                <a:solidFill>
                  <a:schemeClr val="bg1"/>
                </a:solidFill>
                <a:latin typeface="Courier New" pitchFamily="49" charset="0"/>
                <a:ea typeface="ＭＳ Ｐゴシック" charset="-128"/>
                <a:cs typeface="Courier New" pitchFamily="49" charset="0"/>
                <a:sym typeface="Arial" charset="0"/>
              </a:rPr>
              <a:t>("</a:t>
            </a:r>
            <a:r>
              <a:rPr lang="en-US" sz="2000" kern="0" dirty="0" err="1" smtClean="0">
                <a:solidFill>
                  <a:schemeClr val="bg1"/>
                </a:solidFill>
                <a:latin typeface="Courier New" pitchFamily="49" charset="0"/>
                <a:ea typeface="ＭＳ Ｐゴシック" charset="-128"/>
                <a:cs typeface="Courier New" pitchFamily="49" charset="0"/>
                <a:sym typeface="Arial" charset="0"/>
              </a:rPr>
              <a:t>SerializeReference</a:t>
            </a:r>
            <a:r>
              <a:rPr lang="en-US" sz="2000" kern="0" dirty="0" smtClean="0">
                <a:solidFill>
                  <a:schemeClr val="bg1"/>
                </a:solidFill>
                <a:latin typeface="Courier New" pitchFamily="49" charset="0"/>
                <a:ea typeface="ＭＳ Ｐゴシック" charset="-128"/>
                <a:cs typeface="Courier New" pitchFamily="49" charset="0"/>
                <a:sym typeface="Arial" charset="0"/>
              </a:rPr>
              <a:t>", "Representation:\n" + ids);</a:t>
            </a:r>
          </a:p>
          <a:p>
            <a:pPr marL="282575" lvl="0" defTabSz="914400" eaLnBrk="0" hangingPunct="0">
              <a:spcBef>
                <a:spcPts val="0"/>
              </a:spcBef>
              <a:buClr>
                <a:srgbClr val="FFFFFF"/>
              </a:buClr>
              <a:buSzPct val="80000"/>
            </a:pPr>
            <a:r>
              <a:rPr lang="en-US" sz="2000" kern="0" dirty="0" smtClean="0">
                <a:solidFill>
                  <a:schemeClr val="bg1"/>
                </a:solidFill>
                <a:latin typeface="Courier New" pitchFamily="49" charset="0"/>
                <a:ea typeface="ＭＳ Ｐゴシック" charset="-128"/>
                <a:cs typeface="Courier New" pitchFamily="49" charset="0"/>
                <a:sym typeface="Arial" charset="0"/>
              </a:rPr>
              <a:t>    return ids;</a:t>
            </a:r>
          </a:p>
          <a:p>
            <a:pPr marL="282575" lvl="0" defTabSz="914400" eaLnBrk="0" hangingPunct="0">
              <a:spcBef>
                <a:spcPts val="0"/>
              </a:spcBef>
              <a:buClr>
                <a:srgbClr val="FFFFFF"/>
              </a:buClr>
              <a:buSzPct val="80000"/>
            </a:pPr>
            <a:r>
              <a:rPr lang="en-US" sz="2000" kern="0" dirty="0" smtClean="0">
                <a:solidFill>
                  <a:schemeClr val="bg1"/>
                </a:solidFill>
                <a:latin typeface="Courier New" pitchFamily="49" charset="0"/>
                <a:ea typeface="ＭＳ Ｐゴシック" charset="-128"/>
                <a:cs typeface="Courier New" pitchFamily="49" charset="0"/>
                <a:sym typeface="Arial" charset="0"/>
              </a:rPr>
              <a:t>}</a:t>
            </a: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Geometry API</a:t>
            </a:r>
            <a:endParaRPr lang="en-GB" dirty="0"/>
          </a:p>
        </p:txBody>
      </p:sp>
      <p:sp>
        <p:nvSpPr>
          <p:cNvPr id="3" name="Content Placeholder 2"/>
          <p:cNvSpPr>
            <a:spLocks noGrp="1"/>
          </p:cNvSpPr>
          <p:nvPr>
            <p:ph idx="1"/>
          </p:nvPr>
        </p:nvSpPr>
        <p:spPr>
          <a:xfrm>
            <a:off x="593725" y="1906587"/>
            <a:ext cx="11761788" cy="6699250"/>
          </a:xfrm>
        </p:spPr>
        <p:txBody>
          <a:bodyPr/>
          <a:lstStyle/>
          <a:p>
            <a:r>
              <a:rPr lang="en-GB" smtClean="0"/>
              <a:t>Face Regions (created with the Split Face command)</a:t>
            </a:r>
          </a:p>
          <a:p>
            <a:pPr lvl="2"/>
            <a:r>
              <a:rPr lang="en-GB" smtClean="0"/>
              <a:t>Face.HasRegions – reports if the face contains regions</a:t>
            </a:r>
          </a:p>
          <a:p>
            <a:pPr lvl="2"/>
            <a:r>
              <a:rPr lang="en-GB" smtClean="0"/>
              <a:t>Face.GetRegions() – return a set of region faces </a:t>
            </a:r>
          </a:p>
          <a:p>
            <a:pPr>
              <a:buNone/>
            </a:pPr>
            <a:endParaRPr lang="en-GB" i="1" smtClean="0"/>
          </a:p>
          <a:p>
            <a:r>
              <a:rPr lang="en-GB" smtClean="0"/>
              <a:t>Hermite Spline creation new overload </a:t>
            </a:r>
          </a:p>
          <a:p>
            <a:pPr lvl="1"/>
            <a:r>
              <a:rPr lang="en-GB" smtClean="0"/>
              <a:t>NewHermiteSpline(controlePoints, bPerioidic, startTangent, endTangent) - Handles tangency at start and end of spline</a:t>
            </a:r>
          </a:p>
          <a:p>
            <a:pPr lvl="1"/>
            <a:endParaRPr lang="en-GB" smtClean="0"/>
          </a:p>
          <a:p>
            <a:r>
              <a:rPr lang="en-GB" smtClean="0"/>
              <a:t>PolyLine</a:t>
            </a:r>
          </a:p>
          <a:p>
            <a:pPr lvl="1"/>
            <a:r>
              <a:rPr lang="en-GB" smtClean="0"/>
              <a:t>A new geometry object </a:t>
            </a:r>
          </a:p>
          <a:p>
            <a:pPr lvl="1"/>
            <a:r>
              <a:rPr lang="en-GB" smtClean="0"/>
              <a:t>Represent a set of points forming contiguous line segments</a:t>
            </a:r>
          </a:p>
          <a:p>
            <a:pPr lvl="1"/>
            <a:r>
              <a:rPr lang="en-GB" smtClean="0"/>
              <a:t>Returned from Element.Geometry </a:t>
            </a:r>
            <a:endParaRPr lang="en-GB" dirty="0" smtClean="0"/>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smtClean="0"/>
              <a:t>Construction Modeling</a:t>
            </a:r>
            <a:endParaRPr lang="en-GB" sz="4000" dirty="0"/>
          </a:p>
        </p:txBody>
      </p:sp>
      <p:sp>
        <p:nvSpPr>
          <p:cNvPr id="3" name="Rectangle 3"/>
          <p:cNvSpPr txBox="1">
            <a:spLocks noChangeArrowheads="1"/>
          </p:cNvSpPr>
          <p:nvPr/>
        </p:nvSpPr>
        <p:spPr>
          <a:xfrm>
            <a:off x="561975" y="5106987"/>
            <a:ext cx="10058400" cy="1192495"/>
          </a:xfrm>
          <a:prstGeom prst="rect">
            <a:avLst/>
          </a:prstGeom>
        </p:spPr>
        <p:txBody>
          <a:bodyPr/>
          <a:lstStyle/>
          <a:p>
            <a:pPr marL="282894" marR="0" lvl="0" indent="-282894" algn="l" defTabSz="914400" rtl="0" eaLnBrk="1" fontAlgn="base" latinLnBrk="0" hangingPunct="1">
              <a:lnSpc>
                <a:spcPct val="100000"/>
              </a:lnSpc>
              <a:spcBef>
                <a:spcPts val="499"/>
              </a:spcBef>
              <a:spcAft>
                <a:spcPct val="0"/>
              </a:spcAft>
              <a:buClr>
                <a:schemeClr val="tx2"/>
              </a:buClr>
              <a:buSzPct val="80000"/>
              <a:buFontTx/>
              <a:buNone/>
              <a:tabLst/>
              <a:defRPr/>
            </a:pPr>
            <a:r>
              <a:rPr lang="en-US" sz="2400" i="1" kern="0" dirty="0" smtClean="0">
                <a:solidFill>
                  <a:schemeClr val="accent2"/>
                </a:solidFill>
                <a:latin typeface="+mn-lt"/>
                <a:ea typeface="+mn-ea"/>
                <a:cs typeface="+mn-cs"/>
                <a:sym typeface="Arial" pitchFamily="34" charset="0"/>
              </a:rPr>
              <a:t>Parts, assemblies and assembly views</a:t>
            </a:r>
            <a:endParaRPr kumimoji="0" lang="en-GB" sz="2400" b="0" i="1" u="none" strike="noStrike" kern="0" cap="none" spc="0" normalizeH="0" baseline="0" noProof="0" dirty="0" smtClean="0">
              <a:ln>
                <a:noFill/>
              </a:ln>
              <a:solidFill>
                <a:schemeClr val="accent2"/>
              </a:solidFill>
              <a:effectLst/>
              <a:uLnTx/>
              <a:uFillTx/>
              <a:latin typeface="+mn-lt"/>
              <a:ea typeface="+mn-ea"/>
              <a:cs typeface="+mn-cs"/>
              <a:sym typeface="Arial" pitchFamily="34" charset="0"/>
            </a:endParaRPr>
          </a:p>
        </p:txBody>
      </p:sp>
      <p:sp>
        <p:nvSpPr>
          <p:cNvPr id="4" name="Line 24"/>
          <p:cNvSpPr>
            <a:spLocks noChangeShapeType="1"/>
          </p:cNvSpPr>
          <p:nvPr/>
        </p:nvSpPr>
        <p:spPr bwMode="auto">
          <a:xfrm>
            <a:off x="561975" y="4878387"/>
            <a:ext cx="10055225" cy="0"/>
          </a:xfrm>
          <a:prstGeom prst="line">
            <a:avLst/>
          </a:prstGeom>
          <a:ln>
            <a:headEnd/>
            <a:tailEnd/>
          </a:ln>
        </p:spPr>
        <p:style>
          <a:lnRef idx="3">
            <a:schemeClr val="accent6"/>
          </a:lnRef>
          <a:fillRef idx="0">
            <a:schemeClr val="accent6"/>
          </a:fillRef>
          <a:effectRef idx="2">
            <a:schemeClr val="accent6"/>
          </a:effectRef>
          <a:fontRef idx="minor">
            <a:schemeClr val="tx1"/>
          </a:fontRef>
        </p:style>
        <p:txBody>
          <a:bodyPr wrap="none" anchor="ctr">
            <a:prstTxWarp prst="textNoShape">
              <a:avLst/>
            </a:prstTxWarp>
          </a:bodyPr>
          <a:lstStyle/>
          <a:p>
            <a:endParaRPr lang="en-US" dirty="0"/>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Construction Modeling</a:t>
            </a:r>
            <a:endParaRPr lang="en-GB" dirty="0"/>
          </a:p>
        </p:txBody>
      </p:sp>
      <p:sp>
        <p:nvSpPr>
          <p:cNvPr id="3" name="Content Placeholder 2"/>
          <p:cNvSpPr>
            <a:spLocks noGrp="1"/>
          </p:cNvSpPr>
          <p:nvPr>
            <p:ph idx="1"/>
          </p:nvPr>
        </p:nvSpPr>
        <p:spPr/>
        <p:txBody>
          <a:bodyPr/>
          <a:lstStyle/>
          <a:p>
            <a:r>
              <a:rPr lang="en-GB" smtClean="0"/>
              <a:t>Parts</a:t>
            </a:r>
          </a:p>
          <a:p>
            <a:pPr lvl="1"/>
            <a:r>
              <a:rPr lang="en-GB" smtClean="0"/>
              <a:t>Division of model element into discrete parts</a:t>
            </a:r>
          </a:p>
          <a:p>
            <a:pPr lvl="1"/>
            <a:r>
              <a:rPr lang="en-GB" smtClean="0"/>
              <a:t>Help in independent scheduling, tagging, filtering and export</a:t>
            </a:r>
          </a:p>
          <a:p>
            <a:pPr lvl="1"/>
            <a:r>
              <a:rPr lang="en-GB" smtClean="0"/>
              <a:t>Can be divided further into smaller parts</a:t>
            </a:r>
          </a:p>
          <a:p>
            <a:pPr lvl="1"/>
            <a:r>
              <a:rPr lang="en-GB" smtClean="0"/>
              <a:t>Parts automatically update to reflect changes in base element</a:t>
            </a:r>
          </a:p>
          <a:p>
            <a:pPr lvl="1"/>
            <a:endParaRPr lang="en-GB" smtClean="0"/>
          </a:p>
          <a:p>
            <a:r>
              <a:rPr lang="en-GB" smtClean="0"/>
              <a:t>Assemblies</a:t>
            </a:r>
          </a:p>
          <a:p>
            <a:pPr lvl="1"/>
            <a:r>
              <a:rPr lang="en-GB" smtClean="0"/>
              <a:t>Aggregation of multiple instances to create an assembly</a:t>
            </a:r>
          </a:p>
          <a:p>
            <a:pPr lvl="1"/>
            <a:r>
              <a:rPr lang="en-GB" smtClean="0"/>
              <a:t>Elements in assembly can be manipulated as single unit</a:t>
            </a:r>
          </a:p>
          <a:p>
            <a:pPr lvl="1"/>
            <a:r>
              <a:rPr lang="en-GB" smtClean="0"/>
              <a:t>Multiple placement of unique assembly type</a:t>
            </a:r>
          </a:p>
          <a:p>
            <a:pPr lvl="1"/>
            <a:r>
              <a:rPr lang="en-GB" smtClean="0"/>
              <a:t>Can be used to generate sheet and assembly views (listed under assembly in Project Browser) 		</a:t>
            </a:r>
          </a:p>
          <a:p>
            <a:pPr lvl="1"/>
            <a:endParaRPr lang="en-GB" smtClean="0"/>
          </a:p>
          <a:p>
            <a:r>
              <a:rPr lang="en-GB" smtClean="0"/>
              <a:t>New API </a:t>
            </a:r>
          </a:p>
          <a:p>
            <a:pPr lvl="1"/>
            <a:r>
              <a:rPr lang="en-GB" smtClean="0"/>
              <a:t>Allows elements to be</a:t>
            </a:r>
          </a:p>
          <a:p>
            <a:pPr lvl="2"/>
            <a:r>
              <a:rPr lang="en-GB" smtClean="0"/>
              <a:t>divided into sub-parts </a:t>
            </a:r>
          </a:p>
          <a:p>
            <a:pPr lvl="2"/>
            <a:r>
              <a:rPr lang="en-GB" smtClean="0"/>
              <a:t>collected into assemblies</a:t>
            </a:r>
          </a:p>
          <a:p>
            <a:pPr lvl="2"/>
            <a:r>
              <a:rPr lang="en-GB" smtClean="0"/>
              <a:t>displayed in special assembly views</a:t>
            </a:r>
            <a:endParaRPr lang="en-GB" dirty="0" smtClean="0"/>
          </a:p>
        </p:txBody>
      </p:sp>
      <p:pic>
        <p:nvPicPr>
          <p:cNvPr id="4" name="Content Placeholder 4" descr="constructionModelling.png"/>
          <p:cNvPicPr>
            <a:picLocks noChangeAspect="1"/>
          </p:cNvPicPr>
          <p:nvPr/>
        </p:nvPicPr>
        <p:blipFill>
          <a:blip r:embed="rId3" cstate="print"/>
          <a:stretch>
            <a:fillRect/>
          </a:stretch>
        </p:blipFill>
        <p:spPr bwMode="auto">
          <a:xfrm>
            <a:off x="7267575" y="6097587"/>
            <a:ext cx="5029201" cy="3037858"/>
          </a:xfrm>
          <a:prstGeom prst="rect">
            <a:avLst/>
          </a:prstGeom>
          <a:noFill/>
          <a:ln w="12700">
            <a:noFill/>
            <a:miter lim="800000"/>
            <a:headEnd/>
            <a:tailEnd/>
          </a:ln>
        </p:spPr>
      </p:pic>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Construction Modeling</a:t>
            </a:r>
            <a:endParaRPr lang="en-GB" dirty="0"/>
          </a:p>
        </p:txBody>
      </p:sp>
      <p:sp>
        <p:nvSpPr>
          <p:cNvPr id="3" name="Content Placeholder 2"/>
          <p:cNvSpPr>
            <a:spLocks noGrp="1"/>
          </p:cNvSpPr>
          <p:nvPr>
            <p:ph idx="1"/>
          </p:nvPr>
        </p:nvSpPr>
        <p:spPr/>
        <p:txBody>
          <a:bodyPr/>
          <a:lstStyle/>
          <a:p>
            <a:r>
              <a:rPr lang="en-GB" smtClean="0"/>
              <a:t>Assembly Type and Instance </a:t>
            </a:r>
          </a:p>
          <a:p>
            <a:pPr lvl="1"/>
            <a:r>
              <a:rPr lang="en-GB" smtClean="0"/>
              <a:t>Autodesk.Revit.DB.</a:t>
            </a:r>
            <a:r>
              <a:rPr lang="en-GB" smtClean="0">
                <a:solidFill>
                  <a:schemeClr val="tx1"/>
                </a:solidFill>
              </a:rPr>
              <a:t>Assembly.</a:t>
            </a:r>
            <a:r>
              <a:rPr lang="en-GB" b="1" smtClean="0">
                <a:solidFill>
                  <a:schemeClr val="tx1"/>
                </a:solidFill>
              </a:rPr>
              <a:t>AssemblyInstance</a:t>
            </a:r>
          </a:p>
          <a:p>
            <a:pPr lvl="2"/>
            <a:r>
              <a:rPr lang="en-GB" smtClean="0">
                <a:solidFill>
                  <a:schemeClr val="tx1"/>
                </a:solidFill>
              </a:rPr>
              <a:t>Combines multiple elements for tagging, filtering, scheduling and creating isolated assembly views</a:t>
            </a:r>
          </a:p>
          <a:p>
            <a:pPr lvl="1"/>
            <a:r>
              <a:rPr lang="en-GB" smtClean="0"/>
              <a:t>Autodesk.Revit.DB.</a:t>
            </a:r>
            <a:r>
              <a:rPr lang="en-GB" smtClean="0">
                <a:solidFill>
                  <a:schemeClr val="tx1"/>
                </a:solidFill>
              </a:rPr>
              <a:t>Assembly.</a:t>
            </a:r>
            <a:r>
              <a:rPr lang="en-GB" b="1" smtClean="0">
                <a:solidFill>
                  <a:schemeClr val="tx1"/>
                </a:solidFill>
              </a:rPr>
              <a:t>AssemblyType</a:t>
            </a:r>
          </a:p>
          <a:p>
            <a:pPr lvl="2"/>
            <a:r>
              <a:rPr lang="en-GB" smtClean="0">
                <a:solidFill>
                  <a:schemeClr val="tx1"/>
                </a:solidFill>
              </a:rPr>
              <a:t>Refers to the type for construction assembly elements</a:t>
            </a:r>
          </a:p>
          <a:p>
            <a:pPr lvl="2"/>
            <a:endParaRPr lang="en-GB" smtClean="0">
              <a:solidFill>
                <a:schemeClr val="tx1"/>
              </a:solidFill>
            </a:endParaRPr>
          </a:p>
          <a:p>
            <a:r>
              <a:rPr lang="en-GB" smtClean="0"/>
              <a:t>Member access</a:t>
            </a:r>
          </a:p>
          <a:p>
            <a:pPr lvl="1"/>
            <a:r>
              <a:rPr lang="en-GB" smtClean="0"/>
              <a:t>AssemblyInstance.GetMemberIds() - get assembly instance member element ids</a:t>
            </a:r>
          </a:p>
          <a:p>
            <a:pPr lvl="1"/>
            <a:r>
              <a:rPr lang="en-GB" smtClean="0"/>
              <a:t>AssemblyInstance.SetMemberIds() - set assembly instance member element ids</a:t>
            </a:r>
            <a:endParaRPr lang="en-GB" dirty="0" smtClean="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rgbClr val="FFC000"/>
                </a:solidFill>
              </a:rPr>
              <a:t>Today’s presentations…</a:t>
            </a:r>
            <a:endParaRPr lang="en-GB" dirty="0">
              <a:solidFill>
                <a:srgbClr val="FFC000"/>
              </a:solidFill>
            </a:endParaRPr>
          </a:p>
        </p:txBody>
      </p:sp>
      <p:sp>
        <p:nvSpPr>
          <p:cNvPr id="3" name="Content Placeholder 2"/>
          <p:cNvSpPr>
            <a:spLocks noGrp="1"/>
          </p:cNvSpPr>
          <p:nvPr>
            <p:ph idx="1"/>
          </p:nvPr>
        </p:nvSpPr>
        <p:spPr/>
        <p:txBody>
          <a:bodyPr/>
          <a:lstStyle/>
          <a:p>
            <a:pPr>
              <a:buNone/>
            </a:pPr>
            <a:r>
              <a:rPr lang="en-GB" dirty="0" smtClean="0"/>
              <a:t>Recorded and posted at: </a:t>
            </a:r>
          </a:p>
          <a:p>
            <a:pPr>
              <a:buNone/>
            </a:pPr>
            <a:endParaRPr lang="en-GB" dirty="0" smtClean="0"/>
          </a:p>
          <a:p>
            <a:pPr>
              <a:buNone/>
            </a:pPr>
            <a:r>
              <a:rPr lang="en-GB" dirty="0" smtClean="0"/>
              <a:t>ADN Extranet</a:t>
            </a:r>
          </a:p>
          <a:p>
            <a:pPr marL="609600" indent="0">
              <a:buNone/>
            </a:pPr>
            <a:r>
              <a:rPr lang="en-GB" dirty="0" err="1" smtClean="0"/>
              <a:t>Revit</a:t>
            </a:r>
            <a:r>
              <a:rPr lang="en-GB" dirty="0" smtClean="0"/>
              <a:t> &gt; Knowledgebase &gt; </a:t>
            </a:r>
            <a:r>
              <a:rPr lang="en-GB" dirty="0" smtClean="0">
                <a:hlinkClick r:id="rId3"/>
              </a:rPr>
              <a:t>Whitepapers and Training Videos</a:t>
            </a:r>
            <a:endParaRPr lang="en-GB" dirty="0" smtClean="0"/>
          </a:p>
          <a:p>
            <a:pPr marL="609600" indent="-609600">
              <a:buNone/>
            </a:pPr>
            <a:r>
              <a:rPr lang="en-GB" sz="2800" dirty="0" smtClean="0"/>
              <a:t>	</a:t>
            </a:r>
            <a:endParaRPr lang="en-GB" sz="2800" u="sng" dirty="0" smtClean="0">
              <a:solidFill>
                <a:srgbClr val="92D050"/>
              </a:solidFill>
            </a:endParaRPr>
          </a:p>
          <a:p>
            <a:pPr marL="609600" indent="-609600">
              <a:buNone/>
            </a:pPr>
            <a:r>
              <a:rPr lang="en-GB" dirty="0" smtClean="0"/>
              <a:t>	</a:t>
            </a:r>
          </a:p>
          <a:p>
            <a:pPr marL="609600" indent="-609600">
              <a:buNone/>
            </a:pPr>
            <a:r>
              <a:rPr lang="en-GB" dirty="0" smtClean="0"/>
              <a:t>Developer </a:t>
            </a:r>
            <a:r>
              <a:rPr lang="en-GB" dirty="0" err="1" smtClean="0"/>
              <a:t>Center</a:t>
            </a:r>
            <a:endParaRPr lang="en-GB" sz="2400" dirty="0" smtClean="0">
              <a:solidFill>
                <a:schemeClr val="tx1">
                  <a:lumMod val="65000"/>
                </a:schemeClr>
              </a:solidFill>
            </a:endParaRPr>
          </a:p>
          <a:p>
            <a:pPr marL="609600" indent="-609600">
              <a:buNone/>
            </a:pPr>
            <a:r>
              <a:rPr lang="en-GB" dirty="0" smtClean="0"/>
              <a:t>	API Training &amp; Consulting &gt; </a:t>
            </a:r>
            <a:r>
              <a:rPr lang="en-GB" dirty="0" smtClean="0">
                <a:hlinkClick r:id="rId4"/>
              </a:rPr>
              <a:t>Schedule </a:t>
            </a:r>
            <a:r>
              <a:rPr lang="en-GB" dirty="0" smtClean="0"/>
              <a:t>	</a:t>
            </a:r>
            <a:endParaRPr lang="en-GB" sz="2800" u="sng" dirty="0" smtClean="0">
              <a:solidFill>
                <a:srgbClr val="92D050"/>
              </a:solidFill>
            </a:endParaRPr>
          </a:p>
          <a:p>
            <a:pPr>
              <a:buNone/>
            </a:pPr>
            <a:endParaRPr lang="en-GB" dirty="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Construction Modeling</a:t>
            </a:r>
            <a:endParaRPr lang="en-GB" dirty="0"/>
          </a:p>
        </p:txBody>
      </p:sp>
      <p:sp>
        <p:nvSpPr>
          <p:cNvPr id="3" name="Content Placeholder 2"/>
          <p:cNvSpPr>
            <a:spLocks noGrp="1"/>
          </p:cNvSpPr>
          <p:nvPr>
            <p:ph idx="1"/>
          </p:nvPr>
        </p:nvSpPr>
        <p:spPr/>
        <p:txBody>
          <a:bodyPr/>
          <a:lstStyle/>
          <a:p>
            <a:r>
              <a:rPr lang="en-GB" smtClean="0"/>
              <a:t>Assembly Views </a:t>
            </a:r>
          </a:p>
          <a:p>
            <a:pPr lvl="1"/>
            <a:r>
              <a:rPr lang="en-GB" smtClean="0"/>
              <a:t>AssemblyViewUtils – utilities to create assembly views</a:t>
            </a:r>
          </a:p>
          <a:p>
            <a:pPr lvl="2"/>
            <a:r>
              <a:rPr lang="en-GB" smtClean="0"/>
              <a:t>Create3DOrthographic()</a:t>
            </a:r>
          </a:p>
          <a:p>
            <a:pPr lvl="2"/>
            <a:r>
              <a:rPr lang="en-GB" smtClean="0"/>
              <a:t>CreateDetailSection()</a:t>
            </a:r>
          </a:p>
          <a:p>
            <a:pPr lvl="2"/>
            <a:r>
              <a:rPr lang="en-GB" smtClean="0"/>
              <a:t>CreateMaterialTakeOff()</a:t>
            </a:r>
          </a:p>
          <a:p>
            <a:pPr lvl="2"/>
            <a:r>
              <a:rPr lang="en-GB" smtClean="0"/>
              <a:t>CreatePartList()</a:t>
            </a:r>
          </a:p>
          <a:p>
            <a:pPr lvl="2"/>
            <a:r>
              <a:rPr lang="en-GB" smtClean="0"/>
              <a:t>CreateSheet() </a:t>
            </a:r>
          </a:p>
          <a:p>
            <a:pPr lvl="1"/>
            <a:r>
              <a:rPr lang="en-GB" smtClean="0"/>
              <a:t>Assembly views display only elements in assembly that are created using this class</a:t>
            </a:r>
          </a:p>
          <a:p>
            <a:pPr lvl="1"/>
            <a:endParaRPr lang="en-GB" smtClean="0"/>
          </a:p>
          <a:p>
            <a:r>
              <a:rPr lang="en-GB" smtClean="0"/>
              <a:t>Parts Utilities </a:t>
            </a:r>
          </a:p>
          <a:p>
            <a:pPr lvl="1"/>
            <a:r>
              <a:rPr lang="en-GB" smtClean="0"/>
              <a:t>Provide a set of static methods for creation and manipulation of parts</a:t>
            </a:r>
          </a:p>
          <a:p>
            <a:pPr lvl="2"/>
            <a:r>
              <a:rPr lang="en-GB" smtClean="0"/>
              <a:t>CreateParts()</a:t>
            </a:r>
          </a:p>
          <a:p>
            <a:pPr lvl="2"/>
            <a:r>
              <a:rPr lang="en-GB" smtClean="0"/>
              <a:t>DivideParts()</a:t>
            </a:r>
          </a:p>
          <a:p>
            <a:pPr lvl="2"/>
            <a:r>
              <a:rPr lang="en-GB" smtClean="0"/>
              <a:t>GetAssociatedParts() – return all parts associated with the given elements </a:t>
            </a:r>
          </a:p>
          <a:p>
            <a:pPr lvl="2"/>
            <a:r>
              <a:rPr lang="en-GB" smtClean="0"/>
              <a:t>GetDividedParents() – return an set of elements that leads to the creation of the given part </a:t>
            </a:r>
          </a:p>
          <a:p>
            <a:pPr lvl="2"/>
            <a:r>
              <a:rPr lang="en-GB" smtClean="0"/>
              <a:t>Others</a:t>
            </a:r>
            <a:endParaRPr lang="en-GB" dirty="0" smtClean="0"/>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Construction Modeling	</a:t>
            </a:r>
            <a:endParaRPr lang="en-GB" dirty="0"/>
          </a:p>
        </p:txBody>
      </p:sp>
      <p:sp>
        <p:nvSpPr>
          <p:cNvPr id="3" name="Content Placeholder 2"/>
          <p:cNvSpPr>
            <a:spLocks noGrp="1"/>
          </p:cNvSpPr>
          <p:nvPr>
            <p:ph idx="1"/>
          </p:nvPr>
        </p:nvSpPr>
        <p:spPr/>
        <p:txBody>
          <a:bodyPr/>
          <a:lstStyle/>
          <a:p>
            <a:r>
              <a:rPr lang="en-GB" smtClean="0"/>
              <a:t>Demo	</a:t>
            </a:r>
            <a:endParaRPr lang="en-GB" dirty="0"/>
          </a:p>
        </p:txBody>
      </p:sp>
      <p:pic>
        <p:nvPicPr>
          <p:cNvPr id="4" name="Picture 2"/>
          <p:cNvPicPr>
            <a:picLocks noChangeAspect="1" noChangeArrowheads="1"/>
          </p:cNvPicPr>
          <p:nvPr/>
        </p:nvPicPr>
        <p:blipFill>
          <a:blip r:embed="rId2" cstate="print"/>
          <a:srcRect/>
          <a:stretch>
            <a:fillRect/>
          </a:stretch>
        </p:blipFill>
        <p:spPr bwMode="auto">
          <a:xfrm>
            <a:off x="714375" y="3506787"/>
            <a:ext cx="4375192" cy="3952876"/>
          </a:xfrm>
          <a:prstGeom prst="rect">
            <a:avLst/>
          </a:prstGeom>
          <a:noFill/>
          <a:ln w="9525">
            <a:noFill/>
            <a:miter lim="800000"/>
            <a:headEnd/>
            <a:tailEnd/>
          </a:ln>
        </p:spPr>
      </p:pic>
      <p:pic>
        <p:nvPicPr>
          <p:cNvPr id="5" name="Picture 3"/>
          <p:cNvPicPr>
            <a:picLocks noChangeAspect="1" noChangeArrowheads="1"/>
          </p:cNvPicPr>
          <p:nvPr/>
        </p:nvPicPr>
        <p:blipFill>
          <a:blip r:embed="rId3" cstate="print"/>
          <a:srcRect/>
          <a:stretch>
            <a:fillRect/>
          </a:stretch>
        </p:blipFill>
        <p:spPr bwMode="auto">
          <a:xfrm>
            <a:off x="5362575" y="3506787"/>
            <a:ext cx="3126365" cy="2209800"/>
          </a:xfrm>
          <a:prstGeom prst="rect">
            <a:avLst/>
          </a:prstGeom>
          <a:noFill/>
          <a:ln w="9525">
            <a:noFill/>
            <a:miter lim="800000"/>
            <a:headEnd/>
            <a:tailEnd/>
          </a:ln>
        </p:spPr>
      </p:pic>
      <p:pic>
        <p:nvPicPr>
          <p:cNvPr id="6" name="Picture 4"/>
          <p:cNvPicPr>
            <a:picLocks noChangeAspect="1" noChangeArrowheads="1"/>
          </p:cNvPicPr>
          <p:nvPr/>
        </p:nvPicPr>
        <p:blipFill>
          <a:blip r:embed="rId4" cstate="print"/>
          <a:srcRect/>
          <a:stretch>
            <a:fillRect/>
          </a:stretch>
        </p:blipFill>
        <p:spPr bwMode="auto">
          <a:xfrm>
            <a:off x="8715375" y="5640387"/>
            <a:ext cx="3657600" cy="18288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smtClean="0"/>
              <a:t>Point Cloud</a:t>
            </a:r>
            <a:endParaRPr lang="en-GB" sz="4000" dirty="0"/>
          </a:p>
        </p:txBody>
      </p:sp>
      <p:sp>
        <p:nvSpPr>
          <p:cNvPr id="3" name="Rectangle 3"/>
          <p:cNvSpPr txBox="1">
            <a:spLocks noChangeArrowheads="1"/>
          </p:cNvSpPr>
          <p:nvPr/>
        </p:nvSpPr>
        <p:spPr>
          <a:xfrm>
            <a:off x="561975" y="5106987"/>
            <a:ext cx="10058400" cy="1192495"/>
          </a:xfrm>
          <a:prstGeom prst="rect">
            <a:avLst/>
          </a:prstGeom>
        </p:spPr>
        <p:txBody>
          <a:bodyPr/>
          <a:lstStyle/>
          <a:p>
            <a:pPr marL="282894" lvl="0" indent="-282894" defTabSz="914400">
              <a:spcBef>
                <a:spcPts val="499"/>
              </a:spcBef>
              <a:buClr>
                <a:schemeClr val="tx2"/>
              </a:buClr>
              <a:buSzPct val="80000"/>
              <a:defRPr/>
            </a:pPr>
            <a:r>
              <a:rPr lang="en-US" sz="2400" i="1" kern="0" dirty="0" smtClean="0">
                <a:solidFill>
                  <a:schemeClr val="accent2"/>
                </a:solidFill>
                <a:latin typeface="+mn-lt"/>
                <a:ea typeface="+mn-ea"/>
                <a:cs typeface="+mn-cs"/>
                <a:sym typeface="Arial" pitchFamily="34" charset="0"/>
              </a:rPr>
              <a:t>Point Cloud Engine and Client API  </a:t>
            </a:r>
            <a:endParaRPr lang="en-GB" sz="2400" i="1" kern="0" dirty="0" smtClean="0">
              <a:solidFill>
                <a:schemeClr val="accent2"/>
              </a:solidFill>
              <a:latin typeface="+mn-lt"/>
              <a:ea typeface="+mn-ea"/>
              <a:cs typeface="+mn-cs"/>
              <a:sym typeface="Arial" pitchFamily="34" charset="0"/>
            </a:endParaRPr>
          </a:p>
        </p:txBody>
      </p:sp>
      <p:sp>
        <p:nvSpPr>
          <p:cNvPr id="4" name="Line 24"/>
          <p:cNvSpPr>
            <a:spLocks noChangeShapeType="1"/>
          </p:cNvSpPr>
          <p:nvPr/>
        </p:nvSpPr>
        <p:spPr bwMode="auto">
          <a:xfrm>
            <a:off x="561975" y="4878387"/>
            <a:ext cx="10055225" cy="0"/>
          </a:xfrm>
          <a:prstGeom prst="line">
            <a:avLst/>
          </a:prstGeom>
          <a:ln>
            <a:headEnd/>
            <a:tailEnd/>
          </a:ln>
        </p:spPr>
        <p:style>
          <a:lnRef idx="3">
            <a:schemeClr val="accent6"/>
          </a:lnRef>
          <a:fillRef idx="0">
            <a:schemeClr val="accent6"/>
          </a:fillRef>
          <a:effectRef idx="2">
            <a:schemeClr val="accent6"/>
          </a:effectRef>
          <a:fontRef idx="minor">
            <a:schemeClr val="tx1"/>
          </a:fontRef>
        </p:style>
        <p:txBody>
          <a:bodyPr wrap="none" anchor="ctr">
            <a:prstTxWarp prst="textNoShape">
              <a:avLst/>
            </a:prstTxWarp>
          </a:bodyPr>
          <a:lstStyle/>
          <a:p>
            <a:endParaRPr lang="en-US" dirty="0"/>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3725" y="287338"/>
            <a:ext cx="11761788" cy="1009649"/>
          </a:xfrm>
        </p:spPr>
        <p:txBody>
          <a:bodyPr/>
          <a:lstStyle/>
          <a:p>
            <a:r>
              <a:rPr lang="en-GB" smtClean="0">
                <a:solidFill>
                  <a:srgbClr val="FFC000"/>
                </a:solidFill>
              </a:rPr>
              <a:t>Point Cloud APIs</a:t>
            </a:r>
            <a:endParaRPr lang="en-GB" dirty="0">
              <a:solidFill>
                <a:srgbClr val="FFC000"/>
              </a:solidFill>
            </a:endParaRPr>
          </a:p>
        </p:txBody>
      </p:sp>
      <p:sp>
        <p:nvSpPr>
          <p:cNvPr id="4" name="Content Placeholder 3"/>
          <p:cNvSpPr>
            <a:spLocks noGrp="1"/>
          </p:cNvSpPr>
          <p:nvPr>
            <p:ph idx="1"/>
          </p:nvPr>
        </p:nvSpPr>
        <p:spPr>
          <a:xfrm>
            <a:off x="638174" y="1449387"/>
            <a:ext cx="12372976" cy="7315200"/>
          </a:xfrm>
        </p:spPr>
        <p:txBody>
          <a:bodyPr>
            <a:noAutofit/>
          </a:bodyPr>
          <a:lstStyle/>
          <a:p>
            <a:pPr marL="282575" lvl="1">
              <a:spcBef>
                <a:spcPts val="600"/>
              </a:spcBef>
              <a:buNone/>
            </a:pPr>
            <a:r>
              <a:rPr lang="en-GB" sz="3200" smtClean="0"/>
              <a:t>Three types of APIs: </a:t>
            </a:r>
            <a:br>
              <a:rPr lang="en-GB" sz="3200" smtClean="0"/>
            </a:br>
            <a:endParaRPr lang="en-GB" sz="3200" smtClean="0"/>
          </a:p>
          <a:p>
            <a:pPr marL="623887" lvl="2">
              <a:spcBef>
                <a:spcPts val="600"/>
              </a:spcBef>
            </a:pPr>
            <a:r>
              <a:rPr lang="en-GB" sz="3200" smtClean="0"/>
              <a:t>Client API </a:t>
            </a:r>
          </a:p>
          <a:p>
            <a:pPr marL="1136650" lvl="3">
              <a:spcBef>
                <a:spcPts val="600"/>
              </a:spcBef>
            </a:pPr>
            <a:r>
              <a:rPr lang="en-GB" sz="2800" smtClean="0"/>
              <a:t>Create and manipulate point cloud instance within Revit</a:t>
            </a:r>
            <a:br>
              <a:rPr lang="en-GB" sz="2800" smtClean="0"/>
            </a:br>
            <a:endParaRPr lang="en-GB" sz="2800" smtClean="0"/>
          </a:p>
          <a:p>
            <a:pPr marL="623887" lvl="2">
              <a:spcBef>
                <a:spcPts val="600"/>
              </a:spcBef>
            </a:pPr>
            <a:r>
              <a:rPr lang="en-GB" sz="3200" smtClean="0"/>
              <a:t>Custom Point Cloud Engine API</a:t>
            </a:r>
          </a:p>
          <a:p>
            <a:pPr marL="1136650" lvl="3">
              <a:spcBef>
                <a:spcPts val="600"/>
              </a:spcBef>
            </a:pPr>
            <a:r>
              <a:rPr lang="en-GB" sz="2800" smtClean="0"/>
              <a:t>Supply points in a point cloud to Revit </a:t>
            </a:r>
            <a:br>
              <a:rPr lang="en-GB" sz="2800" smtClean="0"/>
            </a:br>
            <a:endParaRPr lang="en-GB" sz="2800" smtClean="0"/>
          </a:p>
          <a:p>
            <a:pPr marL="623887" lvl="2">
              <a:spcBef>
                <a:spcPts val="600"/>
              </a:spcBef>
            </a:pPr>
            <a:r>
              <a:rPr lang="en-GB" sz="3200" smtClean="0"/>
              <a:t>Point Cloud Indexer API </a:t>
            </a:r>
          </a:p>
          <a:p>
            <a:pPr marL="1136650" lvl="3">
              <a:spcBef>
                <a:spcPts val="600"/>
              </a:spcBef>
            </a:pPr>
            <a:r>
              <a:rPr lang="en-GB" sz="2800" smtClean="0"/>
              <a:t>Convert data from custom format to indexed (.pcg) format read by Revit and other Autodesk products</a:t>
            </a:r>
          </a:p>
          <a:p>
            <a:pPr marL="1136650" lvl="3">
              <a:spcBef>
                <a:spcPts val="600"/>
              </a:spcBef>
            </a:pPr>
            <a:r>
              <a:rPr lang="en-GB" sz="2800" smtClean="0"/>
              <a:t>C/C++ API</a:t>
            </a:r>
          </a:p>
          <a:p>
            <a:pPr marL="1136650" lvl="3">
              <a:spcBef>
                <a:spcPts val="600"/>
              </a:spcBef>
            </a:pPr>
            <a:r>
              <a:rPr lang="en-GB" sz="2800" smtClean="0"/>
              <a:t>Documented in SDK 'Point Cloud Indexing API' subfolder</a:t>
            </a:r>
          </a:p>
          <a:p>
            <a:pPr marL="1136650" lvl="3">
              <a:spcBef>
                <a:spcPts val="600"/>
              </a:spcBef>
            </a:pPr>
            <a:r>
              <a:rPr lang="en-GB" sz="2800" i="1" smtClean="0"/>
              <a:t>Not covered today</a:t>
            </a:r>
          </a:p>
          <a:p>
            <a:pPr marL="282575" lvl="1">
              <a:spcBef>
                <a:spcPts val="600"/>
              </a:spcBef>
            </a:pPr>
            <a:endParaRPr lang="en-GB" sz="3200" smtClean="0"/>
          </a:p>
          <a:p>
            <a:pPr marL="282575" lvl="1">
              <a:spcBef>
                <a:spcPts val="600"/>
              </a:spcBef>
            </a:pPr>
            <a:endParaRPr lang="en-GB" smtClean="0"/>
          </a:p>
          <a:p>
            <a:pPr marL="623887" lvl="2">
              <a:spcBef>
                <a:spcPts val="600"/>
              </a:spcBef>
            </a:pPr>
            <a:endParaRPr lang="en-GB" smtClean="0"/>
          </a:p>
          <a:p>
            <a:pPr lvl="1"/>
            <a:endParaRPr lang="en-GB" sz="2400" smtClean="0"/>
          </a:p>
          <a:p>
            <a:endParaRPr lang="en-GB" smtClean="0"/>
          </a:p>
          <a:p>
            <a:endParaRPr lang="en-GB" dirty="0" smtClean="0"/>
          </a:p>
        </p:txBody>
      </p:sp>
    </p:spTree>
    <p:extLst>
      <p:ext uri="{BB962C8B-B14F-4D97-AF65-F5344CB8AC3E}">
        <p14:creationId xmlns:p14="http://schemas.microsoft.com/office/powerpoint/2010/main" xmlns="" val="987982977"/>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3725" y="287338"/>
            <a:ext cx="11761788" cy="1009649"/>
          </a:xfrm>
        </p:spPr>
        <p:txBody>
          <a:bodyPr/>
          <a:lstStyle/>
          <a:p>
            <a:r>
              <a:rPr lang="en-GB" smtClean="0">
                <a:solidFill>
                  <a:srgbClr val="FFC000"/>
                </a:solidFill>
              </a:rPr>
              <a:t>Point Cloud Client API  </a:t>
            </a:r>
            <a:endParaRPr lang="en-GB" dirty="0">
              <a:solidFill>
                <a:srgbClr val="FFC000"/>
              </a:solidFill>
            </a:endParaRPr>
          </a:p>
        </p:txBody>
      </p:sp>
      <p:sp>
        <p:nvSpPr>
          <p:cNvPr id="4" name="Content Placeholder 3"/>
          <p:cNvSpPr>
            <a:spLocks noGrp="1"/>
          </p:cNvSpPr>
          <p:nvPr>
            <p:ph idx="1"/>
          </p:nvPr>
        </p:nvSpPr>
        <p:spPr>
          <a:xfrm>
            <a:off x="638174" y="1449387"/>
            <a:ext cx="12372976" cy="7315200"/>
          </a:xfrm>
        </p:spPr>
        <p:txBody>
          <a:bodyPr>
            <a:noAutofit/>
          </a:bodyPr>
          <a:lstStyle/>
          <a:p>
            <a:pPr marL="282575" lvl="1">
              <a:spcBef>
                <a:spcPts val="600"/>
              </a:spcBef>
            </a:pPr>
            <a:r>
              <a:rPr lang="en-GB" sz="3200" smtClean="0"/>
              <a:t>Autodesk.Revit.DB.PointClouds namespace</a:t>
            </a:r>
          </a:p>
          <a:p>
            <a:pPr marL="282575" lvl="1">
              <a:spcBef>
                <a:spcPts val="600"/>
              </a:spcBef>
            </a:pPr>
            <a:endParaRPr lang="en-GB" smtClean="0"/>
          </a:p>
          <a:p>
            <a:pPr marL="282575" lvl="1">
              <a:spcBef>
                <a:spcPts val="600"/>
              </a:spcBef>
            </a:pPr>
            <a:r>
              <a:rPr lang="en-GB" sz="3200" smtClean="0"/>
              <a:t>Major classes </a:t>
            </a:r>
          </a:p>
          <a:p>
            <a:pPr marL="623887" lvl="2">
              <a:spcBef>
                <a:spcPts val="600"/>
              </a:spcBef>
            </a:pPr>
            <a:r>
              <a:rPr lang="en-GB" smtClean="0"/>
              <a:t>PointCloudInstance</a:t>
            </a:r>
          </a:p>
          <a:p>
            <a:pPr marL="623887" lvl="2">
              <a:spcBef>
                <a:spcPts val="600"/>
              </a:spcBef>
            </a:pPr>
            <a:r>
              <a:rPr lang="en-GB" smtClean="0"/>
              <a:t>PointCloudType – represent the points obtained from a single file or engine identifier </a:t>
            </a:r>
          </a:p>
          <a:p>
            <a:pPr marL="623887" lvl="2">
              <a:spcBef>
                <a:spcPts val="600"/>
              </a:spcBef>
            </a:pPr>
            <a:r>
              <a:rPr lang="en-GB" smtClean="0"/>
              <a:t>CloudPoint – an individual point. (x, y, z) in cloud coordinate, and a color </a:t>
            </a:r>
          </a:p>
          <a:p>
            <a:pPr marL="623887" lvl="2">
              <a:spcBef>
                <a:spcPts val="600"/>
              </a:spcBef>
            </a:pPr>
            <a:r>
              <a:rPr lang="en-GB" smtClean="0"/>
              <a:t>PointCollection</a:t>
            </a:r>
          </a:p>
          <a:p>
            <a:pPr marL="623887" lvl="2">
              <a:spcBef>
                <a:spcPts val="600"/>
              </a:spcBef>
            </a:pPr>
            <a:r>
              <a:rPr lang="en-GB" smtClean="0"/>
              <a:t>PointCloudFilter – volume filter. Use PointCloudFilterFactory.CreateMultiPlanerFilter() </a:t>
            </a:r>
          </a:p>
          <a:p>
            <a:pPr marL="623887" lvl="2">
              <a:spcBef>
                <a:spcPts val="600"/>
              </a:spcBef>
              <a:buNone/>
            </a:pPr>
            <a:endParaRPr lang="en-GB" sz="3200" smtClean="0"/>
          </a:p>
          <a:p>
            <a:pPr marL="282575" lvl="1">
              <a:spcBef>
                <a:spcPts val="600"/>
              </a:spcBef>
            </a:pPr>
            <a:r>
              <a:rPr lang="en-GB" sz="3200" smtClean="0"/>
              <a:t>Two ways to access</a:t>
            </a:r>
          </a:p>
          <a:p>
            <a:pPr marL="827087" lvl="2" indent="-457200">
              <a:spcBef>
                <a:spcPts val="600"/>
              </a:spcBef>
            </a:pPr>
            <a:r>
              <a:rPr lang="en-GB" smtClean="0"/>
              <a:t>IEnumerable – traditional “for each” access IPointCloudEngine interface</a:t>
            </a:r>
          </a:p>
          <a:p>
            <a:pPr marL="827087" lvl="2" indent="-457200">
              <a:spcBef>
                <a:spcPts val="600"/>
              </a:spcBef>
            </a:pPr>
            <a:r>
              <a:rPr lang="en-GB" smtClean="0"/>
              <a:t>GetPointBufferPointer()</a:t>
            </a:r>
          </a:p>
          <a:p>
            <a:pPr marL="1136650" lvl="3">
              <a:spcBef>
                <a:spcPts val="600"/>
              </a:spcBef>
            </a:pPr>
            <a:r>
              <a:rPr lang="en-GB" smtClean="0"/>
              <a:t>Direct access to the unmanaged world </a:t>
            </a:r>
          </a:p>
          <a:p>
            <a:pPr marL="1136650" lvl="3">
              <a:spcBef>
                <a:spcPts val="600"/>
              </a:spcBef>
            </a:pPr>
            <a:r>
              <a:rPr lang="en-GB" smtClean="0"/>
              <a:t>C# or C++/CLI only  </a:t>
            </a:r>
          </a:p>
          <a:p>
            <a:pPr marL="1136650" lvl="3">
              <a:spcBef>
                <a:spcPts val="600"/>
              </a:spcBef>
            </a:pPr>
            <a:r>
              <a:rPr lang="en-GB" smtClean="0"/>
              <a:t>Unsafe </a:t>
            </a:r>
          </a:p>
          <a:p>
            <a:pPr marL="1136650" lvl="3">
              <a:spcBef>
                <a:spcPts val="600"/>
              </a:spcBef>
            </a:pPr>
            <a:r>
              <a:rPr lang="en-GB" smtClean="0"/>
              <a:t>Performance gain </a:t>
            </a:r>
          </a:p>
          <a:p>
            <a:pPr marL="1136650" lvl="3">
              <a:spcBef>
                <a:spcPts val="600"/>
              </a:spcBef>
            </a:pPr>
            <a:endParaRPr lang="en-GB" smtClean="0"/>
          </a:p>
          <a:p>
            <a:pPr marL="282575" lvl="1">
              <a:spcBef>
                <a:spcPts val="600"/>
              </a:spcBef>
            </a:pPr>
            <a:endParaRPr lang="en-GB" smtClean="0"/>
          </a:p>
          <a:p>
            <a:pPr marL="623887" lvl="2">
              <a:spcBef>
                <a:spcPts val="600"/>
              </a:spcBef>
            </a:pPr>
            <a:endParaRPr lang="en-GB" smtClean="0"/>
          </a:p>
          <a:p>
            <a:pPr lvl="1"/>
            <a:endParaRPr lang="en-GB" sz="2400" smtClean="0"/>
          </a:p>
          <a:p>
            <a:endParaRPr lang="en-GB" smtClean="0"/>
          </a:p>
          <a:p>
            <a:endParaRPr lang="en-GB" dirty="0" smtClean="0"/>
          </a:p>
        </p:txBody>
      </p:sp>
    </p:spTree>
    <p:extLst>
      <p:ext uri="{BB962C8B-B14F-4D97-AF65-F5344CB8AC3E}">
        <p14:creationId xmlns:p14="http://schemas.microsoft.com/office/powerpoint/2010/main" xmlns="" val="987982977"/>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3725" y="287338"/>
            <a:ext cx="11761788" cy="1009649"/>
          </a:xfrm>
        </p:spPr>
        <p:txBody>
          <a:bodyPr/>
          <a:lstStyle/>
          <a:p>
            <a:r>
              <a:rPr lang="en-GB" smtClean="0">
                <a:solidFill>
                  <a:srgbClr val="FFC000"/>
                </a:solidFill>
              </a:rPr>
              <a:t>Point Cloud Client API  </a:t>
            </a:r>
            <a:endParaRPr lang="en-GB" dirty="0">
              <a:solidFill>
                <a:srgbClr val="FFC000"/>
              </a:solidFill>
            </a:endParaRPr>
          </a:p>
        </p:txBody>
      </p:sp>
      <p:sp>
        <p:nvSpPr>
          <p:cNvPr id="4" name="Content Placeholder 3"/>
          <p:cNvSpPr>
            <a:spLocks noGrp="1"/>
          </p:cNvSpPr>
          <p:nvPr>
            <p:ph idx="1"/>
          </p:nvPr>
        </p:nvSpPr>
        <p:spPr>
          <a:xfrm>
            <a:off x="638174" y="1449387"/>
            <a:ext cx="12372976" cy="7315200"/>
          </a:xfrm>
        </p:spPr>
        <p:txBody>
          <a:bodyPr>
            <a:noAutofit/>
          </a:bodyPr>
          <a:lstStyle/>
          <a:p>
            <a:pPr marL="282575" lvl="1">
              <a:spcBef>
                <a:spcPts val="600"/>
              </a:spcBef>
            </a:pPr>
            <a:r>
              <a:rPr lang="en-GB" sz="3200" smtClean="0"/>
              <a:t>Tools to interact with the user </a:t>
            </a:r>
          </a:p>
          <a:p>
            <a:pPr marL="623887" lvl="2">
              <a:spcBef>
                <a:spcPts val="600"/>
              </a:spcBef>
            </a:pPr>
            <a:r>
              <a:rPr lang="en-GB" smtClean="0"/>
              <a:t>PointCloudInstance.SetSelectionFilter() </a:t>
            </a:r>
          </a:p>
          <a:p>
            <a:pPr marL="623887" lvl="2">
              <a:spcBef>
                <a:spcPts val="600"/>
              </a:spcBef>
            </a:pPr>
            <a:r>
              <a:rPr lang="en-GB" smtClean="0"/>
              <a:t>PointCloudInstance.FilterAction – Highlight/Isolate </a:t>
            </a:r>
          </a:p>
          <a:p>
            <a:pPr marL="623887" lvl="2">
              <a:spcBef>
                <a:spcPts val="600"/>
              </a:spcBef>
            </a:pPr>
            <a:r>
              <a:rPr lang="en-GB" smtClean="0"/>
              <a:t>Selection.PickBox()</a:t>
            </a:r>
          </a:p>
          <a:p>
            <a:pPr marL="623887" lvl="2">
              <a:spcBef>
                <a:spcPts val="600"/>
              </a:spcBef>
            </a:pPr>
            <a:endParaRPr lang="en-GB" smtClean="0"/>
          </a:p>
          <a:p>
            <a:pPr marL="623887" lvl="2">
              <a:spcBef>
                <a:spcPts val="600"/>
              </a:spcBef>
              <a:buNone/>
            </a:pPr>
            <a:r>
              <a:rPr lang="en-GB" smtClean="0"/>
              <a:t>e.g. prompt the user to select a portion of the cloud, and creates a highlight   </a:t>
            </a:r>
          </a:p>
          <a:p>
            <a:pPr marL="1136650" lvl="3">
              <a:spcBef>
                <a:spcPts val="600"/>
              </a:spcBef>
            </a:pPr>
            <a:endParaRPr lang="en-GB" smtClean="0"/>
          </a:p>
          <a:p>
            <a:pPr marL="1136650" lvl="3">
              <a:spcBef>
                <a:spcPts val="600"/>
              </a:spcBef>
            </a:pPr>
            <a:endParaRPr lang="en-GB" smtClean="0"/>
          </a:p>
          <a:p>
            <a:pPr marL="282575" lvl="1">
              <a:spcBef>
                <a:spcPts val="600"/>
              </a:spcBef>
            </a:pPr>
            <a:endParaRPr lang="en-GB" smtClean="0"/>
          </a:p>
          <a:p>
            <a:pPr marL="623887" lvl="2">
              <a:spcBef>
                <a:spcPts val="600"/>
              </a:spcBef>
            </a:pPr>
            <a:endParaRPr lang="en-GB" smtClean="0"/>
          </a:p>
          <a:p>
            <a:pPr lvl="1"/>
            <a:endParaRPr lang="en-GB" sz="2400" smtClean="0"/>
          </a:p>
          <a:p>
            <a:endParaRPr lang="en-GB" smtClean="0"/>
          </a:p>
          <a:p>
            <a:endParaRPr lang="en-GB" dirty="0" smtClean="0"/>
          </a:p>
        </p:txBody>
      </p:sp>
    </p:spTree>
    <p:extLst>
      <p:ext uri="{BB962C8B-B14F-4D97-AF65-F5344CB8AC3E}">
        <p14:creationId xmlns:p14="http://schemas.microsoft.com/office/powerpoint/2010/main" xmlns="" val="987982977"/>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3725" y="287338"/>
            <a:ext cx="11761788" cy="1009649"/>
          </a:xfrm>
        </p:spPr>
        <p:txBody>
          <a:bodyPr/>
          <a:lstStyle/>
          <a:p>
            <a:r>
              <a:rPr lang="en-GB" smtClean="0">
                <a:solidFill>
                  <a:srgbClr val="FFC000"/>
                </a:solidFill>
              </a:rPr>
              <a:t>Point Cloud Engine API  </a:t>
            </a:r>
            <a:endParaRPr lang="en-GB" dirty="0">
              <a:solidFill>
                <a:srgbClr val="FFC000"/>
              </a:solidFill>
            </a:endParaRPr>
          </a:p>
        </p:txBody>
      </p:sp>
      <p:sp>
        <p:nvSpPr>
          <p:cNvPr id="4" name="Content Placeholder 3"/>
          <p:cNvSpPr>
            <a:spLocks noGrp="1"/>
          </p:cNvSpPr>
          <p:nvPr>
            <p:ph idx="1"/>
          </p:nvPr>
        </p:nvSpPr>
        <p:spPr>
          <a:xfrm>
            <a:off x="638174" y="1449387"/>
            <a:ext cx="12372976" cy="7315200"/>
          </a:xfrm>
        </p:spPr>
        <p:txBody>
          <a:bodyPr>
            <a:noAutofit/>
          </a:bodyPr>
          <a:lstStyle/>
          <a:p>
            <a:pPr marL="282575" lvl="1">
              <a:spcBef>
                <a:spcPts val="600"/>
              </a:spcBef>
            </a:pPr>
            <a:r>
              <a:rPr lang="en-GB" sz="3200" smtClean="0"/>
              <a:t>Custom engine implementation</a:t>
            </a:r>
          </a:p>
          <a:p>
            <a:pPr marL="623887" lvl="2">
              <a:spcBef>
                <a:spcPts val="600"/>
              </a:spcBef>
            </a:pPr>
            <a:r>
              <a:rPr lang="en-GB" smtClean="0"/>
              <a:t>IPointCloudEngine – register by PointCloudEngineRegistry</a:t>
            </a:r>
          </a:p>
          <a:p>
            <a:pPr marL="623887" lvl="2">
              <a:spcBef>
                <a:spcPts val="600"/>
              </a:spcBef>
            </a:pPr>
            <a:r>
              <a:rPr lang="en-GB" smtClean="0"/>
              <a:t>IPointCloudAccess – response to inquiries about the properties of a single point cloud. Methods: GetName(), ReadPoints(), etc. </a:t>
            </a:r>
          </a:p>
          <a:p>
            <a:pPr marL="623887" lvl="2">
              <a:spcBef>
                <a:spcPts val="600"/>
              </a:spcBef>
            </a:pPr>
            <a:r>
              <a:rPr lang="en-GB" smtClean="0"/>
              <a:t>IPointSetIterator – returns sets of points to Revit. methods: ReadPoints(), Free()  </a:t>
            </a:r>
          </a:p>
          <a:p>
            <a:pPr marL="1136650" lvl="3">
              <a:spcBef>
                <a:spcPts val="600"/>
              </a:spcBef>
              <a:buNone/>
            </a:pPr>
            <a:endParaRPr lang="en-GB" smtClean="0"/>
          </a:p>
          <a:p>
            <a:r>
              <a:rPr lang="en-GB" smtClean="0">
                <a:cs typeface="+mn-cs"/>
              </a:rPr>
              <a:t>File-based and non-file-based </a:t>
            </a:r>
          </a:p>
          <a:p>
            <a:pPr lvl="2"/>
            <a:r>
              <a:rPr lang="en-GB" smtClean="0"/>
              <a:t>File-based – select a point cloud file from external file (like .pcg, e.g., .xml) </a:t>
            </a:r>
          </a:p>
          <a:p>
            <a:pPr lvl="2"/>
            <a:r>
              <a:rPr lang="en-GB" smtClean="0"/>
              <a:t>Non-file-based – can be from anywhere (e.g., database, server) </a:t>
            </a:r>
          </a:p>
          <a:p>
            <a:pPr>
              <a:buNone/>
            </a:pPr>
            <a:endParaRPr lang="en-GB" smtClean="0"/>
          </a:p>
          <a:p>
            <a:endParaRPr lang="en-GB" dirty="0" smtClean="0"/>
          </a:p>
        </p:txBody>
      </p:sp>
    </p:spTree>
    <p:extLst>
      <p:ext uri="{BB962C8B-B14F-4D97-AF65-F5344CB8AC3E}">
        <p14:creationId xmlns:p14="http://schemas.microsoft.com/office/powerpoint/2010/main" xmlns="" val="987982977"/>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smtClean="0"/>
              <a:t>Revit Structure </a:t>
            </a:r>
            <a:endParaRPr lang="en-GB" sz="4000" dirty="0"/>
          </a:p>
        </p:txBody>
      </p:sp>
      <p:sp>
        <p:nvSpPr>
          <p:cNvPr id="3" name="Rectangle 3"/>
          <p:cNvSpPr txBox="1">
            <a:spLocks noChangeArrowheads="1"/>
          </p:cNvSpPr>
          <p:nvPr/>
        </p:nvSpPr>
        <p:spPr>
          <a:xfrm>
            <a:off x="561975" y="5106987"/>
            <a:ext cx="10058400" cy="1192495"/>
          </a:xfrm>
          <a:prstGeom prst="rect">
            <a:avLst/>
          </a:prstGeom>
        </p:spPr>
        <p:txBody>
          <a:bodyPr/>
          <a:lstStyle/>
          <a:p>
            <a:pPr marL="282894" marR="0" lvl="0" indent="-282894" algn="l" defTabSz="914400" rtl="0" eaLnBrk="1" fontAlgn="base" latinLnBrk="0" hangingPunct="1">
              <a:lnSpc>
                <a:spcPct val="100000"/>
              </a:lnSpc>
              <a:spcBef>
                <a:spcPts val="499"/>
              </a:spcBef>
              <a:spcAft>
                <a:spcPct val="0"/>
              </a:spcAft>
              <a:buClr>
                <a:schemeClr val="tx2"/>
              </a:buClr>
              <a:buSzPct val="80000"/>
              <a:buFontTx/>
              <a:buNone/>
              <a:tabLst/>
              <a:defRPr/>
            </a:pPr>
            <a:r>
              <a:rPr lang="en-US" sz="2400" i="1" kern="0" dirty="0" smtClean="0">
                <a:solidFill>
                  <a:schemeClr val="accent2"/>
                </a:solidFill>
                <a:latin typeface="+mn-lt"/>
                <a:ea typeface="+mn-ea"/>
                <a:cs typeface="+mn-cs"/>
                <a:sym typeface="Arial" pitchFamily="34" charset="0"/>
              </a:rPr>
              <a:t>Migration and rebar enhancement</a:t>
            </a:r>
            <a:endParaRPr kumimoji="0" lang="en-GB" sz="2400" b="0" i="1" u="none" strike="noStrike" kern="0" cap="none" spc="0" normalizeH="0" baseline="0" noProof="0" dirty="0" smtClean="0">
              <a:ln>
                <a:noFill/>
              </a:ln>
              <a:solidFill>
                <a:schemeClr val="accent2"/>
              </a:solidFill>
              <a:effectLst/>
              <a:uLnTx/>
              <a:uFillTx/>
              <a:latin typeface="+mn-lt"/>
              <a:ea typeface="+mn-ea"/>
              <a:cs typeface="+mn-cs"/>
              <a:sym typeface="Arial" pitchFamily="34" charset="0"/>
            </a:endParaRPr>
          </a:p>
        </p:txBody>
      </p:sp>
      <p:sp>
        <p:nvSpPr>
          <p:cNvPr id="4" name="Line 24"/>
          <p:cNvSpPr>
            <a:spLocks noChangeShapeType="1"/>
          </p:cNvSpPr>
          <p:nvPr/>
        </p:nvSpPr>
        <p:spPr bwMode="auto">
          <a:xfrm>
            <a:off x="561975" y="4878387"/>
            <a:ext cx="10055225" cy="0"/>
          </a:xfrm>
          <a:prstGeom prst="line">
            <a:avLst/>
          </a:prstGeom>
          <a:ln>
            <a:headEnd/>
            <a:tailEnd/>
          </a:ln>
        </p:spPr>
        <p:style>
          <a:lnRef idx="3">
            <a:schemeClr val="accent6"/>
          </a:lnRef>
          <a:fillRef idx="0">
            <a:schemeClr val="accent6"/>
          </a:fillRef>
          <a:effectRef idx="2">
            <a:schemeClr val="accent6"/>
          </a:effectRef>
          <a:fontRef idx="minor">
            <a:schemeClr val="tx1"/>
          </a:fontRef>
        </p:style>
        <p:txBody>
          <a:bodyPr wrap="none" anchor="ctr">
            <a:prstTxWarp prst="textNoShape">
              <a:avLst/>
            </a:prstTxWarp>
          </a:bodyPr>
          <a:lstStyle/>
          <a:p>
            <a:endParaRPr lang="en-US" dirty="0"/>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Updates to Revit Structure API</a:t>
            </a:r>
            <a:endParaRPr lang="en-GB" dirty="0"/>
          </a:p>
        </p:txBody>
      </p:sp>
      <p:sp>
        <p:nvSpPr>
          <p:cNvPr id="3" name="Content Placeholder 2"/>
          <p:cNvSpPr>
            <a:spLocks noGrp="1"/>
          </p:cNvSpPr>
          <p:nvPr>
            <p:ph idx="1"/>
          </p:nvPr>
        </p:nvSpPr>
        <p:spPr/>
        <p:txBody>
          <a:bodyPr/>
          <a:lstStyle/>
          <a:p>
            <a:r>
              <a:rPr lang="en-GB" altLang="zh-CN" smtClean="0"/>
              <a:t>AnalyticalModel now derived from Element, not IDisposable</a:t>
            </a:r>
          </a:p>
          <a:p>
            <a:pPr lvl="1"/>
            <a:r>
              <a:rPr lang="en-GB" altLang="zh-CN" smtClean="0"/>
              <a:t>AnalyticalModel object is DB resident</a:t>
            </a:r>
          </a:p>
          <a:p>
            <a:pPr lvl="1"/>
            <a:r>
              <a:rPr lang="en-GB" altLang="zh-CN" smtClean="0"/>
              <a:t>Analytical model curve only included in AnalyticalModel instance</a:t>
            </a:r>
          </a:p>
          <a:p>
            <a:pPr lvl="1"/>
            <a:endParaRPr lang="en-GB" altLang="zh-CN" smtClean="0"/>
          </a:p>
          <a:p>
            <a:r>
              <a:rPr lang="en-GB" altLang="zh-CN" smtClean="0"/>
              <a:t>New RebarHostData methods</a:t>
            </a:r>
          </a:p>
          <a:p>
            <a:pPr lvl="2"/>
            <a:r>
              <a:rPr lang="en-GB" altLang="zh-CN" smtClean="0"/>
              <a:t>GetExposedFaces()</a:t>
            </a:r>
          </a:p>
          <a:p>
            <a:pPr lvl="2"/>
            <a:r>
              <a:rPr lang="en-GB" altLang="zh-CN" smtClean="0"/>
              <a:t>GetCommonCoverType()</a:t>
            </a:r>
          </a:p>
          <a:p>
            <a:pPr lvl="2"/>
            <a:r>
              <a:rPr lang="en-GB" altLang="zh-CN" smtClean="0"/>
              <a:t>GetRebarsInHost(), GetAreaReinforcementsInHost(), GetPathReinforcementsInHost()</a:t>
            </a:r>
          </a:p>
          <a:p>
            <a:pPr lvl="2"/>
            <a:endParaRPr lang="en-GB" altLang="zh-CN" smtClean="0"/>
          </a:p>
          <a:p>
            <a:r>
              <a:rPr lang="en-GB" altLang="zh-CN" smtClean="0"/>
              <a:t>NewBeamSystem() now requires Level or SketchPlane argument </a:t>
            </a:r>
          </a:p>
          <a:p>
            <a:endParaRPr lang="en-GB" altLang="zh-CN" smtClean="0"/>
          </a:p>
          <a:p>
            <a:r>
              <a:rPr lang="en-GB" altLang="zh-CN" smtClean="0"/>
              <a:t>NewTruss() requires SketchPlane input</a:t>
            </a:r>
            <a:endParaRPr lang="en-GB" altLang="zh-CN" dirty="0" smtClean="0"/>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Updates on Rebar API</a:t>
            </a:r>
            <a:endParaRPr lang="en-GB" dirty="0"/>
          </a:p>
        </p:txBody>
      </p:sp>
      <p:sp>
        <p:nvSpPr>
          <p:cNvPr id="3" name="Content Placeholder 2"/>
          <p:cNvSpPr>
            <a:spLocks noGrp="1"/>
          </p:cNvSpPr>
          <p:nvPr>
            <p:ph idx="1"/>
          </p:nvPr>
        </p:nvSpPr>
        <p:spPr/>
        <p:txBody>
          <a:bodyPr/>
          <a:lstStyle/>
          <a:p>
            <a:r>
              <a:rPr lang="en-GB" altLang="zh-CN" smtClean="0"/>
              <a:t>Big changes in rebar shape related APIs</a:t>
            </a:r>
          </a:p>
          <a:p>
            <a:pPr lvl="1"/>
            <a:r>
              <a:rPr lang="en-GB" altLang="zh-CN" smtClean="0"/>
              <a:t>Steps to create rebar shape</a:t>
            </a:r>
          </a:p>
          <a:p>
            <a:pPr lvl="1"/>
            <a:r>
              <a:rPr lang="en-GB" altLang="zh-CN" smtClean="0"/>
              <a:t>Methods to create/edit rebar shape</a:t>
            </a:r>
          </a:p>
          <a:p>
            <a:pPr lvl="1"/>
            <a:r>
              <a:rPr lang="en-GB" altLang="zh-CN" smtClean="0"/>
              <a:t>ElementId of shared parameter must be the argument throughout rebar shape definition methods</a:t>
            </a:r>
          </a:p>
          <a:p>
            <a:pPr lvl="1"/>
            <a:r>
              <a:rPr lang="en-GB" altLang="zh-CN" smtClean="0"/>
              <a:t>Main work of migration</a:t>
            </a:r>
          </a:p>
          <a:p>
            <a:endParaRPr lang="en-GB" altLang="zh-CN" smtClean="0"/>
          </a:p>
          <a:p>
            <a:r>
              <a:rPr lang="en-GB" altLang="zh-CN" smtClean="0"/>
              <a:t>Minor changes</a:t>
            </a:r>
          </a:p>
          <a:p>
            <a:pPr lvl="1"/>
            <a:r>
              <a:rPr lang="en-GB" altLang="zh-CN" smtClean="0"/>
              <a:t>Element creation APIs are moved to its representing class</a:t>
            </a:r>
          </a:p>
          <a:p>
            <a:pPr lvl="2"/>
            <a:r>
              <a:rPr lang="en-GB" altLang="zh-CN" smtClean="0">
                <a:solidFill>
                  <a:schemeClr val="tx2">
                    <a:lumMod val="50000"/>
                  </a:schemeClr>
                </a:solidFill>
              </a:rPr>
              <a:t>Document.Create.NewRebarHookType</a:t>
            </a:r>
            <a:r>
              <a:rPr lang="en-GB" altLang="zh-CN" smtClean="0"/>
              <a:t>  </a:t>
            </a:r>
            <a:r>
              <a:rPr lang="en-GB" altLang="zh-CN" smtClean="0">
                <a:sym typeface="Wingdings" pitchFamily="2" charset="2"/>
              </a:rPr>
              <a:t> </a:t>
            </a:r>
            <a:r>
              <a:rPr lang="en-GB" altLang="zh-CN" smtClean="0"/>
              <a:t>RebarHookType.Create</a:t>
            </a:r>
          </a:p>
          <a:p>
            <a:pPr lvl="2"/>
            <a:r>
              <a:rPr lang="en-GB" altLang="zh-CN" smtClean="0">
                <a:solidFill>
                  <a:schemeClr val="tx2">
                    <a:lumMod val="50000"/>
                  </a:schemeClr>
                </a:solidFill>
              </a:rPr>
              <a:t>Document.Create.NewRebar </a:t>
            </a:r>
            <a:r>
              <a:rPr lang="en-GB" altLang="zh-CN" smtClean="0">
                <a:sym typeface="Wingdings" pitchFamily="2" charset="2"/>
              </a:rPr>
              <a:t></a:t>
            </a:r>
            <a:r>
              <a:rPr lang="en-GB" altLang="zh-CN" smtClean="0"/>
              <a:t>Rebar.CreateFromCurves &amp; Rebar.CreateFromRebarShape</a:t>
            </a:r>
          </a:p>
          <a:p>
            <a:endParaRPr lang="en-GB" dirty="0"/>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solidFill>
                  <a:srgbClr val="FFC000"/>
                </a:solidFill>
              </a:rPr>
              <a:t>Polls</a:t>
            </a:r>
            <a:r>
              <a:rPr lang="en-GB" smtClean="0">
                <a:solidFill>
                  <a:schemeClr val="accent2"/>
                </a:solidFill>
              </a:rPr>
              <a:t> </a:t>
            </a:r>
            <a:endParaRPr lang="en-GB" dirty="0">
              <a:solidFill>
                <a:schemeClr val="accent2"/>
              </a:solidFill>
            </a:endParaRPr>
          </a:p>
        </p:txBody>
      </p:sp>
      <p:sp>
        <p:nvSpPr>
          <p:cNvPr id="3" name="Content Placeholder 2"/>
          <p:cNvSpPr>
            <a:spLocks noGrp="1"/>
          </p:cNvSpPr>
          <p:nvPr>
            <p:ph idx="1"/>
          </p:nvPr>
        </p:nvSpPr>
        <p:spPr/>
        <p:txBody>
          <a:bodyPr/>
          <a:lstStyle/>
          <a:p>
            <a:r>
              <a:rPr lang="en-GB" smtClean="0"/>
              <a:t>What category best describes your main professional activity?</a:t>
            </a:r>
          </a:p>
          <a:p>
            <a:pPr lvl="1"/>
            <a:r>
              <a:rPr lang="en-GB" smtClean="0"/>
              <a:t>Architect, Engineer, Constructor, Programmer, Manager, Other</a:t>
            </a:r>
          </a:p>
          <a:p>
            <a:pPr lvl="1"/>
            <a:endParaRPr lang="en-GB" smtClean="0"/>
          </a:p>
          <a:p>
            <a:r>
              <a:rPr lang="en-GB" smtClean="0"/>
              <a:t>How would you rate your level of experience with Revit products?</a:t>
            </a:r>
          </a:p>
          <a:p>
            <a:pPr lvl="1"/>
            <a:r>
              <a:rPr lang="en-GB" smtClean="0"/>
              <a:t>Very experienced, Quite experienced, Not experienced</a:t>
            </a:r>
          </a:p>
          <a:p>
            <a:pPr lvl="1"/>
            <a:endParaRPr lang="en-GB" smtClean="0"/>
          </a:p>
          <a:p>
            <a:r>
              <a:rPr lang="en-GB" smtClean="0"/>
              <a:t>How do you rate your level of experience with the Revit API?</a:t>
            </a:r>
          </a:p>
          <a:p>
            <a:pPr lvl="1"/>
            <a:r>
              <a:rPr lang="en-GB" smtClean="0"/>
              <a:t>Very experienced, Quite experienced, Not experienced</a:t>
            </a:r>
          </a:p>
          <a:p>
            <a:pPr lvl="1"/>
            <a:endParaRPr lang="en-GB" smtClean="0"/>
          </a:p>
          <a:p>
            <a:r>
              <a:rPr lang="en-GB" smtClean="0"/>
              <a:t>Which statement best describes you?</a:t>
            </a:r>
          </a:p>
          <a:p>
            <a:pPr lvl="1"/>
            <a:r>
              <a:rPr lang="en-GB" smtClean="0"/>
              <a:t>This topic directly affects my work today, I expect this topic to be useful to me in future, I’m evaluating this technology, None of the above</a:t>
            </a:r>
          </a:p>
          <a:p>
            <a:endParaRPr lang="en-GB" dirty="0" smtClean="0"/>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smtClean="0"/>
              <a:t>Break</a:t>
            </a:r>
            <a:endParaRPr lang="en-GB" sz="4000" dirty="0"/>
          </a:p>
        </p:txBody>
      </p:sp>
      <p:sp>
        <p:nvSpPr>
          <p:cNvPr id="3" name="Rectangle 3"/>
          <p:cNvSpPr txBox="1">
            <a:spLocks noChangeArrowheads="1"/>
          </p:cNvSpPr>
          <p:nvPr/>
        </p:nvSpPr>
        <p:spPr>
          <a:xfrm>
            <a:off x="561975" y="5106987"/>
            <a:ext cx="10058400" cy="1192495"/>
          </a:xfrm>
          <a:prstGeom prst="rect">
            <a:avLst/>
          </a:prstGeom>
        </p:spPr>
        <p:txBody>
          <a:bodyPr/>
          <a:lstStyle/>
          <a:p>
            <a:pPr marL="282894" marR="0" lvl="0" indent="-282894" algn="l" defTabSz="914400" rtl="0" eaLnBrk="1" fontAlgn="base" latinLnBrk="0" hangingPunct="1">
              <a:lnSpc>
                <a:spcPct val="100000"/>
              </a:lnSpc>
              <a:spcBef>
                <a:spcPts val="499"/>
              </a:spcBef>
              <a:spcAft>
                <a:spcPct val="0"/>
              </a:spcAft>
              <a:buClr>
                <a:schemeClr val="tx2"/>
              </a:buClr>
              <a:buSzPct val="80000"/>
              <a:buFontTx/>
              <a:buNone/>
              <a:tabLst/>
              <a:defRPr/>
            </a:pPr>
            <a:r>
              <a:rPr lang="en-US" sz="2400" i="1" kern="0" dirty="0" smtClean="0">
                <a:solidFill>
                  <a:schemeClr val="accent2"/>
                </a:solidFill>
                <a:latin typeface="+mn-lt"/>
                <a:ea typeface="+mn-ea"/>
                <a:cs typeface="+mn-cs"/>
                <a:sym typeface="Arial" pitchFamily="34" charset="0"/>
              </a:rPr>
              <a:t>Be right back...</a:t>
            </a:r>
            <a:endParaRPr kumimoji="0" lang="en-GB" sz="2400" b="0" i="1" u="none" strike="noStrike" kern="0" cap="none" spc="0" normalizeH="0" baseline="0" noProof="0" dirty="0" smtClean="0">
              <a:ln>
                <a:noFill/>
              </a:ln>
              <a:solidFill>
                <a:schemeClr val="accent2"/>
              </a:solidFill>
              <a:effectLst/>
              <a:uLnTx/>
              <a:uFillTx/>
              <a:latin typeface="+mn-lt"/>
              <a:ea typeface="+mn-ea"/>
              <a:cs typeface="+mn-cs"/>
              <a:sym typeface="Arial" pitchFamily="34" charset="0"/>
            </a:endParaRPr>
          </a:p>
        </p:txBody>
      </p:sp>
      <p:sp>
        <p:nvSpPr>
          <p:cNvPr id="4" name="Line 24"/>
          <p:cNvSpPr>
            <a:spLocks noChangeShapeType="1"/>
          </p:cNvSpPr>
          <p:nvPr/>
        </p:nvSpPr>
        <p:spPr bwMode="auto">
          <a:xfrm>
            <a:off x="561975" y="4878387"/>
            <a:ext cx="10055225" cy="0"/>
          </a:xfrm>
          <a:prstGeom prst="line">
            <a:avLst/>
          </a:prstGeom>
          <a:ln>
            <a:headEnd/>
            <a:tailEnd/>
          </a:ln>
        </p:spPr>
        <p:style>
          <a:lnRef idx="3">
            <a:schemeClr val="accent6"/>
          </a:lnRef>
          <a:fillRef idx="0">
            <a:schemeClr val="accent6"/>
          </a:fillRef>
          <a:effectRef idx="2">
            <a:schemeClr val="accent6"/>
          </a:effectRef>
          <a:fontRef idx="minor">
            <a:schemeClr val="tx1"/>
          </a:fontRef>
        </p:style>
        <p:txBody>
          <a:bodyPr wrap="none" anchor="ctr">
            <a:prstTxWarp prst="textNoShape">
              <a:avLst/>
            </a:prstTxWarp>
          </a:bodyPr>
          <a:lstStyle/>
          <a:p>
            <a:endParaRPr lang="en-US" dirty="0"/>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smtClean="0"/>
              <a:t>Extensible Storage </a:t>
            </a:r>
            <a:endParaRPr lang="en-GB" sz="4000" dirty="0"/>
          </a:p>
        </p:txBody>
      </p:sp>
      <p:sp>
        <p:nvSpPr>
          <p:cNvPr id="3" name="Rectangle 3"/>
          <p:cNvSpPr txBox="1">
            <a:spLocks noChangeArrowheads="1"/>
          </p:cNvSpPr>
          <p:nvPr/>
        </p:nvSpPr>
        <p:spPr>
          <a:xfrm>
            <a:off x="561975" y="5106987"/>
            <a:ext cx="10058400" cy="1192495"/>
          </a:xfrm>
          <a:prstGeom prst="rect">
            <a:avLst/>
          </a:prstGeom>
        </p:spPr>
        <p:txBody>
          <a:bodyPr/>
          <a:lstStyle/>
          <a:p>
            <a:pPr marL="282894" marR="0" lvl="0" indent="-282894" algn="l" defTabSz="914400" rtl="0" eaLnBrk="1" fontAlgn="base" latinLnBrk="0" hangingPunct="1">
              <a:lnSpc>
                <a:spcPct val="100000"/>
              </a:lnSpc>
              <a:spcBef>
                <a:spcPts val="499"/>
              </a:spcBef>
              <a:spcAft>
                <a:spcPct val="0"/>
              </a:spcAft>
              <a:buClr>
                <a:schemeClr val="tx2"/>
              </a:buClr>
              <a:buSzPct val="80000"/>
              <a:buFontTx/>
              <a:buNone/>
              <a:tabLst/>
              <a:defRPr/>
            </a:pPr>
            <a:r>
              <a:rPr lang="en-US" sz="2400" i="1" kern="0" dirty="0" smtClean="0">
                <a:solidFill>
                  <a:schemeClr val="accent2"/>
                </a:solidFill>
                <a:latin typeface="+mn-lt"/>
                <a:ea typeface="+mn-ea"/>
                <a:cs typeface="+mn-cs"/>
                <a:sym typeface="Arial" pitchFamily="34" charset="0"/>
              </a:rPr>
              <a:t>Extensible Storage</a:t>
            </a:r>
            <a:endParaRPr kumimoji="0" lang="en-GB" sz="2400" b="0" i="1" u="none" strike="noStrike" kern="0" cap="none" spc="0" normalizeH="0" baseline="0" noProof="0" dirty="0" smtClean="0">
              <a:ln>
                <a:noFill/>
              </a:ln>
              <a:solidFill>
                <a:schemeClr val="accent2"/>
              </a:solidFill>
              <a:effectLst/>
              <a:uLnTx/>
              <a:uFillTx/>
              <a:latin typeface="+mn-lt"/>
              <a:ea typeface="+mn-ea"/>
              <a:cs typeface="+mn-cs"/>
              <a:sym typeface="Arial" pitchFamily="34" charset="0"/>
            </a:endParaRPr>
          </a:p>
        </p:txBody>
      </p:sp>
      <p:sp>
        <p:nvSpPr>
          <p:cNvPr id="4" name="Line 24"/>
          <p:cNvSpPr>
            <a:spLocks noChangeShapeType="1"/>
          </p:cNvSpPr>
          <p:nvPr/>
        </p:nvSpPr>
        <p:spPr bwMode="auto">
          <a:xfrm>
            <a:off x="561975" y="4878387"/>
            <a:ext cx="10055225" cy="0"/>
          </a:xfrm>
          <a:prstGeom prst="line">
            <a:avLst/>
          </a:prstGeom>
          <a:ln>
            <a:headEnd/>
            <a:tailEnd/>
          </a:ln>
        </p:spPr>
        <p:style>
          <a:lnRef idx="3">
            <a:schemeClr val="accent6"/>
          </a:lnRef>
          <a:fillRef idx="0">
            <a:schemeClr val="accent6"/>
          </a:fillRef>
          <a:effectRef idx="2">
            <a:schemeClr val="accent6"/>
          </a:effectRef>
          <a:fontRef idx="minor">
            <a:schemeClr val="tx1"/>
          </a:fontRef>
        </p:style>
        <p:txBody>
          <a:bodyPr wrap="none" anchor="ctr">
            <a:prstTxWarp prst="textNoShape">
              <a:avLst/>
            </a:prstTxWarp>
          </a:bodyPr>
          <a:lstStyle/>
          <a:p>
            <a:endParaRPr lang="en-US" dirty="0"/>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Extensible Storage</a:t>
            </a:r>
            <a:endParaRPr lang="en-GB"/>
          </a:p>
        </p:txBody>
      </p:sp>
      <p:sp>
        <p:nvSpPr>
          <p:cNvPr id="3" name="Content Placeholder 2"/>
          <p:cNvSpPr>
            <a:spLocks noGrp="1"/>
          </p:cNvSpPr>
          <p:nvPr>
            <p:ph idx="1"/>
          </p:nvPr>
        </p:nvSpPr>
        <p:spPr>
          <a:xfrm>
            <a:off x="593725" y="1601787"/>
            <a:ext cx="12084050" cy="7243763"/>
          </a:xfrm>
        </p:spPr>
        <p:txBody>
          <a:bodyPr/>
          <a:lstStyle/>
          <a:p>
            <a:r>
              <a:rPr lang="en-GB" smtClean="0"/>
              <a:t>Create your own class-like data structure schema</a:t>
            </a:r>
          </a:p>
          <a:p>
            <a:r>
              <a:rPr lang="en-GB" smtClean="0"/>
              <a:t>Attach schema instances to any Element in a Revit model</a:t>
            </a:r>
          </a:p>
          <a:p>
            <a:r>
              <a:rPr lang="en-GB" smtClean="0"/>
              <a:t>Replaces technique of storing data in hidden shared parameters</a:t>
            </a:r>
          </a:p>
          <a:p>
            <a:r>
              <a:rPr lang="en-GB" smtClean="0"/>
              <a:t>Schema-based data is saved with the Revit model</a:t>
            </a:r>
          </a:p>
          <a:p>
            <a:r>
              <a:rPr lang="en-GB" smtClean="0"/>
              <a:t>Supports high-level, metadata-enhanced, object-oriented data</a:t>
            </a:r>
          </a:p>
          <a:p>
            <a:r>
              <a:rPr lang="en-GB" smtClean="0"/>
              <a:t>Read and/or write by all, only vendor, or only single specific app</a:t>
            </a:r>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Storing Data on an Element</a:t>
            </a:r>
            <a:endParaRPr lang="en-GB"/>
          </a:p>
        </p:txBody>
      </p:sp>
      <p:sp>
        <p:nvSpPr>
          <p:cNvPr id="3" name="Content Placeholder 2"/>
          <p:cNvSpPr>
            <a:spLocks noGrp="1"/>
          </p:cNvSpPr>
          <p:nvPr>
            <p:ph idx="1"/>
          </p:nvPr>
        </p:nvSpPr>
        <p:spPr>
          <a:xfrm>
            <a:off x="593725" y="1601787"/>
            <a:ext cx="11761788" cy="7543800"/>
          </a:xfrm>
        </p:spPr>
        <p:txBody>
          <a:bodyPr/>
          <a:lstStyle/>
          <a:p>
            <a:pPr marL="514350" indent="-514350">
              <a:buFont typeface="+mj-lt"/>
              <a:buAutoNum type="arabicPeriod"/>
            </a:pPr>
            <a:r>
              <a:rPr lang="en-GB" smtClean="0"/>
              <a:t>Create and name a new schema</a:t>
            </a:r>
          </a:p>
          <a:p>
            <a:pPr marL="514350" indent="-514350">
              <a:buFont typeface="+mj-lt"/>
              <a:buAutoNum type="arabicPeriod"/>
            </a:pPr>
            <a:r>
              <a:rPr lang="en-GB" smtClean="0"/>
              <a:t>Set the read/write access for the schema</a:t>
            </a:r>
          </a:p>
          <a:p>
            <a:pPr marL="514350" indent="-514350">
              <a:buFont typeface="+mj-lt"/>
              <a:buAutoNum type="arabicPeriod"/>
            </a:pPr>
            <a:r>
              <a:rPr lang="en-GB" smtClean="0"/>
              <a:t>Define one or more fields of data for the schema</a:t>
            </a:r>
          </a:p>
          <a:p>
            <a:pPr marL="514350" indent="-514350">
              <a:buFont typeface="+mj-lt"/>
              <a:buAutoNum type="arabicPeriod"/>
            </a:pPr>
            <a:r>
              <a:rPr lang="en-GB" smtClean="0"/>
              <a:t>Create an entity based on the schema</a:t>
            </a:r>
          </a:p>
          <a:p>
            <a:pPr marL="514350" indent="-514350">
              <a:buFont typeface="+mj-lt"/>
              <a:buAutoNum type="arabicPeriod"/>
            </a:pPr>
            <a:r>
              <a:rPr lang="en-GB" smtClean="0"/>
              <a:t>Assign values to the fields for the entity</a:t>
            </a:r>
          </a:p>
          <a:p>
            <a:pPr marL="514350" indent="-514350">
              <a:buFont typeface="+mj-lt"/>
              <a:buAutoNum type="arabicPeriod"/>
            </a:pPr>
            <a:r>
              <a:rPr lang="en-GB" smtClean="0"/>
              <a:t>Associate the entity with a Revit element</a:t>
            </a:r>
          </a:p>
          <a:p>
            <a:r>
              <a:rPr lang="en-GB" smtClean="0"/>
              <a:t>Classes involved</a:t>
            </a:r>
          </a:p>
          <a:p>
            <a:pPr lvl="1"/>
            <a:r>
              <a:rPr lang="en-GB" smtClean="0"/>
              <a:t>Schema class represents a schema</a:t>
            </a:r>
          </a:p>
          <a:p>
            <a:pPr lvl="1"/>
            <a:r>
              <a:rPr lang="en-GB" smtClean="0"/>
              <a:t>Instances are created by SchemaBuilder class</a:t>
            </a:r>
          </a:p>
          <a:p>
            <a:pPr lvl="1"/>
            <a:r>
              <a:rPr lang="en-GB" smtClean="0"/>
              <a:t>Fields created by FieldBuilder class</a:t>
            </a:r>
          </a:p>
          <a:p>
            <a:pPr lvl="1"/>
            <a:r>
              <a:rPr lang="en-GB" smtClean="0"/>
              <a:t>Entity class holds data for a Schema instance </a:t>
            </a:r>
          </a:p>
          <a:p>
            <a:pPr lvl="1"/>
            <a:r>
              <a:rPr lang="en-GB" smtClean="0"/>
              <a:t>Entity is attached to an arbitrary Revit Element</a:t>
            </a:r>
          </a:p>
          <a:p>
            <a:r>
              <a:rPr lang="en-GB" smtClean="0"/>
              <a:t>Demo and further reading</a:t>
            </a:r>
          </a:p>
          <a:p>
            <a:pPr lvl="1"/>
            <a:r>
              <a:rPr lang="en-GB" smtClean="0"/>
              <a:t>ExtensibleStorage sample application</a:t>
            </a:r>
          </a:p>
          <a:p>
            <a:pPr lvl="1"/>
            <a:r>
              <a:rPr lang="en-GB" smtClean="0"/>
              <a:t>ExtensibleStorageManager SDK sample</a:t>
            </a:r>
          </a:p>
          <a:p>
            <a:pPr lvl="1"/>
            <a:r>
              <a:rPr lang="en-GB" smtClean="0"/>
              <a:t>Developer Guide Chapter 22.5 Extensible Storage</a:t>
            </a:r>
            <a:endParaRPr lang="en-GB"/>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smtClean="0"/>
              <a:t>Compound Structure and Wall Sweeps </a:t>
            </a:r>
            <a:endParaRPr lang="en-GB" sz="4000" dirty="0"/>
          </a:p>
        </p:txBody>
      </p:sp>
      <p:sp>
        <p:nvSpPr>
          <p:cNvPr id="3" name="Rectangle 3"/>
          <p:cNvSpPr txBox="1">
            <a:spLocks noChangeArrowheads="1"/>
          </p:cNvSpPr>
          <p:nvPr/>
        </p:nvSpPr>
        <p:spPr>
          <a:xfrm>
            <a:off x="561975" y="5106987"/>
            <a:ext cx="10058400" cy="1192495"/>
          </a:xfrm>
          <a:prstGeom prst="rect">
            <a:avLst/>
          </a:prstGeom>
        </p:spPr>
        <p:txBody>
          <a:bodyPr/>
          <a:lstStyle/>
          <a:p>
            <a:pPr marL="282894" marR="0" lvl="0" indent="-282894" algn="l" defTabSz="914400" rtl="0" eaLnBrk="1" fontAlgn="base" latinLnBrk="0" hangingPunct="1">
              <a:lnSpc>
                <a:spcPct val="100000"/>
              </a:lnSpc>
              <a:spcBef>
                <a:spcPts val="499"/>
              </a:spcBef>
              <a:spcAft>
                <a:spcPct val="0"/>
              </a:spcAft>
              <a:buClr>
                <a:schemeClr val="tx2"/>
              </a:buClr>
              <a:buSzPct val="80000"/>
              <a:buFontTx/>
              <a:buNone/>
              <a:tabLst/>
              <a:defRPr/>
            </a:pPr>
            <a:r>
              <a:rPr lang="en-US" sz="2400" i="1" kern="0" dirty="0" smtClean="0">
                <a:solidFill>
                  <a:schemeClr val="accent2"/>
                </a:solidFill>
                <a:latin typeface="+mn-lt"/>
                <a:ea typeface="+mn-ea"/>
                <a:cs typeface="+mn-cs"/>
                <a:sym typeface="Arial" pitchFamily="34" charset="0"/>
              </a:rPr>
              <a:t>Compound Structure and Wall Sweeps</a:t>
            </a:r>
            <a:endParaRPr kumimoji="0" lang="en-GB" sz="2400" b="0" i="1" u="none" strike="noStrike" kern="0" cap="none" spc="0" normalizeH="0" baseline="0" noProof="0" dirty="0" smtClean="0">
              <a:ln>
                <a:noFill/>
              </a:ln>
              <a:solidFill>
                <a:schemeClr val="accent2"/>
              </a:solidFill>
              <a:effectLst/>
              <a:uLnTx/>
              <a:uFillTx/>
              <a:latin typeface="+mn-lt"/>
              <a:ea typeface="+mn-ea"/>
              <a:cs typeface="+mn-cs"/>
              <a:sym typeface="Arial" pitchFamily="34" charset="0"/>
            </a:endParaRPr>
          </a:p>
        </p:txBody>
      </p:sp>
      <p:sp>
        <p:nvSpPr>
          <p:cNvPr id="4" name="Line 24"/>
          <p:cNvSpPr>
            <a:spLocks noChangeShapeType="1"/>
          </p:cNvSpPr>
          <p:nvPr/>
        </p:nvSpPr>
        <p:spPr bwMode="auto">
          <a:xfrm>
            <a:off x="561975" y="4878387"/>
            <a:ext cx="10055225" cy="0"/>
          </a:xfrm>
          <a:prstGeom prst="line">
            <a:avLst/>
          </a:prstGeom>
          <a:ln>
            <a:headEnd/>
            <a:tailEnd/>
          </a:ln>
        </p:spPr>
        <p:style>
          <a:lnRef idx="3">
            <a:schemeClr val="accent6"/>
          </a:lnRef>
          <a:fillRef idx="0">
            <a:schemeClr val="accent6"/>
          </a:fillRef>
          <a:effectRef idx="2">
            <a:schemeClr val="accent6"/>
          </a:effectRef>
          <a:fontRef idx="minor">
            <a:schemeClr val="tx1"/>
          </a:fontRef>
        </p:style>
        <p:txBody>
          <a:bodyPr wrap="none" anchor="ctr">
            <a:prstTxWarp prst="textNoShape">
              <a:avLst/>
            </a:prstTxWarp>
          </a:bodyPr>
          <a:lstStyle/>
          <a:p>
            <a:endParaRPr lang="en-US" dirty="0"/>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Uniting and Subdivision of Elements</a:t>
            </a:r>
            <a:endParaRPr lang="en-GB" dirty="0"/>
          </a:p>
        </p:txBody>
      </p:sp>
      <p:sp>
        <p:nvSpPr>
          <p:cNvPr id="3" name="Content Placeholder 2"/>
          <p:cNvSpPr>
            <a:spLocks noGrp="1"/>
          </p:cNvSpPr>
          <p:nvPr>
            <p:ph idx="1"/>
          </p:nvPr>
        </p:nvSpPr>
        <p:spPr/>
        <p:txBody>
          <a:bodyPr/>
          <a:lstStyle/>
          <a:p>
            <a:r>
              <a:rPr lang="en-GB" dirty="0" smtClean="0"/>
              <a:t>Addressed by several areas in the Revit 2012 API</a:t>
            </a:r>
          </a:p>
          <a:p>
            <a:r>
              <a:rPr lang="en-GB" dirty="0" smtClean="0"/>
              <a:t>Construction modelling</a:t>
            </a:r>
          </a:p>
          <a:p>
            <a:pPr lvl="1"/>
            <a:r>
              <a:rPr lang="en-GB" dirty="0" smtClean="0"/>
              <a:t>Grouping via assemblies </a:t>
            </a:r>
          </a:p>
          <a:p>
            <a:pPr lvl="1"/>
            <a:r>
              <a:rPr lang="en-GB" dirty="0" smtClean="0"/>
              <a:t>Splitting via element parts </a:t>
            </a:r>
          </a:p>
          <a:p>
            <a:r>
              <a:rPr lang="en-GB" dirty="0" smtClean="0"/>
              <a:t>Split face data is </a:t>
            </a:r>
            <a:r>
              <a:rPr lang="en-GB" smtClean="0"/>
              <a:t>now accessible</a:t>
            </a:r>
          </a:p>
          <a:p>
            <a:pPr lvl="1"/>
            <a:r>
              <a:rPr lang="en-GB" smtClean="0"/>
              <a:t>Face HasRegions property and GetRegions method</a:t>
            </a:r>
          </a:p>
          <a:p>
            <a:pPr lvl="1"/>
            <a:r>
              <a:rPr lang="en-US" smtClean="0"/>
              <a:t>FaceSplitter class accesses elements produced by Split Face operation</a:t>
            </a:r>
            <a:endParaRPr lang="en-GB" smtClean="0"/>
          </a:p>
          <a:p>
            <a:r>
              <a:rPr lang="en-GB" smtClean="0"/>
              <a:t>Compound </a:t>
            </a:r>
            <a:r>
              <a:rPr lang="en-GB" dirty="0" smtClean="0"/>
              <a:t>structure provides read/write access to layers</a:t>
            </a:r>
          </a:p>
          <a:p>
            <a:pPr lvl="1"/>
            <a:r>
              <a:rPr lang="en-GB" dirty="0" smtClean="0"/>
              <a:t>Limited access in Revit 2011, no write or creation access at all</a:t>
            </a:r>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Compound Structure</a:t>
            </a:r>
            <a:endParaRPr lang="en-GB" dirty="0"/>
          </a:p>
        </p:txBody>
      </p:sp>
      <p:sp>
        <p:nvSpPr>
          <p:cNvPr id="3" name="Content Placeholder 2"/>
          <p:cNvSpPr>
            <a:spLocks noGrp="1"/>
          </p:cNvSpPr>
          <p:nvPr>
            <p:ph idx="1"/>
          </p:nvPr>
        </p:nvSpPr>
        <p:spPr/>
        <p:txBody>
          <a:bodyPr/>
          <a:lstStyle/>
          <a:p>
            <a:r>
              <a:rPr lang="en-GB" dirty="0" smtClean="0"/>
              <a:t>Read, write and creation of all of compound structure layer info</a:t>
            </a:r>
          </a:p>
          <a:p>
            <a:r>
              <a:rPr lang="en-GB" dirty="0" smtClean="0"/>
              <a:t>Includes vertical regions, sweeps and reveals</a:t>
            </a:r>
          </a:p>
          <a:p>
            <a:r>
              <a:rPr lang="en-GB" dirty="0" smtClean="0"/>
              <a:t>New CompoundStructure class</a:t>
            </a:r>
          </a:p>
          <a:p>
            <a:r>
              <a:rPr lang="en-GB" dirty="0" smtClean="0"/>
              <a:t>Layers property replaced by GetLayers and SetLayers methods</a:t>
            </a:r>
          </a:p>
          <a:p>
            <a:r>
              <a:rPr lang="en-GB" dirty="0" smtClean="0"/>
              <a:t>CompoundStructureLayer </a:t>
            </a:r>
            <a:r>
              <a:rPr lang="en-GB" smtClean="0"/>
              <a:t>properties modified</a:t>
            </a:r>
            <a:endParaRPr lang="en-GB" dirty="0" smtClean="0"/>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Wall Sweeps</a:t>
            </a:r>
            <a:endParaRPr lang="en-GB" dirty="0"/>
          </a:p>
        </p:txBody>
      </p:sp>
      <p:sp>
        <p:nvSpPr>
          <p:cNvPr id="3" name="Content Placeholder 2"/>
          <p:cNvSpPr>
            <a:spLocks noGrp="1"/>
          </p:cNvSpPr>
          <p:nvPr>
            <p:ph idx="1"/>
          </p:nvPr>
        </p:nvSpPr>
        <p:spPr/>
        <p:txBody>
          <a:bodyPr/>
          <a:lstStyle/>
          <a:p>
            <a:r>
              <a:rPr lang="en-GB" dirty="0" smtClean="0"/>
              <a:t>New WallSweep class represents a wall sweep or reveal</a:t>
            </a:r>
          </a:p>
          <a:p>
            <a:r>
              <a:rPr lang="en-GB" dirty="0" smtClean="0"/>
              <a:t>Either standalone or added by the compound structure settings </a:t>
            </a:r>
          </a:p>
          <a:p>
            <a:r>
              <a:rPr lang="en-GB" dirty="0" smtClean="0"/>
              <a:t>Static method Create creates new standalone sweep or reveal</a:t>
            </a:r>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Compound Structure and Wall Sweep Demo</a:t>
            </a:r>
            <a:endParaRPr lang="en-GB" dirty="0"/>
          </a:p>
        </p:txBody>
      </p:sp>
      <p:sp>
        <p:nvSpPr>
          <p:cNvPr id="3" name="Content Placeholder 2"/>
          <p:cNvSpPr>
            <a:spLocks noGrp="1"/>
          </p:cNvSpPr>
          <p:nvPr>
            <p:ph idx="1"/>
          </p:nvPr>
        </p:nvSpPr>
        <p:spPr>
          <a:xfrm>
            <a:off x="593725" y="1601788"/>
            <a:ext cx="12160250" cy="4191000"/>
          </a:xfrm>
        </p:spPr>
        <p:txBody>
          <a:bodyPr/>
          <a:lstStyle/>
          <a:p>
            <a:r>
              <a:rPr lang="en-GB" dirty="0" smtClean="0"/>
              <a:t>CompoundStructure </a:t>
            </a:r>
            <a:r>
              <a:rPr lang="en-GB" smtClean="0"/>
              <a:t>SDK sample</a:t>
            </a:r>
          </a:p>
          <a:p>
            <a:r>
              <a:rPr lang="en-GB" smtClean="0"/>
              <a:t>Create a vertical compound structure for walls</a:t>
            </a:r>
          </a:p>
          <a:p>
            <a:r>
              <a:rPr lang="en-GB" smtClean="0"/>
              <a:t>Create and assign new compound structure to selected wall type</a:t>
            </a:r>
          </a:p>
          <a:p>
            <a:r>
              <a:rPr lang="en-GB" smtClean="0"/>
              <a:t>Exercises the following methods:</a:t>
            </a:r>
          </a:p>
          <a:p>
            <a:pPr lvl="1"/>
            <a:r>
              <a:rPr lang="en-GB" smtClean="0"/>
              <a:t>HostObjAttributes methods GetCompoundStructure and SetCompoundStructure</a:t>
            </a:r>
          </a:p>
          <a:p>
            <a:pPr lvl="1"/>
            <a:r>
              <a:rPr lang="en-GB" smtClean="0"/>
              <a:t>CompoundStructure methods SetLayers, SetNumberOfShellLayers, SetParticipatesInWrapping, GetSegmentIds, GetAdjacentRegions, GetSegmentEndPoints, SplitRegion, FindEnclosingRegionAndSegments, AddWallSweep</a:t>
            </a:r>
          </a:p>
        </p:txBody>
      </p:sp>
      <p:pic>
        <p:nvPicPr>
          <p:cNvPr id="4" name="Picture 3" descr="CompoundStructure_b.png"/>
          <p:cNvPicPr>
            <a:picLocks noChangeAspect="1"/>
          </p:cNvPicPr>
          <p:nvPr/>
        </p:nvPicPr>
        <p:blipFill>
          <a:blip r:embed="rId3" cstate="print"/>
          <a:stretch>
            <a:fillRect/>
          </a:stretch>
        </p:blipFill>
        <p:spPr>
          <a:xfrm>
            <a:off x="1171575" y="6021387"/>
            <a:ext cx="5795010" cy="2228850"/>
          </a:xfrm>
          <a:prstGeom prst="rect">
            <a:avLst/>
          </a:prstGeom>
        </p:spPr>
      </p:pic>
      <p:pic>
        <p:nvPicPr>
          <p:cNvPr id="6" name="Picture 5" descr="CompoundStructure02.png"/>
          <p:cNvPicPr>
            <a:picLocks noChangeAspect="1"/>
          </p:cNvPicPr>
          <p:nvPr/>
        </p:nvPicPr>
        <p:blipFill>
          <a:blip r:embed="rId4" cstate="print"/>
          <a:stretch>
            <a:fillRect/>
          </a:stretch>
        </p:blipFill>
        <p:spPr>
          <a:xfrm>
            <a:off x="7648575" y="5411787"/>
            <a:ext cx="3314700" cy="4200525"/>
          </a:xfrm>
          <a:prstGeom prst="rect">
            <a:avLst/>
          </a:prstGeom>
        </p:spPr>
      </p:pic>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smtClean="0"/>
              <a:t>Revit MEP 2012 API</a:t>
            </a:r>
            <a:endParaRPr lang="en-GB" sz="4000" dirty="0"/>
          </a:p>
        </p:txBody>
      </p:sp>
      <p:sp>
        <p:nvSpPr>
          <p:cNvPr id="3" name="Rectangle 3"/>
          <p:cNvSpPr txBox="1">
            <a:spLocks noChangeArrowheads="1"/>
          </p:cNvSpPr>
          <p:nvPr/>
        </p:nvSpPr>
        <p:spPr>
          <a:xfrm>
            <a:off x="561975" y="5106987"/>
            <a:ext cx="10058400" cy="1192495"/>
          </a:xfrm>
          <a:prstGeom prst="rect">
            <a:avLst/>
          </a:prstGeom>
        </p:spPr>
        <p:txBody>
          <a:bodyPr/>
          <a:lstStyle/>
          <a:p>
            <a:pPr marL="282894" marR="0" lvl="0" indent="-282894" algn="l" defTabSz="914400" rtl="0" eaLnBrk="1" fontAlgn="base" latinLnBrk="0" hangingPunct="1">
              <a:lnSpc>
                <a:spcPct val="100000"/>
              </a:lnSpc>
              <a:spcBef>
                <a:spcPts val="499"/>
              </a:spcBef>
              <a:spcAft>
                <a:spcPct val="0"/>
              </a:spcAft>
              <a:buClr>
                <a:schemeClr val="tx2"/>
              </a:buClr>
              <a:buSzPct val="80000"/>
              <a:buFontTx/>
              <a:buNone/>
              <a:tabLst/>
              <a:defRPr/>
            </a:pPr>
            <a:r>
              <a:rPr lang="en-US" sz="2400" i="1" kern="0" dirty="0" smtClean="0">
                <a:solidFill>
                  <a:schemeClr val="accent2"/>
                </a:solidFill>
                <a:latin typeface="+mn-lt"/>
                <a:ea typeface="+mn-ea"/>
                <a:cs typeface="+mn-cs"/>
                <a:sym typeface="Arial" pitchFamily="34" charset="0"/>
              </a:rPr>
              <a:t>Placeholders, Insulation, Lining, Pipe Settings</a:t>
            </a:r>
            <a:endParaRPr kumimoji="0" lang="en-GB" sz="2400" b="0" i="1" u="none" strike="noStrike" kern="0" cap="none" spc="0" normalizeH="0" baseline="0" noProof="0" dirty="0" smtClean="0">
              <a:ln>
                <a:noFill/>
              </a:ln>
              <a:solidFill>
                <a:schemeClr val="accent2"/>
              </a:solidFill>
              <a:effectLst/>
              <a:uLnTx/>
              <a:uFillTx/>
              <a:latin typeface="+mn-lt"/>
              <a:ea typeface="+mn-ea"/>
              <a:cs typeface="+mn-cs"/>
              <a:sym typeface="Arial" pitchFamily="34" charset="0"/>
            </a:endParaRPr>
          </a:p>
        </p:txBody>
      </p:sp>
      <p:sp>
        <p:nvSpPr>
          <p:cNvPr id="4" name="Line 24"/>
          <p:cNvSpPr>
            <a:spLocks noChangeShapeType="1"/>
          </p:cNvSpPr>
          <p:nvPr/>
        </p:nvSpPr>
        <p:spPr bwMode="auto">
          <a:xfrm>
            <a:off x="561975" y="4878387"/>
            <a:ext cx="10055225" cy="0"/>
          </a:xfrm>
          <a:prstGeom prst="line">
            <a:avLst/>
          </a:prstGeom>
          <a:ln>
            <a:headEnd/>
            <a:tailEnd/>
          </a:ln>
        </p:spPr>
        <p:style>
          <a:lnRef idx="3">
            <a:schemeClr val="accent6"/>
          </a:lnRef>
          <a:fillRef idx="0">
            <a:schemeClr val="accent6"/>
          </a:fillRef>
          <a:effectRef idx="2">
            <a:schemeClr val="accent6"/>
          </a:effectRef>
          <a:fontRef idx="minor">
            <a:schemeClr val="tx1"/>
          </a:fontRef>
        </p:style>
        <p:txBody>
          <a:bodyPr wrap="none" anchor="ctr">
            <a:prstTxWarp prst="textNoShape">
              <a:avLst/>
            </a:prstTxWarp>
          </a:bodyPr>
          <a:lstStyle/>
          <a:p>
            <a:endParaRPr lang="en-US" dirty="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8175" y="382587"/>
            <a:ext cx="11761788" cy="1009649"/>
          </a:xfrm>
        </p:spPr>
        <p:txBody>
          <a:bodyPr/>
          <a:lstStyle/>
          <a:p>
            <a:r>
              <a:rPr lang="en-GB" smtClean="0">
                <a:solidFill>
                  <a:srgbClr val="FFC000"/>
                </a:solidFill>
              </a:rPr>
              <a:t>Agenda</a:t>
            </a:r>
            <a:endParaRPr lang="en-GB" dirty="0">
              <a:solidFill>
                <a:srgbClr val="FFC000"/>
              </a:solidFill>
            </a:endParaRPr>
          </a:p>
        </p:txBody>
      </p:sp>
      <p:sp>
        <p:nvSpPr>
          <p:cNvPr id="3" name="Content Placeholder 2"/>
          <p:cNvSpPr>
            <a:spLocks noGrp="1"/>
          </p:cNvSpPr>
          <p:nvPr>
            <p:ph idx="1"/>
          </p:nvPr>
        </p:nvSpPr>
        <p:spPr>
          <a:xfrm>
            <a:off x="593725" y="1830387"/>
            <a:ext cx="11761788" cy="7620000"/>
          </a:xfrm>
        </p:spPr>
        <p:txBody>
          <a:bodyPr/>
          <a:lstStyle/>
          <a:p>
            <a:pPr>
              <a:spcBef>
                <a:spcPts val="300"/>
              </a:spcBef>
              <a:spcAft>
                <a:spcPts val="300"/>
              </a:spcAft>
              <a:buNone/>
            </a:pPr>
            <a:r>
              <a:rPr lang="en-GB" sz="3000" smtClean="0"/>
              <a:t>Revit 2012 New Product Features</a:t>
            </a:r>
          </a:p>
          <a:p>
            <a:pPr>
              <a:spcBef>
                <a:spcPts val="300"/>
              </a:spcBef>
              <a:spcAft>
                <a:spcPts val="300"/>
              </a:spcAft>
              <a:buNone/>
            </a:pPr>
            <a:r>
              <a:rPr lang="en-GB" sz="3000" smtClean="0"/>
              <a:t>Overview: API and SDK </a:t>
            </a:r>
          </a:p>
          <a:p>
            <a:pPr>
              <a:spcBef>
                <a:spcPts val="300"/>
              </a:spcBef>
              <a:spcAft>
                <a:spcPts val="300"/>
              </a:spcAft>
              <a:buNone/>
            </a:pPr>
            <a:r>
              <a:rPr lang="en-GB" sz="3000" smtClean="0"/>
              <a:t>Migrating Revit 2011 add-ins to Revit 2012</a:t>
            </a:r>
          </a:p>
          <a:p>
            <a:pPr>
              <a:spcBef>
                <a:spcPts val="300"/>
              </a:spcBef>
              <a:spcAft>
                <a:spcPts val="300"/>
              </a:spcAft>
              <a:buNone/>
            </a:pPr>
            <a:r>
              <a:rPr lang="en-GB" sz="3000" smtClean="0"/>
              <a:t>Revit 2012 New APIs</a:t>
            </a:r>
          </a:p>
          <a:p>
            <a:pPr lvl="1">
              <a:spcBef>
                <a:spcPts val="300"/>
              </a:spcBef>
              <a:spcAft>
                <a:spcPts val="300"/>
              </a:spcAft>
            </a:pPr>
            <a:r>
              <a:rPr lang="en-GB" sz="2400" smtClean="0"/>
              <a:t>Geometry API </a:t>
            </a:r>
          </a:p>
          <a:p>
            <a:pPr lvl="1">
              <a:spcBef>
                <a:spcPts val="300"/>
              </a:spcBef>
              <a:spcAft>
                <a:spcPts val="300"/>
              </a:spcAft>
            </a:pPr>
            <a:r>
              <a:rPr lang="en-GB" sz="2400" smtClean="0"/>
              <a:t>Construction modeling</a:t>
            </a:r>
          </a:p>
          <a:p>
            <a:pPr lvl="1">
              <a:spcBef>
                <a:spcPts val="300"/>
              </a:spcBef>
              <a:spcAft>
                <a:spcPts val="300"/>
              </a:spcAft>
            </a:pPr>
            <a:r>
              <a:rPr lang="en-GB" sz="2400" smtClean="0"/>
              <a:t>Point Clouds</a:t>
            </a:r>
          </a:p>
          <a:p>
            <a:pPr lvl="1">
              <a:spcBef>
                <a:spcPts val="300"/>
              </a:spcBef>
              <a:spcAft>
                <a:spcPts val="300"/>
              </a:spcAft>
            </a:pPr>
            <a:r>
              <a:rPr lang="en-GB" sz="2400" smtClean="0"/>
              <a:t>Updates in Revit Structure API </a:t>
            </a:r>
          </a:p>
          <a:p>
            <a:pPr>
              <a:spcBef>
                <a:spcPts val="300"/>
              </a:spcBef>
              <a:spcAft>
                <a:spcPts val="300"/>
              </a:spcAft>
              <a:buNone/>
            </a:pPr>
            <a:r>
              <a:rPr lang="en-GB" sz="3000" smtClean="0">
                <a:solidFill>
                  <a:schemeClr val="accent2">
                    <a:lumMod val="75000"/>
                  </a:schemeClr>
                </a:solidFill>
              </a:rPr>
              <a:t>Break</a:t>
            </a:r>
            <a:r>
              <a:rPr lang="en-GB" smtClean="0">
                <a:solidFill>
                  <a:schemeClr val="accent2">
                    <a:lumMod val="75000"/>
                  </a:schemeClr>
                </a:solidFill>
              </a:rPr>
              <a:t> </a:t>
            </a:r>
          </a:p>
          <a:p>
            <a:pPr lvl="1">
              <a:spcBef>
                <a:spcPts val="300"/>
              </a:spcBef>
              <a:spcAft>
                <a:spcPts val="300"/>
              </a:spcAft>
            </a:pPr>
            <a:r>
              <a:rPr lang="en-GB" sz="2400" smtClean="0"/>
              <a:t>Extensible Storage</a:t>
            </a:r>
          </a:p>
          <a:p>
            <a:pPr lvl="1">
              <a:spcBef>
                <a:spcPts val="300"/>
              </a:spcBef>
              <a:spcAft>
                <a:spcPts val="300"/>
              </a:spcAft>
            </a:pPr>
            <a:r>
              <a:rPr lang="en-GB" sz="2400" smtClean="0"/>
              <a:t>Compound Layer Structure </a:t>
            </a:r>
          </a:p>
          <a:p>
            <a:pPr lvl="1">
              <a:spcBef>
                <a:spcPts val="300"/>
              </a:spcBef>
              <a:spcAft>
                <a:spcPts val="300"/>
              </a:spcAft>
            </a:pPr>
            <a:r>
              <a:rPr lang="en-GB" sz="2400" smtClean="0"/>
              <a:t>Updates in Revit MEP API</a:t>
            </a:r>
          </a:p>
          <a:p>
            <a:pPr>
              <a:spcBef>
                <a:spcPts val="300"/>
              </a:spcBef>
              <a:spcAft>
                <a:spcPts val="300"/>
              </a:spcAft>
              <a:buNone/>
            </a:pPr>
            <a:r>
              <a:rPr lang="en-GB" sz="3000" smtClean="0"/>
              <a:t>New SDK samples </a:t>
            </a:r>
          </a:p>
          <a:p>
            <a:pPr>
              <a:spcBef>
                <a:spcPts val="300"/>
              </a:spcBef>
              <a:spcAft>
                <a:spcPts val="300"/>
              </a:spcAft>
              <a:buNone/>
            </a:pPr>
            <a:r>
              <a:rPr lang="en-GB" sz="3000" smtClean="0"/>
              <a:t>Conclusions</a:t>
            </a:r>
          </a:p>
          <a:p>
            <a:pPr>
              <a:buClr>
                <a:schemeClr val="accent3">
                  <a:lumMod val="40000"/>
                  <a:lumOff val="60000"/>
                </a:schemeClr>
              </a:buClr>
              <a:buFont typeface="Wingdings" pitchFamily="2" charset="2"/>
              <a:buChar char="§"/>
            </a:pPr>
            <a:endParaRPr lang="en-GB" sz="4800" dirty="0" smtClean="0"/>
          </a:p>
        </p:txBody>
      </p:sp>
    </p:spTree>
    <p:extLst>
      <p:ext uri="{BB962C8B-B14F-4D97-AF65-F5344CB8AC3E}">
        <p14:creationId xmlns="" xmlns:p14="http://schemas.microsoft.com/office/powerpoint/2010/main" val="2396396406"/>
      </p:ext>
    </p:extLst>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Revit MEP 2012 API Enhancements</a:t>
            </a:r>
            <a:endParaRPr lang="en-GB" dirty="0"/>
          </a:p>
        </p:txBody>
      </p:sp>
      <p:sp>
        <p:nvSpPr>
          <p:cNvPr id="3" name="Content Placeholder 2"/>
          <p:cNvSpPr>
            <a:spLocks noGrp="1"/>
          </p:cNvSpPr>
          <p:nvPr>
            <p:ph idx="1"/>
          </p:nvPr>
        </p:nvSpPr>
        <p:spPr/>
        <p:txBody>
          <a:bodyPr/>
          <a:lstStyle/>
          <a:p>
            <a:r>
              <a:rPr lang="en-GB" dirty="0" smtClean="0"/>
              <a:t>Major</a:t>
            </a:r>
          </a:p>
          <a:p>
            <a:pPr lvl="1"/>
            <a:r>
              <a:rPr lang="en-GB" dirty="0" smtClean="0"/>
              <a:t>Pipe settings and sizes</a:t>
            </a:r>
          </a:p>
          <a:p>
            <a:pPr lvl="1"/>
            <a:r>
              <a:rPr lang="en-GB" dirty="0" smtClean="0"/>
              <a:t>Placeholder ducts and pipes</a:t>
            </a:r>
          </a:p>
          <a:p>
            <a:pPr lvl="1"/>
            <a:r>
              <a:rPr lang="en-GB" dirty="0" smtClean="0"/>
              <a:t>Duct and pipe insulation and lining</a:t>
            </a:r>
          </a:p>
          <a:p>
            <a:r>
              <a:rPr lang="en-GB" dirty="0" smtClean="0"/>
              <a:t>Minor</a:t>
            </a:r>
          </a:p>
          <a:p>
            <a:pPr lvl="1"/>
            <a:r>
              <a:rPr lang="en-GB" dirty="0" smtClean="0"/>
              <a:t>Spare and space circuits</a:t>
            </a:r>
          </a:p>
          <a:p>
            <a:pPr lvl="1"/>
            <a:r>
              <a:rPr lang="en-GB" dirty="0" smtClean="0"/>
              <a:t>Cable tray and conduit domain</a:t>
            </a:r>
          </a:p>
          <a:p>
            <a:pPr lvl="1"/>
            <a:r>
              <a:rPr lang="en-GB" dirty="0" smtClean="0"/>
              <a:t>Connector, MEPSystem and Space properties</a:t>
            </a:r>
          </a:p>
          <a:p>
            <a:pPr lvl="1"/>
            <a:r>
              <a:rPr lang="en-GB" dirty="0" smtClean="0"/>
              <a:t>Disconnection warnings</a:t>
            </a:r>
          </a:p>
          <a:p>
            <a:r>
              <a:rPr lang="en-GB" dirty="0" smtClean="0"/>
              <a:t>New MEP related APIs</a:t>
            </a:r>
          </a:p>
          <a:p>
            <a:pPr lvl="1"/>
            <a:r>
              <a:rPr lang="en-GB" dirty="0" smtClean="0"/>
              <a:t>Detailed Energy Analysis Model API</a:t>
            </a:r>
          </a:p>
          <a:p>
            <a:pPr lvl="1"/>
            <a:r>
              <a:rPr lang="en-GB" dirty="0" smtClean="0"/>
              <a:t>Conceptual Energy Analysis API</a:t>
            </a:r>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Pipe Settings and Sizes</a:t>
            </a:r>
            <a:endParaRPr lang="en-GB" dirty="0"/>
          </a:p>
        </p:txBody>
      </p:sp>
      <p:sp>
        <p:nvSpPr>
          <p:cNvPr id="3" name="Content Placeholder 2"/>
          <p:cNvSpPr>
            <a:spLocks noGrp="1"/>
          </p:cNvSpPr>
          <p:nvPr>
            <p:ph idx="1"/>
          </p:nvPr>
        </p:nvSpPr>
        <p:spPr/>
        <p:txBody>
          <a:bodyPr/>
          <a:lstStyle/>
          <a:p>
            <a:r>
              <a:rPr lang="en-GB" dirty="0" smtClean="0"/>
              <a:t>MEP pipe settings are now accessible programmatically</a:t>
            </a:r>
          </a:p>
          <a:p>
            <a:r>
              <a:rPr lang="en-GB" dirty="0" smtClean="0"/>
              <a:t>Read and write access</a:t>
            </a:r>
          </a:p>
          <a:p>
            <a:r>
              <a:rPr lang="en-GB" dirty="0" smtClean="0"/>
              <a:t>Static methods PipeSettings.GetPipeSettings and PipeSizeSettings.GetPipeSizeSettings return singleton objects</a:t>
            </a:r>
            <a:endParaRPr lang="en-GB" dirty="0"/>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GB" dirty="0" smtClean="0"/>
              <a:t>Placeholder Ducts and Pipes</a:t>
            </a:r>
            <a:endParaRPr lang="en-GB" dirty="0"/>
          </a:p>
        </p:txBody>
      </p:sp>
      <p:sp>
        <p:nvSpPr>
          <p:cNvPr id="3" name="Content Placeholder 2"/>
          <p:cNvSpPr>
            <a:spLocks noGrp="1"/>
          </p:cNvSpPr>
          <p:nvPr>
            <p:ph idx="1"/>
          </p:nvPr>
        </p:nvSpPr>
        <p:spPr>
          <a:xfrm>
            <a:off x="593725" y="1601788"/>
            <a:ext cx="11761788" cy="4191000"/>
          </a:xfrm>
        </p:spPr>
        <p:txBody>
          <a:bodyPr/>
          <a:lstStyle/>
          <a:p>
            <a:r>
              <a:rPr lang="en-GB" dirty="0" smtClean="0"/>
              <a:t>Placeholder elements indicate a planned layout</a:t>
            </a:r>
          </a:p>
          <a:p>
            <a:r>
              <a:rPr lang="en-GB" dirty="0" smtClean="0"/>
              <a:t>System layout can be defined with min info, max flexibility</a:t>
            </a:r>
          </a:p>
          <a:p>
            <a:r>
              <a:rPr lang="en-GB" dirty="0" smtClean="0"/>
              <a:t>Convert into true duct and pipe elements later on</a:t>
            </a:r>
          </a:p>
          <a:p>
            <a:r>
              <a:rPr lang="en-GB" dirty="0" smtClean="0"/>
              <a:t>Size, slope and other properties can be assigned</a:t>
            </a:r>
          </a:p>
          <a:p>
            <a:r>
              <a:rPr lang="en-GB" dirty="0" smtClean="0"/>
              <a:t>MepPlaceHolder </a:t>
            </a:r>
            <a:r>
              <a:rPr lang="en-GB" smtClean="0"/>
              <a:t>sample in DevDays Online recording</a:t>
            </a:r>
            <a:endParaRPr lang="en-GB" dirty="0" smtClean="0"/>
          </a:p>
          <a:p>
            <a:pPr lvl="1"/>
            <a:r>
              <a:rPr lang="en-GB" dirty="0" smtClean="0"/>
              <a:t>Two commands: CreatePlaceholders </a:t>
            </a:r>
            <a:r>
              <a:rPr lang="en-GB" smtClean="0"/>
              <a:t>and ConvertPlaceholders</a:t>
            </a:r>
          </a:p>
          <a:p>
            <a:pPr lvl="1"/>
            <a:r>
              <a:rPr lang="en-GB" smtClean="0"/>
              <a:t>Updated source code included in this webcast support materials</a:t>
            </a:r>
            <a:endParaRPr lang="en-GB" dirty="0" smtClean="0"/>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Insulation and Lining</a:t>
            </a:r>
            <a:endParaRPr lang="en-GB" dirty="0"/>
          </a:p>
        </p:txBody>
      </p:sp>
      <p:sp>
        <p:nvSpPr>
          <p:cNvPr id="3" name="Content Placeholder 2"/>
          <p:cNvSpPr>
            <a:spLocks noGrp="1"/>
          </p:cNvSpPr>
          <p:nvPr>
            <p:ph idx="1"/>
          </p:nvPr>
        </p:nvSpPr>
        <p:spPr>
          <a:xfrm>
            <a:off x="593725" y="1601788"/>
            <a:ext cx="11761788" cy="4419600"/>
          </a:xfrm>
        </p:spPr>
        <p:txBody>
          <a:bodyPr/>
          <a:lstStyle/>
          <a:p>
            <a:r>
              <a:rPr lang="en-GB" dirty="0" smtClean="0"/>
              <a:t>Before, family defined insulation and lining, triplicating geometry</a:t>
            </a:r>
          </a:p>
          <a:p>
            <a:r>
              <a:rPr lang="en-GB" dirty="0" smtClean="0"/>
              <a:t>Now insulation and lining can be added programmatically</a:t>
            </a:r>
          </a:p>
          <a:p>
            <a:r>
              <a:rPr lang="en-GB" dirty="0" smtClean="0"/>
              <a:t>New classes DuctInsulation, PipeInsulation, DuctLining </a:t>
            </a:r>
          </a:p>
          <a:p>
            <a:r>
              <a:rPr lang="en-GB" dirty="0" smtClean="0"/>
              <a:t>Applicable to duct, pipe, and fitting</a:t>
            </a:r>
          </a:p>
          <a:p>
            <a:r>
              <a:rPr lang="en-GB" dirty="0" smtClean="0"/>
              <a:t>Support read, write and create access</a:t>
            </a:r>
          </a:p>
          <a:p>
            <a:r>
              <a:rPr lang="en-GB" dirty="0" smtClean="0"/>
              <a:t>Accessible as standalone element related to parent</a:t>
            </a:r>
          </a:p>
          <a:p>
            <a:pPr>
              <a:buNone/>
            </a:pPr>
            <a:endParaRPr lang="en-GB" dirty="0"/>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Small Enhancements and Changes</a:t>
            </a:r>
            <a:endParaRPr lang="en-GB" dirty="0"/>
          </a:p>
        </p:txBody>
      </p:sp>
      <p:sp>
        <p:nvSpPr>
          <p:cNvPr id="3" name="Content Placeholder 2"/>
          <p:cNvSpPr>
            <a:spLocks noGrp="1"/>
          </p:cNvSpPr>
          <p:nvPr>
            <p:ph idx="1"/>
          </p:nvPr>
        </p:nvSpPr>
        <p:spPr>
          <a:xfrm>
            <a:off x="593725" y="1601788"/>
            <a:ext cx="11761788" cy="7010400"/>
          </a:xfrm>
        </p:spPr>
        <p:txBody>
          <a:bodyPr/>
          <a:lstStyle/>
          <a:p>
            <a:r>
              <a:rPr lang="en-GB" sz="2800" dirty="0" smtClean="0"/>
              <a:t>Spare and space circuits</a:t>
            </a:r>
          </a:p>
          <a:p>
            <a:pPr lvl="1"/>
            <a:r>
              <a:rPr lang="en-GB" sz="2000" dirty="0" smtClean="0"/>
              <a:t>A new ElectricalSystem.CircuitType property identifies the type of an electrical circuit (circuit, spare or space), and the ElectricalSystem.AddToCircuit method throws an exception when the system is a spare or space circuit</a:t>
            </a:r>
          </a:p>
          <a:p>
            <a:r>
              <a:rPr lang="en-GB" sz="2800" dirty="0" smtClean="0"/>
              <a:t>Cable tray and conduit domain</a:t>
            </a:r>
          </a:p>
          <a:p>
            <a:pPr lvl="1"/>
            <a:r>
              <a:rPr lang="en-GB" sz="2000" dirty="0" smtClean="0"/>
              <a:t>The Autodesk.Revit.DB.Domain enumeration adds a new value to represent cable tray and conduit</a:t>
            </a:r>
          </a:p>
          <a:p>
            <a:r>
              <a:rPr lang="en-GB" sz="2800" dirty="0" smtClean="0"/>
              <a:t>Connector</a:t>
            </a:r>
          </a:p>
          <a:p>
            <a:pPr lvl="1"/>
            <a:r>
              <a:rPr lang="en-GB" sz="2000" dirty="0" smtClean="0"/>
              <a:t>New read-only properties added for JointType, GenderType and </a:t>
            </a:r>
            <a:r>
              <a:rPr lang="en-GB" sz="2000" dirty="0" err="1" smtClean="0"/>
              <a:t>EngagementLength</a:t>
            </a:r>
            <a:endParaRPr lang="en-GB" sz="2000" smtClean="0"/>
          </a:p>
          <a:p>
            <a:r>
              <a:rPr lang="en-GB" sz="2800" smtClean="0"/>
              <a:t>MEPSystem</a:t>
            </a:r>
          </a:p>
          <a:p>
            <a:pPr lvl="1"/>
            <a:r>
              <a:rPr lang="en-GB" sz="2000" smtClean="0"/>
              <a:t>New property MEPSystem.IsEmpty</a:t>
            </a:r>
          </a:p>
          <a:p>
            <a:r>
              <a:rPr lang="en-GB" sz="2800" smtClean="0"/>
              <a:t>Graphical warnings for disconnects</a:t>
            </a:r>
          </a:p>
          <a:p>
            <a:pPr lvl="1"/>
            <a:r>
              <a:rPr lang="en-GB" sz="2000" smtClean="0"/>
              <a:t>New ‘show graphical warning’ properties and setters on the Application class</a:t>
            </a:r>
          </a:p>
          <a:p>
            <a:r>
              <a:rPr lang="en-GB" sz="2800" smtClean="0"/>
              <a:t>Space properties</a:t>
            </a:r>
          </a:p>
          <a:p>
            <a:pPr lvl="1"/>
            <a:r>
              <a:rPr lang="en-GB" sz="2000" smtClean="0"/>
              <a:t>New property Space.BaseHeatLoadOn indicates if the value of Space.LatentHeatGainperPerson and Space.SensibleHeatGainperPerson properties has the default value or is user defined</a:t>
            </a:r>
          </a:p>
          <a:p>
            <a:r>
              <a:rPr lang="en-GB" sz="2800" smtClean="0"/>
              <a:t>Fitting methods</a:t>
            </a:r>
          </a:p>
          <a:p>
            <a:pPr lvl="1"/>
            <a:r>
              <a:rPr lang="en-GB" sz="2000" smtClean="0"/>
              <a:t>Document methods to create new fittings no longer remove unused or dangling curve connectors</a:t>
            </a:r>
          </a:p>
        </p:txBody>
      </p: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3" descr="EnergyAnalysisModel01b.png"/>
          <p:cNvPicPr>
            <a:picLocks noChangeAspect="1"/>
          </p:cNvPicPr>
          <p:nvPr/>
        </p:nvPicPr>
        <p:blipFill>
          <a:blip r:embed="rId3" cstate="print"/>
          <a:stretch>
            <a:fillRect/>
          </a:stretch>
        </p:blipFill>
        <p:spPr bwMode="auto">
          <a:xfrm>
            <a:off x="5591175" y="5411787"/>
            <a:ext cx="2257425" cy="4211955"/>
          </a:xfrm>
          <a:prstGeom prst="rect">
            <a:avLst/>
          </a:prstGeom>
          <a:noFill/>
          <a:ln w="12700">
            <a:noFill/>
            <a:miter lim="800000"/>
            <a:headEnd/>
            <a:tailEnd/>
          </a:ln>
        </p:spPr>
      </p:pic>
      <p:sp>
        <p:nvSpPr>
          <p:cNvPr id="2" name="Title 1"/>
          <p:cNvSpPr>
            <a:spLocks noGrp="1"/>
          </p:cNvSpPr>
          <p:nvPr>
            <p:ph type="title"/>
          </p:nvPr>
        </p:nvSpPr>
        <p:spPr/>
        <p:txBody>
          <a:bodyPr/>
          <a:lstStyle/>
          <a:p>
            <a:r>
              <a:rPr lang="en-GB" smtClean="0"/>
              <a:t>Detailed Energy Analysis Model API</a:t>
            </a:r>
            <a:endParaRPr lang="en-GB"/>
          </a:p>
        </p:txBody>
      </p:sp>
      <p:sp>
        <p:nvSpPr>
          <p:cNvPr id="3" name="Content Placeholder 2"/>
          <p:cNvSpPr>
            <a:spLocks noGrp="1"/>
          </p:cNvSpPr>
          <p:nvPr>
            <p:ph idx="1"/>
          </p:nvPr>
        </p:nvSpPr>
        <p:spPr>
          <a:xfrm>
            <a:off x="593725" y="1601788"/>
            <a:ext cx="11761788" cy="3733800"/>
          </a:xfrm>
        </p:spPr>
        <p:txBody>
          <a:bodyPr/>
          <a:lstStyle/>
          <a:p>
            <a:r>
              <a:rPr lang="en-GB" smtClean="0"/>
              <a:t>Produce analytical thermal model from physical building model</a:t>
            </a:r>
          </a:p>
          <a:p>
            <a:r>
              <a:rPr lang="en-GB" smtClean="0"/>
              <a:t>Retrieve energy analysis detail model and present as tree view</a:t>
            </a:r>
          </a:p>
          <a:p>
            <a:r>
              <a:rPr lang="en-GB" smtClean="0"/>
              <a:t>Similar to Export to gbXML and Heating and Cooling Loads</a:t>
            </a:r>
          </a:p>
          <a:p>
            <a:r>
              <a:rPr lang="en-GB" smtClean="0"/>
              <a:t>Model is composed of spaces, zones and planar surfaces</a:t>
            </a:r>
          </a:p>
          <a:p>
            <a:pPr lvl="1"/>
            <a:r>
              <a:rPr lang="en-GB" smtClean="0"/>
              <a:t>EnergyAnalysisDetailModel.Create() </a:t>
            </a:r>
          </a:p>
          <a:p>
            <a:pPr lvl="1"/>
            <a:r>
              <a:rPr lang="en-GB" smtClean="0"/>
              <a:t>Methods GetAnalyticalSpaces, Surfaces, Openings, ShadingSurfaces</a:t>
            </a:r>
          </a:p>
          <a:p>
            <a:r>
              <a:rPr lang="en-GB" smtClean="0"/>
              <a:t>Demo: EnergyAnalysisModel SDK sample</a:t>
            </a:r>
            <a:endParaRPr lang="en-GB" dirty="0"/>
          </a:p>
        </p:txBody>
      </p:sp>
      <p:pic>
        <p:nvPicPr>
          <p:cNvPr id="5" name="Picture 4" descr="EnergyAnalysisModel02.png"/>
          <p:cNvPicPr>
            <a:picLocks noChangeAspect="1"/>
          </p:cNvPicPr>
          <p:nvPr/>
        </p:nvPicPr>
        <p:blipFill>
          <a:blip r:embed="rId4" cstate="print"/>
          <a:stretch>
            <a:fillRect/>
          </a:stretch>
        </p:blipFill>
        <p:spPr>
          <a:xfrm>
            <a:off x="8131969" y="5411787"/>
            <a:ext cx="4393406" cy="3679031"/>
          </a:xfrm>
          <a:prstGeom prst="rect">
            <a:avLst/>
          </a:prstGeom>
        </p:spPr>
      </p:pic>
      <p:pic>
        <p:nvPicPr>
          <p:cNvPr id="8" name="Picture 7" descr="EnergyAnalysisModel03.png"/>
          <p:cNvPicPr>
            <a:picLocks noChangeAspect="1"/>
          </p:cNvPicPr>
          <p:nvPr/>
        </p:nvPicPr>
        <p:blipFill>
          <a:blip r:embed="rId5" cstate="print"/>
          <a:stretch>
            <a:fillRect/>
          </a:stretch>
        </p:blipFill>
        <p:spPr>
          <a:xfrm>
            <a:off x="781050" y="5945187"/>
            <a:ext cx="4048125" cy="2728913"/>
          </a:xfrm>
          <a:prstGeom prst="rect">
            <a:avLst/>
          </a:prstGeom>
        </p:spPr>
      </p:pic>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Conceptual Energy Analysis API</a:t>
            </a:r>
            <a:endParaRPr lang="en-GB"/>
          </a:p>
        </p:txBody>
      </p:sp>
      <p:sp>
        <p:nvSpPr>
          <p:cNvPr id="3" name="Content Placeholder 2"/>
          <p:cNvSpPr>
            <a:spLocks noGrp="1"/>
          </p:cNvSpPr>
          <p:nvPr>
            <p:ph idx="1"/>
          </p:nvPr>
        </p:nvSpPr>
        <p:spPr>
          <a:xfrm>
            <a:off x="593725" y="1601788"/>
            <a:ext cx="11761788" cy="3124200"/>
          </a:xfrm>
        </p:spPr>
        <p:txBody>
          <a:bodyPr/>
          <a:lstStyle/>
          <a:p>
            <a:r>
              <a:rPr lang="en-GB" smtClean="0"/>
              <a:t>Energy analysis on conceptual design models</a:t>
            </a:r>
          </a:p>
          <a:p>
            <a:r>
              <a:rPr lang="en-GB" smtClean="0"/>
              <a:t>New overload of Document.Export method taking MassGBXMLExportOptions argument</a:t>
            </a:r>
          </a:p>
          <a:p>
            <a:r>
              <a:rPr lang="en-GB" smtClean="0"/>
              <a:t>Create a gbXML file containing energy analysis elements generated from conceptual mass family instances</a:t>
            </a:r>
            <a:endParaRPr lang="en-GB"/>
          </a:p>
        </p:txBody>
      </p:sp>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smtClean="0"/>
              <a:t>New SDK Samples</a:t>
            </a:r>
            <a:endParaRPr lang="en-GB" sz="4000" dirty="0"/>
          </a:p>
        </p:txBody>
      </p:sp>
      <p:sp>
        <p:nvSpPr>
          <p:cNvPr id="3" name="Rectangle 3"/>
          <p:cNvSpPr txBox="1">
            <a:spLocks noChangeArrowheads="1"/>
          </p:cNvSpPr>
          <p:nvPr/>
        </p:nvSpPr>
        <p:spPr>
          <a:xfrm>
            <a:off x="561975" y="5106987"/>
            <a:ext cx="10058400" cy="1192495"/>
          </a:xfrm>
          <a:prstGeom prst="rect">
            <a:avLst/>
          </a:prstGeom>
        </p:spPr>
        <p:txBody>
          <a:bodyPr/>
          <a:lstStyle/>
          <a:p>
            <a:pPr marL="282894" marR="0" lvl="0" indent="-282894" algn="l" defTabSz="914400" rtl="0" eaLnBrk="1" fontAlgn="base" latinLnBrk="0" hangingPunct="1">
              <a:lnSpc>
                <a:spcPct val="100000"/>
              </a:lnSpc>
              <a:spcBef>
                <a:spcPts val="499"/>
              </a:spcBef>
              <a:spcAft>
                <a:spcPct val="0"/>
              </a:spcAft>
              <a:buClr>
                <a:schemeClr val="tx2"/>
              </a:buClr>
              <a:buSzPct val="80000"/>
              <a:buFontTx/>
              <a:buNone/>
              <a:tabLst/>
              <a:defRPr/>
            </a:pPr>
            <a:r>
              <a:rPr kumimoji="0" lang="en-US" sz="2400" b="0" i="1" u="none" strike="noStrike" kern="0" cap="none" spc="0" normalizeH="0" baseline="0" noProof="0" dirty="0" smtClean="0">
                <a:ln>
                  <a:noFill/>
                </a:ln>
                <a:solidFill>
                  <a:schemeClr val="accent2"/>
                </a:solidFill>
                <a:effectLst/>
                <a:uLnTx/>
                <a:uFillTx/>
                <a:latin typeface="+mn-lt"/>
                <a:ea typeface="+mn-ea"/>
                <a:cs typeface="+mn-cs"/>
                <a:sym typeface="Arial" pitchFamily="34" charset="0"/>
              </a:rPr>
              <a:t>Quick tour of </a:t>
            </a:r>
            <a:r>
              <a:rPr lang="en-US" sz="2400" i="1" kern="0" dirty="0" smtClean="0">
                <a:solidFill>
                  <a:schemeClr val="accent2"/>
                </a:solidFill>
                <a:latin typeface="+mn-lt"/>
                <a:ea typeface="+mn-ea"/>
                <a:cs typeface="+mn-cs"/>
                <a:sym typeface="Arial" pitchFamily="34" charset="0"/>
              </a:rPr>
              <a:t>new SDK samples</a:t>
            </a:r>
            <a:endParaRPr kumimoji="0" lang="en-GB" sz="2400" b="0" i="1" u="none" strike="noStrike" kern="0" cap="none" spc="0" normalizeH="0" baseline="0" noProof="0" dirty="0" smtClean="0">
              <a:ln>
                <a:noFill/>
              </a:ln>
              <a:solidFill>
                <a:schemeClr val="accent2"/>
              </a:solidFill>
              <a:effectLst/>
              <a:uLnTx/>
              <a:uFillTx/>
              <a:latin typeface="+mn-lt"/>
              <a:ea typeface="+mn-ea"/>
              <a:cs typeface="+mn-cs"/>
              <a:sym typeface="Arial" pitchFamily="34" charset="0"/>
            </a:endParaRPr>
          </a:p>
        </p:txBody>
      </p:sp>
      <p:sp>
        <p:nvSpPr>
          <p:cNvPr id="4" name="Line 24"/>
          <p:cNvSpPr>
            <a:spLocks noChangeShapeType="1"/>
          </p:cNvSpPr>
          <p:nvPr/>
        </p:nvSpPr>
        <p:spPr bwMode="auto">
          <a:xfrm>
            <a:off x="561975" y="4878387"/>
            <a:ext cx="10055225" cy="0"/>
          </a:xfrm>
          <a:prstGeom prst="line">
            <a:avLst/>
          </a:prstGeom>
          <a:ln>
            <a:headEnd/>
            <a:tailEnd/>
          </a:ln>
        </p:spPr>
        <p:style>
          <a:lnRef idx="3">
            <a:schemeClr val="accent6"/>
          </a:lnRef>
          <a:fillRef idx="0">
            <a:schemeClr val="accent6"/>
          </a:fillRef>
          <a:effectRef idx="2">
            <a:schemeClr val="accent6"/>
          </a:effectRef>
          <a:fontRef idx="minor">
            <a:schemeClr val="tx1"/>
          </a:fontRef>
        </p:style>
        <p:txBody>
          <a:bodyPr wrap="none" anchor="ctr">
            <a:prstTxWarp prst="textNoShape">
              <a:avLst/>
            </a:prstTxWarp>
          </a:bodyPr>
          <a:lstStyle/>
          <a:p>
            <a:endParaRPr lang="en-US" dirty="0"/>
          </a:p>
        </p:txBody>
      </p:sp>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New Samples in Revit 2012 SDK</a:t>
            </a:r>
            <a:endParaRPr lang="en-GB" dirty="0"/>
          </a:p>
        </p:txBody>
      </p:sp>
      <p:sp>
        <p:nvSpPr>
          <p:cNvPr id="3" name="Content Placeholder 2"/>
          <p:cNvSpPr>
            <a:spLocks noGrp="1"/>
          </p:cNvSpPr>
          <p:nvPr>
            <p:ph idx="1"/>
          </p:nvPr>
        </p:nvSpPr>
        <p:spPr/>
        <p:txBody>
          <a:bodyPr/>
          <a:lstStyle/>
          <a:p>
            <a:r>
              <a:rPr lang="en-GB" smtClean="0">
                <a:solidFill>
                  <a:schemeClr val="tx1"/>
                </a:solidFill>
              </a:rPr>
              <a:t>CreateFillPattern </a:t>
            </a:r>
          </a:p>
          <a:p>
            <a:r>
              <a:rPr lang="en-GB" smtClean="0"/>
              <a:t>CompoundStructure</a:t>
            </a:r>
          </a:p>
          <a:p>
            <a:r>
              <a:rPr lang="en-GB" smtClean="0"/>
              <a:t>EnergyAnalysisModel</a:t>
            </a:r>
          </a:p>
          <a:p>
            <a:r>
              <a:rPr lang="en-GB" smtClean="0"/>
              <a:t>ExtensibleStorageManager</a:t>
            </a:r>
          </a:p>
          <a:p>
            <a:r>
              <a:rPr lang="en-GB" smtClean="0"/>
              <a:t>PerformanceAdviserControl</a:t>
            </a:r>
          </a:p>
          <a:p>
            <a:r>
              <a:rPr lang="en-GB" smtClean="0">
                <a:solidFill>
                  <a:schemeClr val="tx1"/>
                </a:solidFill>
              </a:rPr>
              <a:t>PointCloudEngine</a:t>
            </a:r>
          </a:p>
          <a:p>
            <a:r>
              <a:rPr lang="en-GB" smtClean="0"/>
              <a:t>MultiplanarRebar</a:t>
            </a:r>
          </a:p>
          <a:p>
            <a:r>
              <a:rPr lang="en-GB" smtClean="0"/>
              <a:t>MultithreadedCalculation</a:t>
            </a:r>
          </a:p>
          <a:p>
            <a:r>
              <a:rPr lang="en-GB" smtClean="0"/>
              <a:t>SlaveSymbolGeometry</a:t>
            </a:r>
          </a:p>
          <a:p>
            <a:r>
              <a:rPr lang="en-GB" smtClean="0">
                <a:solidFill>
                  <a:schemeClr val="tx1"/>
                </a:solidFill>
              </a:rPr>
              <a:t>GeometryCreation_BooleanOperation</a:t>
            </a:r>
          </a:p>
          <a:p>
            <a:r>
              <a:rPr lang="en-GB" smtClean="0">
                <a:solidFill>
                  <a:schemeClr val="tx1"/>
                </a:solidFill>
              </a:rPr>
              <a:t>ProximityDetection_WallJoinControl</a:t>
            </a:r>
            <a:endParaRPr lang="en-GB" dirty="0">
              <a:solidFill>
                <a:schemeClr val="tx1"/>
              </a:solidFill>
            </a:endParaRPr>
          </a:p>
        </p:txBody>
      </p:sp>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3725" y="287338"/>
            <a:ext cx="11761788" cy="1009649"/>
          </a:xfrm>
        </p:spPr>
        <p:txBody>
          <a:bodyPr/>
          <a:lstStyle/>
          <a:p>
            <a:r>
              <a:rPr lang="en-GB" smtClean="0">
                <a:solidFill>
                  <a:srgbClr val="FFC000"/>
                </a:solidFill>
              </a:rPr>
              <a:t>Create Fill Pattern </a:t>
            </a:r>
            <a:endParaRPr lang="en-GB" dirty="0">
              <a:solidFill>
                <a:srgbClr val="FFC000"/>
              </a:solidFill>
            </a:endParaRPr>
          </a:p>
        </p:txBody>
      </p:sp>
      <p:sp>
        <p:nvSpPr>
          <p:cNvPr id="4" name="Content Placeholder 3"/>
          <p:cNvSpPr>
            <a:spLocks noGrp="1"/>
          </p:cNvSpPr>
          <p:nvPr>
            <p:ph idx="1"/>
          </p:nvPr>
        </p:nvSpPr>
        <p:spPr>
          <a:xfrm>
            <a:off x="638175" y="1449387"/>
            <a:ext cx="11734800" cy="2971800"/>
          </a:xfrm>
        </p:spPr>
        <p:txBody>
          <a:bodyPr/>
          <a:lstStyle/>
          <a:p>
            <a:r>
              <a:rPr lang="en-GB" smtClean="0"/>
              <a:t>Create and retrieve fill and line patterns</a:t>
            </a:r>
          </a:p>
          <a:p>
            <a:r>
              <a:rPr lang="en-GB" smtClean="0"/>
              <a:t>Apply to a selected surface or grid</a:t>
            </a:r>
          </a:p>
          <a:p>
            <a:r>
              <a:rPr lang="en-GB" smtClean="0"/>
              <a:t>Main classes and methods:</a:t>
            </a:r>
          </a:p>
          <a:p>
            <a:pPr lvl="1"/>
            <a:r>
              <a:rPr lang="en-GB" sz="2400" smtClean="0"/>
              <a:t>FillPattern, FillGrid, FillPatternElement.Create(doc, fillPattern)</a:t>
            </a:r>
            <a:br>
              <a:rPr lang="en-GB" sz="2400" smtClean="0"/>
            </a:br>
            <a:r>
              <a:rPr lang="en-GB" sz="2400" smtClean="0"/>
              <a:t>LinePattern, LinePatternSegment, </a:t>
            </a:r>
            <a:br>
              <a:rPr lang="en-GB" sz="2400" smtClean="0"/>
            </a:br>
            <a:r>
              <a:rPr lang="en-GB" sz="2400" smtClean="0"/>
              <a:t>LinePatternElement.Create( doc, linePattern)  </a:t>
            </a:r>
            <a:endParaRPr lang="en-GB" sz="2400" dirty="0" smtClean="0"/>
          </a:p>
        </p:txBody>
      </p:sp>
      <p:pic>
        <p:nvPicPr>
          <p:cNvPr id="7" name="Picture 6" descr="fill pattern new.JPG"/>
          <p:cNvPicPr>
            <a:picLocks noChangeAspect="1"/>
          </p:cNvPicPr>
          <p:nvPr/>
        </p:nvPicPr>
        <p:blipFill>
          <a:blip r:embed="rId3" cstate="print"/>
          <a:stretch>
            <a:fillRect/>
          </a:stretch>
        </p:blipFill>
        <p:spPr>
          <a:xfrm>
            <a:off x="6657975" y="4630737"/>
            <a:ext cx="4191000" cy="4743450"/>
          </a:xfrm>
          <a:prstGeom prst="rect">
            <a:avLst/>
          </a:prstGeom>
        </p:spPr>
      </p:pic>
      <p:pic>
        <p:nvPicPr>
          <p:cNvPr id="9" name="Picture 8" descr="line pattern grid.JPG"/>
          <p:cNvPicPr>
            <a:picLocks noChangeAspect="1"/>
          </p:cNvPicPr>
          <p:nvPr/>
        </p:nvPicPr>
        <p:blipFill>
          <a:blip r:embed="rId4" cstate="print"/>
          <a:stretch>
            <a:fillRect/>
          </a:stretch>
        </p:blipFill>
        <p:spPr>
          <a:xfrm>
            <a:off x="3609975" y="6630987"/>
            <a:ext cx="2935399" cy="2743200"/>
          </a:xfrm>
          <a:prstGeom prst="rect">
            <a:avLst/>
          </a:prstGeom>
        </p:spPr>
      </p:pic>
      <p:pic>
        <p:nvPicPr>
          <p:cNvPr id="10" name="Picture 9" descr="fill pattern new 2.JPG"/>
          <p:cNvPicPr>
            <a:picLocks noChangeAspect="1"/>
          </p:cNvPicPr>
          <p:nvPr/>
        </p:nvPicPr>
        <p:blipFill>
          <a:blip r:embed="rId5" cstate="print"/>
          <a:stretch>
            <a:fillRect/>
          </a:stretch>
        </p:blipFill>
        <p:spPr>
          <a:xfrm>
            <a:off x="182356" y="6650037"/>
            <a:ext cx="3275219" cy="2724150"/>
          </a:xfrm>
          <a:prstGeom prst="rect">
            <a:avLst/>
          </a:prstGeom>
        </p:spPr>
      </p:pic>
      <p:pic>
        <p:nvPicPr>
          <p:cNvPr id="6" name="Picture 5" descr="line pattern new.JPG"/>
          <p:cNvPicPr>
            <a:picLocks noChangeAspect="1"/>
          </p:cNvPicPr>
          <p:nvPr/>
        </p:nvPicPr>
        <p:blipFill>
          <a:blip r:embed="rId6" cstate="print"/>
          <a:stretch>
            <a:fillRect/>
          </a:stretch>
        </p:blipFill>
        <p:spPr>
          <a:xfrm>
            <a:off x="8639175" y="4040187"/>
            <a:ext cx="4191000" cy="4743450"/>
          </a:xfrm>
          <a:prstGeom prst="rect">
            <a:avLst/>
          </a:prstGeom>
        </p:spPr>
      </p:pic>
    </p:spTree>
    <p:extLst>
      <p:ext uri="{BB962C8B-B14F-4D97-AF65-F5344CB8AC3E}">
        <p14:creationId xmlns="" xmlns:p14="http://schemas.microsoft.com/office/powerpoint/2010/main" val="987982977"/>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smtClean="0"/>
              <a:t>Revit 2012 New Product Features</a:t>
            </a:r>
            <a:endParaRPr lang="en-GB" sz="4000" dirty="0"/>
          </a:p>
        </p:txBody>
      </p:sp>
      <p:sp>
        <p:nvSpPr>
          <p:cNvPr id="3" name="Rectangle 3"/>
          <p:cNvSpPr txBox="1">
            <a:spLocks noChangeArrowheads="1"/>
          </p:cNvSpPr>
          <p:nvPr/>
        </p:nvSpPr>
        <p:spPr>
          <a:xfrm>
            <a:off x="561975" y="4954587"/>
            <a:ext cx="10058400" cy="1192495"/>
          </a:xfrm>
          <a:prstGeom prst="rect">
            <a:avLst/>
          </a:prstGeom>
        </p:spPr>
        <p:txBody>
          <a:bodyPr/>
          <a:lstStyle/>
          <a:p>
            <a:pPr marL="282894" marR="0" lvl="0" indent="-282894" algn="l" defTabSz="914400" rtl="0" eaLnBrk="1" fontAlgn="base" latinLnBrk="0" hangingPunct="1">
              <a:lnSpc>
                <a:spcPct val="100000"/>
              </a:lnSpc>
              <a:spcBef>
                <a:spcPts val="499"/>
              </a:spcBef>
              <a:spcAft>
                <a:spcPct val="0"/>
              </a:spcAft>
              <a:buClr>
                <a:schemeClr val="tx2"/>
              </a:buClr>
              <a:buSzPct val="80000"/>
              <a:buFontTx/>
              <a:buNone/>
              <a:tabLst/>
              <a:defRPr/>
            </a:pPr>
            <a:endParaRPr kumimoji="0" lang="en-GB" sz="2400" b="0" i="1" u="none" strike="noStrike" kern="0" cap="none" spc="0" normalizeH="0" baseline="0" noProof="0" dirty="0" smtClean="0">
              <a:ln>
                <a:noFill/>
              </a:ln>
              <a:solidFill>
                <a:schemeClr val="accent2"/>
              </a:solidFill>
              <a:effectLst/>
              <a:uLnTx/>
              <a:uFillTx/>
              <a:latin typeface="+mn-lt"/>
              <a:ea typeface="+mn-ea"/>
              <a:cs typeface="+mn-cs"/>
              <a:sym typeface="Arial" pitchFamily="34" charset="0"/>
            </a:endParaRPr>
          </a:p>
        </p:txBody>
      </p:sp>
      <p:sp>
        <p:nvSpPr>
          <p:cNvPr id="4" name="Line 24"/>
          <p:cNvSpPr>
            <a:spLocks noChangeShapeType="1"/>
          </p:cNvSpPr>
          <p:nvPr/>
        </p:nvSpPr>
        <p:spPr bwMode="auto">
          <a:xfrm>
            <a:off x="561975" y="4878387"/>
            <a:ext cx="10055225" cy="0"/>
          </a:xfrm>
          <a:prstGeom prst="line">
            <a:avLst/>
          </a:prstGeom>
          <a:ln>
            <a:headEnd/>
            <a:tailEnd/>
          </a:ln>
        </p:spPr>
        <p:style>
          <a:lnRef idx="3">
            <a:schemeClr val="accent6"/>
          </a:lnRef>
          <a:fillRef idx="0">
            <a:schemeClr val="accent6"/>
          </a:fillRef>
          <a:effectRef idx="2">
            <a:schemeClr val="accent6"/>
          </a:effectRef>
          <a:fontRef idx="minor">
            <a:schemeClr val="tx1"/>
          </a:fontRef>
        </p:style>
        <p:txBody>
          <a:bodyPr wrap="none" anchor="ctr">
            <a:prstTxWarp prst="textNoShape">
              <a:avLst/>
            </a:prstTxWarp>
          </a:bodyPr>
          <a:lstStyle/>
          <a:p>
            <a:endParaRPr lang="en-US" dirty="0"/>
          </a:p>
        </p:txBody>
      </p:sp>
      <p:sp>
        <p:nvSpPr>
          <p:cNvPr id="5" name="Rectangle 3"/>
          <p:cNvSpPr txBox="1">
            <a:spLocks noChangeArrowheads="1"/>
          </p:cNvSpPr>
          <p:nvPr/>
        </p:nvSpPr>
        <p:spPr>
          <a:xfrm>
            <a:off x="638175" y="5106987"/>
            <a:ext cx="10058400" cy="1192495"/>
          </a:xfrm>
          <a:prstGeom prst="rect">
            <a:avLst/>
          </a:prstGeom>
        </p:spPr>
        <p:txBody>
          <a:bodyPr/>
          <a:lstStyle/>
          <a:p>
            <a:pPr marL="282894" marR="0" lvl="0" indent="-282894" algn="l" defTabSz="914400" rtl="0" eaLnBrk="1" fontAlgn="base" latinLnBrk="0" hangingPunct="1">
              <a:lnSpc>
                <a:spcPct val="100000"/>
              </a:lnSpc>
              <a:spcBef>
                <a:spcPts val="499"/>
              </a:spcBef>
              <a:spcAft>
                <a:spcPct val="0"/>
              </a:spcAft>
              <a:buClr>
                <a:schemeClr val="tx2"/>
              </a:buClr>
              <a:buSzPct val="80000"/>
              <a:buFontTx/>
              <a:buNone/>
              <a:tabLst/>
              <a:defRPr/>
            </a:pPr>
            <a:r>
              <a:rPr lang="en-US" sz="2400" i="1" kern="0" dirty="0" smtClean="0">
                <a:solidFill>
                  <a:schemeClr val="accent2"/>
                </a:solidFill>
                <a:latin typeface="+mn-lt"/>
                <a:ea typeface="+mn-ea"/>
                <a:cs typeface="+mn-cs"/>
                <a:sym typeface="Arial" pitchFamily="34" charset="0"/>
              </a:rPr>
              <a:t>New Feature Themes</a:t>
            </a:r>
            <a:endParaRPr kumimoji="0" lang="en-GB" sz="2400" b="0" i="1" u="none" strike="noStrike" kern="0" cap="none" spc="0" normalizeH="0" baseline="0" noProof="0" dirty="0" smtClean="0">
              <a:ln>
                <a:noFill/>
              </a:ln>
              <a:solidFill>
                <a:schemeClr val="accent2"/>
              </a:solidFill>
              <a:effectLst/>
              <a:uLnTx/>
              <a:uFillTx/>
              <a:latin typeface="+mn-lt"/>
              <a:ea typeface="+mn-ea"/>
              <a:cs typeface="+mn-cs"/>
              <a:sym typeface="Arial" pitchFamily="34" charset="0"/>
            </a:endParaRPr>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CompoundStructure</a:t>
            </a:r>
            <a:endParaRPr lang="en-GB"/>
          </a:p>
        </p:txBody>
      </p:sp>
      <p:sp>
        <p:nvSpPr>
          <p:cNvPr id="3" name="Content Placeholder 2"/>
          <p:cNvSpPr>
            <a:spLocks noGrp="1"/>
          </p:cNvSpPr>
          <p:nvPr>
            <p:ph idx="1"/>
          </p:nvPr>
        </p:nvSpPr>
        <p:spPr>
          <a:xfrm>
            <a:off x="593725" y="1601788"/>
            <a:ext cx="12007850" cy="4267200"/>
          </a:xfrm>
        </p:spPr>
        <p:txBody>
          <a:bodyPr/>
          <a:lstStyle/>
          <a:p>
            <a:r>
              <a:rPr lang="en-GB" smtClean="0"/>
              <a:t>Create a vertical compound structure for walls</a:t>
            </a:r>
          </a:p>
          <a:p>
            <a:r>
              <a:rPr lang="en-GB" smtClean="0"/>
              <a:t>Create and assign new compound structure to selected wall type</a:t>
            </a:r>
          </a:p>
          <a:p>
            <a:r>
              <a:rPr lang="en-GB" smtClean="0"/>
              <a:t>Main classes and methods:</a:t>
            </a:r>
          </a:p>
          <a:p>
            <a:pPr lvl="1"/>
            <a:r>
              <a:rPr lang="en-GB" sz="2400" smtClean="0"/>
              <a:t>HostObjAttributes methods GetCompoundStructure and SetCompoundStructure</a:t>
            </a:r>
          </a:p>
          <a:p>
            <a:pPr lvl="1"/>
            <a:r>
              <a:rPr lang="en-GB" sz="2400" smtClean="0"/>
              <a:t>CompoundStructure methods SetLayers, SetNumberOfShellLayers, SetParticipatesInWrapping, GetSegmentIds, GetAdjacentRegions, GetSegmentEndPoints, SplitRegion, FindEnclosingRegionAndSegments, AddWallSweep</a:t>
            </a:r>
            <a:endParaRPr lang="en-GB" sz="2400" dirty="0"/>
          </a:p>
        </p:txBody>
      </p:sp>
      <p:pic>
        <p:nvPicPr>
          <p:cNvPr id="4" name="Picture 3" descr="CompoundStructure_b.png"/>
          <p:cNvPicPr>
            <a:picLocks noChangeAspect="1"/>
          </p:cNvPicPr>
          <p:nvPr/>
        </p:nvPicPr>
        <p:blipFill>
          <a:blip r:embed="rId3" cstate="print"/>
          <a:stretch>
            <a:fillRect/>
          </a:stretch>
        </p:blipFill>
        <p:spPr>
          <a:xfrm>
            <a:off x="1095375" y="6173787"/>
            <a:ext cx="5795010" cy="2228850"/>
          </a:xfrm>
          <a:prstGeom prst="rect">
            <a:avLst/>
          </a:prstGeom>
        </p:spPr>
      </p:pic>
      <p:pic>
        <p:nvPicPr>
          <p:cNvPr id="5" name="Picture 4" descr="CompoundStructure02.png"/>
          <p:cNvPicPr>
            <a:picLocks noChangeAspect="1"/>
          </p:cNvPicPr>
          <p:nvPr/>
        </p:nvPicPr>
        <p:blipFill>
          <a:blip r:embed="rId4" cstate="print"/>
          <a:stretch>
            <a:fillRect/>
          </a:stretch>
        </p:blipFill>
        <p:spPr>
          <a:xfrm>
            <a:off x="7839075" y="5411787"/>
            <a:ext cx="3314700" cy="4200525"/>
          </a:xfrm>
          <a:prstGeom prst="rect">
            <a:avLst/>
          </a:prstGeom>
        </p:spPr>
      </p:pic>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EnergyAnalysisModel</a:t>
            </a:r>
            <a:endParaRPr lang="en-GB"/>
          </a:p>
        </p:txBody>
      </p:sp>
      <p:sp>
        <p:nvSpPr>
          <p:cNvPr id="3" name="Content Placeholder 2"/>
          <p:cNvSpPr>
            <a:spLocks noGrp="1"/>
          </p:cNvSpPr>
          <p:nvPr>
            <p:ph idx="1"/>
          </p:nvPr>
        </p:nvSpPr>
        <p:spPr>
          <a:xfrm>
            <a:off x="593725" y="1601788"/>
            <a:ext cx="11761788" cy="3733800"/>
          </a:xfrm>
        </p:spPr>
        <p:txBody>
          <a:bodyPr/>
          <a:lstStyle/>
          <a:p>
            <a:r>
              <a:rPr lang="en-GB" smtClean="0"/>
              <a:t>Produce analytical thermal model from physical building model</a:t>
            </a:r>
          </a:p>
          <a:p>
            <a:r>
              <a:rPr lang="en-GB" smtClean="0"/>
              <a:t>Retrieve energy analysis detail model and present as tree view</a:t>
            </a:r>
          </a:p>
          <a:p>
            <a:r>
              <a:rPr lang="en-GB" smtClean="0"/>
              <a:t>Similar to Export to gbXML and Heating and Cooling Loads</a:t>
            </a:r>
          </a:p>
          <a:p>
            <a:r>
              <a:rPr lang="en-GB" smtClean="0"/>
              <a:t>Model is composed of spaces, zones and planar surfaces</a:t>
            </a:r>
          </a:p>
          <a:p>
            <a:pPr lvl="1"/>
            <a:r>
              <a:rPr lang="en-GB" smtClean="0"/>
              <a:t>EnergyAnalysisDetailModel.Create() </a:t>
            </a:r>
          </a:p>
          <a:p>
            <a:pPr lvl="1"/>
            <a:r>
              <a:rPr lang="en-GB" smtClean="0"/>
              <a:t>GetAnalyticalSpaces, GetAnalyticalSurfaces, GetAnalyticalOpenings, GetAnalyticalShadingSurfaces</a:t>
            </a:r>
            <a:endParaRPr lang="en-GB" dirty="0"/>
          </a:p>
        </p:txBody>
      </p:sp>
      <p:pic>
        <p:nvPicPr>
          <p:cNvPr id="4" name="Content Placeholder 3" descr="EnergyAnalysisModel01b.png"/>
          <p:cNvPicPr>
            <a:picLocks noChangeAspect="1"/>
          </p:cNvPicPr>
          <p:nvPr/>
        </p:nvPicPr>
        <p:blipFill>
          <a:blip r:embed="rId3" cstate="print"/>
          <a:stretch>
            <a:fillRect/>
          </a:stretch>
        </p:blipFill>
        <p:spPr bwMode="auto">
          <a:xfrm>
            <a:off x="5236369" y="5183187"/>
            <a:ext cx="2257425" cy="4211955"/>
          </a:xfrm>
          <a:prstGeom prst="rect">
            <a:avLst/>
          </a:prstGeom>
          <a:noFill/>
          <a:ln w="12700">
            <a:noFill/>
            <a:miter lim="800000"/>
            <a:headEnd/>
            <a:tailEnd/>
          </a:ln>
        </p:spPr>
      </p:pic>
      <p:pic>
        <p:nvPicPr>
          <p:cNvPr id="5" name="Picture 4" descr="EnergyAnalysisModel02.png"/>
          <p:cNvPicPr>
            <a:picLocks noChangeAspect="1"/>
          </p:cNvPicPr>
          <p:nvPr/>
        </p:nvPicPr>
        <p:blipFill>
          <a:blip r:embed="rId4" cstate="print"/>
          <a:stretch>
            <a:fillRect/>
          </a:stretch>
        </p:blipFill>
        <p:spPr>
          <a:xfrm>
            <a:off x="7750969" y="5314156"/>
            <a:ext cx="4393406" cy="3679031"/>
          </a:xfrm>
          <a:prstGeom prst="rect">
            <a:avLst/>
          </a:prstGeom>
        </p:spPr>
      </p:pic>
      <p:pic>
        <p:nvPicPr>
          <p:cNvPr id="6" name="Picture 5" descr="EnergyAnalysisModel03.png"/>
          <p:cNvPicPr>
            <a:picLocks noChangeAspect="1"/>
          </p:cNvPicPr>
          <p:nvPr/>
        </p:nvPicPr>
        <p:blipFill>
          <a:blip r:embed="rId5" cstate="print"/>
          <a:stretch>
            <a:fillRect/>
          </a:stretch>
        </p:blipFill>
        <p:spPr>
          <a:xfrm>
            <a:off x="892969" y="5640387"/>
            <a:ext cx="4048125" cy="2728913"/>
          </a:xfrm>
          <a:prstGeom prst="rect">
            <a:avLst/>
          </a:prstGeom>
        </p:spPr>
      </p:pic>
    </p:spTree>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ExtensibleStorageManager</a:t>
            </a:r>
            <a:endParaRPr lang="en-GB" dirty="0"/>
          </a:p>
        </p:txBody>
      </p:sp>
      <p:sp>
        <p:nvSpPr>
          <p:cNvPr id="4" name="Content Placeholder 3"/>
          <p:cNvSpPr>
            <a:spLocks noGrp="1"/>
          </p:cNvSpPr>
          <p:nvPr>
            <p:ph idx="1"/>
          </p:nvPr>
        </p:nvSpPr>
        <p:spPr>
          <a:xfrm>
            <a:off x="593725" y="1601788"/>
            <a:ext cx="11761788" cy="4876799"/>
          </a:xfrm>
        </p:spPr>
        <p:txBody>
          <a:bodyPr/>
          <a:lstStyle/>
          <a:p>
            <a:r>
              <a:rPr lang="en-GB" smtClean="0"/>
              <a:t>Create, read, update, and delete extensible storage data</a:t>
            </a:r>
          </a:p>
          <a:p>
            <a:r>
              <a:rPr lang="en-GB" smtClean="0"/>
              <a:t>Contains two projects</a:t>
            </a:r>
          </a:p>
          <a:p>
            <a:r>
              <a:rPr lang="en-GB" smtClean="0"/>
              <a:t>SchemaWrapperTools</a:t>
            </a:r>
          </a:p>
          <a:p>
            <a:pPr lvl="1"/>
            <a:r>
              <a:rPr lang="en-GB" smtClean="0"/>
              <a:t>C# library </a:t>
            </a:r>
          </a:p>
          <a:p>
            <a:pPr lvl="1"/>
            <a:r>
              <a:rPr lang="en-GB" smtClean="0"/>
              <a:t>Encapsulates Schema, SchemaBuilder, Field, and FieldBuilder classes</a:t>
            </a:r>
          </a:p>
          <a:p>
            <a:pPr lvl="1"/>
            <a:r>
              <a:rPr lang="en-GB" smtClean="0"/>
              <a:t>Display all data of a particular Schema in an Entity</a:t>
            </a:r>
          </a:p>
          <a:p>
            <a:pPr lvl="1"/>
            <a:r>
              <a:rPr lang="en-GB" smtClean="0"/>
              <a:t>Serialize schema data to and from disk</a:t>
            </a:r>
          </a:p>
          <a:p>
            <a:r>
              <a:rPr lang="en-GB" smtClean="0"/>
              <a:t>ExtensibleStorageManager</a:t>
            </a:r>
          </a:p>
          <a:p>
            <a:pPr lvl="1"/>
            <a:r>
              <a:rPr lang="en-GB" smtClean="0"/>
              <a:t>External command and application </a:t>
            </a:r>
          </a:p>
          <a:p>
            <a:pPr lvl="1"/>
            <a:r>
              <a:rPr lang="en-GB" smtClean="0"/>
              <a:t>Launches a WPF dialog to interact with SchemaWrapper </a:t>
            </a:r>
          </a:p>
          <a:p>
            <a:pPr lvl="1"/>
            <a:r>
              <a:rPr lang="en-GB" smtClean="0"/>
              <a:t>View data and schemata serialized into Revit elements</a:t>
            </a:r>
            <a:endParaRPr lang="en-GB" dirty="0" smtClean="0"/>
          </a:p>
        </p:txBody>
      </p:sp>
      <p:pic>
        <p:nvPicPr>
          <p:cNvPr id="5" name="Picture 4" descr="ExtensibleStorageManager01.png"/>
          <p:cNvPicPr>
            <a:picLocks noChangeAspect="1"/>
          </p:cNvPicPr>
          <p:nvPr/>
        </p:nvPicPr>
        <p:blipFill>
          <a:blip r:embed="rId3" cstate="print"/>
          <a:stretch>
            <a:fillRect/>
          </a:stretch>
        </p:blipFill>
        <p:spPr>
          <a:xfrm>
            <a:off x="3686175" y="6707187"/>
            <a:ext cx="5181600" cy="2701383"/>
          </a:xfrm>
          <a:prstGeom prst="rect">
            <a:avLst/>
          </a:prstGeom>
        </p:spPr>
      </p:pic>
    </p:spTree>
    <p:extLst>
      <p:ext uri="{BB962C8B-B14F-4D97-AF65-F5344CB8AC3E}">
        <p14:creationId xmlns:p14="http://schemas.microsoft.com/office/powerpoint/2010/main" xmlns="" val="987982977"/>
      </p:ext>
    </p:extLst>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zh-CN" smtClean="0"/>
              <a:t>PerformanceAdviserControl</a:t>
            </a:r>
            <a:endParaRPr lang="en-GB" altLang="zh-CN" dirty="0"/>
          </a:p>
        </p:txBody>
      </p:sp>
      <p:sp>
        <p:nvSpPr>
          <p:cNvPr id="3" name="Content Placeholder 2"/>
          <p:cNvSpPr>
            <a:spLocks noGrp="1"/>
          </p:cNvSpPr>
          <p:nvPr>
            <p:ph idx="1"/>
          </p:nvPr>
        </p:nvSpPr>
        <p:spPr>
          <a:xfrm>
            <a:off x="593724" y="1601788"/>
            <a:ext cx="12417425" cy="2514600"/>
          </a:xfrm>
        </p:spPr>
        <p:txBody>
          <a:bodyPr/>
          <a:lstStyle/>
          <a:p>
            <a:r>
              <a:rPr lang="en-GB" altLang="zh-CN" smtClean="0"/>
              <a:t>Demo usage of the PerformanceAdviser API </a:t>
            </a:r>
          </a:p>
          <a:p>
            <a:r>
              <a:rPr lang="en-GB" altLang="zh-CN" smtClean="0"/>
              <a:t>Select rules to be run on elements, </a:t>
            </a:r>
            <a:r>
              <a:rPr lang="en-US" smtClean="0"/>
              <a:t>performance and criteria tests</a:t>
            </a:r>
            <a:endParaRPr lang="en-GB" altLang="zh-CN" smtClean="0"/>
          </a:p>
          <a:p>
            <a:r>
              <a:rPr lang="en-GB" altLang="zh-CN" smtClean="0"/>
              <a:t>Show warnings for elements meeting the selected rules' criteria</a:t>
            </a:r>
          </a:p>
          <a:p>
            <a:r>
              <a:rPr lang="en-GB" altLang="zh-CN" smtClean="0"/>
              <a:t>Create and register custom API-based rules</a:t>
            </a:r>
            <a:endParaRPr lang="en-GB" altLang="zh-CN" dirty="0" smtClean="0"/>
          </a:p>
        </p:txBody>
      </p:sp>
      <p:pic>
        <p:nvPicPr>
          <p:cNvPr id="1027" name="Picture 3"/>
          <p:cNvPicPr>
            <a:picLocks noChangeAspect="1" noChangeArrowheads="1"/>
          </p:cNvPicPr>
          <p:nvPr/>
        </p:nvPicPr>
        <p:blipFill>
          <a:blip r:embed="rId3" cstate="print"/>
          <a:srcRect/>
          <a:stretch>
            <a:fillRect/>
          </a:stretch>
        </p:blipFill>
        <p:spPr bwMode="auto">
          <a:xfrm>
            <a:off x="3381375" y="4268787"/>
            <a:ext cx="5029200" cy="4578824"/>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3725" y="287338"/>
            <a:ext cx="11761788" cy="1009649"/>
          </a:xfrm>
        </p:spPr>
        <p:txBody>
          <a:bodyPr/>
          <a:lstStyle/>
          <a:p>
            <a:r>
              <a:rPr lang="en-GB" smtClean="0">
                <a:solidFill>
                  <a:srgbClr val="FFC000"/>
                </a:solidFill>
              </a:rPr>
              <a:t>PointCloudEngine</a:t>
            </a:r>
            <a:endParaRPr lang="en-GB" dirty="0">
              <a:solidFill>
                <a:srgbClr val="FFC000"/>
              </a:solidFill>
            </a:endParaRPr>
          </a:p>
        </p:txBody>
      </p:sp>
      <p:sp>
        <p:nvSpPr>
          <p:cNvPr id="4" name="Content Placeholder 3"/>
          <p:cNvSpPr>
            <a:spLocks noGrp="1"/>
          </p:cNvSpPr>
          <p:nvPr>
            <p:ph idx="1"/>
          </p:nvPr>
        </p:nvSpPr>
        <p:spPr>
          <a:xfrm>
            <a:off x="638175" y="1449387"/>
            <a:ext cx="11734800" cy="4648200"/>
          </a:xfrm>
        </p:spPr>
        <p:txBody>
          <a:bodyPr/>
          <a:lstStyle/>
          <a:p>
            <a:r>
              <a:rPr lang="en-GB" smtClean="0"/>
              <a:t>Point Cloud represented by 3D cells</a:t>
            </a:r>
          </a:p>
          <a:p>
            <a:r>
              <a:rPr lang="en-GB" smtClean="0"/>
              <a:t>Point Cloud Engine types for file based and non-file-based point clouds</a:t>
            </a:r>
          </a:p>
          <a:p>
            <a:r>
              <a:rPr lang="en-GB" smtClean="0"/>
              <a:t>Interfaces to implement Point Cloud engines</a:t>
            </a:r>
          </a:p>
          <a:p>
            <a:pPr lvl="1"/>
            <a:r>
              <a:rPr lang="en-GB" sz="2400" smtClean="0"/>
              <a:t>IPointCloudEngine</a:t>
            </a:r>
          </a:p>
          <a:p>
            <a:pPr lvl="1"/>
            <a:r>
              <a:rPr lang="en-GB" sz="2400" smtClean="0"/>
              <a:t>IPointCloudAccess</a:t>
            </a:r>
          </a:p>
          <a:p>
            <a:pPr lvl="1"/>
            <a:r>
              <a:rPr lang="en-GB" sz="2400" smtClean="0"/>
              <a:t>IPointSetIterator</a:t>
            </a:r>
          </a:p>
          <a:p>
            <a:r>
              <a:rPr lang="en-GB" smtClean="0"/>
              <a:t>Register Point Cloud engine</a:t>
            </a:r>
          </a:p>
          <a:p>
            <a:r>
              <a:rPr lang="en-GB" smtClean="0"/>
              <a:t>Export Point Cloud</a:t>
            </a:r>
            <a:endParaRPr lang="en-GB" dirty="0" smtClean="0"/>
          </a:p>
        </p:txBody>
      </p:sp>
      <p:pic>
        <p:nvPicPr>
          <p:cNvPr id="8" name="図 7"/>
          <p:cNvPicPr/>
          <p:nvPr/>
        </p:nvPicPr>
        <p:blipFill>
          <a:blip r:embed="rId3" cstate="print"/>
          <a:srcRect/>
          <a:stretch>
            <a:fillRect/>
          </a:stretch>
        </p:blipFill>
        <p:spPr bwMode="auto">
          <a:xfrm>
            <a:off x="5210175" y="6326187"/>
            <a:ext cx="4495800" cy="2895600"/>
          </a:xfrm>
          <a:prstGeom prst="rect">
            <a:avLst/>
          </a:prstGeom>
          <a:noFill/>
          <a:ln w="9525">
            <a:noFill/>
            <a:miter lim="800000"/>
            <a:headEnd/>
            <a:tailEnd/>
          </a:ln>
        </p:spPr>
      </p:pic>
      <p:pic>
        <p:nvPicPr>
          <p:cNvPr id="9" name="図 8"/>
          <p:cNvPicPr/>
          <p:nvPr/>
        </p:nvPicPr>
        <p:blipFill>
          <a:blip r:embed="rId4" cstate="print"/>
          <a:srcRect/>
          <a:stretch>
            <a:fillRect/>
          </a:stretch>
        </p:blipFill>
        <p:spPr bwMode="auto">
          <a:xfrm>
            <a:off x="9858375" y="5030787"/>
            <a:ext cx="2590800" cy="4191000"/>
          </a:xfrm>
          <a:prstGeom prst="rect">
            <a:avLst/>
          </a:prstGeom>
          <a:noFill/>
          <a:ln w="9525">
            <a:noFill/>
            <a:miter lim="800000"/>
            <a:headEnd/>
            <a:tailEnd/>
          </a:ln>
        </p:spPr>
      </p:pic>
    </p:spTree>
    <p:extLst>
      <p:ext uri="{BB962C8B-B14F-4D97-AF65-F5344CB8AC3E}">
        <p14:creationId xmlns:p14="http://schemas.microsoft.com/office/powerpoint/2010/main" xmlns="" val="987982977"/>
      </p:ext>
    </p:extLst>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zh-CN" smtClean="0">
                <a:solidFill>
                  <a:srgbClr val="FFC000"/>
                </a:solidFill>
              </a:rPr>
              <a:t>MultiplanarRebar</a:t>
            </a:r>
            <a:endParaRPr lang="en-GB" altLang="zh-CN" dirty="0">
              <a:solidFill>
                <a:srgbClr val="FFC000"/>
              </a:solidFill>
            </a:endParaRPr>
          </a:p>
        </p:txBody>
      </p:sp>
      <p:sp>
        <p:nvSpPr>
          <p:cNvPr id="3" name="Content Placeholder 2"/>
          <p:cNvSpPr>
            <a:spLocks noGrp="1"/>
          </p:cNvSpPr>
          <p:nvPr>
            <p:ph idx="1"/>
          </p:nvPr>
        </p:nvSpPr>
        <p:spPr>
          <a:xfrm>
            <a:off x="593725" y="1601788"/>
            <a:ext cx="11761788" cy="1905000"/>
          </a:xfrm>
        </p:spPr>
        <p:txBody>
          <a:bodyPr/>
          <a:lstStyle/>
          <a:p>
            <a:r>
              <a:rPr lang="en-GB" altLang="zh-CN" smtClean="0"/>
              <a:t>Demonstrate reinforcement of sloped corbel</a:t>
            </a:r>
          </a:p>
          <a:p>
            <a:r>
              <a:rPr lang="en-GB" altLang="zh-CN" smtClean="0"/>
              <a:t>Create multiplanar rebar shape, straight vertical, stirrup and 3D rebar for the selected corbel</a:t>
            </a:r>
          </a:p>
          <a:p>
            <a:endParaRPr lang="en-GB" altLang="zh-CN" sz="2800" b="1" dirty="0">
              <a:solidFill>
                <a:srgbClr val="FFC000"/>
              </a:solidFill>
              <a:latin typeface="+mj-lt"/>
            </a:endParaRPr>
          </a:p>
        </p:txBody>
      </p:sp>
      <p:pic>
        <p:nvPicPr>
          <p:cNvPr id="2050" name="Picture 2"/>
          <p:cNvPicPr>
            <a:picLocks noChangeAspect="1" noChangeArrowheads="1"/>
          </p:cNvPicPr>
          <p:nvPr/>
        </p:nvPicPr>
        <p:blipFill>
          <a:blip r:embed="rId3" cstate="print"/>
          <a:srcRect/>
          <a:stretch>
            <a:fillRect/>
          </a:stretch>
        </p:blipFill>
        <p:spPr bwMode="auto">
          <a:xfrm>
            <a:off x="7419975" y="4268787"/>
            <a:ext cx="3895725" cy="44100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2051" name="Picture 3"/>
          <p:cNvPicPr>
            <a:picLocks noChangeAspect="1" noChangeArrowheads="1"/>
          </p:cNvPicPr>
          <p:nvPr/>
        </p:nvPicPr>
        <p:blipFill>
          <a:blip r:embed="rId4" cstate="print"/>
          <a:srcRect/>
          <a:stretch>
            <a:fillRect/>
          </a:stretch>
        </p:blipFill>
        <p:spPr bwMode="auto">
          <a:xfrm>
            <a:off x="1171575" y="4573587"/>
            <a:ext cx="5131914" cy="38862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MultithreadedCalculation</a:t>
            </a:r>
            <a:endParaRPr lang="en-GB" dirty="0"/>
          </a:p>
        </p:txBody>
      </p:sp>
      <p:sp>
        <p:nvSpPr>
          <p:cNvPr id="3" name="Content Placeholder 2"/>
          <p:cNvSpPr>
            <a:spLocks noGrp="1"/>
          </p:cNvSpPr>
          <p:nvPr>
            <p:ph idx="1"/>
          </p:nvPr>
        </p:nvSpPr>
        <p:spPr>
          <a:xfrm>
            <a:off x="593725" y="1601787"/>
            <a:ext cx="7740650" cy="7772400"/>
          </a:xfrm>
        </p:spPr>
        <p:txBody>
          <a:bodyPr/>
          <a:lstStyle/>
          <a:p>
            <a:r>
              <a:rPr lang="en-GB" smtClean="0"/>
              <a:t>Create analysis data in separate thread</a:t>
            </a:r>
          </a:p>
          <a:p>
            <a:r>
              <a:rPr lang="en-GB" smtClean="0"/>
              <a:t>Display it on a preselected element</a:t>
            </a:r>
          </a:p>
          <a:p>
            <a:r>
              <a:rPr lang="en-GB" smtClean="0"/>
              <a:t>Uses current </a:t>
            </a:r>
            <a:r>
              <a:rPr lang="en-GB" smtClean="0"/>
              <a:t>view's </a:t>
            </a:r>
            <a:r>
              <a:rPr lang="en-GB" smtClean="0"/>
              <a:t>SpatialFieldManager </a:t>
            </a:r>
            <a:r>
              <a:rPr lang="en-GB" smtClean="0"/>
              <a:t>to </a:t>
            </a:r>
            <a:r>
              <a:rPr lang="en-GB" smtClean="0"/>
              <a:t>show the analysis results</a:t>
            </a:r>
          </a:p>
          <a:p>
            <a:r>
              <a:rPr lang="en-GB" smtClean="0"/>
              <a:t>Implements IUpdater to update analysis data on element geometry changes</a:t>
            </a:r>
          </a:p>
          <a:p>
            <a:pPr>
              <a:buNone/>
            </a:pPr>
            <a:endParaRPr lang="en-US" sz="2000" smtClean="0"/>
          </a:p>
          <a:p>
            <a:pPr>
              <a:buNone/>
            </a:pPr>
            <a:endParaRPr lang="en-US" sz="2000" smtClean="0"/>
          </a:p>
          <a:p>
            <a:pPr>
              <a:buNone/>
            </a:pPr>
            <a:endParaRPr lang="en-US" sz="2000" smtClean="0"/>
          </a:p>
          <a:p>
            <a:pPr>
              <a:buNone/>
            </a:pPr>
            <a:r>
              <a:rPr lang="en-US" sz="2000" smtClean="0"/>
              <a:t>The type of the sender arg to the Idling event handler changed.</a:t>
            </a:r>
          </a:p>
          <a:p>
            <a:pPr>
              <a:buNone/>
            </a:pPr>
            <a:r>
              <a:rPr lang="en-US" sz="2000" smtClean="0"/>
              <a:t>The first two lines in UpdateWhileIdling():</a:t>
            </a:r>
          </a:p>
          <a:p>
            <a:pPr>
              <a:buNone/>
            </a:pPr>
            <a:endParaRPr lang="en-US" sz="2000" smtClean="0"/>
          </a:p>
          <a:p>
            <a:pPr>
              <a:buNone/>
            </a:pPr>
            <a:r>
              <a:rPr lang="en-US" sz="2000" smtClean="0">
                <a:latin typeface="Courier New" pitchFamily="49" charset="0"/>
                <a:cs typeface="Courier New" pitchFamily="49" charset="0"/>
              </a:rPr>
              <a:t>Application app = sender as Application;</a:t>
            </a:r>
          </a:p>
          <a:p>
            <a:pPr>
              <a:buNone/>
            </a:pPr>
            <a:r>
              <a:rPr lang="en-US" sz="2000" smtClean="0">
                <a:latin typeface="Courier New" pitchFamily="49" charset="0"/>
                <a:cs typeface="Courier New" pitchFamily="49" charset="0"/>
              </a:rPr>
              <a:t>UIApplication uiApp = new UIApplication(app);</a:t>
            </a:r>
          </a:p>
          <a:p>
            <a:pPr>
              <a:buNone/>
            </a:pPr>
            <a:endParaRPr lang="en-US" sz="2000" smtClean="0"/>
          </a:p>
          <a:p>
            <a:pPr>
              <a:buNone/>
            </a:pPr>
            <a:r>
              <a:rPr lang="en-US" sz="2000" smtClean="0"/>
              <a:t>need to be replaced with:</a:t>
            </a:r>
          </a:p>
          <a:p>
            <a:pPr>
              <a:buNone/>
            </a:pPr>
            <a:endParaRPr lang="en-US" sz="2000" smtClean="0"/>
          </a:p>
          <a:p>
            <a:pPr>
              <a:buNone/>
            </a:pPr>
            <a:r>
              <a:rPr lang="en-US" sz="2000" smtClean="0">
                <a:latin typeface="Courier New" pitchFamily="49" charset="0"/>
                <a:cs typeface="Courier New" pitchFamily="49" charset="0"/>
              </a:rPr>
              <a:t>UIApplication uiApp = sender as UIApplication;</a:t>
            </a:r>
          </a:p>
          <a:p>
            <a:pPr>
              <a:buNone/>
            </a:pPr>
            <a:endParaRPr lang="en-GB" dirty="0" smtClean="0"/>
          </a:p>
        </p:txBody>
      </p:sp>
      <p:pic>
        <p:nvPicPr>
          <p:cNvPr id="7" name="Picture 6" descr="MultiThreadedCalculation.png"/>
          <p:cNvPicPr>
            <a:picLocks noChangeAspect="1"/>
          </p:cNvPicPr>
          <p:nvPr/>
        </p:nvPicPr>
        <p:blipFill>
          <a:blip r:embed="rId3" cstate="print"/>
          <a:stretch>
            <a:fillRect/>
          </a:stretch>
        </p:blipFill>
        <p:spPr>
          <a:xfrm>
            <a:off x="8424932" y="1601787"/>
            <a:ext cx="4329043" cy="4267200"/>
          </a:xfrm>
          <a:prstGeom prst="rect">
            <a:avLst/>
          </a:prstGeom>
        </p:spPr>
      </p:pic>
    </p:spTree>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SlaveSymbolGeometry</a:t>
            </a:r>
            <a:endParaRPr lang="en-GB" dirty="0"/>
          </a:p>
        </p:txBody>
      </p:sp>
      <p:sp>
        <p:nvSpPr>
          <p:cNvPr id="3" name="Content Placeholder 2"/>
          <p:cNvSpPr>
            <a:spLocks noGrp="1"/>
          </p:cNvSpPr>
          <p:nvPr>
            <p:ph idx="1"/>
          </p:nvPr>
        </p:nvSpPr>
        <p:spPr>
          <a:xfrm>
            <a:off x="593724" y="1601788"/>
            <a:ext cx="12417425" cy="3047999"/>
          </a:xfrm>
        </p:spPr>
        <p:txBody>
          <a:bodyPr/>
          <a:lstStyle/>
          <a:p>
            <a:r>
              <a:rPr lang="en-GB" smtClean="0"/>
              <a:t>Slave symbol geometry e.g. same door type used in different walls</a:t>
            </a:r>
          </a:p>
          <a:p>
            <a:r>
              <a:rPr lang="en-GB" smtClean="0"/>
              <a:t>Demonstrate access to family instance slave symbol geometry</a:t>
            </a:r>
          </a:p>
          <a:p>
            <a:r>
              <a:rPr lang="en-GB" smtClean="0"/>
              <a:t>Uses SpatialFieldManager to paint the geometry</a:t>
            </a:r>
          </a:p>
          <a:p>
            <a:r>
              <a:rPr lang="en-GB" smtClean="0"/>
              <a:t>Calls FamilyInstance methods to access geometry</a:t>
            </a:r>
          </a:p>
          <a:p>
            <a:r>
              <a:rPr lang="en-GB" smtClean="0"/>
              <a:t>get_Geometry(), GetOriginalGeometry(), GetTransformed()</a:t>
            </a:r>
          </a:p>
          <a:p>
            <a:r>
              <a:rPr lang="en-GB" smtClean="0"/>
              <a:t>Each geometry type is placed in a different view</a:t>
            </a:r>
            <a:endParaRPr lang="en-GB" dirty="0" smtClean="0"/>
          </a:p>
        </p:txBody>
      </p:sp>
      <p:pic>
        <p:nvPicPr>
          <p:cNvPr id="5" name="Picture 4" descr="SlaveSymbolGeometry.png"/>
          <p:cNvPicPr>
            <a:picLocks noChangeAspect="1"/>
          </p:cNvPicPr>
          <p:nvPr/>
        </p:nvPicPr>
        <p:blipFill>
          <a:blip r:embed="rId3" cstate="print"/>
          <a:stretch>
            <a:fillRect/>
          </a:stretch>
        </p:blipFill>
        <p:spPr>
          <a:xfrm>
            <a:off x="1857375" y="5734322"/>
            <a:ext cx="9372600" cy="3563665"/>
          </a:xfrm>
          <a:prstGeom prst="rect">
            <a:avLst/>
          </a:prstGeom>
        </p:spPr>
      </p:pic>
    </p:spTree>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GeometryCreation_BooleanOperation</a:t>
            </a:r>
            <a:endParaRPr lang="en-GB" dirty="0"/>
          </a:p>
        </p:txBody>
      </p:sp>
      <p:sp>
        <p:nvSpPr>
          <p:cNvPr id="3" name="Content Placeholder 2"/>
          <p:cNvSpPr>
            <a:spLocks noGrp="1"/>
          </p:cNvSpPr>
          <p:nvPr>
            <p:ph idx="1"/>
          </p:nvPr>
        </p:nvSpPr>
        <p:spPr/>
        <p:txBody>
          <a:bodyPr/>
          <a:lstStyle/>
          <a:p>
            <a:r>
              <a:rPr lang="en-GB" smtClean="0"/>
              <a:t>Create geometry solid</a:t>
            </a:r>
          </a:p>
          <a:p>
            <a:r>
              <a:rPr lang="en-GB" smtClean="0"/>
              <a:t>Apply geometric Boolean operations </a:t>
            </a:r>
          </a:p>
          <a:p>
            <a:r>
              <a:rPr lang="en-GB" smtClean="0"/>
              <a:t>Create constructive solid geometry</a:t>
            </a:r>
          </a:p>
          <a:p>
            <a:r>
              <a:rPr lang="en-GB" smtClean="0"/>
              <a:t>View solid using Analysis Visualization Framework (AVF) PaintSolid</a:t>
            </a:r>
            <a:endParaRPr lang="en-GB" dirty="0"/>
          </a:p>
        </p:txBody>
      </p:sp>
      <p:pic>
        <p:nvPicPr>
          <p:cNvPr id="1026" name="Picture 2"/>
          <p:cNvPicPr>
            <a:picLocks noChangeAspect="1" noChangeArrowheads="1"/>
          </p:cNvPicPr>
          <p:nvPr/>
        </p:nvPicPr>
        <p:blipFill>
          <a:blip r:embed="rId3" cstate="print"/>
          <a:srcRect/>
          <a:stretch>
            <a:fillRect/>
          </a:stretch>
        </p:blipFill>
        <p:spPr bwMode="auto">
          <a:xfrm>
            <a:off x="2238375" y="4573587"/>
            <a:ext cx="4005262" cy="3881677"/>
          </a:xfrm>
          <a:prstGeom prst="rect">
            <a:avLst/>
          </a:prstGeom>
          <a:noFill/>
          <a:ln w="9525">
            <a:noFill/>
            <a:miter lim="800000"/>
            <a:headEnd/>
            <a:tailEnd/>
          </a:ln>
        </p:spPr>
      </p:pic>
      <p:pic>
        <p:nvPicPr>
          <p:cNvPr id="1028" name="Picture 4"/>
          <p:cNvPicPr>
            <a:picLocks noChangeAspect="1" noChangeArrowheads="1"/>
          </p:cNvPicPr>
          <p:nvPr/>
        </p:nvPicPr>
        <p:blipFill>
          <a:blip r:embed="rId4" cstate="print"/>
          <a:srcRect/>
          <a:stretch>
            <a:fillRect/>
          </a:stretch>
        </p:blipFill>
        <p:spPr bwMode="auto">
          <a:xfrm>
            <a:off x="6734175" y="4573587"/>
            <a:ext cx="4248095" cy="38862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3725" y="287338"/>
            <a:ext cx="11761788" cy="1009649"/>
          </a:xfrm>
        </p:spPr>
        <p:txBody>
          <a:bodyPr/>
          <a:lstStyle/>
          <a:p>
            <a:r>
              <a:rPr lang="en-GB" smtClean="0">
                <a:solidFill>
                  <a:srgbClr val="FFC000"/>
                </a:solidFill>
              </a:rPr>
              <a:t>ProximityDetection_WallJoinControl</a:t>
            </a:r>
            <a:endParaRPr lang="en-GB" dirty="0">
              <a:solidFill>
                <a:srgbClr val="FFC000"/>
              </a:solidFill>
            </a:endParaRPr>
          </a:p>
        </p:txBody>
      </p:sp>
      <p:sp>
        <p:nvSpPr>
          <p:cNvPr id="4" name="Content Placeholder 3"/>
          <p:cNvSpPr>
            <a:spLocks noGrp="1"/>
          </p:cNvSpPr>
          <p:nvPr>
            <p:ph idx="1"/>
          </p:nvPr>
        </p:nvSpPr>
        <p:spPr>
          <a:xfrm>
            <a:off x="638175" y="1449387"/>
            <a:ext cx="11734800" cy="2514600"/>
          </a:xfrm>
        </p:spPr>
        <p:txBody>
          <a:bodyPr/>
          <a:lstStyle/>
          <a:p>
            <a:r>
              <a:rPr lang="en-GB" smtClean="0"/>
              <a:t>Four functionalities: </a:t>
            </a:r>
          </a:p>
          <a:p>
            <a:pPr lvl="1"/>
            <a:r>
              <a:rPr lang="en-GB" smtClean="0"/>
              <a:t>1) find columns in walls, 2) find elements blocking door ways, 3) find walls at the end of walls, and 4) check walls join/disjoin states. </a:t>
            </a:r>
          </a:p>
          <a:p>
            <a:r>
              <a:rPr lang="en-GB" smtClean="0"/>
              <a:t>Main classes and methods: </a:t>
            </a:r>
          </a:p>
          <a:p>
            <a:pPr lvl="1"/>
            <a:r>
              <a:rPr lang="en-GB" sz="2400" smtClean="0"/>
              <a:t>ElementIntersectsElementFilter, ElementIntersectsSolidFilter, GeometryCreationUtilities.CreateExtrusionGeometry(), WallUtils.IsWallJoinAllowedAtEnd(), </a:t>
            </a:r>
            <a:br>
              <a:rPr lang="en-GB" sz="2400" smtClean="0"/>
            </a:br>
            <a:r>
              <a:rPr lang="en-GB" sz="2400" smtClean="0"/>
              <a:t>WallUtils.(Dis)allowWallJoinAtEnd(), </a:t>
            </a:r>
            <a:br>
              <a:rPr lang="en-GB" sz="2400" smtClean="0"/>
            </a:br>
            <a:r>
              <a:rPr lang="en-GB" sz="2400" smtClean="0"/>
              <a:t>LocationCurve.ElementsAtJoin(), </a:t>
            </a:r>
            <a:br>
              <a:rPr lang="en-GB" sz="2400" smtClean="0"/>
            </a:br>
            <a:endParaRPr lang="en-GB" sz="2400" dirty="0" smtClean="0"/>
          </a:p>
        </p:txBody>
      </p:sp>
      <p:pic>
        <p:nvPicPr>
          <p:cNvPr id="6" name="Picture 5" descr="Proximity model.JPG"/>
          <p:cNvPicPr>
            <a:picLocks noChangeAspect="1"/>
          </p:cNvPicPr>
          <p:nvPr/>
        </p:nvPicPr>
        <p:blipFill>
          <a:blip r:embed="rId3" cstate="print"/>
          <a:stretch>
            <a:fillRect/>
          </a:stretch>
        </p:blipFill>
        <p:spPr>
          <a:xfrm>
            <a:off x="3914775" y="5945187"/>
            <a:ext cx="3419231" cy="3048000"/>
          </a:xfrm>
          <a:prstGeom prst="rect">
            <a:avLst/>
          </a:prstGeom>
        </p:spPr>
      </p:pic>
      <p:pic>
        <p:nvPicPr>
          <p:cNvPr id="7" name="Picture 6" descr="Proximity dialog.JPG"/>
          <p:cNvPicPr>
            <a:picLocks noChangeAspect="1"/>
          </p:cNvPicPr>
          <p:nvPr/>
        </p:nvPicPr>
        <p:blipFill>
          <a:blip r:embed="rId4" cstate="print"/>
          <a:stretch>
            <a:fillRect/>
          </a:stretch>
        </p:blipFill>
        <p:spPr>
          <a:xfrm>
            <a:off x="7496175" y="4543835"/>
            <a:ext cx="5137872" cy="4469187"/>
          </a:xfrm>
          <a:prstGeom prst="rect">
            <a:avLst/>
          </a:prstGeom>
        </p:spPr>
      </p:pic>
    </p:spTree>
    <p:extLst>
      <p:ext uri="{BB962C8B-B14F-4D97-AF65-F5344CB8AC3E}">
        <p14:creationId xmlns="" xmlns:p14="http://schemas.microsoft.com/office/powerpoint/2010/main" val="987982977"/>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solidFill>
                  <a:srgbClr val="FFC000"/>
                </a:solidFill>
              </a:rPr>
              <a:t>Revit 2012 New Product Features</a:t>
            </a:r>
            <a:endParaRPr lang="en-GB" dirty="0">
              <a:solidFill>
                <a:srgbClr val="FFC000"/>
              </a:solidFill>
            </a:endParaRPr>
          </a:p>
        </p:txBody>
      </p:sp>
      <p:sp>
        <p:nvSpPr>
          <p:cNvPr id="3" name="Content Placeholder 2"/>
          <p:cNvSpPr>
            <a:spLocks noGrp="1"/>
          </p:cNvSpPr>
          <p:nvPr>
            <p:ph idx="1"/>
          </p:nvPr>
        </p:nvSpPr>
        <p:spPr/>
        <p:txBody>
          <a:bodyPr/>
          <a:lstStyle/>
          <a:p>
            <a:pPr>
              <a:buNone/>
            </a:pPr>
            <a:endParaRPr lang="en-GB" sz="3600" smtClean="0">
              <a:solidFill>
                <a:schemeClr val="accent2">
                  <a:lumMod val="60000"/>
                  <a:lumOff val="40000"/>
                </a:schemeClr>
              </a:solidFill>
            </a:endParaRPr>
          </a:p>
          <a:p>
            <a:pPr>
              <a:buNone/>
            </a:pPr>
            <a:r>
              <a:rPr lang="en-GB" sz="3600" smtClean="0">
                <a:solidFill>
                  <a:schemeClr val="accent2">
                    <a:lumMod val="60000"/>
                    <a:lumOff val="40000"/>
                  </a:schemeClr>
                </a:solidFill>
              </a:rPr>
              <a:t>Construction Modeling</a:t>
            </a:r>
          </a:p>
          <a:p>
            <a:pPr lvl="1">
              <a:spcBef>
                <a:spcPts val="600"/>
              </a:spcBef>
            </a:pPr>
            <a:r>
              <a:rPr lang="en-GB" sz="3200" smtClean="0"/>
              <a:t>More detailed geometric information to manage construction workflows</a:t>
            </a:r>
          </a:p>
          <a:p>
            <a:pPr>
              <a:buNone/>
            </a:pPr>
            <a:r>
              <a:rPr lang="en-GB" sz="3600" smtClean="0">
                <a:solidFill>
                  <a:schemeClr val="accent2">
                    <a:lumMod val="60000"/>
                    <a:lumOff val="40000"/>
                  </a:schemeClr>
                </a:solidFill>
              </a:rPr>
              <a:t>Analysis and Visualization</a:t>
            </a:r>
          </a:p>
          <a:p>
            <a:pPr lvl="1">
              <a:spcBef>
                <a:spcPts val="600"/>
              </a:spcBef>
            </a:pPr>
            <a:r>
              <a:rPr lang="en-GB" sz="3200" smtClean="0"/>
              <a:t>Detailed environmental and element relationship information </a:t>
            </a:r>
          </a:p>
          <a:p>
            <a:pPr lvl="1">
              <a:spcBef>
                <a:spcPts val="0"/>
              </a:spcBef>
            </a:pPr>
            <a:r>
              <a:rPr lang="en-GB" sz="3200" smtClean="0"/>
              <a:t>Display more types of analysis results</a:t>
            </a:r>
          </a:p>
          <a:p>
            <a:pPr marL="487878" lvl="1" indent="-487878">
              <a:buNone/>
            </a:pPr>
            <a:r>
              <a:rPr lang="en-GB" sz="3600" smtClean="0">
                <a:solidFill>
                  <a:schemeClr val="accent2">
                    <a:lumMod val="60000"/>
                    <a:lumOff val="40000"/>
                  </a:schemeClr>
                </a:solidFill>
                <a:cs typeface="ＭＳ Ｐゴシック" charset="-128"/>
              </a:rPr>
              <a:t>Large Team Workflow</a:t>
            </a:r>
          </a:p>
          <a:p>
            <a:pPr lvl="1">
              <a:spcBef>
                <a:spcPts val="600"/>
              </a:spcBef>
            </a:pPr>
            <a:r>
              <a:rPr lang="en-GB" sz="3200" smtClean="0"/>
              <a:t>Access to Worksharing information</a:t>
            </a:r>
          </a:p>
          <a:p>
            <a:pPr marL="487878" lvl="1" indent="-487878">
              <a:buNone/>
            </a:pPr>
            <a:r>
              <a:rPr lang="en-GB" sz="3600" smtClean="0">
                <a:solidFill>
                  <a:schemeClr val="accent2">
                    <a:lumMod val="60000"/>
                    <a:lumOff val="40000"/>
                  </a:schemeClr>
                </a:solidFill>
                <a:cs typeface="ＭＳ Ｐゴシック" charset="-128"/>
              </a:rPr>
              <a:t>Interoperability</a:t>
            </a:r>
          </a:p>
          <a:p>
            <a:pPr lvl="1">
              <a:spcBef>
                <a:spcPts val="600"/>
              </a:spcBef>
            </a:pPr>
            <a:r>
              <a:rPr lang="en-GB" sz="3200" smtClean="0"/>
              <a:t>Point clouds</a:t>
            </a:r>
          </a:p>
          <a:p>
            <a:pPr lvl="1">
              <a:buNone/>
            </a:pPr>
            <a:r>
              <a:rPr lang="en-GB" smtClean="0"/>
              <a:t/>
            </a:r>
            <a:br>
              <a:rPr lang="en-GB" smtClean="0"/>
            </a:br>
            <a:endParaRPr lang="en-GB" smtClean="0"/>
          </a:p>
          <a:p>
            <a:pPr>
              <a:buNone/>
            </a:pPr>
            <a:endParaRPr lang="en-GB" dirty="0" smtClean="0"/>
          </a:p>
        </p:txBody>
      </p:sp>
    </p:spTree>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smtClean="0"/>
              <a:t>Conclusion</a:t>
            </a:r>
            <a:endParaRPr lang="en-GB" sz="4000" dirty="0"/>
          </a:p>
        </p:txBody>
      </p:sp>
      <p:sp>
        <p:nvSpPr>
          <p:cNvPr id="3" name="Rectangle 3"/>
          <p:cNvSpPr txBox="1">
            <a:spLocks noChangeArrowheads="1"/>
          </p:cNvSpPr>
          <p:nvPr/>
        </p:nvSpPr>
        <p:spPr>
          <a:xfrm>
            <a:off x="561975" y="5106987"/>
            <a:ext cx="10058400" cy="1192495"/>
          </a:xfrm>
          <a:prstGeom prst="rect">
            <a:avLst/>
          </a:prstGeom>
        </p:spPr>
        <p:txBody>
          <a:bodyPr/>
          <a:lstStyle/>
          <a:p>
            <a:pPr marL="282894" marR="0" lvl="0" indent="-282894" algn="l" defTabSz="914400" rtl="0" eaLnBrk="1" fontAlgn="base" latinLnBrk="0" hangingPunct="1">
              <a:lnSpc>
                <a:spcPct val="100000"/>
              </a:lnSpc>
              <a:spcBef>
                <a:spcPts val="499"/>
              </a:spcBef>
              <a:spcAft>
                <a:spcPct val="0"/>
              </a:spcAft>
              <a:buClr>
                <a:schemeClr val="tx2"/>
              </a:buClr>
              <a:buSzPct val="80000"/>
              <a:buFontTx/>
              <a:buNone/>
              <a:tabLst/>
              <a:defRPr/>
            </a:pPr>
            <a:endParaRPr kumimoji="0" lang="en-GB" sz="2400" b="0" i="1" u="none" strike="noStrike" kern="0" cap="none" spc="0" normalizeH="0" baseline="0" noProof="0" dirty="0" smtClean="0">
              <a:ln>
                <a:noFill/>
              </a:ln>
              <a:solidFill>
                <a:schemeClr val="accent2"/>
              </a:solidFill>
              <a:effectLst/>
              <a:uLnTx/>
              <a:uFillTx/>
              <a:latin typeface="+mn-lt"/>
              <a:ea typeface="+mn-ea"/>
              <a:cs typeface="+mn-cs"/>
              <a:sym typeface="Arial" pitchFamily="34" charset="0"/>
            </a:endParaRPr>
          </a:p>
        </p:txBody>
      </p:sp>
      <p:sp>
        <p:nvSpPr>
          <p:cNvPr id="4" name="Line 24"/>
          <p:cNvSpPr>
            <a:spLocks noChangeShapeType="1"/>
          </p:cNvSpPr>
          <p:nvPr/>
        </p:nvSpPr>
        <p:spPr bwMode="auto">
          <a:xfrm>
            <a:off x="561975" y="4878387"/>
            <a:ext cx="10055225" cy="0"/>
          </a:xfrm>
          <a:prstGeom prst="line">
            <a:avLst/>
          </a:prstGeom>
          <a:ln>
            <a:headEnd/>
            <a:tailEnd/>
          </a:ln>
        </p:spPr>
        <p:style>
          <a:lnRef idx="3">
            <a:schemeClr val="accent6"/>
          </a:lnRef>
          <a:fillRef idx="0">
            <a:schemeClr val="accent6"/>
          </a:fillRef>
          <a:effectRef idx="2">
            <a:schemeClr val="accent6"/>
          </a:effectRef>
          <a:fontRef idx="minor">
            <a:schemeClr val="tx1"/>
          </a:fontRef>
        </p:style>
        <p:txBody>
          <a:bodyPr wrap="none" anchor="ctr">
            <a:prstTxWarp prst="textNoShape">
              <a:avLst/>
            </a:prstTxWarp>
          </a:bodyPr>
          <a:lstStyle/>
          <a:p>
            <a:endParaRPr lang="en-US" dirty="0"/>
          </a:p>
        </p:txBody>
      </p:sp>
    </p:spTree>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1975" y="458787"/>
            <a:ext cx="11761788" cy="1009649"/>
          </a:xfrm>
        </p:spPr>
        <p:txBody>
          <a:bodyPr/>
          <a:lstStyle/>
          <a:p>
            <a:r>
              <a:rPr lang="en-GB" smtClean="0">
                <a:solidFill>
                  <a:srgbClr val="FFC000"/>
                </a:solidFill>
              </a:rPr>
              <a:t>Summary </a:t>
            </a:r>
            <a:endParaRPr lang="en-GB" dirty="0">
              <a:solidFill>
                <a:srgbClr val="FFC000"/>
              </a:solidFill>
            </a:endParaRPr>
          </a:p>
        </p:txBody>
      </p:sp>
      <p:sp>
        <p:nvSpPr>
          <p:cNvPr id="3" name="Content Placeholder 2"/>
          <p:cNvSpPr>
            <a:spLocks noGrp="1"/>
          </p:cNvSpPr>
          <p:nvPr>
            <p:ph idx="1"/>
          </p:nvPr>
        </p:nvSpPr>
        <p:spPr>
          <a:xfrm>
            <a:off x="593725" y="2058987"/>
            <a:ext cx="11761788" cy="7391400"/>
          </a:xfrm>
        </p:spPr>
        <p:txBody>
          <a:bodyPr/>
          <a:lstStyle/>
          <a:p>
            <a:pPr>
              <a:spcBef>
                <a:spcPts val="300"/>
              </a:spcBef>
              <a:spcAft>
                <a:spcPts val="300"/>
              </a:spcAft>
              <a:buNone/>
            </a:pPr>
            <a:r>
              <a:rPr lang="en-GB" sz="3000" smtClean="0"/>
              <a:t>Revit 2012 New Product Features</a:t>
            </a:r>
          </a:p>
          <a:p>
            <a:pPr>
              <a:spcBef>
                <a:spcPts val="300"/>
              </a:spcBef>
              <a:spcAft>
                <a:spcPts val="300"/>
              </a:spcAft>
              <a:buNone/>
            </a:pPr>
            <a:r>
              <a:rPr lang="en-GB" sz="3000" smtClean="0"/>
              <a:t>Overview: API and SDK </a:t>
            </a:r>
          </a:p>
          <a:p>
            <a:pPr>
              <a:spcBef>
                <a:spcPts val="300"/>
              </a:spcBef>
              <a:spcAft>
                <a:spcPts val="300"/>
              </a:spcAft>
              <a:buNone/>
            </a:pPr>
            <a:r>
              <a:rPr lang="en-GB" sz="3000" smtClean="0"/>
              <a:t>Migrating Revit 2011 add-ins to Revit 2012</a:t>
            </a:r>
          </a:p>
          <a:p>
            <a:pPr>
              <a:spcBef>
                <a:spcPts val="300"/>
              </a:spcBef>
              <a:spcAft>
                <a:spcPts val="300"/>
              </a:spcAft>
              <a:buNone/>
            </a:pPr>
            <a:r>
              <a:rPr lang="en-GB" sz="3000" smtClean="0"/>
              <a:t>Revit 2012 New APIs</a:t>
            </a:r>
          </a:p>
          <a:p>
            <a:pPr lvl="1">
              <a:spcBef>
                <a:spcPts val="300"/>
              </a:spcBef>
              <a:spcAft>
                <a:spcPts val="300"/>
              </a:spcAft>
            </a:pPr>
            <a:r>
              <a:rPr lang="en-GB" sz="2400" smtClean="0"/>
              <a:t>Geometry API </a:t>
            </a:r>
          </a:p>
          <a:p>
            <a:pPr lvl="1">
              <a:spcBef>
                <a:spcPts val="300"/>
              </a:spcBef>
              <a:spcAft>
                <a:spcPts val="300"/>
              </a:spcAft>
            </a:pPr>
            <a:r>
              <a:rPr lang="en-GB" sz="2400" smtClean="0"/>
              <a:t>Construction modeling</a:t>
            </a:r>
          </a:p>
          <a:p>
            <a:pPr lvl="1">
              <a:spcBef>
                <a:spcPts val="300"/>
              </a:spcBef>
              <a:spcAft>
                <a:spcPts val="300"/>
              </a:spcAft>
            </a:pPr>
            <a:r>
              <a:rPr lang="en-GB" sz="2400" smtClean="0"/>
              <a:t>Point Clouds</a:t>
            </a:r>
          </a:p>
          <a:p>
            <a:pPr lvl="1">
              <a:spcBef>
                <a:spcPts val="300"/>
              </a:spcBef>
              <a:spcAft>
                <a:spcPts val="300"/>
              </a:spcAft>
            </a:pPr>
            <a:r>
              <a:rPr lang="en-GB" sz="2400" smtClean="0"/>
              <a:t>Updates in Revit Structure API </a:t>
            </a:r>
          </a:p>
          <a:p>
            <a:pPr>
              <a:spcBef>
                <a:spcPts val="300"/>
              </a:spcBef>
              <a:spcAft>
                <a:spcPts val="300"/>
              </a:spcAft>
              <a:buNone/>
            </a:pPr>
            <a:r>
              <a:rPr lang="en-GB" sz="3000" smtClean="0">
                <a:solidFill>
                  <a:schemeClr val="accent2">
                    <a:lumMod val="75000"/>
                  </a:schemeClr>
                </a:solidFill>
              </a:rPr>
              <a:t>Break</a:t>
            </a:r>
            <a:r>
              <a:rPr lang="en-GB" smtClean="0">
                <a:solidFill>
                  <a:schemeClr val="accent2">
                    <a:lumMod val="75000"/>
                  </a:schemeClr>
                </a:solidFill>
              </a:rPr>
              <a:t> </a:t>
            </a:r>
          </a:p>
          <a:p>
            <a:pPr lvl="1">
              <a:spcBef>
                <a:spcPts val="300"/>
              </a:spcBef>
              <a:spcAft>
                <a:spcPts val="300"/>
              </a:spcAft>
            </a:pPr>
            <a:r>
              <a:rPr lang="en-GB" sz="2400" smtClean="0"/>
              <a:t>Extensible Storage</a:t>
            </a:r>
          </a:p>
          <a:p>
            <a:pPr lvl="1">
              <a:spcBef>
                <a:spcPts val="300"/>
              </a:spcBef>
              <a:spcAft>
                <a:spcPts val="300"/>
              </a:spcAft>
            </a:pPr>
            <a:r>
              <a:rPr lang="en-GB" sz="2400" smtClean="0"/>
              <a:t>Compound Layer Structure </a:t>
            </a:r>
          </a:p>
          <a:p>
            <a:pPr lvl="1">
              <a:spcBef>
                <a:spcPts val="300"/>
              </a:spcBef>
              <a:spcAft>
                <a:spcPts val="300"/>
              </a:spcAft>
            </a:pPr>
            <a:r>
              <a:rPr lang="en-GB" sz="2400" smtClean="0"/>
              <a:t>Updates in Revit MEP API</a:t>
            </a:r>
          </a:p>
          <a:p>
            <a:pPr>
              <a:spcBef>
                <a:spcPts val="300"/>
              </a:spcBef>
              <a:spcAft>
                <a:spcPts val="300"/>
              </a:spcAft>
              <a:buNone/>
            </a:pPr>
            <a:r>
              <a:rPr lang="en-GB" sz="3000" smtClean="0"/>
              <a:t>New SDK samples </a:t>
            </a:r>
          </a:p>
          <a:p>
            <a:pPr>
              <a:spcBef>
                <a:spcPts val="300"/>
              </a:spcBef>
              <a:spcAft>
                <a:spcPts val="300"/>
              </a:spcAft>
              <a:buNone/>
            </a:pPr>
            <a:r>
              <a:rPr lang="en-GB" sz="3000" smtClean="0"/>
              <a:t>Conclusions</a:t>
            </a:r>
          </a:p>
          <a:p>
            <a:pPr>
              <a:buClr>
                <a:schemeClr val="accent3">
                  <a:lumMod val="40000"/>
                  <a:lumOff val="60000"/>
                </a:schemeClr>
              </a:buClr>
              <a:buFont typeface="Wingdings" pitchFamily="2" charset="2"/>
              <a:buChar char="§"/>
            </a:pPr>
            <a:endParaRPr lang="en-GB" sz="4800" dirty="0" smtClean="0"/>
          </a:p>
        </p:txBody>
      </p:sp>
    </p:spTree>
    <p:extLst>
      <p:ext uri="{BB962C8B-B14F-4D97-AF65-F5344CB8AC3E}">
        <p14:creationId xmlns="" xmlns:p14="http://schemas.microsoft.com/office/powerpoint/2010/main" val="2396396406"/>
      </p:ext>
    </p:extLst>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Learning More </a:t>
            </a:r>
            <a:endParaRPr lang="en-GB" dirty="0"/>
          </a:p>
        </p:txBody>
      </p:sp>
      <p:sp>
        <p:nvSpPr>
          <p:cNvPr id="3" name="Content Placeholder 2"/>
          <p:cNvSpPr>
            <a:spLocks noGrp="1"/>
          </p:cNvSpPr>
          <p:nvPr>
            <p:ph idx="1"/>
          </p:nvPr>
        </p:nvSpPr>
        <p:spPr/>
        <p:txBody>
          <a:bodyPr/>
          <a:lstStyle/>
          <a:p>
            <a:r>
              <a:rPr lang="en-GB" smtClean="0"/>
              <a:t>Online Help, Developer's Guide and SDK Samples</a:t>
            </a:r>
          </a:p>
          <a:p>
            <a:r>
              <a:rPr lang="en-GB" smtClean="0"/>
              <a:t>Recording of Revit API Webcast</a:t>
            </a:r>
          </a:p>
          <a:p>
            <a:pPr lvl="1"/>
            <a:r>
              <a:rPr lang="en-GB" smtClean="0">
                <a:hlinkClick r:id="rId3"/>
              </a:rPr>
              <a:t>http://www.adskconsulting.com/adn/cs/api_course_sched.php</a:t>
            </a:r>
            <a:endParaRPr lang="en-GB" smtClean="0"/>
          </a:p>
          <a:p>
            <a:pPr lvl="1"/>
            <a:r>
              <a:rPr lang="en-GB" smtClean="0"/>
              <a:t>Developer Days online for Revit 2012, Family API, MEP, etc. (some are from last year, but still applicable) </a:t>
            </a:r>
          </a:p>
          <a:p>
            <a:r>
              <a:rPr lang="en-GB" smtClean="0"/>
              <a:t>Discussion Groups</a:t>
            </a:r>
          </a:p>
          <a:p>
            <a:pPr lvl="1"/>
            <a:r>
              <a:rPr lang="en-GB" noProof="1" smtClean="0">
                <a:hlinkClick r:id="rId4"/>
              </a:rPr>
              <a:t>http://discussion.autodesk.com</a:t>
            </a:r>
            <a:r>
              <a:rPr lang="en-GB" noProof="1" smtClean="0"/>
              <a:t> &gt; Revit Architecture &gt; Revit API</a:t>
            </a:r>
            <a:endParaRPr lang="en-GB" smtClean="0"/>
          </a:p>
          <a:p>
            <a:r>
              <a:rPr lang="en-GB" smtClean="0"/>
              <a:t>API Training Classes</a:t>
            </a:r>
          </a:p>
          <a:p>
            <a:pPr lvl="1"/>
            <a:r>
              <a:rPr lang="en-GB" noProof="1" smtClean="0">
                <a:hlinkClick r:id="rId4"/>
              </a:rPr>
              <a:t>http://</a:t>
            </a:r>
            <a:r>
              <a:rPr lang="en-GB" noProof="1" smtClean="0">
                <a:hlinkClick r:id="rId5"/>
              </a:rPr>
              <a:t>www.autodesk.com/apitraining</a:t>
            </a:r>
            <a:endParaRPr lang="en-GB" noProof="1" smtClean="0"/>
          </a:p>
          <a:p>
            <a:r>
              <a:rPr lang="en-GB" smtClean="0"/>
              <a:t>The Building Coder, Jeremy Tammik's Revit API Blog</a:t>
            </a:r>
          </a:p>
          <a:p>
            <a:pPr lvl="1"/>
            <a:r>
              <a:rPr lang="en-GB" noProof="1" smtClean="0">
                <a:hlinkClick r:id="rId6"/>
              </a:rPr>
              <a:t>http://thebuildingcoder.typepad.com</a:t>
            </a:r>
            <a:endParaRPr lang="en-GB" smtClean="0"/>
          </a:p>
          <a:p>
            <a:r>
              <a:rPr lang="en-GB" smtClean="0"/>
              <a:t>Autodesk Developer Network</a:t>
            </a:r>
          </a:p>
          <a:p>
            <a:pPr lvl="1"/>
            <a:r>
              <a:rPr lang="en-GB" noProof="1" smtClean="0">
                <a:hlinkClick r:id="rId4"/>
              </a:rPr>
              <a:t>http://</a:t>
            </a:r>
            <a:r>
              <a:rPr lang="en-GB" noProof="1" smtClean="0">
                <a:hlinkClick r:id="rId7"/>
              </a:rPr>
              <a:t>www.autodesk.com/</a:t>
            </a:r>
            <a:r>
              <a:rPr lang="en-GB" smtClean="0">
                <a:hlinkClick r:id="rId7"/>
              </a:rPr>
              <a:t>joinadn</a:t>
            </a:r>
            <a:endParaRPr lang="en-GB" smtClean="0"/>
          </a:p>
          <a:p>
            <a:r>
              <a:rPr lang="en-GB" smtClean="0"/>
              <a:t>DevHelp Online for ADN members</a:t>
            </a:r>
          </a:p>
          <a:p>
            <a:pPr lvl="1"/>
            <a:r>
              <a:rPr lang="en-GB" noProof="1" smtClean="0">
                <a:hlinkClick r:id="rId6"/>
              </a:rPr>
              <a:t>http://adn.autodesk.com</a:t>
            </a:r>
            <a:endParaRPr lang="en-GB" dirty="0" smtClean="0"/>
          </a:p>
        </p:txBody>
      </p:sp>
    </p:spTree>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solidFill>
                  <a:srgbClr val="FFC000"/>
                </a:solidFill>
              </a:rPr>
              <a:t>Revit API Training and Consulting </a:t>
            </a:r>
            <a:endParaRPr lang="en-GB" dirty="0">
              <a:solidFill>
                <a:srgbClr val="FFC000"/>
              </a:solidFill>
            </a:endParaRPr>
          </a:p>
        </p:txBody>
      </p:sp>
      <p:sp>
        <p:nvSpPr>
          <p:cNvPr id="3" name="Content Placeholder 2"/>
          <p:cNvSpPr>
            <a:spLocks noGrp="1"/>
          </p:cNvSpPr>
          <p:nvPr>
            <p:ph idx="1"/>
          </p:nvPr>
        </p:nvSpPr>
        <p:spPr>
          <a:xfrm>
            <a:off x="593725" y="1601788"/>
            <a:ext cx="11761788" cy="5334000"/>
          </a:xfrm>
        </p:spPr>
        <p:txBody>
          <a:bodyPr/>
          <a:lstStyle/>
          <a:p>
            <a:pPr>
              <a:buNone/>
            </a:pPr>
            <a:endParaRPr lang="en-GB" smtClean="0"/>
          </a:p>
          <a:p>
            <a:pPr>
              <a:buNone/>
            </a:pPr>
            <a:r>
              <a:rPr lang="en-GB" smtClean="0"/>
              <a:t>Class room training </a:t>
            </a:r>
          </a:p>
          <a:p>
            <a:pPr lvl="1">
              <a:tabLst>
                <a:tab pos="2743200" algn="l"/>
              </a:tabLst>
            </a:pPr>
            <a:r>
              <a:rPr lang="en-GB" smtClean="0"/>
              <a:t>June 1-2	Farnborough, UK</a:t>
            </a:r>
          </a:p>
          <a:p>
            <a:pPr lvl="1">
              <a:tabLst>
                <a:tab pos="2743200" algn="l"/>
              </a:tabLst>
            </a:pPr>
            <a:r>
              <a:rPr lang="en-GB" smtClean="0"/>
              <a:t>July 14-15	Waltham, MA, USA </a:t>
            </a:r>
          </a:p>
          <a:p>
            <a:pPr lvl="1">
              <a:tabLst>
                <a:tab pos="2743200" algn="l"/>
              </a:tabLst>
            </a:pPr>
            <a:r>
              <a:rPr lang="en-GB" smtClean="0"/>
              <a:t>July 28-29	Beijing, China (in Chinese)</a:t>
            </a:r>
          </a:p>
          <a:p>
            <a:pPr lvl="1">
              <a:buNone/>
            </a:pPr>
            <a:r>
              <a:rPr lang="en-GB" smtClean="0"/>
              <a:t/>
            </a:r>
            <a:br>
              <a:rPr lang="en-GB" smtClean="0"/>
            </a:br>
            <a:endParaRPr lang="en-GB" smtClean="0"/>
          </a:p>
          <a:p>
            <a:pPr>
              <a:buNone/>
            </a:pPr>
            <a:r>
              <a:rPr lang="en-GB" smtClean="0"/>
              <a:t>Register at: </a:t>
            </a:r>
            <a:br>
              <a:rPr lang="en-GB" smtClean="0"/>
            </a:br>
            <a:r>
              <a:rPr lang="en-GB" sz="3200" smtClean="0"/>
              <a:t>Developer Center &gt; API Training and Consulting &gt; Schedule</a:t>
            </a:r>
            <a:endParaRPr lang="en-GB" smtClean="0"/>
          </a:p>
          <a:p>
            <a:pPr algn="ctr">
              <a:buNone/>
            </a:pPr>
            <a:r>
              <a:rPr lang="en-GB" smtClean="0">
                <a:hlinkClick r:id="rId3"/>
              </a:rPr>
              <a:t>http://www.adskconsulting.com/adn/cs/api_course_sched.php</a:t>
            </a:r>
            <a:endParaRPr lang="en-GB" smtClean="0"/>
          </a:p>
          <a:p>
            <a:pPr>
              <a:buNone/>
            </a:pPr>
            <a:endParaRPr lang="en-GB" dirty="0" smtClean="0"/>
          </a:p>
        </p:txBody>
      </p:sp>
    </p:spTree>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solidFill>
                  <a:srgbClr val="FFC000"/>
                </a:solidFill>
              </a:rPr>
              <a:t>Revit API Wishlist Survey, Spring 2011  </a:t>
            </a:r>
            <a:endParaRPr lang="en-GB" dirty="0">
              <a:solidFill>
                <a:srgbClr val="FFC000"/>
              </a:solidFill>
            </a:endParaRPr>
          </a:p>
        </p:txBody>
      </p:sp>
      <p:sp>
        <p:nvSpPr>
          <p:cNvPr id="3" name="Content Placeholder 2"/>
          <p:cNvSpPr>
            <a:spLocks noGrp="1"/>
          </p:cNvSpPr>
          <p:nvPr>
            <p:ph idx="1"/>
          </p:nvPr>
        </p:nvSpPr>
        <p:spPr>
          <a:xfrm>
            <a:off x="593725" y="1601788"/>
            <a:ext cx="11761788" cy="6934200"/>
          </a:xfrm>
        </p:spPr>
        <p:txBody>
          <a:bodyPr/>
          <a:lstStyle/>
          <a:p>
            <a:pPr>
              <a:buNone/>
            </a:pPr>
            <a:r>
              <a:rPr lang="en-GB" smtClean="0">
                <a:solidFill>
                  <a:schemeClr val="tx1"/>
                </a:solidFill>
              </a:rPr>
              <a:t>The Revit API wishlist survey is currently open at</a:t>
            </a:r>
          </a:p>
          <a:p>
            <a:pPr lvl="1"/>
            <a:r>
              <a:rPr lang="en-GB" u="sng" smtClean="0">
                <a:hlinkClick r:id="rId3"/>
              </a:rPr>
              <a:t>http://www.zoomerang.com/Survey/WEB22C9QACTE6V</a:t>
            </a:r>
            <a:endParaRPr lang="en-GB" smtClean="0"/>
          </a:p>
          <a:p>
            <a:pPr lvl="1">
              <a:spcBef>
                <a:spcPts val="1200"/>
              </a:spcBef>
            </a:pPr>
            <a:r>
              <a:rPr lang="en-GB" smtClean="0">
                <a:solidFill>
                  <a:schemeClr val="tx1"/>
                </a:solidFill>
              </a:rPr>
              <a:t>Or go to The Building Coder blog and select May 16</a:t>
            </a:r>
            <a:r>
              <a:rPr lang="en-GB" baseline="30000" smtClean="0">
                <a:solidFill>
                  <a:schemeClr val="tx1"/>
                </a:solidFill>
              </a:rPr>
              <a:t>th</a:t>
            </a:r>
            <a:r>
              <a:rPr lang="en-GB" smtClean="0">
                <a:solidFill>
                  <a:schemeClr val="tx1">
                    <a:lumMod val="50000"/>
                  </a:schemeClr>
                </a:solidFill>
              </a:rPr>
              <a:t/>
            </a:r>
            <a:br>
              <a:rPr lang="en-GB" smtClean="0">
                <a:solidFill>
                  <a:schemeClr val="tx1">
                    <a:lumMod val="50000"/>
                  </a:schemeClr>
                </a:solidFill>
              </a:rPr>
            </a:br>
            <a:r>
              <a:rPr lang="en-GB" smtClean="0">
                <a:solidFill>
                  <a:schemeClr val="tx1">
                    <a:lumMod val="50000"/>
                  </a:schemeClr>
                </a:solidFill>
                <a:hlinkClick r:id="rId4"/>
              </a:rPr>
              <a:t>http://thebuildingcoder.typepad.com/blog/2011/05/api-wishlist-survey.html</a:t>
            </a:r>
            <a:endParaRPr lang="en-GB" smtClean="0">
              <a:solidFill>
                <a:schemeClr val="tx1">
                  <a:lumMod val="50000"/>
                </a:schemeClr>
              </a:solidFill>
            </a:endParaRPr>
          </a:p>
          <a:p>
            <a:pPr lvl="1">
              <a:spcBef>
                <a:spcPts val="1200"/>
              </a:spcBef>
            </a:pPr>
            <a:r>
              <a:rPr lang="en-GB" smtClean="0">
                <a:solidFill>
                  <a:schemeClr val="tx1"/>
                </a:solidFill>
              </a:rPr>
              <a:t>Or from ADN site headline</a:t>
            </a:r>
            <a:br>
              <a:rPr lang="en-GB" smtClean="0">
                <a:solidFill>
                  <a:schemeClr val="tx1"/>
                </a:solidFill>
              </a:rPr>
            </a:br>
            <a:r>
              <a:rPr lang="en-GB" smtClean="0">
                <a:solidFill>
                  <a:schemeClr val="tx1"/>
                </a:solidFill>
                <a:hlinkClick r:id="rId5"/>
              </a:rPr>
              <a:t>http://adn.autodesk.com</a:t>
            </a:r>
            <a:endParaRPr lang="en-GB" smtClean="0">
              <a:solidFill>
                <a:schemeClr val="tx1"/>
              </a:solidFill>
            </a:endParaRPr>
          </a:p>
          <a:p>
            <a:pPr>
              <a:buNone/>
            </a:pPr>
            <a:endParaRPr lang="en-GB" smtClean="0">
              <a:solidFill>
                <a:schemeClr val="tx1">
                  <a:lumMod val="50000"/>
                </a:schemeClr>
              </a:solidFill>
            </a:endParaRPr>
          </a:p>
          <a:p>
            <a:pPr>
              <a:buNone/>
            </a:pPr>
            <a:r>
              <a:rPr lang="en-GB" smtClean="0">
                <a:solidFill>
                  <a:schemeClr val="tx1"/>
                </a:solidFill>
              </a:rPr>
              <a:t>Deadline: </a:t>
            </a:r>
            <a:r>
              <a:rPr lang="en-GB" b="1" smtClean="0">
                <a:solidFill>
                  <a:schemeClr val="tx1"/>
                </a:solidFill>
              </a:rPr>
              <a:t>June 3, 2011 </a:t>
            </a:r>
          </a:p>
          <a:p>
            <a:pPr>
              <a:buNone/>
            </a:pPr>
            <a:endParaRPr lang="en-GB" b="1" smtClean="0">
              <a:solidFill>
                <a:schemeClr val="tx1">
                  <a:lumMod val="50000"/>
                </a:schemeClr>
              </a:solidFill>
            </a:endParaRPr>
          </a:p>
          <a:p>
            <a:pPr>
              <a:buNone/>
            </a:pPr>
            <a:r>
              <a:rPr lang="en-GB" smtClean="0">
                <a:solidFill>
                  <a:schemeClr val="tx1"/>
                </a:solidFill>
              </a:rPr>
              <a:t>This is your chance to raise your voice and influence the future API enhancement planning. </a:t>
            </a:r>
          </a:p>
          <a:p>
            <a:pPr>
              <a:buNone/>
            </a:pPr>
            <a:endParaRPr lang="en-GB" smtClean="0">
              <a:solidFill>
                <a:schemeClr val="tx1"/>
              </a:solidFill>
            </a:endParaRPr>
          </a:p>
          <a:p>
            <a:pPr>
              <a:buNone/>
            </a:pPr>
            <a:r>
              <a:rPr lang="en-GB" smtClean="0">
                <a:solidFill>
                  <a:schemeClr val="tx1"/>
                </a:solidFill>
              </a:rPr>
              <a:t>We appreciate your feedback.  </a:t>
            </a:r>
            <a:endParaRPr lang="en-GB" dirty="0" smtClean="0">
              <a:solidFill>
                <a:schemeClr val="tx1"/>
              </a:solidFill>
            </a:endParaRPr>
          </a:p>
        </p:txBody>
      </p:sp>
    </p:spTree>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rgbClr val="FFC000"/>
                </a:solidFill>
              </a:rPr>
              <a:t>Today’s presentations…</a:t>
            </a:r>
            <a:endParaRPr lang="en-GB" dirty="0">
              <a:solidFill>
                <a:srgbClr val="FFC000"/>
              </a:solidFill>
            </a:endParaRPr>
          </a:p>
        </p:txBody>
      </p:sp>
      <p:sp>
        <p:nvSpPr>
          <p:cNvPr id="3" name="Content Placeholder 2"/>
          <p:cNvSpPr>
            <a:spLocks noGrp="1"/>
          </p:cNvSpPr>
          <p:nvPr>
            <p:ph idx="1"/>
          </p:nvPr>
        </p:nvSpPr>
        <p:spPr/>
        <p:txBody>
          <a:bodyPr/>
          <a:lstStyle/>
          <a:p>
            <a:pPr>
              <a:buNone/>
            </a:pPr>
            <a:r>
              <a:rPr lang="en-GB" dirty="0" smtClean="0"/>
              <a:t>Recorded and posted at: </a:t>
            </a:r>
          </a:p>
          <a:p>
            <a:pPr>
              <a:buNone/>
            </a:pPr>
            <a:endParaRPr lang="en-GB" dirty="0" smtClean="0"/>
          </a:p>
          <a:p>
            <a:pPr>
              <a:buNone/>
            </a:pPr>
            <a:r>
              <a:rPr lang="en-GB" dirty="0" smtClean="0"/>
              <a:t>ADN Extranet</a:t>
            </a:r>
          </a:p>
          <a:p>
            <a:pPr marL="609600" indent="0">
              <a:buNone/>
            </a:pPr>
            <a:r>
              <a:rPr lang="en-GB" dirty="0" err="1" smtClean="0"/>
              <a:t>Revit</a:t>
            </a:r>
            <a:r>
              <a:rPr lang="en-GB" dirty="0" smtClean="0"/>
              <a:t> &gt; Knowledgebase &gt; </a:t>
            </a:r>
            <a:r>
              <a:rPr lang="en-GB" dirty="0" smtClean="0">
                <a:hlinkClick r:id="rId3"/>
              </a:rPr>
              <a:t>Whitepapers and Training Videos</a:t>
            </a:r>
            <a:endParaRPr lang="en-GB" dirty="0" smtClean="0"/>
          </a:p>
          <a:p>
            <a:pPr marL="609600" indent="-609600">
              <a:buNone/>
            </a:pPr>
            <a:r>
              <a:rPr lang="en-GB" sz="2800" dirty="0" smtClean="0"/>
              <a:t>	</a:t>
            </a:r>
            <a:endParaRPr lang="en-GB" sz="2800" u="sng" dirty="0" smtClean="0">
              <a:solidFill>
                <a:srgbClr val="92D050"/>
              </a:solidFill>
            </a:endParaRPr>
          </a:p>
          <a:p>
            <a:pPr marL="609600" indent="-609600">
              <a:buNone/>
            </a:pPr>
            <a:r>
              <a:rPr lang="en-GB" dirty="0" smtClean="0"/>
              <a:t>	</a:t>
            </a:r>
          </a:p>
          <a:p>
            <a:pPr marL="609600" indent="-609600">
              <a:buNone/>
            </a:pPr>
            <a:r>
              <a:rPr lang="en-GB" dirty="0" smtClean="0"/>
              <a:t>Developer </a:t>
            </a:r>
            <a:r>
              <a:rPr lang="en-GB" dirty="0" err="1" smtClean="0"/>
              <a:t>Center</a:t>
            </a:r>
            <a:endParaRPr lang="en-GB" sz="2400" dirty="0" smtClean="0">
              <a:solidFill>
                <a:schemeClr val="tx1">
                  <a:lumMod val="65000"/>
                </a:schemeClr>
              </a:solidFill>
            </a:endParaRPr>
          </a:p>
          <a:p>
            <a:pPr marL="609600" indent="-609600">
              <a:buNone/>
            </a:pPr>
            <a:r>
              <a:rPr lang="en-GB" dirty="0" smtClean="0"/>
              <a:t>	API Training &amp; Consulting &gt; </a:t>
            </a:r>
            <a:r>
              <a:rPr lang="en-GB" dirty="0" smtClean="0">
                <a:hlinkClick r:id="rId4"/>
              </a:rPr>
              <a:t>Schedule </a:t>
            </a:r>
            <a:r>
              <a:rPr lang="en-GB" dirty="0" smtClean="0"/>
              <a:t>	</a:t>
            </a:r>
            <a:endParaRPr lang="en-GB" sz="2800" u="sng" dirty="0" smtClean="0">
              <a:solidFill>
                <a:srgbClr val="92D050"/>
              </a:solidFill>
            </a:endParaRPr>
          </a:p>
          <a:p>
            <a:pPr>
              <a:buNone/>
            </a:pPr>
            <a:endParaRPr lang="en-GB" dirty="0"/>
          </a:p>
        </p:txBody>
      </p:sp>
    </p:spTree>
  </p:cSld>
  <p:clrMapOvr>
    <a:masterClrMapping/>
  </p:clrMapOv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solidFill>
                  <a:srgbClr val="FFC000"/>
                </a:solidFill>
              </a:rPr>
              <a:t>Polls </a:t>
            </a:r>
            <a:endParaRPr lang="en-GB" dirty="0">
              <a:solidFill>
                <a:srgbClr val="FFC000"/>
              </a:solidFill>
            </a:endParaRPr>
          </a:p>
        </p:txBody>
      </p:sp>
      <p:sp>
        <p:nvSpPr>
          <p:cNvPr id="3" name="Content Placeholder 2"/>
          <p:cNvSpPr>
            <a:spLocks noGrp="1"/>
          </p:cNvSpPr>
          <p:nvPr>
            <p:ph idx="1"/>
          </p:nvPr>
        </p:nvSpPr>
        <p:spPr/>
        <p:txBody>
          <a:bodyPr/>
          <a:lstStyle/>
          <a:p>
            <a:r>
              <a:rPr lang="en-GB" smtClean="0"/>
              <a:t>How was the audio quality of the presentation</a:t>
            </a:r>
          </a:p>
          <a:p>
            <a:pPr lvl="1"/>
            <a:r>
              <a:rPr lang="en-GB" smtClean="0"/>
              <a:t>Good, acceptable, poor</a:t>
            </a:r>
          </a:p>
          <a:p>
            <a:r>
              <a:rPr lang="en-GB" smtClean="0"/>
              <a:t>How was the visual quality of the presentation?</a:t>
            </a:r>
          </a:p>
          <a:p>
            <a:pPr lvl="1"/>
            <a:r>
              <a:rPr lang="en-GB" smtClean="0"/>
              <a:t>Good, acceptable, poor</a:t>
            </a:r>
          </a:p>
          <a:p>
            <a:r>
              <a:rPr lang="en-GB" smtClean="0"/>
              <a:t>How do you rate the presentation materials?</a:t>
            </a:r>
          </a:p>
          <a:p>
            <a:pPr lvl="1"/>
            <a:r>
              <a:rPr lang="en-GB" smtClean="0"/>
              <a:t>Excellent, Good, Okay, Poor</a:t>
            </a:r>
          </a:p>
          <a:p>
            <a:r>
              <a:rPr lang="en-GB" smtClean="0"/>
              <a:t>How do you rate the presentation delivery?</a:t>
            </a:r>
          </a:p>
          <a:p>
            <a:pPr lvl="1"/>
            <a:r>
              <a:rPr lang="en-GB" smtClean="0"/>
              <a:t>Excellent, Good, Okay, Poor</a:t>
            </a:r>
          </a:p>
          <a:p>
            <a:r>
              <a:rPr lang="en-GB" smtClean="0"/>
              <a:t>Would you recommend this webcast to a friend or colleague?</a:t>
            </a:r>
          </a:p>
          <a:p>
            <a:pPr lvl="1"/>
            <a:r>
              <a:rPr lang="en-GB" smtClean="0"/>
              <a:t>Yes, No</a:t>
            </a:r>
          </a:p>
          <a:p>
            <a:r>
              <a:rPr lang="en-GB" smtClean="0"/>
              <a:t>What topics would you be interested in for future webcasts?</a:t>
            </a:r>
          </a:p>
          <a:p>
            <a:pPr lvl="1"/>
            <a:r>
              <a:rPr lang="en-GB" smtClean="0"/>
              <a:t>Worksharing API, Analysis Visualization Framework, Point Cloud API, Performance Adviser, IFC export</a:t>
            </a:r>
          </a:p>
          <a:p>
            <a:endParaRPr lang="en-GB" dirty="0" smtClean="0"/>
          </a:p>
        </p:txBody>
      </p:sp>
    </p:spTree>
  </p:cSld>
  <p:clrMapOvr>
    <a:masterClrMapping/>
  </p:clrMapOv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bwMode="auto">
          <a:xfrm>
            <a:off x="561975" y="3278187"/>
            <a:ext cx="11761788" cy="1417637"/>
          </a:xfrm>
          <a:prstGeom prst="rect">
            <a:avLst/>
          </a:prstGeom>
          <a:noFill/>
          <a:ln w="12700">
            <a:no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4000" b="1" i="0" u="none" strike="noStrike" kern="0" cap="none" spc="0" normalizeH="0" baseline="0" noProof="0" dirty="0" smtClean="0">
                <a:ln>
                  <a:noFill/>
                </a:ln>
                <a:solidFill>
                  <a:srgbClr val="FFFFFF"/>
                </a:solidFill>
                <a:effectLst/>
                <a:uLnTx/>
                <a:uFillTx/>
                <a:latin typeface="+mj-lt"/>
                <a:ea typeface="ＭＳ Ｐゴシック" charset="-128"/>
                <a:cs typeface="ＭＳ Ｐゴシック" charset="-128"/>
                <a:sym typeface="Arial" charset="0"/>
              </a:rPr>
              <a:t>Questions and Answers</a:t>
            </a:r>
            <a:endParaRPr kumimoji="0" lang="en-US" sz="4000" b="1" i="0" u="none" strike="noStrike" kern="0" cap="none" spc="0" normalizeH="0" baseline="0" noProof="0" dirty="0">
              <a:ln>
                <a:noFill/>
              </a:ln>
              <a:solidFill>
                <a:srgbClr val="FFFFFF"/>
              </a:solidFill>
              <a:effectLst/>
              <a:uLnTx/>
              <a:uFillTx/>
              <a:latin typeface="+mj-lt"/>
              <a:ea typeface="ＭＳ Ｐゴシック" charset="-128"/>
              <a:cs typeface="ＭＳ Ｐゴシック" charset="-128"/>
              <a:sym typeface="Arial" charset="0"/>
            </a:endParaRPr>
          </a:p>
        </p:txBody>
      </p:sp>
    </p:spTree>
  </p:cSld>
  <p:clrMapOvr>
    <a:masterClrMapping/>
  </p:clrMapOv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DevDay2009 Background.jpg"/>
          <p:cNvPicPr>
            <a:picLocks noChangeAspect="1"/>
          </p:cNvPicPr>
          <p:nvPr/>
        </p:nvPicPr>
        <p:blipFill>
          <a:blip r:embed="rId3" cstate="print"/>
          <a:stretch>
            <a:fillRect/>
          </a:stretch>
        </p:blipFill>
        <p:spPr>
          <a:xfrm>
            <a:off x="0" y="10914"/>
            <a:ext cx="13011150" cy="9734948"/>
          </a:xfrm>
          <a:prstGeom prst="rect">
            <a:avLst/>
          </a:prstGeom>
        </p:spPr>
      </p:pic>
      <p:sp>
        <p:nvSpPr>
          <p:cNvPr id="3075" name="Rectangle 3"/>
          <p:cNvSpPr>
            <a:spLocks noGrp="1" noChangeArrowheads="1"/>
          </p:cNvSpPr>
          <p:nvPr/>
        </p:nvSpPr>
        <p:spPr bwMode="auto">
          <a:xfrm>
            <a:off x="454036" y="3769458"/>
            <a:ext cx="12014983" cy="1355108"/>
          </a:xfrm>
          <a:prstGeom prst="rect">
            <a:avLst/>
          </a:prstGeom>
          <a:noFill/>
          <a:ln w="9525">
            <a:noFill/>
            <a:miter lim="800000"/>
            <a:headEnd/>
            <a:tailEnd/>
          </a:ln>
        </p:spPr>
        <p:txBody>
          <a:bodyPr lIns="0" tIns="0" rIns="0" bIns="0"/>
          <a:lstStyle/>
          <a:p>
            <a:pPr eaLnBrk="0" hangingPunct="0">
              <a:spcBef>
                <a:spcPct val="5000"/>
              </a:spcBef>
              <a:spcAft>
                <a:spcPct val="5000"/>
              </a:spcAft>
            </a:pPr>
            <a:endParaRPr lang="en-US" dirty="0">
              <a:solidFill>
                <a:schemeClr val="bg1"/>
              </a:solidFill>
            </a:endParaRPr>
          </a:p>
        </p:txBody>
      </p:sp>
      <p:sp>
        <p:nvSpPr>
          <p:cNvPr id="3076" name="Rectangle 3"/>
          <p:cNvSpPr>
            <a:spLocks noGrp="1" noChangeArrowheads="1"/>
          </p:cNvSpPr>
          <p:nvPr/>
        </p:nvSpPr>
        <p:spPr bwMode="auto">
          <a:xfrm>
            <a:off x="442394" y="2668587"/>
            <a:ext cx="11976583" cy="4797764"/>
          </a:xfrm>
          <a:prstGeom prst="rect">
            <a:avLst/>
          </a:prstGeom>
          <a:noFill/>
          <a:ln w="9525">
            <a:noFill/>
            <a:miter lim="800000"/>
            <a:headEnd/>
            <a:tailEnd/>
          </a:ln>
        </p:spPr>
        <p:txBody>
          <a:bodyPr lIns="0" tIns="0" rIns="0" bIns="0"/>
          <a:lstStyle/>
          <a:p>
            <a:endParaRPr lang="en-US" sz="1800" u="none" dirty="0"/>
          </a:p>
          <a:p>
            <a:endParaRPr lang="en-US" sz="3200" i="1" dirty="0" smtClean="0"/>
          </a:p>
          <a:p>
            <a:endParaRPr lang="en-US" sz="3200" i="1" dirty="0" smtClean="0"/>
          </a:p>
          <a:p>
            <a:endParaRPr lang="en-US" sz="3200" i="1" dirty="0" smtClean="0"/>
          </a:p>
          <a:p>
            <a:pPr algn="ctr"/>
            <a:r>
              <a:rPr lang="en-US" sz="5400" dirty="0" smtClean="0"/>
              <a:t>Thank you!</a:t>
            </a:r>
          </a:p>
          <a:p>
            <a:endParaRPr lang="en-US" sz="4800" dirty="0"/>
          </a:p>
        </p:txBody>
      </p:sp>
      <p:sp>
        <p:nvSpPr>
          <p:cNvPr id="7" name="TextBox 6"/>
          <p:cNvSpPr txBox="1"/>
          <p:nvPr/>
        </p:nvSpPr>
        <p:spPr>
          <a:xfrm>
            <a:off x="439623" y="9237844"/>
            <a:ext cx="2713152" cy="300648"/>
          </a:xfrm>
          <a:prstGeom prst="rect">
            <a:avLst/>
          </a:prstGeom>
          <a:solidFill>
            <a:schemeClr val="bg1"/>
          </a:solidFill>
        </p:spPr>
        <p:txBody>
          <a:bodyPr wrap="square" lIns="130101" tIns="65050" rIns="130101" bIns="65050" rtlCol="0">
            <a:spAutoFit/>
          </a:bodyPr>
          <a:lstStyle/>
          <a:p>
            <a:r>
              <a:rPr lang="en-US" sz="1100" dirty="0">
                <a:solidFill>
                  <a:schemeClr val="tx1">
                    <a:lumMod val="50000"/>
                  </a:schemeClr>
                </a:solidFill>
              </a:rPr>
              <a:t>® </a:t>
            </a:r>
            <a:r>
              <a:rPr lang="en-US" sz="1100" dirty="0" smtClean="0">
                <a:solidFill>
                  <a:schemeClr val="tx1">
                    <a:lumMod val="50000"/>
                  </a:schemeClr>
                </a:solidFill>
              </a:rPr>
              <a:t>2011 Autodesk Developer Network</a:t>
            </a:r>
            <a:endParaRPr lang="en-US" sz="1100" dirty="0">
              <a:solidFill>
                <a:schemeClr val="tx1">
                  <a:lumMod val="50000"/>
                </a:schemeClr>
              </a:solidFill>
            </a:endParaRPr>
          </a:p>
        </p:txBody>
      </p:sp>
    </p:spTree>
    <p:extLst>
      <p:ext uri="{BB962C8B-B14F-4D97-AF65-F5344CB8AC3E}">
        <p14:creationId xmlns="" xmlns:p14="http://schemas.microsoft.com/office/powerpoint/2010/main" val="1207640382"/>
      </p:ext>
    </p:extLst>
  </p:cSld>
  <p:clrMapOvr>
    <a:masterClrMapping/>
  </p:clrMapOv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DSK_Last_slide.jpg"/>
          <p:cNvPicPr>
            <a:picLocks noChangeAspect="1"/>
          </p:cNvPicPr>
          <p:nvPr/>
        </p:nvPicPr>
        <p:blipFill>
          <a:blip r:embed="rId3" cstate="print"/>
          <a:stretch>
            <a:fillRect/>
          </a:stretch>
        </p:blipFill>
        <p:spPr>
          <a:xfrm>
            <a:off x="0" y="1587"/>
            <a:ext cx="13011149" cy="9753600"/>
          </a:xfrm>
          <a:prstGeom prst="rect">
            <a:avLst/>
          </a:prstGeom>
        </p:spPr>
      </p:pic>
    </p:spTree>
  </p:cSld>
  <p:clrMapOvr>
    <a:masterClrMapping/>
  </p:clrMapOvr>
  <p:transition>
    <p:fade thruBlk="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smtClean="0"/>
              <a:t>Overview: API and SDK</a:t>
            </a:r>
            <a:endParaRPr lang="en-GB" sz="4000" dirty="0"/>
          </a:p>
        </p:txBody>
      </p:sp>
      <p:sp>
        <p:nvSpPr>
          <p:cNvPr id="3" name="Rectangle 3"/>
          <p:cNvSpPr txBox="1">
            <a:spLocks noChangeArrowheads="1"/>
          </p:cNvSpPr>
          <p:nvPr/>
        </p:nvSpPr>
        <p:spPr>
          <a:xfrm>
            <a:off x="561975" y="5106987"/>
            <a:ext cx="10058400" cy="1192495"/>
          </a:xfrm>
          <a:prstGeom prst="rect">
            <a:avLst/>
          </a:prstGeom>
        </p:spPr>
        <p:txBody>
          <a:bodyPr/>
          <a:lstStyle/>
          <a:p>
            <a:pPr marL="282894" marR="0" lvl="0" indent="-282894" algn="l" defTabSz="914400" rtl="0" eaLnBrk="1" fontAlgn="base" latinLnBrk="0" hangingPunct="1">
              <a:lnSpc>
                <a:spcPct val="100000"/>
              </a:lnSpc>
              <a:spcBef>
                <a:spcPts val="499"/>
              </a:spcBef>
              <a:spcAft>
                <a:spcPct val="0"/>
              </a:spcAft>
              <a:buClr>
                <a:schemeClr val="tx2"/>
              </a:buClr>
              <a:buSzPct val="80000"/>
              <a:buFontTx/>
              <a:buNone/>
              <a:tabLst/>
              <a:defRPr/>
            </a:pPr>
            <a:endParaRPr kumimoji="0" lang="en-GB" sz="2400" b="0" i="1" u="none" strike="noStrike" kern="0" cap="none" spc="0" normalizeH="0" baseline="0" noProof="0" dirty="0" smtClean="0">
              <a:ln>
                <a:noFill/>
              </a:ln>
              <a:solidFill>
                <a:schemeClr val="accent2"/>
              </a:solidFill>
              <a:effectLst/>
              <a:uLnTx/>
              <a:uFillTx/>
              <a:latin typeface="+mn-lt"/>
              <a:ea typeface="+mn-ea"/>
              <a:cs typeface="+mn-cs"/>
              <a:sym typeface="Arial" pitchFamily="34" charset="0"/>
            </a:endParaRPr>
          </a:p>
        </p:txBody>
      </p:sp>
      <p:sp>
        <p:nvSpPr>
          <p:cNvPr id="4" name="Line 24"/>
          <p:cNvSpPr>
            <a:spLocks noChangeShapeType="1"/>
          </p:cNvSpPr>
          <p:nvPr/>
        </p:nvSpPr>
        <p:spPr bwMode="auto">
          <a:xfrm>
            <a:off x="561975" y="4878387"/>
            <a:ext cx="10055225" cy="0"/>
          </a:xfrm>
          <a:prstGeom prst="line">
            <a:avLst/>
          </a:prstGeom>
          <a:ln>
            <a:headEnd/>
            <a:tailEnd/>
          </a:ln>
        </p:spPr>
        <p:style>
          <a:lnRef idx="3">
            <a:schemeClr val="accent6"/>
          </a:lnRef>
          <a:fillRef idx="0">
            <a:schemeClr val="accent6"/>
          </a:fillRef>
          <a:effectRef idx="2">
            <a:schemeClr val="accent6"/>
          </a:effectRef>
          <a:fontRef idx="minor">
            <a:schemeClr val="tx1"/>
          </a:fontRef>
        </p:style>
        <p:txBody>
          <a:bodyPr wrap="none" anchor="ctr">
            <a:prstTxWarp prst="textNoShape">
              <a:avLst/>
            </a:prstTxWarp>
          </a:bodyPr>
          <a:lstStyle/>
          <a:p>
            <a:endParaRPr lang="en-US" dirty="0"/>
          </a:p>
        </p:txBody>
      </p:sp>
      <p:sp>
        <p:nvSpPr>
          <p:cNvPr id="5" name="Rectangle 3"/>
          <p:cNvSpPr txBox="1">
            <a:spLocks noChangeArrowheads="1"/>
          </p:cNvSpPr>
          <p:nvPr/>
        </p:nvSpPr>
        <p:spPr>
          <a:xfrm>
            <a:off x="561975" y="5106987"/>
            <a:ext cx="10058400" cy="1192495"/>
          </a:xfrm>
          <a:prstGeom prst="rect">
            <a:avLst/>
          </a:prstGeom>
        </p:spPr>
        <p:txBody>
          <a:bodyPr/>
          <a:lstStyle/>
          <a:p>
            <a:pPr marL="282894" marR="0" lvl="0" indent="-282894" algn="l" defTabSz="914400" rtl="0" eaLnBrk="1" fontAlgn="base" latinLnBrk="0" hangingPunct="1">
              <a:lnSpc>
                <a:spcPct val="100000"/>
              </a:lnSpc>
              <a:spcBef>
                <a:spcPts val="499"/>
              </a:spcBef>
              <a:spcAft>
                <a:spcPct val="0"/>
              </a:spcAft>
              <a:buClr>
                <a:schemeClr val="tx2"/>
              </a:buClr>
              <a:buSzPct val="80000"/>
              <a:buFontTx/>
              <a:buNone/>
              <a:tabLst/>
              <a:defRPr/>
            </a:pPr>
            <a:r>
              <a:rPr kumimoji="0" lang="en-GB" sz="2400" b="0" i="1" u="none" strike="noStrike" kern="0" cap="none" spc="0" normalizeH="0" baseline="0" noProof="0" dirty="0" smtClean="0">
                <a:ln>
                  <a:noFill/>
                </a:ln>
                <a:solidFill>
                  <a:schemeClr val="accent2"/>
                </a:solidFill>
                <a:effectLst/>
                <a:uLnTx/>
                <a:uFillTx/>
                <a:latin typeface="+mn-lt"/>
                <a:ea typeface="+mn-ea"/>
                <a:cs typeface="+mn-cs"/>
                <a:sym typeface="Arial" pitchFamily="34" charset="0"/>
              </a:rPr>
              <a:t>SDK</a:t>
            </a:r>
            <a:r>
              <a:rPr kumimoji="0" lang="en-GB" sz="2400" b="0" i="1" u="none" strike="noStrike" kern="0" cap="none" spc="0" normalizeH="0" noProof="0" dirty="0" smtClean="0">
                <a:ln>
                  <a:noFill/>
                </a:ln>
                <a:solidFill>
                  <a:schemeClr val="accent2"/>
                </a:solidFill>
                <a:effectLst/>
                <a:uLnTx/>
                <a:uFillTx/>
                <a:latin typeface="+mn-lt"/>
                <a:ea typeface="+mn-ea"/>
                <a:cs typeface="+mn-cs"/>
                <a:sym typeface="Arial" pitchFamily="34" charset="0"/>
              </a:rPr>
              <a:t> and getting started </a:t>
            </a:r>
            <a:endParaRPr kumimoji="0" lang="en-GB" sz="2400" b="0" i="1" u="none" strike="noStrike" kern="0" cap="none" spc="0" normalizeH="0" baseline="0" noProof="0" dirty="0" smtClean="0">
              <a:ln>
                <a:noFill/>
              </a:ln>
              <a:solidFill>
                <a:schemeClr val="accent2"/>
              </a:solidFill>
              <a:effectLst/>
              <a:uLnTx/>
              <a:uFillTx/>
              <a:latin typeface="+mn-lt"/>
              <a:ea typeface="+mn-ea"/>
              <a:cs typeface="+mn-cs"/>
              <a:sym typeface="Arial" pitchFamily="34" charset="0"/>
            </a:endParaRP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solidFill>
                  <a:srgbClr val="FFC000"/>
                </a:solidFill>
              </a:rPr>
              <a:t>Revit 2012 SDK</a:t>
            </a:r>
            <a:endParaRPr lang="en-GB" dirty="0">
              <a:solidFill>
                <a:srgbClr val="FFC000"/>
              </a:solidFill>
            </a:endParaRPr>
          </a:p>
        </p:txBody>
      </p:sp>
      <p:sp>
        <p:nvSpPr>
          <p:cNvPr id="3" name="Content Placeholder 2"/>
          <p:cNvSpPr>
            <a:spLocks noGrp="1"/>
          </p:cNvSpPr>
          <p:nvPr>
            <p:ph idx="1"/>
          </p:nvPr>
        </p:nvSpPr>
        <p:spPr/>
        <p:txBody>
          <a:bodyPr/>
          <a:lstStyle/>
          <a:p>
            <a:pPr>
              <a:buNone/>
              <a:defRPr/>
            </a:pPr>
            <a:r>
              <a:rPr lang="en-GB" dirty="0" smtClean="0"/>
              <a:t>The SDK is provided with the product</a:t>
            </a:r>
          </a:p>
          <a:p>
            <a:pPr lvl="1">
              <a:defRPr/>
            </a:pPr>
            <a:r>
              <a:rPr lang="en-GB" dirty="0" smtClean="0"/>
              <a:t>From Installer under “Install Tools and Utilities”</a:t>
            </a:r>
          </a:p>
          <a:p>
            <a:pPr lvl="1"/>
            <a:r>
              <a:rPr lang="en-GB" dirty="0" smtClean="0"/>
              <a:t>Web and download version</a:t>
            </a:r>
          </a:p>
          <a:p>
            <a:pPr lvl="2">
              <a:buNone/>
            </a:pPr>
            <a:r>
              <a:rPr lang="en-GB" dirty="0" smtClean="0"/>
              <a:t>&lt;extraction folder&gt;\Utilities\SDK\RevitSDK.exe</a:t>
            </a:r>
          </a:p>
          <a:p>
            <a:pPr lvl="2">
              <a:buNone/>
            </a:pPr>
            <a:r>
              <a:rPr lang="en-GB" dirty="0" smtClean="0"/>
              <a:t>				</a:t>
            </a:r>
          </a:p>
          <a:p>
            <a:pPr>
              <a:spcBef>
                <a:spcPts val="1800"/>
              </a:spcBef>
              <a:defRPr/>
            </a:pPr>
            <a:r>
              <a:rPr lang="en-GB" dirty="0" smtClean="0"/>
              <a:t>SDK Installer in </a:t>
            </a:r>
            <a:r>
              <a:rPr lang="en-GB" dirty="0" err="1" smtClean="0"/>
              <a:t>Revit</a:t>
            </a:r>
            <a:r>
              <a:rPr lang="en-GB" dirty="0" smtClean="0"/>
              <a:t> 2012 RTM temporary setup files</a:t>
            </a:r>
          </a:p>
          <a:p>
            <a:pPr lvl="1">
              <a:defRPr/>
            </a:pPr>
            <a:r>
              <a:rPr lang="en-GB" sz="2400" dirty="0" smtClean="0"/>
              <a:t>C:\Autodesk\Autodesk_Revit_Architecture_2012_English_Win_32-64bit\Utilities\SDK\RevitSDK.exe</a:t>
            </a:r>
          </a:p>
          <a:p>
            <a:pPr lvl="1">
              <a:defRPr/>
            </a:pPr>
            <a:endParaRPr lang="en-GB" sz="2400" dirty="0" smtClean="0"/>
          </a:p>
          <a:p>
            <a:pPr>
              <a:defRPr/>
            </a:pPr>
            <a:r>
              <a:rPr lang="en-GB" dirty="0" smtClean="0"/>
              <a:t>Latest SDK update will be posted to </a:t>
            </a:r>
            <a:r>
              <a:rPr lang="en-GB" dirty="0" err="1" smtClean="0"/>
              <a:t>Revit</a:t>
            </a:r>
            <a:r>
              <a:rPr lang="en-GB" dirty="0" smtClean="0"/>
              <a:t> Developer </a:t>
            </a:r>
            <a:r>
              <a:rPr lang="en-GB" dirty="0" err="1" smtClean="0"/>
              <a:t>Center</a:t>
            </a:r>
            <a:endParaRPr lang="en-GB" dirty="0" smtClean="0"/>
          </a:p>
          <a:p>
            <a:pPr lvl="1">
              <a:defRPr/>
            </a:pPr>
            <a:r>
              <a:rPr lang="en-GB" sz="2400" dirty="0" smtClean="0">
                <a:hlinkClick r:id="rId3"/>
              </a:rPr>
              <a:t>http://www.autodesk.com/developrevit</a:t>
            </a:r>
            <a:r>
              <a:rPr lang="en-GB" sz="2400" dirty="0" smtClean="0"/>
              <a:t> </a:t>
            </a:r>
          </a:p>
          <a:p>
            <a:pPr lvl="1">
              <a:buNone/>
            </a:pPr>
            <a:r>
              <a:rPr lang="en-GB" dirty="0" smtClean="0"/>
              <a:t/>
            </a:r>
            <a:br>
              <a:rPr lang="en-GB" dirty="0" smtClean="0"/>
            </a:br>
            <a:endParaRPr lang="en-GB" dirty="0" smtClean="0"/>
          </a:p>
          <a:p>
            <a:pPr>
              <a:buNone/>
            </a:pPr>
            <a:endParaRPr lang="en-GB" dirty="0" smtClean="0"/>
          </a:p>
        </p:txBody>
      </p:sp>
    </p:spTree>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ADSK_Dark">
  <a:themeElements>
    <a:clrScheme name="Custom 3">
      <a:dk1>
        <a:sysClr val="windowText" lastClr="000000"/>
      </a:dk1>
      <a:lt1>
        <a:sysClr val="window" lastClr="FFFFFF"/>
      </a:lt1>
      <a:dk2>
        <a:srgbClr val="000000"/>
      </a:dk2>
      <a:lt2>
        <a:srgbClr val="F8F8F8"/>
      </a:lt2>
      <a:accent1>
        <a:srgbClr val="DD0000"/>
      </a:accent1>
      <a:accent2>
        <a:srgbClr val="FFAA00"/>
      </a:accent2>
      <a:accent3>
        <a:srgbClr val="004282"/>
      </a:accent3>
      <a:accent4>
        <a:srgbClr val="993388"/>
      </a:accent4>
      <a:accent5>
        <a:srgbClr val="FF6600"/>
      </a:accent5>
      <a:accent6>
        <a:srgbClr val="118888"/>
      </a:accent6>
      <a:hlink>
        <a:srgbClr val="0099CC"/>
      </a:hlink>
      <a:folHlink>
        <a:srgbClr val="993399"/>
      </a:folHlink>
    </a:clrScheme>
    <a:fontScheme name="ADSK_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defRPr>
        </a:defPPr>
      </a:lstStyle>
    </a:lnDef>
  </a:objectDefaults>
  <a:extraClrSchemeLst>
    <a:extraClrScheme>
      <a:clrScheme name="Default - Title and Conten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6CB1EBAD7F7AA84D9BE4A559C31651FA" ma:contentTypeVersion="0" ma:contentTypeDescription="Create a new document." ma:contentTypeScope="" ma:versionID="5c200603a0788e4ea7fbcbe36c12d374">
  <xsd:schema xmlns:xsd="http://www.w3.org/2001/XMLSchema" xmlns:p="http://schemas.microsoft.com/office/2006/metadata/properties" targetNamespace="http://schemas.microsoft.com/office/2006/metadata/properties" ma:root="true" ma:fieldsID="46ce51841bcaebe75ae25adb2fb3cbe1">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1A6940A3-60F3-44B4-AA21-FF502F6EB620}">
  <ds:schemaRefs>
    <ds:schemaRef ds:uri="http://schemas.microsoft.com/sharepoint/v3/contenttype/forms"/>
  </ds:schemaRefs>
</ds:datastoreItem>
</file>

<file path=customXml/itemProps2.xml><?xml version="1.0" encoding="utf-8"?>
<ds:datastoreItem xmlns:ds="http://schemas.openxmlformats.org/officeDocument/2006/customXml" ds:itemID="{6CF41C07-15CB-4739-8E59-0CF9AB16DAE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AB4C443D-008D-48E0-A5B6-C8B6DC27BF87}">
  <ds:schemaRefs>
    <ds:schemaRef ds:uri="http://purl.org/dc/terms/"/>
    <ds:schemaRef ds:uri="http://purl.org/dc/dcmitype/"/>
    <ds:schemaRef ds:uri="http://purl.org/dc/elements/1.1/"/>
    <ds:schemaRef ds:uri="http://schemas.microsoft.com/office/2006/documentManagement/types"/>
    <ds:schemaRef ds:uri="http://schemas.microsoft.com/office/2006/metadata/propertie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0</TotalTime>
  <Words>7950</Words>
  <Application>Microsoft Office PowerPoint</Application>
  <PresentationFormat>Custom</PresentationFormat>
  <Paragraphs>1053</Paragraphs>
  <Slides>79</Slides>
  <Notes>69</Notes>
  <HiddenSlides>0</HiddenSlides>
  <MMClips>0</MMClips>
  <ScaleCrop>false</ScaleCrop>
  <HeadingPairs>
    <vt:vector size="4" baseType="variant">
      <vt:variant>
        <vt:lpstr>Theme</vt:lpstr>
      </vt:variant>
      <vt:variant>
        <vt:i4>1</vt:i4>
      </vt:variant>
      <vt:variant>
        <vt:lpstr>Slide Titles</vt:lpstr>
      </vt:variant>
      <vt:variant>
        <vt:i4>79</vt:i4>
      </vt:variant>
    </vt:vector>
  </HeadingPairs>
  <TitlesOfParts>
    <vt:vector size="80" baseType="lpstr">
      <vt:lpstr>ADSK_Dark</vt:lpstr>
      <vt:lpstr>Slide 1</vt:lpstr>
      <vt:lpstr>Before we start LiveMeeting and conference call – how to</vt:lpstr>
      <vt:lpstr>Today’s presentations…</vt:lpstr>
      <vt:lpstr>Polls </vt:lpstr>
      <vt:lpstr>Agenda</vt:lpstr>
      <vt:lpstr>Revit 2012 New Product Features</vt:lpstr>
      <vt:lpstr>Revit 2012 New Product Features</vt:lpstr>
      <vt:lpstr>Overview: API and SDK</vt:lpstr>
      <vt:lpstr>Revit 2012 SDK</vt:lpstr>
      <vt:lpstr>Slide 10</vt:lpstr>
      <vt:lpstr>Revit SDK Samples</vt:lpstr>
      <vt:lpstr>Where to get started with Revit API</vt:lpstr>
      <vt:lpstr>Revit 2012 APIs Overview </vt:lpstr>
      <vt:lpstr>Revit 2012 API Modifications and Updates</vt:lpstr>
      <vt:lpstr>Revit 2012 API New Features</vt:lpstr>
      <vt:lpstr>Migrating Add-Ins to Revit 2012</vt:lpstr>
      <vt:lpstr>Migration</vt:lpstr>
      <vt:lpstr>Migration (cont.) </vt:lpstr>
      <vt:lpstr>Geometry API</vt:lpstr>
      <vt:lpstr>Geometry API</vt:lpstr>
      <vt:lpstr>Geometry API</vt:lpstr>
      <vt:lpstr>Geometry API</vt:lpstr>
      <vt:lpstr>Geometry API</vt:lpstr>
      <vt:lpstr>Geometry API</vt:lpstr>
      <vt:lpstr>Geometry API</vt:lpstr>
      <vt:lpstr>Geometry API</vt:lpstr>
      <vt:lpstr>Construction Modeling</vt:lpstr>
      <vt:lpstr>Construction Modeling</vt:lpstr>
      <vt:lpstr>Construction Modeling</vt:lpstr>
      <vt:lpstr>Construction Modeling</vt:lpstr>
      <vt:lpstr>Construction Modeling </vt:lpstr>
      <vt:lpstr>Point Cloud</vt:lpstr>
      <vt:lpstr>Point Cloud APIs</vt:lpstr>
      <vt:lpstr>Point Cloud Client API  </vt:lpstr>
      <vt:lpstr>Point Cloud Client API  </vt:lpstr>
      <vt:lpstr>Point Cloud Engine API  </vt:lpstr>
      <vt:lpstr>Revit Structure </vt:lpstr>
      <vt:lpstr>Updates to Revit Structure API</vt:lpstr>
      <vt:lpstr>Updates on Rebar API</vt:lpstr>
      <vt:lpstr>Break</vt:lpstr>
      <vt:lpstr>Extensible Storage </vt:lpstr>
      <vt:lpstr>Extensible Storage</vt:lpstr>
      <vt:lpstr>Storing Data on an Element</vt:lpstr>
      <vt:lpstr>Compound Structure and Wall Sweeps </vt:lpstr>
      <vt:lpstr>Uniting and Subdivision of Elements</vt:lpstr>
      <vt:lpstr>Compound Structure</vt:lpstr>
      <vt:lpstr>Wall Sweeps</vt:lpstr>
      <vt:lpstr>Compound Structure and Wall Sweep Demo</vt:lpstr>
      <vt:lpstr>Revit MEP 2012 API</vt:lpstr>
      <vt:lpstr>Revit MEP 2012 API Enhancements</vt:lpstr>
      <vt:lpstr>Pipe Settings and Sizes</vt:lpstr>
      <vt:lpstr>Placeholder Ducts and Pipes</vt:lpstr>
      <vt:lpstr>Insulation and Lining</vt:lpstr>
      <vt:lpstr>Small Enhancements and Changes</vt:lpstr>
      <vt:lpstr>Detailed Energy Analysis Model API</vt:lpstr>
      <vt:lpstr>Conceptual Energy Analysis API</vt:lpstr>
      <vt:lpstr>New SDK Samples</vt:lpstr>
      <vt:lpstr>New Samples in Revit 2012 SDK</vt:lpstr>
      <vt:lpstr>Create Fill Pattern </vt:lpstr>
      <vt:lpstr>CompoundStructure</vt:lpstr>
      <vt:lpstr>EnergyAnalysisModel</vt:lpstr>
      <vt:lpstr>ExtensibleStorageManager</vt:lpstr>
      <vt:lpstr>PerformanceAdviserControl</vt:lpstr>
      <vt:lpstr>PointCloudEngine</vt:lpstr>
      <vt:lpstr>MultiplanarRebar</vt:lpstr>
      <vt:lpstr>MultithreadedCalculation</vt:lpstr>
      <vt:lpstr>SlaveSymbolGeometry</vt:lpstr>
      <vt:lpstr>GeometryCreation_BooleanOperation</vt:lpstr>
      <vt:lpstr>ProximityDetection_WallJoinControl</vt:lpstr>
      <vt:lpstr>Conclusion</vt:lpstr>
      <vt:lpstr>Summary </vt:lpstr>
      <vt:lpstr>Learning More </vt:lpstr>
      <vt:lpstr>Revit API Training and Consulting </vt:lpstr>
      <vt:lpstr>Revit API Wishlist Survey, Spring 2011  </vt:lpstr>
      <vt:lpstr>Today’s presentations…</vt:lpstr>
      <vt:lpstr>Polls </vt:lpstr>
      <vt:lpstr>Slide 77</vt:lpstr>
      <vt:lpstr>Slide 78</vt:lpstr>
      <vt:lpstr>Slide 79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2010-07-16T16:55:15Z</dcterms:created>
  <dcterms:modified xsi:type="dcterms:W3CDTF">2011-07-06T13:13:38Z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0x0101006CB1EBAD7F7AA84D9BE4A559C31651FA</vt:lpwstr>
  </property>
</Properties>
</file>