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81"/>
  </p:notesMasterIdLst>
  <p:handoutMasterIdLst>
    <p:handoutMasterId r:id="rId82"/>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393" r:id="rId79"/>
    <p:sldId id="394" r:id="rId80"/>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73239" autoAdjust="0"/>
  </p:normalViewPr>
  <p:slideViewPr>
    <p:cSldViewPr>
      <p:cViewPr varScale="1">
        <p:scale>
          <a:sx n="35" d="100"/>
          <a:sy n="35" d="100"/>
        </p:scale>
        <p:origin x="-984" y="-7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4/25/2012</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4/25/2012</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a:t>
            </a:r>
            <a:r>
              <a:rPr lang="en-US" smtClean="0"/>
              <a:t>model elemeent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2013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76</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folder&gt;\Utilities\SDK\RevitSDK.exe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XXX 2013\Utilities\SDK\RevitSDK.exe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smtClean="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mtClean="0"/>
              <a:t>For </a:t>
            </a:r>
            <a:r>
              <a:rPr lang="en-GB" dirty="0" smtClean="0"/>
              <a:t>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932732"/>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93725" y="1677987"/>
            <a:ext cx="11762080" cy="7168156"/>
          </a:xfrm>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2012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6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5764" indent="-282894" algn="l" rtl="0" eaLnBrk="1" fontAlgn="base" hangingPunct="1">
        <a:spcBef>
          <a:spcPts val="6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a:t>
            </a:r>
            <a:r>
              <a:rPr lang="en-US" err="1" smtClean="0">
                <a:solidFill>
                  <a:schemeClr val="bg1"/>
                </a:solidFill>
              </a:rPr>
              <a:t>Revit</a:t>
            </a:r>
            <a:r>
              <a:rPr lang="en-US" smtClean="0">
                <a:solidFill>
                  <a:schemeClr val="bg1"/>
                </a:solidFill>
              </a:rPr>
              <a:t> Programming</a:t>
            </a:r>
            <a:br>
              <a:rPr lang="en-US" smtClean="0">
                <a:solidFill>
                  <a:schemeClr val="bg1"/>
                </a:solidFill>
              </a:rPr>
            </a:br>
            <a:r>
              <a:rPr lang="en-US" sz="3200" i="1" smtClean="0">
                <a:solidFill>
                  <a:schemeClr val="bg1"/>
                </a:solidFill>
              </a:rPr>
              <a:t>Database </a:t>
            </a:r>
            <a:r>
              <a:rPr lang="en-US" sz="3200" i="1" dirty="0" smtClean="0">
                <a:solidFill>
                  <a:schemeClr val="bg1"/>
                </a:solidFill>
              </a:rPr>
              <a:t>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smtClean="0">
                <a:solidFill>
                  <a:schemeClr val="bg1"/>
                </a:solidFill>
              </a:rPr>
              <a:t> </a:t>
            </a: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smtClean="0"/>
              <a:t>.NET API</a:t>
            </a:r>
          </a:p>
          <a:p>
            <a:pPr lvl="1"/>
            <a:r>
              <a:rPr lang="en-GB" smtClean="0"/>
              <a:t>.NET Framework 4.0</a:t>
            </a:r>
          </a:p>
          <a:p>
            <a:pPr lvl="1"/>
            <a:r>
              <a:rPr lang="en-GB" smtClean="0"/>
              <a:t>Microsoft Visual Studio 2010</a:t>
            </a:r>
          </a:p>
          <a:p>
            <a:pPr lvl="1"/>
            <a:r>
              <a:rPr lang="en-GB" smtClean="0"/>
              <a:t>C# or VB.NET, managed C++, any .NET compliant language</a:t>
            </a:r>
          </a:p>
          <a:p>
            <a:pPr lvl="1"/>
            <a:r>
              <a:rPr lang="en-GB" smtClean="0"/>
              <a:t>Class library </a:t>
            </a:r>
          </a:p>
          <a:p>
            <a:pPr lvl="1"/>
            <a:r>
              <a:rPr lang="en-GB" smtClean="0"/>
              <a:t>References</a:t>
            </a:r>
          </a:p>
          <a:p>
            <a:pPr lvl="2"/>
            <a:r>
              <a:rPr lang="en-GB" smtClean="0"/>
              <a:t>&lt;revit install folder&gt;\Program\RevitAPI.dll</a:t>
            </a:r>
          </a:p>
          <a:p>
            <a:pPr lvl="2"/>
            <a:r>
              <a:rPr lang="en-GB" smtClean="0"/>
              <a:t>&lt;revit install folder&gt;\Program\RevitAPIUI.dll</a:t>
            </a:r>
          </a:p>
          <a:p>
            <a:pPr lvl="2"/>
            <a:r>
              <a:rPr lang="en-GB" smtClean="0"/>
              <a:t>Remember to set 'Copy Local' to False</a:t>
            </a:r>
            <a:br>
              <a:rPr lang="en-GB" smtClean="0"/>
            </a:br>
            <a:endParaRPr lang="en-GB"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rgbClr val="0000FF"/>
                </a:solidFill>
                <a:latin typeface="Courier New"/>
                <a:ea typeface="MS Mincho"/>
                <a:cs typeface="Times New Roman"/>
              </a:rPr>
              <a:t>Public</a:t>
            </a:r>
            <a:r>
              <a:rPr lang="en-US" sz="1800" b="1"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29733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smtClean="0">
                <a:solidFill>
                  <a:schemeClr val="bg1">
                    <a:lumMod val="75000"/>
                  </a:schemeClr>
                </a:solidFill>
                <a:latin typeface="Courier New"/>
                <a:ea typeface="MS Mincho"/>
                <a:cs typeface="Times New Roman"/>
              </a:rPr>
              <a:t>Public </a:t>
            </a:r>
            <a:r>
              <a:rPr lang="en-US" sz="1800" dirty="0" smtClean="0">
                <a:solidFill>
                  <a:schemeClr val="bg1">
                    <a:lumMod val="75000"/>
                  </a:schemeClr>
                </a:solidFill>
                <a:latin typeface="Courier New"/>
                <a:ea typeface="MS Mincho"/>
                <a:cs typeface="Times New Roman"/>
              </a:rPr>
              <a:t>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smtClean="0">
                <a:solidFill>
                  <a:schemeClr val="bg1">
                    <a:lumMod val="75000"/>
                  </a:schemeClr>
                </a:solidFill>
                <a:latin typeface="Courier New"/>
                <a:ea typeface="MS Mincho"/>
                <a:cs typeface="Times New Roman"/>
              </a:rPr>
              <a:t>Public </a:t>
            </a:r>
            <a:r>
              <a:rPr lang="en-US" sz="1800" b="1" dirty="0" smtClean="0">
                <a:solidFill>
                  <a:schemeClr val="bg1">
                    <a:lumMod val="75000"/>
                  </a:schemeClr>
                </a:solidFill>
                <a:latin typeface="Courier New"/>
                <a:ea typeface="MS Mincho"/>
                <a:cs typeface="Times New Roman"/>
              </a:rPr>
              <a:t>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dirty="0" smtClean="0"/>
              <a:t>Automatically read by Revit at startup</a:t>
            </a:r>
          </a:p>
          <a:p>
            <a:pPr>
              <a:buNone/>
            </a:pPr>
            <a:endParaRPr lang="en-US" dirty="0" smtClean="0"/>
          </a:p>
          <a:p>
            <a:pPr>
              <a:buNone/>
            </a:pPr>
            <a:r>
              <a:rPr lang="en-US" dirty="0" smtClean="0"/>
              <a:t>Two locations: All Users, and &lt;user&gt; specific location </a:t>
            </a:r>
          </a:p>
          <a:p>
            <a:pPr>
              <a:buNone/>
            </a:pPr>
            <a:endParaRPr lang="en-US" sz="2800" u="sng" dirty="0" smtClean="0"/>
          </a:p>
          <a:p>
            <a:pPr>
              <a:buNone/>
            </a:pPr>
            <a:r>
              <a:rPr lang="en-US" sz="2800" u="sng" dirty="0" smtClean="0"/>
              <a:t>Windows XP </a:t>
            </a:r>
          </a:p>
          <a:p>
            <a:pPr>
              <a:buNone/>
            </a:pPr>
            <a:r>
              <a:rPr lang="en-US" sz="2400" dirty="0" smtClean="0"/>
              <a:t>C:\Documents and Settings\All Users\Application Data\Autodesk\Revit\</a:t>
            </a:r>
            <a:r>
              <a:rPr lang="en-US" sz="2400" dirty="0" err="1" smtClean="0"/>
              <a:t>Addins</a:t>
            </a:r>
            <a:r>
              <a:rPr lang="en-US" sz="2400" dirty="0" smtClean="0"/>
              <a:t>\2013</a:t>
            </a:r>
          </a:p>
          <a:p>
            <a:pPr>
              <a:buNone/>
            </a:pPr>
            <a:r>
              <a:rPr lang="en-US" sz="2400" dirty="0" smtClean="0"/>
              <a:t>C:\Documents and Settings\&lt;user&gt;\Application Data\Autodesk\Revit\</a:t>
            </a:r>
            <a:r>
              <a:rPr lang="en-US" sz="2400" dirty="0" err="1" smtClean="0"/>
              <a:t>Addins</a:t>
            </a:r>
            <a:r>
              <a:rPr lang="en-US" sz="2400" dirty="0" smtClean="0"/>
              <a:t>\2013</a:t>
            </a:r>
          </a:p>
          <a:p>
            <a:pPr>
              <a:buNone/>
            </a:pPr>
            <a:endParaRPr lang="en-US" dirty="0" smtClean="0"/>
          </a:p>
          <a:p>
            <a:pPr>
              <a:buNone/>
            </a:pPr>
            <a:r>
              <a:rPr lang="en-US" sz="2800" u="sng" dirty="0" smtClean="0"/>
              <a:t>Vista/Windows 7</a:t>
            </a:r>
          </a:p>
          <a:p>
            <a:pPr>
              <a:buNone/>
            </a:pPr>
            <a:r>
              <a:rPr lang="en-US" sz="2400" dirty="0" smtClean="0"/>
              <a:t>C:\ProgramData\Autodesk\Revit\Addins\2013</a:t>
            </a:r>
          </a:p>
          <a:p>
            <a:pPr>
              <a:buNone/>
            </a:pPr>
            <a:r>
              <a:rPr lang="en-US" sz="2400" dirty="0" smtClean="0"/>
              <a:t>C:\Users\&lt;user&gt;\AppData\Roaming\Autodesk\Revit\Addins\2013</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Revit add-ins, external command and application, </a:t>
            </a:r>
          </a:p>
          <a:p>
            <a:pPr marL="282870" lvl="1" indent="0">
              <a:spcBef>
                <a:spcPct val="10000"/>
              </a:spcBef>
              <a:buNone/>
            </a:pPr>
            <a:r>
              <a:rPr lang="en-GB" sz="2400" dirty="0"/>
              <a:t> </a:t>
            </a:r>
            <a:r>
              <a:rPr lang="en-GB" sz="2400" dirty="0" smtClean="0"/>
              <a:t>   add-in manifest, </a:t>
            </a:r>
            <a:r>
              <a:rPr lang="en-GB" sz="2400" dirty="0" err="1" smtClean="0"/>
              <a:t>RvtSamples</a:t>
            </a:r>
            <a:r>
              <a:rPr lang="en-GB" sz="2400" dirty="0" smtClean="0"/>
              <a:t> and </a:t>
            </a:r>
            <a:r>
              <a:rPr lang="en-GB" sz="2400" dirty="0" err="1" smtClean="0"/>
              <a:t>RevitLookup</a:t>
            </a:r>
            <a:endParaRPr lang="en-GB" sz="2400" dirty="0" smtClean="0"/>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Revit elements</a:t>
            </a:r>
          </a:p>
          <a:p>
            <a:pPr lvl="1">
              <a:spcBef>
                <a:spcPct val="10000"/>
              </a:spcBef>
            </a:pPr>
            <a:r>
              <a:rPr lang="en-GB" sz="2400" dirty="0" smtClean="0"/>
              <a:t>Element iteration, filtering and queries</a:t>
            </a:r>
          </a:p>
          <a:p>
            <a:pPr lvl="1">
              <a:spcBef>
                <a:spcPct val="10000"/>
              </a:spcBef>
            </a:pPr>
            <a:r>
              <a:rPr lang="en-GB" sz="2400" dirty="0" smtClean="0"/>
              <a:t>Element modification</a:t>
            </a:r>
          </a:p>
          <a:p>
            <a:pPr lvl="1">
              <a:spcBef>
                <a:spcPct val="10000"/>
              </a:spcBef>
            </a:pPr>
            <a:r>
              <a:rPr lang="en-GB" sz="2400" dirty="0" smtClean="0"/>
              <a:t>Model creation</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5132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dirty="0" smtClean="0"/>
              <a:t>The Vendor Id should be unique</a:t>
            </a:r>
          </a:p>
          <a:p>
            <a:r>
              <a:rPr lang="en-US" dirty="0" smtClean="0"/>
              <a:t>A safe way to obtain a unique symbol:</a:t>
            </a:r>
          </a:p>
          <a:p>
            <a:pPr lvl="1"/>
            <a:r>
              <a:rPr lang="en-US" dirty="0" smtClean="0"/>
              <a:t>Use an Autodesk registered developer symbol (RDS)</a:t>
            </a:r>
          </a:p>
          <a:p>
            <a:pPr lvl="1"/>
            <a:r>
              <a:rPr lang="en-US" dirty="0" smtClean="0"/>
              <a:t>Google for "</a:t>
            </a:r>
            <a:r>
              <a:rPr lang="en-US" dirty="0" err="1" smtClean="0"/>
              <a:t>autodesk</a:t>
            </a:r>
            <a:r>
              <a:rPr lang="en-US" dirty="0" smtClean="0"/>
              <a:t> register developer symbol"</a:t>
            </a:r>
          </a:p>
          <a:p>
            <a:r>
              <a:rPr lang="en-US" dirty="0" smtClean="0"/>
              <a:t>Symbols Registration on the Autodesk Developer Center</a:t>
            </a:r>
          </a:p>
          <a:p>
            <a:pPr lvl="1"/>
            <a:r>
              <a:rPr lang="en-GB" dirty="0" smtClean="0"/>
              <a:t>Exactly four alphanumeric characters</a:t>
            </a:r>
          </a:p>
          <a:p>
            <a:pPr lvl="1"/>
            <a:r>
              <a:rPr lang="en-US" dirty="0" smtClean="0"/>
              <a:t>Cannot contain: %, ., @, *, [, ], {, }, ^, $, /, \ or other special characters such as umlaut and accent</a:t>
            </a:r>
          </a:p>
          <a:p>
            <a:r>
              <a:rPr lang="en-US" dirty="0" smtClean="0"/>
              <a:t>All ADN plug-ins use "ADNP" for "ADN Plugin"</a:t>
            </a:r>
          </a:p>
          <a:p>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8000"/>
                </a:solidFill>
                <a:latin typeface="Courier New"/>
                <a:ea typeface="MS Mincho"/>
                <a:cs typeface="Times New Roman"/>
              </a:rPr>
              <a:t>// OnStartup() - called when Revit starts.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 </a:t>
            </a:r>
            <a:r>
              <a:rPr lang="en-US" sz="1800" b="1" smtClean="0">
                <a:latin typeface="Courier New"/>
                <a:ea typeface="MS Mincho"/>
                <a:cs typeface="Times New Roman"/>
              </a:rPr>
              <a:t>OnStartup</a:t>
            </a:r>
            <a:r>
              <a:rPr lang="en-US" sz="1800" smtClean="0">
                <a:latin typeface="Courier New"/>
                <a:ea typeface="MS Mincho"/>
                <a:cs typeface="Times New Roman"/>
              </a:rPr>
              <a:t>(</a:t>
            </a:r>
            <a:r>
              <a:rPr lang="en-US" sz="1800" smtClean="0">
                <a:solidFill>
                  <a:srgbClr val="2B91AF"/>
                </a:solidFill>
                <a:latin typeface="Courier New"/>
                <a:ea typeface="MS Mincho"/>
                <a:cs typeface="Times New Roman"/>
              </a:rPr>
              <a:t>UIControlledApplication</a:t>
            </a:r>
            <a:r>
              <a:rPr lang="en-US" sz="1800" smtClean="0">
                <a:latin typeface="Courier New"/>
                <a:ea typeface="MS Mincho"/>
                <a:cs typeface="Times New Roman"/>
              </a:rPr>
              <a:t> application)</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TaskDialog</a:t>
            </a:r>
            <a:r>
              <a:rPr lang="en-US" sz="1800" smtClean="0">
                <a:latin typeface="Courier New"/>
                <a:ea typeface="MS Mincho"/>
                <a:cs typeface="Times New Roman"/>
              </a:rPr>
              <a:t>.Show(</a:t>
            </a:r>
            <a:r>
              <a:rPr lang="en-US" sz="1800" smtClean="0">
                <a:solidFill>
                  <a:srgbClr val="A31515"/>
                </a:solidFill>
                <a:latin typeface="Courier New"/>
                <a:ea typeface="MS Mincho"/>
                <a:cs typeface="Times New Roman"/>
              </a:rPr>
              <a:t>"My Dialog Title"</a:t>
            </a:r>
            <a:r>
              <a:rPr lang="en-US" sz="1800" smtClean="0">
                <a:latin typeface="Courier New"/>
                <a:ea typeface="MS Mincho"/>
                <a:cs typeface="Times New Roman"/>
              </a:rPr>
              <a:t>, </a:t>
            </a:r>
            <a:r>
              <a:rPr lang="en-US" sz="1800" smtClean="0">
                <a:solidFill>
                  <a:srgbClr val="A31515"/>
                </a:solidFill>
                <a:latin typeface="Courier New"/>
                <a:ea typeface="MS Mincho"/>
                <a:cs typeface="Times New Roman"/>
              </a:rPr>
              <a:t>"Hello World from App!"</a:t>
            </a:r>
            <a:r>
              <a:rPr lang="en-US" sz="1800" smtClean="0">
                <a:latin typeface="Courier New"/>
                <a:ea typeface="MS Mincho"/>
                <a:cs typeface="Times New Roman"/>
              </a:rPr>
              <a:t>);</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smtClean="0">
                <a:solidFill>
                  <a:srgbClr val="0000FF"/>
                </a:solidFill>
                <a:latin typeface="Courier New"/>
                <a:ea typeface="MS Mincho"/>
                <a:cs typeface="Times New Roman"/>
              </a:rPr>
              <a:t>return</a:t>
            </a:r>
            <a:r>
              <a:rPr lang="en-US" sz="1800" smtClean="0">
                <a:latin typeface="Courier New"/>
                <a:ea typeface="MS Mincho"/>
                <a:cs typeface="Times New Roman"/>
              </a:rPr>
              <a:t> </a:t>
            </a:r>
            <a:r>
              <a:rPr lang="en-US" sz="1800" smtClean="0">
                <a:solidFill>
                  <a:srgbClr val="2B91AF"/>
                </a:solidFill>
                <a:latin typeface="Courier New"/>
                <a:ea typeface="MS Mincho"/>
                <a:cs typeface="Times New Roman"/>
              </a:rPr>
              <a:t>Result</a:t>
            </a:r>
            <a:r>
              <a:rPr lang="en-US" sz="1800" smtClean="0">
                <a:latin typeface="Courier New"/>
                <a:ea typeface="MS Mincho"/>
                <a:cs typeface="Times New Roman"/>
              </a:rPr>
              <a:t>.Succeeded;</a:t>
            </a:r>
            <a:endParaRPr lang="en-US" sz="240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p>
          <a:p>
            <a:pPr marL="0" marR="0">
              <a:lnSpc>
                <a:spcPct val="115000"/>
              </a:lnSpc>
              <a:spcBef>
                <a:spcPts val="0"/>
              </a:spcBef>
              <a:spcAft>
                <a:spcPts val="0"/>
              </a:spcAft>
            </a:pPr>
            <a:endParaRPr lang="en-US" sz="1800" smtClean="0">
              <a:latin typeface="Courier New"/>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FullClassName</a:t>
            </a:r>
            <a:r>
              <a:rPr lang="en-US" sz="1800" smtClean="0">
                <a:solidFill>
                  <a:srgbClr val="0000FF"/>
                </a:solidFill>
                <a:latin typeface="Courier New"/>
                <a:ea typeface="MS Mincho"/>
                <a:cs typeface="Times New Roman"/>
              </a:rPr>
              <a:t>&gt;</a:t>
            </a:r>
            <a:r>
              <a:rPr lang="en-US" sz="1800"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smtClean="0">
                <a:solidFill>
                  <a:srgbClr val="0000FF"/>
                </a:solidFill>
                <a:latin typeface="Courier New"/>
                <a:ea typeface="MS Mincho"/>
                <a:cs typeface="Times New Roman"/>
              </a:rPr>
              <a:t>&lt;</a:t>
            </a:r>
            <a:r>
              <a:rPr lang="en-US" sz="1800" smtClean="0">
                <a:solidFill>
                  <a:srgbClr val="A31515"/>
                </a:solidFill>
                <a:latin typeface="Courier New"/>
                <a:ea typeface="MS Mincho"/>
                <a:cs typeface="Times New Roman"/>
              </a:rPr>
              <a:t>Assembly</a:t>
            </a:r>
            <a:r>
              <a:rPr lang="en-US" sz="1800" smtClean="0">
                <a:solidFill>
                  <a:srgbClr val="0000FF"/>
                </a:solidFill>
                <a:latin typeface="Courier New"/>
                <a:ea typeface="MS Mincho"/>
                <a:cs typeface="Times New Roman"/>
              </a:rPr>
              <a:t>&gt;C</a:t>
            </a:r>
            <a:r>
              <a:rPr lang="en-US" sz="180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err="1" smtClean="0">
                <a:solidFill>
                  <a:srgbClr val="A31515"/>
                </a:solidFill>
                <a:latin typeface="Courier New"/>
                <a:ea typeface="MS Mincho"/>
                <a:cs typeface="Times New Roman"/>
              </a:rPr>
              <a:t>AddInId</a:t>
            </a:r>
            <a:r>
              <a:rPr lang="en-US" sz="1800" smtClean="0">
                <a:solidFill>
                  <a:srgbClr val="0000FF"/>
                </a:solidFill>
                <a:latin typeface="Courier New"/>
                <a:ea typeface="MS Mincho"/>
                <a:cs typeface="Times New Roman"/>
              </a:rPr>
              <a:t>&gt;</a:t>
            </a:r>
          </a:p>
          <a:p>
            <a:r>
              <a:rPr lang="en-GB" sz="1800" smtClean="0">
                <a:latin typeface="Courier New" pitchFamily="49" charset="0"/>
                <a:cs typeface="Courier New" pitchFamily="49" charset="0"/>
              </a:rPr>
              <a:t>    &lt;VendorId&gt;ADNP&lt;/VendorId&gt;</a:t>
            </a:r>
          </a:p>
          <a:p>
            <a:r>
              <a:rPr lang="en-GB" sz="1800" smtClean="0">
                <a:latin typeface="Courier New" pitchFamily="49" charset="0"/>
                <a:cs typeface="Courier New" pitchFamily="49" charset="0"/>
              </a:rPr>
              <a:t>    &lt;VendorDescription&gt;Autodesk, Inc. www.autodesk.com&lt;/VendorDescription&gt;</a:t>
            </a:r>
          </a:p>
          <a:p>
            <a:r>
              <a:rPr lang="en-US" sz="180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a:t>
            </a:r>
            <a:r>
              <a:rPr lang="en-US" sz="2200" dirty="0" smtClean="0">
                <a:solidFill>
                  <a:srgbClr val="000000"/>
                </a:solidFill>
                <a:latin typeface="Gill Sans" charset="0"/>
                <a:ea typeface="ヒラギノ角ゴ Pro W3" charset="0"/>
                <a:cs typeface="ヒラギノ角ゴ Pro W3" charset="0"/>
                <a:sym typeface="Gill Sans" charset="0"/>
              </a:rPr>
              <a: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Revit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WallTypeSet</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SDKSamples2012.sln,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endParaRPr lang="en-US" sz="2000" b="1" dirty="0" smtClean="0"/>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endParaRPr lang="en-US" sz="2000" b="1" dirty="0" smtClean="0"/>
          </a:p>
          <a:p>
            <a:pPr lvl="0"/>
            <a:r>
              <a:rPr lang="en-US" b="1" dirty="0" smtClean="0"/>
              <a:t>SDKSamples2013.sln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endParaRPr lang="en-US" sz="2000" b="1" dirty="0" smtClean="0"/>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Revit product and </a:t>
            </a:r>
            <a:r>
              <a:rPr lang="en-GB" smtClean="0"/>
              <a:t>API </a:t>
            </a:r>
            <a:r>
              <a:rPr lang="en-GB" smtClean="0"/>
              <a:t>plus Onebox</a:t>
            </a:r>
            <a:endParaRPr lang="en-GB" dirty="0" smtClean="0"/>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aka. HVAC) </a:t>
            </a:r>
          </a:p>
          <a:p>
            <a:pPr marL="722313" lvl="1" indent="-361950">
              <a:spcBef>
                <a:spcPts val="600"/>
              </a:spcBef>
            </a:pPr>
            <a:r>
              <a:rPr lang="en-GB" err="1" smtClean="0"/>
              <a:t>Revit</a:t>
            </a:r>
            <a:r>
              <a:rPr lang="en-GB" smtClean="0"/>
              <a:t> </a:t>
            </a:r>
            <a:r>
              <a:rPr lang="en-GB" smtClean="0"/>
              <a:t>Structure</a:t>
            </a:r>
          </a:p>
          <a:p>
            <a:pPr marL="722313" lvl="1" indent="-361950">
              <a:spcBef>
                <a:spcPts val="600"/>
              </a:spcBef>
            </a:pPr>
            <a:r>
              <a:rPr lang="en-GB" smtClean="0"/>
              <a:t>Onebox</a:t>
            </a:r>
            <a:endParaRPr lang="en-GB" dirty="0" smtClean="0"/>
          </a:p>
          <a:p>
            <a:pPr>
              <a:spcBef>
                <a:spcPts val="600"/>
              </a:spcBef>
              <a:buNone/>
            </a:pP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 (members only) </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a:t>
            </a:r>
          </a:p>
          <a:p>
            <a:pPr marL="722313" lvl="1" indent="-361950">
              <a:spcBef>
                <a:spcPts val="600"/>
              </a:spcBef>
            </a:pPr>
            <a:r>
              <a:rPr lang="en-GB" dirty="0" smtClean="0"/>
              <a:t>Web version and Web Update version on Autodesk home page (public) </a:t>
            </a:r>
          </a:p>
          <a:p>
            <a:pPr marL="1071563" lvl="2" indent="-349250">
              <a:spcBef>
                <a:spcPts val="600"/>
              </a:spcBef>
            </a:pPr>
            <a:r>
              <a:rPr lang="en-US" i="1" dirty="0" smtClean="0"/>
              <a:t>Products </a:t>
            </a:r>
            <a:r>
              <a:rPr lang="en-GB" altLang="ja-JP" i="1" dirty="0" smtClean="0">
                <a:ea typeface="ＭＳ Ｐゴシック" pitchFamily="34" charset="-128"/>
              </a:rPr>
              <a:t>&gt;</a:t>
            </a:r>
            <a:r>
              <a:rPr lang="en-US" i="1" dirty="0" smtClean="0"/>
              <a:t> Autodesk </a:t>
            </a:r>
            <a:r>
              <a:rPr lang="en-US" i="1" dirty="0" err="1" smtClean="0"/>
              <a:t>Revit</a:t>
            </a:r>
            <a:r>
              <a:rPr lang="en-US" i="1" dirty="0" smtClean="0"/>
              <a:t> Architecture/MEP/Structure </a:t>
            </a:r>
            <a:r>
              <a:rPr lang="en-GB" altLang="ja-JP" i="1" dirty="0" smtClean="0">
                <a:ea typeface="ＭＳ Ｐゴシック" pitchFamily="34" charset="-128"/>
              </a:rPr>
              <a:t>&gt;</a:t>
            </a:r>
            <a:r>
              <a:rPr lang="en-US" i="1" dirty="0" smtClean="0"/>
              <a:t> Product Download</a:t>
            </a:r>
          </a:p>
          <a:p>
            <a:pPr marL="1071563" lvl="2" indent="-349250">
              <a:spcBef>
                <a:spcPts val="600"/>
              </a:spcBef>
            </a:pPr>
            <a:r>
              <a:rPr lang="en-GB" dirty="0" smtClean="0"/>
              <a:t>Latest download version from the public product site</a:t>
            </a:r>
          </a:p>
          <a:p>
            <a:pPr marL="1071563" lvl="2" indent="-349250">
              <a:spcBef>
                <a:spcPts val="600"/>
              </a:spcBef>
            </a:pPr>
            <a:r>
              <a:rPr lang="en-GB" dirty="0" err="1" smtClean="0"/>
              <a:t>Revit</a:t>
            </a:r>
            <a:r>
              <a:rPr lang="en-GB" dirty="0" smtClean="0"/>
              <a:t> uses service pack technology, so no need for full installation on update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a:t>
            </a:r>
            <a:r>
              <a:rPr lang="en-US" smtClean="0"/>
              <a:t>detail level</a:t>
            </a:r>
            <a:endParaRPr lang="en-US" dirty="0" smtClean="0"/>
          </a:p>
          <a:p>
            <a:pPr lvl="0"/>
            <a:r>
              <a:rPr lang="en-US" dirty="0" smtClean="0"/>
              <a:t>Kinds </a:t>
            </a:r>
            <a:r>
              <a:rPr lang="en-US" smtClean="0"/>
              <a:t>of geometry objects</a:t>
            </a:r>
            <a:endParaRPr lang="en-US" dirty="0" smtClean="0"/>
          </a:p>
          <a:p>
            <a:pPr lvl="2"/>
            <a:r>
              <a:rPr lang="en-US" dirty="0" smtClean="0"/>
              <a:t>Solid</a:t>
            </a:r>
          </a:p>
          <a:p>
            <a:pPr lvl="2"/>
            <a:r>
              <a:rPr lang="en-US" dirty="0" smtClean="0"/>
              <a:t>Geometry Instance (a instance </a:t>
            </a:r>
            <a:r>
              <a:rPr lang="en-US" smtClean="0"/>
              <a:t>of a symbol element, e.g. door or window</a:t>
            </a:r>
            <a:endParaRPr lang="en-US" dirty="0" smtClean="0"/>
          </a:p>
          <a:p>
            <a:pPr lvl="2"/>
            <a:r>
              <a:rPr lang="en-US" dirty="0" smtClean="0"/>
              <a:t>Curve</a:t>
            </a:r>
          </a:p>
          <a:p>
            <a:pPr lvl="2"/>
            <a:r>
              <a:rPr lang="en-US" smtClean="0"/>
              <a:t>Mesh</a:t>
            </a:r>
            <a:endParaRPr lang="en-US" dirty="0" smtClean="0"/>
          </a:p>
          <a:p>
            <a:r>
              <a:rPr lang="en-US" dirty="0" smtClean="0"/>
              <a:t>Further drill </a:t>
            </a:r>
            <a:r>
              <a:rPr lang="en-US" smtClean="0"/>
              <a:t>down into </a:t>
            </a:r>
            <a:r>
              <a:rPr lang="en-US" dirty="0" smtClean="0"/>
              <a:t>Solids/Faces/Edges - </a:t>
            </a:r>
            <a:r>
              <a:rPr lang="en-US" smtClean="0"/>
              <a:t>use RevitLookup</a:t>
            </a:r>
            <a:endParaRPr lang="en-US" dirty="0" smtClean="0"/>
          </a:p>
          <a:p>
            <a:r>
              <a:rPr lang="en-US" err="1" smtClean="0"/>
              <a:t>RevitCommands</a:t>
            </a:r>
            <a:r>
              <a:rPr lang="en-US" smtClean="0"/>
              <a:t> SDK sample </a:t>
            </a:r>
            <a:r>
              <a:rPr lang="en-US" dirty="0" smtClean="0"/>
              <a:t>has a </a:t>
            </a:r>
            <a:r>
              <a:rPr lang="en-US" smtClean="0"/>
              <a:t>simple example</a:t>
            </a:r>
            <a:endParaRPr lang="en-US" dirty="0" smtClean="0"/>
          </a:p>
          <a:p>
            <a:r>
              <a:rPr lang="en-US" smtClean="0"/>
              <a:t>SDK samples </a:t>
            </a:r>
            <a:r>
              <a:rPr lang="en-US" dirty="0" smtClean="0"/>
              <a:t>show geometry access with </a:t>
            </a:r>
            <a:r>
              <a:rPr lang="en-US" smtClean="0"/>
              <a:t>a viewer</a:t>
            </a:r>
            <a:endParaRPr lang="en-US" dirty="0" smtClean="0"/>
          </a:p>
          <a:p>
            <a:pPr lvl="2"/>
            <a:r>
              <a:rPr lang="en-US" dirty="0" err="1" smtClean="0"/>
              <a:t>ElementViewer</a:t>
            </a:r>
            <a:endParaRPr lang="en-US" dirty="0" smtClean="0"/>
          </a:p>
          <a:p>
            <a:pPr lvl="2"/>
            <a:r>
              <a:rPr lang="en-US" dirty="0" err="1" smtClean="0"/>
              <a:t>RoomViewer</a:t>
            </a:r>
            <a:endParaRPr lang="en-US" dirty="0" smtClean="0"/>
          </a:p>
          <a:p>
            <a:pPr lvl="2"/>
            <a:r>
              <a:rPr lang="en-US" smtClean="0"/>
              <a:t>AnalyticalViewer</a:t>
            </a:r>
          </a:p>
          <a:p>
            <a:r>
              <a:rPr lang="en-US" smtClean="0"/>
              <a:t>Further viewing options</a:t>
            </a:r>
          </a:p>
          <a:p>
            <a:pPr lvl="2"/>
            <a:r>
              <a:rPr lang="en-US" smtClean="0"/>
              <a:t>SVG Simple Vector Graphics, VRML Virtual Reality Markup Language, OpenGL, DirectX, many public domain viewers</a:t>
            </a:r>
            <a:endParaRPr lang="en-US" dirty="0" smtClean="0"/>
          </a:p>
          <a:p>
            <a:pPr lvl="2"/>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err="1" smtClean="0"/>
              <a:t>Revit</a:t>
            </a:r>
            <a:r>
              <a:rPr lang="en-US" smtClean="0"/>
              <a:t> </a:t>
            </a:r>
            <a:r>
              <a:rPr lang="en-US" smtClean="0"/>
              <a:t>are </a:t>
            </a:r>
            <a:r>
              <a:rPr lang="en-US" dirty="0" smtClean="0"/>
              <a:t>bundled in </a:t>
            </a:r>
            <a:r>
              <a:rPr lang="en-US" smtClean="0"/>
              <a:t>one </a:t>
            </a:r>
            <a:r>
              <a:rPr lang="en-US" smtClean="0"/>
              <a:t>single sack  </a:t>
            </a:r>
            <a:endParaRPr lang="en-US" dirty="0" smtClean="0"/>
          </a:p>
          <a:p>
            <a:pPr lvl="0"/>
            <a:r>
              <a:rPr lang="en-US" dirty="0" smtClean="0"/>
              <a:t>To retrieve an element of interest, </a:t>
            </a:r>
            <a:r>
              <a:rPr lang="en-US" smtClean="0"/>
              <a:t>you </a:t>
            </a:r>
            <a:r>
              <a:rPr lang="en-US" smtClean="0"/>
              <a:t>filter for it</a:t>
            </a:r>
            <a:endParaRPr lang="en-US" dirty="0" smtClean="0"/>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a:xfrm>
            <a:off x="593725" y="1677987"/>
            <a:ext cx="11762080" cy="7168156"/>
          </a:xfrm>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err="1" smtClean="0"/>
              <a:t>Revit</a:t>
            </a:r>
            <a:r>
              <a:rPr lang="en-GB" dirty="0" smtClean="0"/>
              <a:t> API </a:t>
            </a:r>
            <a:r>
              <a:rPr lang="en-GB" smtClean="0"/>
              <a:t>assembly DLLs </a:t>
            </a:r>
            <a:r>
              <a:rPr lang="en-GB" dirty="0" smtClean="0"/>
              <a:t>are present in every </a:t>
            </a:r>
            <a:r>
              <a:rPr lang="en-GB" dirty="0" err="1" smtClean="0"/>
              <a:t>Revit</a:t>
            </a:r>
            <a:r>
              <a:rPr lang="en-GB" dirty="0" smtClean="0"/>
              <a: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smtClean="0"/>
              <a:t>Separate DB </a:t>
            </a:r>
            <a:r>
              <a:rPr lang="en-US" dirty="0" smtClean="0"/>
              <a:t>and </a:t>
            </a:r>
            <a:r>
              <a:rPr lang="en-US" smtClean="0"/>
              <a:t>UI modules for database and user interface</a:t>
            </a:r>
            <a:endParaRPr lang="en-US" dirty="0" smtClean="0"/>
          </a:p>
          <a:p>
            <a:pPr>
              <a:spcBef>
                <a:spcPts val="1800"/>
              </a:spcBef>
              <a:defRPr/>
            </a:pPr>
            <a:r>
              <a:rPr lang="en-GB" dirty="0" err="1" smtClean="0"/>
              <a:t>Revit</a:t>
            </a:r>
            <a:r>
              <a:rPr lang="en-GB" dirty="0" smtClean="0"/>
              <a:t> Architecture, Structure and MEP flavours</a:t>
            </a:r>
          </a:p>
          <a:p>
            <a:pPr marL="975292" lvl="2" indent="-325098"/>
            <a:r>
              <a:rPr lang="en-GB" sz="3100" dirty="0" smtClean="0"/>
              <a:t>Same </a:t>
            </a:r>
            <a:r>
              <a:rPr lang="en-GB" sz="3100" smtClean="0"/>
              <a:t>API DLLs</a:t>
            </a:r>
          </a:p>
          <a:p>
            <a:pPr marL="975292" lvl="2" indent="-325098"/>
            <a:r>
              <a:rPr lang="en-US" sz="3100" smtClean="0"/>
              <a:t>Almost all functionality is identical</a:t>
            </a:r>
            <a:endParaRPr lang="en-GB" sz="3100" dirty="0" smtClean="0"/>
          </a:p>
          <a:p>
            <a:pPr marL="975292" lvl="2" indent="-325098"/>
            <a:r>
              <a:rPr lang="en-GB" sz="3100" smtClean="0"/>
              <a:t>Some specific functionality is only active in </a:t>
            </a:r>
            <a:r>
              <a:rPr lang="en-GB" sz="3100" dirty="0" smtClean="0"/>
              <a:t>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r>
              <a:rPr lang="en-GB" dirty="0" smtClean="0"/>
              <a:t>SDK Installer in Revit 2013 temporary setup files</a:t>
            </a:r>
          </a:p>
          <a:p>
            <a:pPr lvl="1">
              <a:defRPr/>
            </a:pPr>
            <a:r>
              <a:rPr lang="en-GB" sz="2400" dirty="0" smtClean="0"/>
              <a:t>C:\Autodesk\Autodesk_Revit_2013_ENU_Win_32-64bit\Utilities\SDK\RevitSDK.exe</a:t>
            </a:r>
          </a:p>
          <a:p>
            <a:pPr>
              <a:spcBef>
                <a:spcPts val="1800"/>
              </a:spcBef>
              <a:defRPr/>
            </a:pPr>
            <a:r>
              <a:rPr lang="en-GB" dirty="0" smtClean="0"/>
              <a:t>Latest SDK update is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kern="0" dirty="0" err="1" smtClean="0">
                <a:sym typeface="Arial" pitchFamily="34" charset="0"/>
              </a:rPr>
              <a:t>e.g.,</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learnt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Section 6 (pp77 ~ 88) of Developer Guide.</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in changes in a model geometry and you need to access to the updated geometry, the graphics need to be regenerated. </a:t>
            </a:r>
          </a:p>
          <a:p>
            <a:endParaRPr lang="en-US" dirty="0" smtClean="0"/>
          </a:p>
          <a:p>
            <a:r>
              <a:rPr lang="en-US" dirty="0" smtClean="0"/>
              <a:t>You can control this by calling </a:t>
            </a:r>
            <a:r>
              <a:rPr lang="en-US" dirty="0" err="1" smtClean="0"/>
              <a:t>Document.Regenerate</a:t>
            </a:r>
            <a:r>
              <a:rPr lang="en-US" dirty="0" smtClean="0"/>
              <a:t>()</a:t>
            </a:r>
          </a:p>
          <a:p>
            <a:endParaRPr lang="en-US" dirty="0" smtClean="0"/>
          </a:p>
          <a:p>
            <a:r>
              <a:rPr lang="en-US" dirty="0" err="1" smtClean="0"/>
              <a:t>RegenerationOption.Manual</a:t>
            </a:r>
            <a:r>
              <a:rPr lang="en-US" dirty="0" smtClean="0"/>
              <a:t> is the only  regeneration option ...</a:t>
            </a:r>
          </a:p>
          <a:p>
            <a:endParaRPr lang="en-US" dirty="0" smtClean="0"/>
          </a:p>
          <a:p>
            <a:endParaRPr lang="en-US" dirty="0" smtClean="0"/>
          </a:p>
          <a:p>
            <a:endParaRPr lang="en-US" dirty="0" smtClean="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a:t>
            </a:r>
            <a:r>
              <a:rPr lang="en-US" smtClean="0"/>
              <a:t>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smtClean="0"/>
              <a:t>Read once</a:t>
            </a:r>
          </a:p>
          <a:p>
            <a:pPr lvl="2"/>
            <a:r>
              <a:rPr lang="en-GB" sz="2000" dirty="0" smtClean="0"/>
              <a:t>Read Me First.doc</a:t>
            </a:r>
          </a:p>
          <a:p>
            <a:pPr lvl="2"/>
            <a:r>
              <a:rPr lang="en-US" sz="2000" dirty="0" smtClean="0"/>
              <a:t>Getting Started with the Revit API.doc</a:t>
            </a:r>
          </a:p>
          <a:p>
            <a:pPr lvl="2"/>
            <a:r>
              <a:rPr lang="en-US" sz="2000" dirty="0" smtClean="0"/>
              <a:t>Revit Platform API Changes and Additions.doc</a:t>
            </a:r>
          </a:p>
          <a:p>
            <a:r>
              <a:rPr lang="en-US" sz="2800" dirty="0" smtClean="0"/>
              <a:t>Keep at hand always</a:t>
            </a:r>
          </a:p>
          <a:p>
            <a:pPr lvl="2"/>
            <a:r>
              <a:rPr lang="en-US" sz="2000" dirty="0" smtClean="0"/>
              <a:t>Revit API Developer Guide.pdf</a:t>
            </a:r>
            <a:endParaRPr lang="en-GB" sz="2000" dirty="0" smtClean="0"/>
          </a:p>
          <a:p>
            <a:pPr lvl="2"/>
            <a:r>
              <a:rPr lang="en-GB" sz="2000" dirty="0" smtClean="0"/>
              <a:t>RevitAPI.chm</a:t>
            </a:r>
          </a:p>
          <a:p>
            <a:pPr lvl="3"/>
            <a:r>
              <a:rPr lang="en-GB" sz="2000" dirty="0" smtClean="0"/>
              <a:t>What's New section is similar to </a:t>
            </a:r>
            <a:r>
              <a:rPr lang="en-US" sz="2000" dirty="0" smtClean="0"/>
              <a:t>Changes and Additions doc</a:t>
            </a:r>
            <a:endParaRPr lang="en-GB" sz="2000" dirty="0" smtClean="0"/>
          </a:p>
          <a:p>
            <a:r>
              <a:rPr lang="en-GB" sz="2800" dirty="0" smtClean="0"/>
              <a:t>Read if needed</a:t>
            </a:r>
          </a:p>
          <a:p>
            <a:pPr lvl="2"/>
            <a:r>
              <a:rPr lang="en-GB" sz="2000" dirty="0" smtClean="0"/>
              <a:t>RevitAddInUtility.chm – installer</a:t>
            </a:r>
          </a:p>
          <a:p>
            <a:pPr lvl="2"/>
            <a:r>
              <a:rPr lang="en-GB" sz="2000" dirty="0" smtClean="0"/>
              <a:t>Autodesk Icon Guidelines.pdf – user interface</a:t>
            </a:r>
          </a:p>
          <a:p>
            <a:pPr lvl="2"/>
            <a:r>
              <a:rPr lang="en-GB" sz="2000" dirty="0" smtClean="0"/>
              <a:t>Revit Server SDK – file access on server</a:t>
            </a:r>
          </a:p>
          <a:p>
            <a:pPr lvl="2"/>
            <a:r>
              <a:rPr lang="en-GB" sz="2000" dirty="0" smtClean="0"/>
              <a:t>Revit Structure – section definitions and material properties</a:t>
            </a:r>
          </a:p>
          <a:p>
            <a:pPr lvl="2"/>
            <a:r>
              <a:rPr lang="en-GB" sz="2000" dirty="0" smtClean="0"/>
              <a:t>REX SDK – Revit extensions framework</a:t>
            </a:r>
          </a:p>
          <a:p>
            <a:r>
              <a:rPr lang="en-US" sz="2800" dirty="0" smtClean="0"/>
              <a:t>Important utilities</a:t>
            </a:r>
            <a:endParaRPr lang="en-GB" sz="2800" dirty="0" smtClean="0"/>
          </a:p>
          <a:p>
            <a:pPr lvl="2"/>
            <a:r>
              <a:rPr lang="en-GB" sz="2000" dirty="0" smtClean="0"/>
              <a:t>Add-In Manager</a:t>
            </a:r>
          </a:p>
          <a:p>
            <a:pPr lvl="2"/>
            <a:r>
              <a:rPr lang="en-GB" sz="2000" dirty="0" err="1" smtClean="0"/>
              <a:t>RevitLookup</a:t>
            </a:r>
            <a:endParaRPr lang="en-GB" sz="2000" dirty="0" smtClean="0"/>
          </a:p>
          <a:p>
            <a:r>
              <a:rPr lang="en-GB" sz="2800" dirty="0" smtClean="0"/>
              <a:t>Samples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743575" y="4359370"/>
            <a:ext cx="70546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NewFamilyInstance</a:t>
            </a:r>
            <a:r>
              <a:rPr lang="en-US" sz="2800" dirty="0" smtClean="0"/>
              <a:t>() </a:t>
            </a:r>
          </a:p>
          <a:p>
            <a:pPr lvl="2">
              <a:buNone/>
            </a:pPr>
            <a:r>
              <a:rPr lang="en-US" sz="2800" dirty="0" smtClean="0"/>
              <a:t>Use static Create methods  e.g., </a:t>
            </a:r>
            <a:r>
              <a:rPr lang="en-US" sz="2800" dirty="0" err="1" smtClean="0"/>
              <a:t>Wall.Create</a:t>
            </a:r>
            <a:r>
              <a:rPr lang="en-US" sz="2800" dirty="0" smtClean="0"/>
              <a:t>(doc, …)</a:t>
            </a:r>
          </a:p>
          <a:p>
            <a:pPr lvl="2">
              <a:buNone/>
            </a:pPr>
            <a:endParaRPr lang="en-US" sz="2800" dirty="0" smtClean="0"/>
          </a:p>
          <a:p>
            <a:pPr lvl="2">
              <a:buNone/>
            </a:pPr>
            <a:endParaRPr lang="en-US" dirty="0" smtClean="0"/>
          </a:p>
          <a:p>
            <a:r>
              <a:rPr lang="en-US" dirty="0" smtClean="0"/>
              <a:t>Multiple overloaded methods, each for a specific condition and/or apply only certain types of elements. </a:t>
            </a:r>
          </a:p>
          <a:p>
            <a:pPr lvl="2">
              <a:buNone/>
            </a:pPr>
            <a:r>
              <a:rPr lang="en-US" sz="2800" dirty="0" smtClean="0"/>
              <a:t>e.g., 5 </a:t>
            </a:r>
            <a:r>
              <a:rPr lang="en-US" sz="2800" dirty="0" err="1" smtClean="0"/>
              <a:t>Wall.Create</a:t>
            </a:r>
            <a:r>
              <a:rPr lang="en-US" sz="2800" dirty="0" smtClean="0"/>
              <a:t>(), 9 </a:t>
            </a:r>
            <a:r>
              <a:rPr lang="en-US" sz="2800" dirty="0" err="1" smtClean="0"/>
              <a:t>NewFamilyInstance</a:t>
            </a:r>
            <a:r>
              <a:rPr lang="en-US" sz="2800" dirty="0" smtClean="0"/>
              <a:t>()</a:t>
            </a:r>
          </a:p>
          <a:p>
            <a:pPr lvl="1">
              <a:buNone/>
            </a:pPr>
            <a:r>
              <a:rPr lang="en-US" dirty="0" smtClean="0"/>
              <a:t>cf. Dev Guide p177</a:t>
            </a:r>
          </a:p>
          <a:p>
            <a:endParaRPr lang="en-US"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Wall.</a:t>
            </a:r>
            <a:r>
              <a:rPr lang="en-US" sz="1800" b="1" dirty="0" err="1" smtClean="0">
                <a:latin typeface="Courier New"/>
                <a:ea typeface="MS Mincho"/>
                <a:cs typeface="Times New Roman"/>
              </a:rPr>
              <a:t>Create</a:t>
            </a:r>
            <a:r>
              <a:rPr lang="en-US" sz="1800" dirty="0" smtClean="0">
                <a:latin typeface="Courier New"/>
                <a:ea typeface="MS Mincho"/>
                <a:cs typeface="Times New Roman"/>
              </a:rPr>
              <a:t>(</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Thank you!</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677987"/>
            <a:ext cx="11762080" cy="4191000"/>
          </a:xfrm>
        </p:spPr>
        <p:txBody>
          <a:bodyPr/>
          <a:lstStyle/>
          <a:p>
            <a:r>
              <a:rPr lang="en-GB" dirty="0" smtClean="0"/>
              <a:t>Documentation</a:t>
            </a:r>
          </a:p>
          <a:p>
            <a:pPr lvl="1"/>
            <a:r>
              <a:rPr lang="en-GB" sz="2400" dirty="0" smtClean="0"/>
              <a:t>Revit 2013 New Samples.doc</a:t>
            </a:r>
          </a:p>
          <a:p>
            <a:pPr lvl="1"/>
            <a:r>
              <a:rPr lang="en-GB" sz="2400" dirty="0" smtClean="0"/>
              <a:t>SamplesReadMe.htm</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SDKSamples2013.sln</a:t>
            </a:r>
          </a:p>
          <a:p>
            <a:r>
              <a:rPr lang="en-US" dirty="0" smtClean="0"/>
              <a:t>And the samples themselves!</a:t>
            </a:r>
            <a:endParaRPr lang="en-GB" dirty="0" smtClean="0"/>
          </a:p>
          <a:p>
            <a:endParaRPr lang="en-US" dirty="0"/>
          </a:p>
        </p:txBody>
      </p:sp>
      <p:pic>
        <p:nvPicPr>
          <p:cNvPr id="5" name="Picture 4" descr="sdk_samples.png"/>
          <p:cNvPicPr>
            <a:picLocks noChangeAspect="1"/>
          </p:cNvPicPr>
          <p:nvPr/>
        </p:nvPicPr>
        <p:blipFill>
          <a:blip r:embed="rId3" cstate="print"/>
          <a:stretch>
            <a:fillRect/>
          </a:stretch>
        </p:blipFill>
        <p:spPr>
          <a:xfrm>
            <a:off x="13119" y="6059659"/>
            <a:ext cx="13011150" cy="3695528"/>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dirty="0" smtClean="0"/>
              <a:t>Implement </a:t>
            </a:r>
            <a:r>
              <a:rPr lang="en-GB" sz="2400" dirty="0" err="1" smtClean="0"/>
              <a:t>IExternalCommand</a:t>
            </a:r>
            <a:r>
              <a:rPr lang="en-GB" sz="2400" dirty="0" smtClean="0"/>
              <a:t>; install an add-in manifest</a:t>
            </a:r>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r>
              <a:rPr lang="en-GB" sz="2400" dirty="0" smtClean="0"/>
              <a:t>; install an add-in manifest</a:t>
            </a:r>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can invoke external commands</a:t>
            </a:r>
            <a:br>
              <a:rPr lang="en-GB" sz="2400" dirty="0" smtClean="0"/>
            </a:br>
            <a:endParaRPr lang="en-GB" sz="2400" dirty="0" smtClean="0"/>
          </a:p>
          <a:p>
            <a:pPr>
              <a:buNone/>
            </a:pPr>
            <a:r>
              <a:rPr lang="en-US" dirty="0" smtClean="0"/>
              <a:t>3. </a:t>
            </a:r>
            <a:r>
              <a:rPr lang="en-US" dirty="0" err="1" smtClean="0"/>
              <a:t>SharpDevelop</a:t>
            </a:r>
            <a:r>
              <a:rPr lang="en-US" dirty="0" smtClean="0"/>
              <a:t> macro </a:t>
            </a:r>
            <a:r>
              <a:rPr lang="en-US" sz="2400" baseline="30000" dirty="0" smtClean="0"/>
              <a:t>*) </a:t>
            </a:r>
            <a:r>
              <a:rPr lang="en-US" sz="2400" dirty="0" smtClean="0"/>
              <a:t>not today’s focus</a:t>
            </a:r>
            <a:endParaRPr lang="en-GB" dirty="0" smtClean="0"/>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5635</Words>
  <Application>Microsoft Office PowerPoint</Application>
  <PresentationFormat>Custom</PresentationFormat>
  <Paragraphs>1257</Paragraphs>
  <Slides>76</Slides>
  <Notes>41</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Slide 75</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2012-04-25T13:07:10Z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