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9"/>
  </p:notesMasterIdLst>
  <p:handoutMasterIdLst>
    <p:handoutMasterId r:id="rId40"/>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7" r:id="rId29"/>
    <p:sldId id="322" r:id="rId30"/>
    <p:sldId id="335" r:id="rId31"/>
    <p:sldId id="336" r:id="rId32"/>
    <p:sldId id="337" r:id="rId33"/>
    <p:sldId id="357" r:id="rId34"/>
    <p:sldId id="360" r:id="rId35"/>
    <p:sldId id="356" r:id="rId36"/>
    <p:sldId id="354" r:id="rId37"/>
    <p:sldId id="355" r:id="rId38"/>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68486" autoAdjust="0"/>
  </p:normalViewPr>
  <p:slideViewPr>
    <p:cSldViewPr>
      <p:cViewPr varScale="1">
        <p:scale>
          <a:sx n="35" d="100"/>
          <a:sy n="35" d="100"/>
        </p:scale>
        <p:origin x="-1722" y="-7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3/19/2012</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3/19/2012</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a:t>
            </a:r>
            <a:r>
              <a:rPr lang="en-US" sz="1100" kern="1200" baseline="0" dirty="0" smtClean="0">
                <a:solidFill>
                  <a:schemeClr val="tx1"/>
                </a:solidFill>
                <a:latin typeface="+mn-lt"/>
                <a:ea typeface="+mn-ea"/>
                <a:cs typeface="+mn-cs"/>
              </a:rPr>
              <a:t>compliant</a:t>
            </a:r>
            <a:r>
              <a:rPr lang="en-US" sz="1100" kern="1200" baseline="0" dirty="0" smtClean="0">
                <a:solidFill>
                  <a:schemeClr val="tx1"/>
                </a:solidFill>
                <a:latin typeface="+mn-lt"/>
                <a:ea typeface="+mn-ea"/>
                <a:cs typeface="+mn-cs"/>
              </a:rPr>
              <a: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33</a:t>
            </a:fld>
            <a:endParaRPr lang="en-US" smtClean="0"/>
          </a:p>
        </p:txBody>
      </p:sp>
      <p:sp>
        <p:nvSpPr>
          <p:cNvPr id="295939" name="Rectangle 2"/>
          <p:cNvSpPr>
            <a:spLocks noGrp="1" noRot="1" noChangeAspect="1" noChangeArrowheads="1" noTextEdit="1"/>
          </p:cNvSpPr>
          <p:nvPr>
            <p:ph type="sldImg"/>
          </p:nvPr>
        </p:nvSpPr>
        <p:spPr>
          <a:xfrm>
            <a:off x="1741488" y="698500"/>
            <a:ext cx="3632200" cy="27241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Since </a:t>
            </a:r>
            <a:r>
              <a:rPr lang="en-US" sz="1100" dirty="0" err="1" smtClean="0"/>
              <a:t>Revit</a:t>
            </a:r>
            <a:r>
              <a:rPr lang="en-US" sz="1100" dirty="0" smtClean="0"/>
              <a:t> 2012 we can </a:t>
            </a:r>
            <a:r>
              <a:rPr lang="en-US" sz="1100" dirty="0" smtClean="0"/>
              <a:t>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a:t>
            </a:r>
            <a:r>
              <a:rPr lang="en-US" sz="1100" dirty="0" smtClean="0"/>
              <a:t>file</a:t>
            </a:r>
            <a:r>
              <a:rPr lang="en-US" sz="1100" dirty="0" smtClean="0"/>
              <a:t>.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2012 </a:t>
            </a:r>
            <a:r>
              <a:rPr lang="en-US" sz="900" baseline="0" dirty="0">
                <a:solidFill>
                  <a:srgbClr val="969696"/>
                </a:solidFill>
              </a:rPr>
              <a:t>Autodesk </a:t>
            </a: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t>Revit</a:t>
            </a:r>
            <a:r>
              <a:rPr lang="en-US" sz="1600" smtClean="0"/>
              <a:t> UI </a:t>
            </a:r>
            <a:r>
              <a:rPr lang="en-US" sz="1600" dirty="0" smtClean="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85653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373187"/>
            <a:ext cx="11762080" cy="74729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2011 Autodesk </a:t>
            </a:r>
            <a:endParaRPr lang="en-US" sz="900" baseline="0" dirty="0">
              <a:solidFill>
                <a:srgbClr val="969696"/>
              </a:solidFill>
            </a:endParaRP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solidFill>
                  <a:schemeClr val="bg1"/>
                </a:solidFill>
              </a:rPr>
              <a:t>Revit</a:t>
            </a:r>
            <a:r>
              <a:rPr lang="en-US" sz="1600" smtClean="0">
                <a:solidFill>
                  <a:schemeClr val="bg1"/>
                </a:solidFill>
              </a:rPr>
              <a:t> UI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t>Revit</a:t>
            </a:r>
            <a:r>
              <a:rPr lang="en-US" sz="5400" dirty="0" smtClean="0"/>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t> </a:t>
            </a:r>
            <a:endParaRPr lang="en-US" sz="2400" i="1" dirty="0" smtClean="0"/>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r>
              <a:rPr lang="en-US" sz="2400" dirty="0" smtClean="0"/>
              <a:t>*) progress bar is not available</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dirty="0" smtClean="0"/>
              <a:t>Task dialog</a:t>
            </a:r>
          </a:p>
          <a:p>
            <a:pPr lvl="1">
              <a:lnSpc>
                <a:spcPct val="150000"/>
              </a:lnSpc>
            </a:pPr>
            <a:r>
              <a:rPr lang="en-US" sz="3600" dirty="0" smtClean="0"/>
              <a:t>Events </a:t>
            </a:r>
          </a:p>
          <a:p>
            <a:pPr lvl="1">
              <a:lnSpc>
                <a:spcPct val="150000"/>
              </a:lnSpc>
            </a:pPr>
            <a:r>
              <a:rPr lang="en-US" sz="3600" dirty="0" smtClean="0"/>
              <a:t>Dynamic model update</a:t>
            </a:r>
          </a:p>
          <a:p>
            <a:pPr lvl="1">
              <a:lnSpc>
                <a:spcPct val="150000"/>
              </a:lnSpc>
            </a:pP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Recording of </a:t>
            </a:r>
            <a:r>
              <a:rPr lang="en-GB" dirty="0" err="1" smtClean="0"/>
              <a:t>Revit</a:t>
            </a:r>
            <a:r>
              <a:rPr lang="en-GB" dirty="0" smtClean="0"/>
              <a:t> API Webcast</a:t>
            </a:r>
          </a:p>
          <a:p>
            <a:pPr lvl="1">
              <a:spcBef>
                <a:spcPts val="300"/>
              </a:spcBef>
            </a:pPr>
            <a:r>
              <a:rPr lang="en-GB" sz="2000" dirty="0" smtClean="0">
                <a:hlinkClick r:id="rId3"/>
              </a:rPr>
              <a:t>http://www.adskconsulting.com/adn/cs/api_course_sched.php</a:t>
            </a:r>
            <a:endParaRPr lang="en-GB" sz="2000" dirty="0" smtClean="0"/>
          </a:p>
          <a:p>
            <a:pPr lvl="1">
              <a:spcBef>
                <a:spcPts val="300"/>
              </a:spcBef>
            </a:pPr>
            <a:r>
              <a:rPr lang="en-GB" sz="2000" dirty="0" smtClean="0"/>
              <a:t>What’s new in </a:t>
            </a:r>
            <a:r>
              <a:rPr lang="en-GB" sz="2000" dirty="0" smtClean="0"/>
              <a:t>2013, </a:t>
            </a:r>
            <a:r>
              <a:rPr lang="en-GB" sz="2000" dirty="0" smtClean="0"/>
              <a:t>Family API, MEP, etc. </a:t>
            </a:r>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US" sz="2000" dirty="0" smtClean="0"/>
          </a:p>
          <a:p>
            <a:pPr>
              <a:buNone/>
              <a:defRPr/>
            </a:pPr>
            <a:r>
              <a:rPr lang="en-GB" dirty="0" smtClean="0"/>
              <a:t>Autodesk Developer Network</a:t>
            </a:r>
          </a:p>
          <a:p>
            <a:pPr lvl="1">
              <a:defRPr/>
            </a:pPr>
            <a:r>
              <a:rPr lang="en-GB" sz="2000" noProof="1" smtClean="0">
                <a:hlinkClick r:id="rId4"/>
              </a:rPr>
              <a:t>http://</a:t>
            </a:r>
            <a:r>
              <a:rPr lang="en-GB" sz="2000" noProof="1" smtClean="0">
                <a:hlinkClick r:id="rId7"/>
              </a:rPr>
              <a:t>www.autodesk.com/</a:t>
            </a:r>
            <a:r>
              <a:rPr lang="en-US" sz="2000" dirty="0" err="1" smtClean="0">
                <a:hlinkClick r:id="rId7"/>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6"/>
              </a:rPr>
              <a:t>http://adn.autodesk.com</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smtClean="0"/>
              <a:t>Thank you!</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1" y="1"/>
            <a:ext cx="13011150"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cstate="print"/>
          <a:stretch>
            <a:fillRect/>
          </a:stretch>
        </p:blipFill>
        <p:spPr bwMode="auto">
          <a:xfrm>
            <a:off x="0" y="3478153"/>
            <a:ext cx="12996168"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a:t>
            </a:r>
            <a:r>
              <a:rPr lang="en-GB" dirty="0" smtClean="0"/>
              <a:t>(since </a:t>
            </a:r>
            <a:r>
              <a:rPr lang="en-GB" dirty="0" err="1" smtClean="0"/>
              <a:t>Revit</a:t>
            </a:r>
            <a:r>
              <a:rPr lang="en-GB" dirty="0" smtClean="0"/>
              <a:t> </a:t>
            </a:r>
            <a:r>
              <a:rPr lang="en-GB" dirty="0" smtClean="0"/>
              <a:t>2012,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a:t>
            </a:r>
            <a:r>
              <a:rPr lang="en-GB" dirty="0" smtClean="0"/>
              <a:t>button</a:t>
            </a:r>
          </a:p>
          <a:p>
            <a:pPr lvl="1"/>
            <a:endParaRPr lang="en-GB" sz="1100" dirty="0" smtClean="0"/>
          </a:p>
          <a:p>
            <a:pPr lvl="1"/>
            <a:r>
              <a:rPr lang="en-GB" dirty="0" smtClean="0"/>
              <a:t>Pull-down </a:t>
            </a:r>
            <a:r>
              <a:rPr lang="en-GB" dirty="0" smtClean="0"/>
              <a:t>button</a:t>
            </a:r>
          </a:p>
          <a:p>
            <a:pPr lvl="1"/>
            <a:endParaRPr lang="en-GB" sz="1100" dirty="0" smtClean="0"/>
          </a:p>
          <a:p>
            <a:pPr lvl="1"/>
            <a:r>
              <a:rPr lang="en-GB" dirty="0" smtClean="0"/>
              <a:t>Single or stacked layout with two or three </a:t>
            </a:r>
            <a:r>
              <a:rPr lang="en-GB" dirty="0" smtClean="0"/>
              <a:t>rows</a:t>
            </a:r>
          </a:p>
          <a:p>
            <a:pPr lvl="1"/>
            <a:endParaRPr lang="en-GB" sz="1100" dirty="0" smtClean="0"/>
          </a:p>
          <a:p>
            <a:pPr lvl="1"/>
            <a:r>
              <a:rPr lang="en-GB" dirty="0" smtClean="0"/>
              <a:t>Split </a:t>
            </a:r>
            <a:r>
              <a:rPr lang="en-GB" dirty="0" smtClean="0"/>
              <a:t>button</a:t>
            </a:r>
          </a:p>
          <a:p>
            <a:pPr lvl="1"/>
            <a:endParaRPr lang="en-GB" sz="1100" dirty="0" smtClean="0"/>
          </a:p>
          <a:p>
            <a:pPr lvl="1"/>
            <a:r>
              <a:rPr lang="en-GB" dirty="0" smtClean="0"/>
              <a:t>Radio </a:t>
            </a:r>
            <a:r>
              <a:rPr lang="en-GB" dirty="0" smtClean="0"/>
              <a:t>Group</a:t>
            </a:r>
          </a:p>
          <a:p>
            <a:pPr lvl="1"/>
            <a:endParaRPr lang="en-GB" sz="1100" dirty="0" smtClean="0"/>
          </a:p>
          <a:p>
            <a:pPr lvl="1"/>
            <a:r>
              <a:rPr lang="en-GB" dirty="0" smtClean="0"/>
              <a:t>Combo </a:t>
            </a:r>
            <a:r>
              <a:rPr lang="en-GB" dirty="0" smtClean="0"/>
              <a:t>box</a:t>
            </a:r>
          </a:p>
          <a:p>
            <a:pPr lvl="1"/>
            <a:endParaRPr lang="en-GB" sz="1100" dirty="0" smtClean="0"/>
          </a:p>
          <a:p>
            <a:pPr lvl="1"/>
            <a:r>
              <a:rPr lang="en-GB" dirty="0" smtClean="0"/>
              <a:t>Text </a:t>
            </a:r>
            <a:r>
              <a:rPr lang="en-GB" dirty="0" smtClean="0"/>
              <a:t>box</a:t>
            </a:r>
          </a:p>
          <a:p>
            <a:pPr lvl="1"/>
            <a:endParaRPr lang="en-GB" sz="1100" dirty="0" smtClean="0"/>
          </a:p>
          <a:p>
            <a:pPr lvl="1"/>
            <a:r>
              <a:rPr lang="en-GB" dirty="0" smtClean="0"/>
              <a:t>Slide-Out </a:t>
            </a:r>
            <a:r>
              <a:rPr lang="en-GB" dirty="0" smtClean="0"/>
              <a:t>panel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4259</Words>
  <Application>Microsoft Office PowerPoint</Application>
  <PresentationFormat>Custom</PresentationFormat>
  <Paragraphs>537</Paragraphs>
  <Slides>33</Slides>
  <Notes>33</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ADSK_Dark</vt:lpstr>
      <vt:lpstr>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End of Presentation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2012-03-18T19:59:23Z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