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 id="2147483687" r:id="rId5"/>
  </p:sldMasterIdLst>
  <p:notesMasterIdLst>
    <p:notesMasterId r:id="rId58"/>
  </p:notesMasterIdLst>
  <p:handoutMasterIdLst>
    <p:handoutMasterId r:id="rId59"/>
  </p:handoutMasterIdLst>
  <p:sldIdLst>
    <p:sldId id="314" r:id="rId6"/>
    <p:sldId id="321" r:id="rId7"/>
    <p:sldId id="412" r:id="rId8"/>
    <p:sldId id="388" r:id="rId9"/>
    <p:sldId id="389" r:id="rId10"/>
    <p:sldId id="390" r:id="rId11"/>
    <p:sldId id="391" r:id="rId12"/>
    <p:sldId id="392" r:id="rId13"/>
    <p:sldId id="393" r:id="rId14"/>
    <p:sldId id="394" r:id="rId15"/>
    <p:sldId id="342" r:id="rId16"/>
    <p:sldId id="413" r:id="rId17"/>
    <p:sldId id="414" r:id="rId18"/>
    <p:sldId id="422" r:id="rId19"/>
    <p:sldId id="423" r:id="rId20"/>
    <p:sldId id="424" r:id="rId21"/>
    <p:sldId id="425" r:id="rId22"/>
    <p:sldId id="426" r:id="rId23"/>
    <p:sldId id="427" r:id="rId24"/>
    <p:sldId id="380" r:id="rId25"/>
    <p:sldId id="355" r:id="rId26"/>
    <p:sldId id="354" r:id="rId27"/>
    <p:sldId id="357" r:id="rId28"/>
    <p:sldId id="382" r:id="rId29"/>
    <p:sldId id="384" r:id="rId30"/>
    <p:sldId id="385" r:id="rId31"/>
    <p:sldId id="386" r:id="rId32"/>
    <p:sldId id="362" r:id="rId33"/>
    <p:sldId id="396" r:id="rId34"/>
    <p:sldId id="397" r:id="rId35"/>
    <p:sldId id="347" r:id="rId36"/>
    <p:sldId id="348" r:id="rId37"/>
    <p:sldId id="365" r:id="rId38"/>
    <p:sldId id="349" r:id="rId39"/>
    <p:sldId id="350" r:id="rId40"/>
    <p:sldId id="368" r:id="rId41"/>
    <p:sldId id="367" r:id="rId42"/>
    <p:sldId id="369" r:id="rId43"/>
    <p:sldId id="371" r:id="rId44"/>
    <p:sldId id="370" r:id="rId45"/>
    <p:sldId id="351" r:id="rId46"/>
    <p:sldId id="352" r:id="rId47"/>
    <p:sldId id="400" r:id="rId48"/>
    <p:sldId id="401" r:id="rId49"/>
    <p:sldId id="421" r:id="rId50"/>
    <p:sldId id="408" r:id="rId51"/>
    <p:sldId id="410" r:id="rId52"/>
    <p:sldId id="409" r:id="rId53"/>
    <p:sldId id="411" r:id="rId54"/>
    <p:sldId id="405" r:id="rId55"/>
    <p:sldId id="340" r:id="rId56"/>
    <p:sldId id="339" r:id="rId57"/>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32" autoAdjust="0"/>
    <p:restoredTop sz="67606" autoAdjust="0"/>
  </p:normalViewPr>
  <p:slideViewPr>
    <p:cSldViewPr>
      <p:cViewPr varScale="1">
        <p:scale>
          <a:sx n="50" d="100"/>
          <a:sy n="50" d="100"/>
        </p:scale>
        <p:origin x="-1674"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4/26/2012</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4/26/2012</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52</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pic>
        <p:nvPicPr>
          <p:cNvPr id="4" name="Picture 2"/>
          <p:cNvPicPr>
            <a:picLocks noChangeAspect="1" noChangeArrowheads="1"/>
          </p:cNvPicPr>
          <p:nvPr/>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2012 </a:t>
            </a:r>
            <a:r>
              <a:rPr lang="en-US" sz="900" baseline="0" dirty="0">
                <a:solidFill>
                  <a:srgbClr val="969696"/>
                </a:solidFill>
              </a:rPr>
              <a:t>Autodesk </a:t>
            </a:r>
          </a:p>
        </p:txBody>
      </p:sp>
      <p:sp>
        <p:nvSpPr>
          <p:cNvPr id="6" name="TextBox 5"/>
          <p:cNvSpPr txBox="1"/>
          <p:nvPr/>
        </p:nvSpPr>
        <p:spPr>
          <a:xfrm>
            <a:off x="5462720" y="9145587"/>
            <a:ext cx="2098523" cy="338554"/>
          </a:xfrm>
          <a:prstGeom prst="rect">
            <a:avLst/>
          </a:prstGeom>
          <a:noFill/>
        </p:spPr>
        <p:txBody>
          <a:bodyPr wrap="none" rtlCol="0">
            <a:spAutoFit/>
          </a:bodyPr>
          <a:lstStyle/>
          <a:p>
            <a:r>
              <a:rPr lang="en-US" sz="1600" smtClean="0"/>
              <a:t>The Revit Family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2011 </a:t>
            </a:r>
            <a:r>
              <a:rPr lang="en-US" sz="900" baseline="0" dirty="0">
                <a:solidFill>
                  <a:srgbClr val="969696"/>
                </a:solidFill>
              </a:rPr>
              <a:t>Autodesk </a:t>
            </a:r>
          </a:p>
        </p:txBody>
      </p:sp>
      <p:sp>
        <p:nvSpPr>
          <p:cNvPr id="6" name="TextBox 5"/>
          <p:cNvSpPr txBox="1"/>
          <p:nvPr/>
        </p:nvSpPr>
        <p:spPr>
          <a:xfrm>
            <a:off x="5438775" y="9221787"/>
            <a:ext cx="2098523" cy="338554"/>
          </a:xfrm>
          <a:prstGeom prst="rect">
            <a:avLst/>
          </a:prstGeom>
          <a:noFill/>
        </p:spPr>
        <p:txBody>
          <a:bodyPr wrap="none" rtlCol="0">
            <a:spAutoFit/>
          </a:bodyPr>
          <a:lstStyle/>
          <a:p>
            <a:r>
              <a:rPr lang="en-US" sz="1600" smtClean="0">
                <a:solidFill>
                  <a:schemeClr val="bg1"/>
                </a:solidFill>
              </a:rPr>
              <a:t>The Revit Family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hyperlink" Target="http://adn.autodesk.com/" TargetMode="External"/><Relationship Id="rId3" Type="http://schemas.openxmlformats.org/officeDocument/2006/relationships/hyperlink" Target="http://au.autodesk.com/?nd=class&amp;session_id=5265" TargetMode="External"/><Relationship Id="rId7" Type="http://schemas.openxmlformats.org/officeDocument/2006/relationships/hyperlink" Target="http://www.autodesk.com/joinadn" TargetMode="External"/><Relationship Id="rId2" Type="http://schemas.openxmlformats.org/officeDocument/2006/relationships/hyperlink" Target="http://www.adskconsulting.com/adn/cs/api_course_sched.php" TargetMode="External"/><Relationship Id="rId1" Type="http://schemas.openxmlformats.org/officeDocument/2006/relationships/slideLayout" Target="../slideLayouts/slideLayout6.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b="0" dirty="0" err="1" smtClean="0"/>
              <a:t>Revit</a:t>
            </a:r>
            <a:r>
              <a:rPr lang="en-US" sz="4800" b="0" dirty="0" smtClean="0"/>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t> </a:t>
            </a:r>
            <a:endParaRPr lang="en-US" sz="2400" i="1" dirty="0" smtClean="0"/>
          </a:p>
          <a:p>
            <a:pPr marL="0" indent="0">
              <a:spcBef>
                <a:spcPct val="0"/>
              </a:spcBef>
              <a:buNone/>
            </a:pPr>
            <a:r>
              <a:rPr lang="en-US" sz="2400" i="1" dirty="0" smtClean="0"/>
              <a:t>Developer Technical Service</a:t>
            </a:r>
            <a:r>
              <a:rPr lang="en-US" sz="2400" dirty="0" smtClean="0"/>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a:t>
            </a:r>
            <a:r>
              <a:rPr lang="en-US" smtClean="0"/>
              <a:t>. </a:t>
            </a:r>
            <a:r>
              <a:rPr lang="en-US" smtClean="0"/>
              <a:t>Aubin</a:t>
            </a:r>
          </a:p>
          <a:p>
            <a:pPr marL="879543" lvl="2" indent="-284163"/>
            <a:r>
              <a:rPr lang="en-ZW" u="sng" smtClean="0">
                <a:hlinkClick r:id="rId4"/>
              </a:rPr>
              <a:t>Learning Autodesk Revit MEP 2012</a:t>
            </a:r>
            <a:r>
              <a:rPr lang="en-ZW" u="sng" smtClean="0"/>
              <a:t> </a:t>
            </a:r>
            <a:r>
              <a:rPr lang="en-ZW" smtClean="0"/>
              <a:t>video training by Simon Whitbread, Don Bokmiller and </a:t>
            </a:r>
            <a:r>
              <a:rPr lang="en-ZW" smtClean="0"/>
              <a:t>Joel </a:t>
            </a:r>
            <a:r>
              <a:rPr lang="en-ZW" smtClean="0"/>
              <a:t>Londenberg</a:t>
            </a:r>
            <a:br>
              <a:rPr lang="en-ZW" smtClean="0"/>
            </a:br>
            <a:r>
              <a:rPr lang="en-ZW" sz="1600" smtClean="0">
                <a:hlinkClick r:id="rId4"/>
              </a:rPr>
              <a:t>http</a:t>
            </a:r>
            <a:r>
              <a:rPr lang="en-ZW" sz="1600" smtClean="0">
                <a:hlinkClick r:id="rId4"/>
              </a:rPr>
              <a:t>://</a:t>
            </a:r>
            <a:r>
              <a:rPr lang="en-ZW" sz="1600" smtClean="0">
                <a:hlinkClick r:id="rId4"/>
              </a:rPr>
              <a:t>cad-notes.com/2011/12/learning-autodesk-revit-mep-2012-training-video-is-available</a:t>
            </a:r>
            <a:endParaRPr lang="en-ZW" sz="160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a:t>
            </a:r>
            <a:r>
              <a:rPr lang="en-GB" sz="2400" smtClean="0"/>
              <a:t>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a:t>
            </a:r>
            <a:r>
              <a:rPr lang="en-US" smtClean="0"/>
              <a:t>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smtClean="0"/>
              <a:t>There </a:t>
            </a:r>
            <a:r>
              <a:rPr lang="en-US" smtClean="0"/>
              <a:t>used to be two Revit API expertise communities</a:t>
            </a:r>
            <a:endParaRPr lang="en-US" dirty="0" smtClean="0"/>
          </a:p>
          <a:p>
            <a:pPr lvl="2"/>
            <a:r>
              <a:rPr lang="en-US" dirty="0" smtClean="0"/>
              <a:t>those who know </a:t>
            </a:r>
            <a:r>
              <a:rPr lang="en-US" smtClean="0"/>
              <a:t>UI </a:t>
            </a:r>
            <a:r>
              <a:rPr lang="en-US" smtClean="0"/>
              <a:t>and content creation well</a:t>
            </a:r>
            <a:endParaRPr lang="en-US" dirty="0" smtClean="0"/>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6200774" y="5259387"/>
            <a:ext cx="6629401" cy="3660713"/>
          </a:xfrm>
        </p:spPr>
      </p:pic>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pic>
        <p:nvPicPr>
          <p:cNvPr id="6" name="Picture 5" descr="7 add solid 600x600.PNG"/>
          <p:cNvPicPr>
            <a:picLocks noChangeAspect="1"/>
          </p:cNvPicPr>
          <p:nvPr/>
        </p:nvPicPr>
        <p:blipFill>
          <a:blip r:embed="rId2" cstate="print"/>
          <a:stretch>
            <a:fillRect/>
          </a:stretch>
        </p:blipFill>
        <p:spPr>
          <a:xfrm>
            <a:off x="1781175" y="2964727"/>
            <a:ext cx="9467850" cy="6000750"/>
          </a:xfrm>
          <a:prstGeom prst="rect">
            <a:avLst/>
          </a:prstGeom>
          <a:ln>
            <a:noFill/>
          </a:ln>
        </p:spPr>
      </p:pic>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FamilyCreate.NewSketchPlane</a:t>
            </a:r>
            <a:r>
              <a:rPr lang="en-US" sz="1800" dirty="0" smtClean="0">
                <a:latin typeface="Courier New"/>
                <a:ea typeface="MS Mincho"/>
                <a:cs typeface="Times New Roman"/>
              </a:rPr>
              <a:t>(</a:t>
            </a:r>
            <a:r>
              <a:rPr lang="en-US" sz="1800" dirty="0" err="1" smtClean="0">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r>
              <a:rPr lang="en-US" smtClean="0"/>
              <a:t>”</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a:t>
            </a:r>
            <a:r>
              <a:rPr lang="en-US" smtClean="0"/>
              <a:t>in </a:t>
            </a:r>
            <a:r>
              <a:rPr lang="en-US" smtClean="0"/>
              <a:t>2010</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err="1" smtClean="0"/>
              <a:t>Revit</a:t>
            </a:r>
            <a:r>
              <a:rPr lang="en-GB" sz="2800" smtClean="0"/>
              <a:t> Developer </a:t>
            </a:r>
            <a:r>
              <a:rPr lang="en-GB" sz="2800" dirty="0" smtClean="0"/>
              <a:t>Guide </a:t>
            </a:r>
          </a:p>
          <a:p>
            <a:pPr marL="710309" lvl="2" indent="-325098"/>
            <a:r>
              <a:rPr lang="en-GB" sz="2100" dirty="0" smtClean="0"/>
              <a:t>Section 13 </a:t>
            </a:r>
            <a:r>
              <a:rPr lang="en-GB" sz="2100" smtClean="0"/>
              <a:t>Family 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2"/>
              </a:rPr>
              <a:t>Revit</a:t>
            </a:r>
            <a:r>
              <a:rPr lang="en-GB" sz="2100" dirty="0" smtClean="0">
                <a:hlinkClick r:id="rId2"/>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3"/>
              </a:rPr>
              <a:t>The New Autodesk® </a:t>
            </a:r>
            <a:r>
              <a:rPr lang="en-US" sz="2100" dirty="0" err="1" smtClean="0">
                <a:hlinkClick r:id="rId3"/>
              </a:rPr>
              <a:t>Revit</a:t>
            </a:r>
            <a:r>
              <a:rPr lang="en-US" sz="2100" dirty="0" smtClean="0">
                <a:hlinkClick r:id="rId3"/>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4"/>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5"/>
              </a:rPr>
              <a:t>API Training Classes</a:t>
            </a:r>
            <a:endParaRPr lang="en-GB" sz="2800" dirty="0" smtClean="0"/>
          </a:p>
          <a:p>
            <a:pPr marL="87646" indent="-325098"/>
            <a:r>
              <a:rPr lang="en-GB" sz="2800" dirty="0" smtClean="0">
                <a:hlinkClick r:id="rId6"/>
              </a:rPr>
              <a:t>The Building Coder</a:t>
            </a:r>
            <a:r>
              <a:rPr lang="en-GB" sz="2800" dirty="0" smtClean="0"/>
              <a:t>, Jeremy </a:t>
            </a:r>
            <a:r>
              <a:rPr lang="en-GB" sz="2800" dirty="0" err="1" smtClean="0"/>
              <a:t>Tammik's</a:t>
            </a:r>
            <a:r>
              <a:rPr lang="en-GB" sz="2800" dirty="0" smtClean="0"/>
              <a:t> </a:t>
            </a:r>
            <a:r>
              <a:rPr lang="en-GB" sz="2800" dirty="0" err="1" smtClean="0"/>
              <a:t>Revit</a:t>
            </a:r>
            <a:r>
              <a:rPr lang="en-GB" sz="2800" dirty="0" smtClean="0"/>
              <a:t> API Blog</a:t>
            </a:r>
          </a:p>
          <a:p>
            <a:pPr marL="87646" indent="-325098"/>
            <a:r>
              <a:rPr lang="en-GB" sz="2800" dirty="0" smtClean="0">
                <a:hlinkClick r:id="rId7"/>
              </a:rPr>
              <a:t>Autodesk Developer Network</a:t>
            </a:r>
            <a:endParaRPr lang="en-GB" sz="2800" dirty="0" smtClean="0"/>
          </a:p>
          <a:p>
            <a:pPr marL="87646" indent="-325098"/>
            <a:r>
              <a:rPr lang="en-GB" sz="2800" dirty="0" err="1" smtClean="0">
                <a:hlinkClick r:id="rId8"/>
              </a:rPr>
              <a:t>DevHelp</a:t>
            </a:r>
            <a:r>
              <a:rPr lang="en-GB" sz="2800" dirty="0" smtClean="0">
                <a:hlinkClick r:id="rId8"/>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3353</Words>
  <Application>Microsoft Office PowerPoint</Application>
  <PresentationFormat>Custom</PresentationFormat>
  <Paragraphs>638</Paragraphs>
  <Slides>52</Slides>
  <Notes>27</Notes>
  <HiddenSlides>0</HiddenSlides>
  <MMClips>1</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ADSK_Dark</vt:lpstr>
      <vt:lpstr>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2012-04-26T14:05:39Z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