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Lst>
  <p:notesMasterIdLst>
    <p:notesMasterId r:id="rId70"/>
  </p:notesMasterIdLst>
  <p:handoutMasterIdLst>
    <p:handoutMasterId r:id="rId71"/>
  </p:handoutMasterIdLst>
  <p:sldIdLst>
    <p:sldId id="422" r:id="rId5"/>
    <p:sldId id="427" r:id="rId6"/>
    <p:sldId id="428" r:id="rId7"/>
    <p:sldId id="429" r:id="rId8"/>
    <p:sldId id="431" r:id="rId9"/>
    <p:sldId id="432" r:id="rId10"/>
    <p:sldId id="433" r:id="rId11"/>
    <p:sldId id="434" r:id="rId12"/>
    <p:sldId id="435" r:id="rId13"/>
    <p:sldId id="436" r:id="rId14"/>
    <p:sldId id="437" r:id="rId15"/>
    <p:sldId id="438" r:id="rId16"/>
    <p:sldId id="439" r:id="rId17"/>
    <p:sldId id="440" r:id="rId18"/>
    <p:sldId id="441" r:id="rId19"/>
    <p:sldId id="489"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86" r:id="rId44"/>
    <p:sldId id="487" r:id="rId45"/>
    <p:sldId id="490" r:id="rId46"/>
    <p:sldId id="465" r:id="rId47"/>
    <p:sldId id="466" r:id="rId48"/>
    <p:sldId id="467" r:id="rId49"/>
    <p:sldId id="468" r:id="rId50"/>
    <p:sldId id="469" r:id="rId51"/>
    <p:sldId id="470" r:id="rId52"/>
    <p:sldId id="471" r:id="rId53"/>
    <p:sldId id="472" r:id="rId54"/>
    <p:sldId id="473" r:id="rId55"/>
    <p:sldId id="488"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369" r:id="rId69"/>
  </p:sldIdLst>
  <p:sldSz cx="13011150" cy="9756775"/>
  <p:notesSz cx="7010400" cy="9296400"/>
  <p:custDataLst>
    <p:tags r:id="rId72"/>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8" autoAdjust="0"/>
    <p:restoredTop sz="82118" autoAdjust="0"/>
  </p:normalViewPr>
  <p:slideViewPr>
    <p:cSldViewPr>
      <p:cViewPr varScale="1">
        <p:scale>
          <a:sx n="62" d="100"/>
          <a:sy n="62" d="100"/>
        </p:scale>
        <p:origin x="-1392"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1" d="100"/>
          <a:sy n="81" d="100"/>
        </p:scale>
        <p:origin x="-3114" y="-108"/>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6/7/2012</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 xmlns:p14="http://schemas.microsoft.com/office/powerpoint/2010/main" val="14520344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6/7/2012</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 xmlns:p14="http://schemas.microsoft.com/office/powerpoint/2010/main" val="319551510"/>
      </p:ext>
    </p:extLst>
  </p:cSld>
  <p:clrMap bg1="lt1" tx1="dk1" bg2="lt2" tx2="dk2" accent1="accent1" accent2="accent2" accent3="accent3" accent4="accent4" accent5="accent5" accent6="accent6" hlink="hlink" folHlink="folHlink"/>
  <p:hf sldNum="0" hdr="0" ftr="0" dt="0"/>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extLst>
      <p:ext uri="{BB962C8B-B14F-4D97-AF65-F5344CB8AC3E}">
        <p14:creationId xmlns=""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z="1000" baseline="0" dirty="0" smtClean="0"/>
              <a:t>Before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dirty="0" smtClean="0">
                <a:solidFill>
                  <a:schemeClr val="tx1"/>
                </a:solidFill>
                <a:latin typeface="+mn-lt"/>
                <a:ea typeface="+mn-ea"/>
                <a:cs typeface="+mn-cs"/>
              </a:rPr>
              <a:t>Cable Tray and Conduit </a:t>
            </a:r>
          </a:p>
          <a:p>
            <a:r>
              <a:rPr lang="en-GB" sz="1400" kern="1200" dirty="0" smtClean="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dirty="0" smtClean="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dirty="0" smtClean="0">
                <a:solidFill>
                  <a:schemeClr val="tx1"/>
                </a:solidFill>
                <a:latin typeface="+mn-lt"/>
                <a:ea typeface="+mn-ea"/>
                <a:cs typeface="+mn-cs"/>
              </a:rPr>
              <a:t>Cable trays can be drawn as channel or ladder type. </a:t>
            </a:r>
          </a:p>
          <a:p>
            <a:r>
              <a:rPr lang="en-GB" sz="1400" kern="1200" dirty="0" smtClean="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dirty="0" smtClean="0">
                <a:solidFill>
                  <a:schemeClr val="tx1"/>
                </a:solidFill>
                <a:latin typeface="+mn-lt"/>
                <a:ea typeface="+mn-ea"/>
                <a:cs typeface="+mn-cs"/>
              </a:rPr>
              <a:t>Conduit and cable tray each support graphics with varying levels of detail in fine, medium, and coarse display.</a:t>
            </a:r>
          </a:p>
          <a:p>
            <a:r>
              <a:rPr lang="en-GB" sz="1400" kern="1200" dirty="0" smtClean="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dirty="0" smtClean="0">
                <a:solidFill>
                  <a:schemeClr val="tx1"/>
                </a:solidFill>
                <a:latin typeface="+mn-lt"/>
                <a:ea typeface="+mn-ea"/>
                <a:cs typeface="+mn-cs"/>
              </a:rPr>
              <a:t>Panel Schedules</a:t>
            </a:r>
          </a:p>
          <a:p>
            <a:r>
              <a:rPr lang="en-GB" sz="1400" kern="1200" dirty="0" smtClean="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dirty="0" smtClean="0">
                <a:solidFill>
                  <a:schemeClr val="tx1"/>
                </a:solidFill>
                <a:latin typeface="+mn-lt"/>
                <a:ea typeface="+mn-ea"/>
                <a:cs typeface="+mn-cs"/>
              </a:rPr>
              <a:t>Panel Name </a:t>
            </a:r>
          </a:p>
          <a:p>
            <a:r>
              <a:rPr lang="en-GB" sz="1400" kern="1200" dirty="0" smtClean="0">
                <a:solidFill>
                  <a:schemeClr val="tx1"/>
                </a:solidFill>
                <a:latin typeface="+mn-lt"/>
                <a:ea typeface="+mn-ea"/>
                <a:cs typeface="+mn-cs"/>
              </a:rPr>
              <a:t>Distribution System supported by the panel </a:t>
            </a:r>
          </a:p>
          <a:p>
            <a:r>
              <a:rPr lang="en-GB" sz="1400" kern="1200" dirty="0" smtClean="0">
                <a:solidFill>
                  <a:schemeClr val="tx1"/>
                </a:solidFill>
                <a:latin typeface="+mn-lt"/>
                <a:ea typeface="+mn-ea"/>
                <a:cs typeface="+mn-cs"/>
              </a:rPr>
              <a:t>Number of phases available from the panel </a:t>
            </a:r>
          </a:p>
          <a:p>
            <a:r>
              <a:rPr lang="en-GB" sz="1400" kern="1200" dirty="0" smtClean="0">
                <a:solidFill>
                  <a:schemeClr val="tx1"/>
                </a:solidFill>
                <a:latin typeface="+mn-lt"/>
                <a:ea typeface="+mn-ea"/>
                <a:cs typeface="+mn-cs"/>
              </a:rPr>
              <a:t>Number of wires specified for the distribution system assigned to this panel  </a:t>
            </a:r>
          </a:p>
          <a:p>
            <a:r>
              <a:rPr lang="en-GB" sz="1400" kern="1200" dirty="0" smtClean="0">
                <a:solidFill>
                  <a:schemeClr val="tx1"/>
                </a:solidFill>
                <a:latin typeface="+mn-lt"/>
                <a:ea typeface="+mn-ea"/>
                <a:cs typeface="+mn-cs"/>
              </a:rPr>
              <a:t>Rating of the mains feeding the panel </a:t>
            </a:r>
          </a:p>
          <a:p>
            <a:r>
              <a:rPr lang="en-GB" sz="1400" kern="1200" dirty="0" smtClean="0">
                <a:solidFill>
                  <a:schemeClr val="tx1"/>
                </a:solidFill>
                <a:latin typeface="+mn-lt"/>
                <a:ea typeface="+mn-ea"/>
                <a:cs typeface="+mn-cs"/>
              </a:rPr>
              <a:t>Type of mounting (Surface or Recessed) </a:t>
            </a:r>
          </a:p>
          <a:p>
            <a:r>
              <a:rPr lang="en-GB" sz="1400" kern="1200" dirty="0" smtClean="0">
                <a:solidFill>
                  <a:schemeClr val="tx1"/>
                </a:solidFill>
                <a:latin typeface="+mn-lt"/>
                <a:ea typeface="+mn-ea"/>
                <a:cs typeface="+mn-cs"/>
              </a:rPr>
              <a:t>Type of case enclosing the panel </a:t>
            </a:r>
          </a:p>
          <a:p>
            <a:r>
              <a:rPr lang="en-GB" sz="1400" kern="1200" dirty="0" smtClean="0">
                <a:solidFill>
                  <a:schemeClr val="tx1"/>
                </a:solidFill>
                <a:latin typeface="+mn-lt"/>
                <a:ea typeface="+mn-ea"/>
                <a:cs typeface="+mn-cs"/>
              </a:rPr>
              <a:t>Room where the panel is installed </a:t>
            </a:r>
          </a:p>
          <a:p>
            <a:r>
              <a:rPr lang="en-GB" sz="1400" kern="1200" dirty="0" smtClean="0">
                <a:solidFill>
                  <a:schemeClr val="tx1"/>
                </a:solidFill>
                <a:latin typeface="+mn-lt"/>
                <a:ea typeface="+mn-ea"/>
                <a:cs typeface="+mn-cs"/>
              </a:rPr>
              <a:t>Name assigned to a load circuit </a:t>
            </a:r>
          </a:p>
          <a:p>
            <a:r>
              <a:rPr lang="en-GB" sz="1400" kern="1200" dirty="0" smtClean="0">
                <a:solidFill>
                  <a:schemeClr val="tx1"/>
                </a:solidFill>
                <a:latin typeface="+mn-lt"/>
                <a:ea typeface="+mn-ea"/>
                <a:cs typeface="+mn-cs"/>
              </a:rPr>
              <a:t>Rated trip current for a circuit breaker </a:t>
            </a:r>
          </a:p>
          <a:p>
            <a:r>
              <a:rPr lang="en-GB" sz="1400" kern="1200" dirty="0" smtClean="0">
                <a:solidFill>
                  <a:schemeClr val="tx1"/>
                </a:solidFill>
                <a:latin typeface="+mn-lt"/>
                <a:ea typeface="+mn-ea"/>
                <a:cs typeface="+mn-cs"/>
              </a:rPr>
              <a:t>Number of poles on the circuit breaker </a:t>
            </a:r>
          </a:p>
          <a:p>
            <a:r>
              <a:rPr lang="en-GB" sz="1400" kern="1200" dirty="0" smtClean="0">
                <a:solidFill>
                  <a:schemeClr val="tx1"/>
                </a:solidFill>
                <a:latin typeface="+mn-lt"/>
                <a:ea typeface="+mn-ea"/>
                <a:cs typeface="+mn-cs"/>
              </a:rPr>
              <a:t>Circuit number </a:t>
            </a:r>
          </a:p>
          <a:p>
            <a:r>
              <a:rPr lang="en-GB" sz="1400" kern="1200" dirty="0" smtClean="0">
                <a:solidFill>
                  <a:schemeClr val="tx1"/>
                </a:solidFill>
                <a:latin typeface="+mn-lt"/>
                <a:ea typeface="+mn-ea"/>
                <a:cs typeface="+mn-cs"/>
              </a:rPr>
              <a:t>Phases </a:t>
            </a:r>
          </a:p>
          <a:p>
            <a:r>
              <a:rPr lang="en-GB" sz="1400" kern="1200" dirty="0" smtClean="0">
                <a:solidFill>
                  <a:schemeClr val="tx1"/>
                </a:solidFill>
                <a:latin typeface="+mn-lt"/>
                <a:ea typeface="+mn-ea"/>
                <a:cs typeface="+mn-cs"/>
              </a:rPr>
              <a:t>Apparent load (VA) for each of the phases </a:t>
            </a:r>
          </a:p>
          <a:p>
            <a:r>
              <a:rPr lang="en-GB" sz="1400" kern="1200" dirty="0" smtClean="0">
                <a:solidFill>
                  <a:schemeClr val="tx1"/>
                </a:solidFill>
                <a:latin typeface="+mn-lt"/>
                <a:ea typeface="+mn-ea"/>
                <a:cs typeface="+mn-cs"/>
              </a:rPr>
              <a:t>Total apparent load for all three phases </a:t>
            </a:r>
          </a:p>
          <a:p>
            <a:r>
              <a:rPr lang="en-GB" sz="1400" kern="1200" dirty="0" smtClean="0">
                <a:solidFill>
                  <a:schemeClr val="tx1"/>
                </a:solidFill>
                <a:latin typeface="+mn-lt"/>
                <a:ea typeface="+mn-ea"/>
                <a:cs typeface="+mn-cs"/>
              </a:rPr>
              <a:t>Manufacturer </a:t>
            </a:r>
          </a:p>
          <a:p>
            <a:r>
              <a:rPr lang="en-GB" sz="1400" kern="1200" dirty="0" smtClean="0">
                <a:solidFill>
                  <a:schemeClr val="tx1"/>
                </a:solidFill>
                <a:latin typeface="+mn-lt"/>
                <a:ea typeface="+mn-ea"/>
                <a:cs typeface="+mn-cs"/>
              </a:rPr>
              <a:t>Notation of any changes made to the panel </a:t>
            </a:r>
          </a:p>
          <a:p>
            <a:r>
              <a:rPr lang="en-GB" sz="1400" kern="1200" dirty="0" smtClean="0">
                <a:solidFill>
                  <a:schemeClr val="tx1"/>
                </a:solidFill>
                <a:latin typeface="+mn-lt"/>
                <a:ea typeface="+mn-ea"/>
                <a:cs typeface="+mn-cs"/>
              </a:rPr>
              <a:t>Root Means Square amperage</a:t>
            </a:r>
          </a:p>
          <a:p>
            <a:r>
              <a:rPr lang="en-GB" sz="1400" kern="1200" dirty="0" smtClean="0">
                <a:solidFill>
                  <a:schemeClr val="tx1"/>
                </a:solidFill>
                <a:latin typeface="+mn-lt"/>
                <a:ea typeface="+mn-ea"/>
                <a:cs typeface="+mn-cs"/>
              </a:rPr>
              <a:t>Additional circuit and panel information to display can be specified in the panel schedule templates. </a:t>
            </a:r>
          </a:p>
          <a:p>
            <a:r>
              <a:rPr lang="en-GB" sz="1400" b="1" kern="1200" dirty="0" smtClean="0">
                <a:solidFill>
                  <a:schemeClr val="tx1"/>
                </a:solidFill>
                <a:latin typeface="+mn-lt"/>
                <a:ea typeface="+mn-ea"/>
                <a:cs typeface="+mn-cs"/>
              </a:rPr>
              <a:t>Other Enhancements</a:t>
            </a:r>
          </a:p>
          <a:p>
            <a:r>
              <a:rPr lang="en-GB" sz="1400" b="1" u="sng" kern="1200" dirty="0" smtClean="0">
                <a:solidFill>
                  <a:schemeClr val="tx1"/>
                </a:solidFill>
                <a:latin typeface="+mn-lt"/>
                <a:ea typeface="+mn-ea"/>
                <a:cs typeface="+mn-cs"/>
              </a:rPr>
              <a:t>Placing Valves and Fittings in Section or Elevation Views</a:t>
            </a:r>
          </a:p>
          <a:p>
            <a:r>
              <a:rPr lang="en-GB" sz="1400" kern="1200" dirty="0" smtClean="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dirty="0" smtClean="0">
                <a:solidFill>
                  <a:schemeClr val="tx1"/>
                </a:solidFill>
                <a:latin typeface="+mn-lt"/>
                <a:ea typeface="+mn-ea"/>
                <a:cs typeface="+mn-cs"/>
              </a:rPr>
              <a:t>Tagging of MEP Elements during placement</a:t>
            </a:r>
          </a:p>
          <a:p>
            <a:r>
              <a:rPr lang="en-GB" sz="1400" kern="1200" dirty="0" smtClean="0">
                <a:solidFill>
                  <a:schemeClr val="tx1"/>
                </a:solidFill>
                <a:latin typeface="+mn-lt"/>
                <a:ea typeface="+mn-ea"/>
                <a:cs typeface="+mn-cs"/>
              </a:rPr>
              <a:t>You can now tag MEP components as they are being placed instead of doing so in a separate step.</a:t>
            </a:r>
          </a:p>
          <a:p>
            <a:r>
              <a:rPr lang="en-GB" sz="1400" b="1" u="sng" kern="1200" dirty="0" smtClean="0">
                <a:solidFill>
                  <a:schemeClr val="tx1"/>
                </a:solidFill>
                <a:latin typeface="+mn-lt"/>
                <a:ea typeface="+mn-ea"/>
                <a:cs typeface="+mn-cs"/>
              </a:rPr>
              <a:t>Piping Companion Flanges</a:t>
            </a:r>
          </a:p>
          <a:p>
            <a:r>
              <a:rPr lang="en-GB" sz="1400" kern="1200" dirty="0" smtClean="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dirty="0" smtClean="0">
                <a:solidFill>
                  <a:schemeClr val="tx1"/>
                </a:solidFill>
                <a:latin typeface="+mn-lt"/>
                <a:ea typeface="+mn-ea"/>
                <a:cs typeface="+mn-cs"/>
              </a:rPr>
              <a:t>Oval Duct</a:t>
            </a:r>
          </a:p>
          <a:p>
            <a:r>
              <a:rPr lang="en-GB" sz="1400" kern="1200" dirty="0" smtClean="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dirty="0" smtClean="0">
                <a:solidFill>
                  <a:schemeClr val="tx1"/>
                </a:solidFill>
                <a:latin typeface="+mn-lt"/>
                <a:ea typeface="+mn-ea"/>
                <a:cs typeface="+mn-cs"/>
              </a:rPr>
              <a:t>Demand Factors and Load Categories</a:t>
            </a:r>
          </a:p>
          <a:p>
            <a:r>
              <a:rPr lang="en-GB" sz="1400" kern="1200" dirty="0" smtClean="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dirty="0" smtClean="0">
                <a:solidFill>
                  <a:schemeClr val="tx1"/>
                </a:solidFill>
                <a:latin typeface="+mn-lt"/>
                <a:ea typeface="+mn-ea"/>
                <a:cs typeface="+mn-cs"/>
              </a:rPr>
              <a:t>New Electrical Content</a:t>
            </a:r>
          </a:p>
          <a:p>
            <a:r>
              <a:rPr lang="en-GB" sz="1400" kern="1200" dirty="0" smtClean="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dirty="0" smtClean="0">
                <a:solidFill>
                  <a:schemeClr val="tx1"/>
                </a:solidFill>
                <a:latin typeface="+mn-lt"/>
                <a:ea typeface="+mn-ea"/>
                <a:cs typeface="+mn-cs"/>
              </a:rPr>
              <a:t>The Revit MEP API</a:t>
            </a:r>
          </a:p>
          <a:p>
            <a:r>
              <a:rPr lang="en-GB" sz="1400" kern="1200" dirty="0" smtClean="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dirty="0" smtClean="0">
                <a:solidFill>
                  <a:schemeClr val="tx1"/>
                </a:solidFill>
                <a:latin typeface="+mn-lt"/>
                <a:ea typeface="+mn-ea"/>
                <a:cs typeface="+mn-cs"/>
              </a:rPr>
              <a:t>Cable Tray and Conduit</a:t>
            </a:r>
          </a:p>
          <a:p>
            <a:r>
              <a:rPr lang="en-GB" sz="1400" kern="1200" dirty="0" smtClean="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dirty="0" smtClean="0">
                <a:solidFill>
                  <a:schemeClr val="tx1"/>
                </a:solidFill>
                <a:latin typeface="+mn-lt"/>
                <a:ea typeface="+mn-ea"/>
                <a:cs typeface="+mn-cs"/>
              </a:rPr>
              <a:t>CableTrayConduitBase – the base class for cable trays and conduits. </a:t>
            </a:r>
          </a:p>
          <a:p>
            <a:r>
              <a:rPr lang="en-GB" sz="1400" kern="1200" dirty="0" smtClean="0">
                <a:solidFill>
                  <a:schemeClr val="tx1"/>
                </a:solidFill>
                <a:latin typeface="+mn-lt"/>
                <a:ea typeface="+mn-ea"/>
                <a:cs typeface="+mn-cs"/>
              </a:rPr>
              <a:t>CableTrayConduitRunBase – the base class for cable tray and conduit runs. </a:t>
            </a:r>
          </a:p>
          <a:p>
            <a:r>
              <a:rPr lang="en-GB" sz="1400" kern="1200" dirty="0" smtClean="0">
                <a:solidFill>
                  <a:schemeClr val="tx1"/>
                </a:solidFill>
                <a:latin typeface="+mn-lt"/>
                <a:ea typeface="+mn-ea"/>
                <a:cs typeface="+mn-cs"/>
              </a:rPr>
              <a:t>CableTray – a cable tray instance. </a:t>
            </a:r>
          </a:p>
          <a:p>
            <a:r>
              <a:rPr lang="en-GB" sz="1400" kern="1200" dirty="0" smtClean="0">
                <a:solidFill>
                  <a:schemeClr val="tx1"/>
                </a:solidFill>
                <a:latin typeface="+mn-lt"/>
                <a:ea typeface="+mn-ea"/>
                <a:cs typeface="+mn-cs"/>
              </a:rPr>
              <a:t>CableTrayType – a cable tray type. </a:t>
            </a:r>
          </a:p>
          <a:p>
            <a:r>
              <a:rPr lang="en-GB" sz="1400" kern="1200" dirty="0" smtClean="0">
                <a:solidFill>
                  <a:schemeClr val="tx1"/>
                </a:solidFill>
                <a:latin typeface="+mn-lt"/>
                <a:ea typeface="+mn-ea"/>
                <a:cs typeface="+mn-cs"/>
              </a:rPr>
              <a:t>CableTrayRun – a cable tray run. </a:t>
            </a:r>
          </a:p>
          <a:p>
            <a:r>
              <a:rPr lang="en-GB" sz="1400" kern="1200" dirty="0" smtClean="0">
                <a:solidFill>
                  <a:schemeClr val="tx1"/>
                </a:solidFill>
                <a:latin typeface="+mn-lt"/>
                <a:ea typeface="+mn-ea"/>
                <a:cs typeface="+mn-cs"/>
              </a:rPr>
              <a:t>Conduit – a conduit instance. </a:t>
            </a:r>
          </a:p>
          <a:p>
            <a:r>
              <a:rPr lang="en-GB" sz="1400" kern="1200" dirty="0" smtClean="0">
                <a:solidFill>
                  <a:schemeClr val="tx1"/>
                </a:solidFill>
                <a:latin typeface="+mn-lt"/>
                <a:ea typeface="+mn-ea"/>
                <a:cs typeface="+mn-cs"/>
              </a:rPr>
              <a:t>ConduitType – a conduit type. </a:t>
            </a:r>
          </a:p>
          <a:p>
            <a:r>
              <a:rPr lang="en-GB" sz="1400" kern="1200" dirty="0" smtClean="0">
                <a:solidFill>
                  <a:schemeClr val="tx1"/>
                </a:solidFill>
                <a:latin typeface="+mn-lt"/>
                <a:ea typeface="+mn-ea"/>
                <a:cs typeface="+mn-cs"/>
              </a:rPr>
              <a:t>ConduitRun – a conduit run. </a:t>
            </a:r>
          </a:p>
          <a:p>
            <a:r>
              <a:rPr lang="en-GB" sz="1400" kern="1200" dirty="0" smtClean="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dirty="0" smtClean="0">
                <a:solidFill>
                  <a:schemeClr val="tx1"/>
                </a:solidFill>
                <a:latin typeface="+mn-lt"/>
                <a:ea typeface="+mn-ea"/>
                <a:cs typeface="+mn-cs"/>
              </a:rPr>
              <a:t>Panel Schedules </a:t>
            </a:r>
          </a:p>
          <a:p>
            <a:r>
              <a:rPr lang="en-GB" sz="1400" kern="1200" dirty="0" smtClean="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dirty="0" smtClean="0">
                <a:solidFill>
                  <a:schemeClr val="tx1"/>
                </a:solidFill>
                <a:latin typeface="+mn-lt"/>
                <a:ea typeface="+mn-ea"/>
                <a:cs typeface="+mn-cs"/>
              </a:rPr>
              <a:t>TableView – represents a view that shows a table. </a:t>
            </a:r>
          </a:p>
          <a:p>
            <a:r>
              <a:rPr lang="en-GB" sz="1400" kern="1200" dirty="0" smtClean="0">
                <a:solidFill>
                  <a:schemeClr val="tx1"/>
                </a:solidFill>
                <a:latin typeface="+mn-lt"/>
                <a:ea typeface="+mn-ea"/>
                <a:cs typeface="+mn-cs"/>
              </a:rPr>
              <a:t>TableData – holds most of the data describing the table row, column, and cells.</a:t>
            </a:r>
          </a:p>
          <a:p>
            <a:r>
              <a:rPr lang="en-GB" sz="1400" kern="1200" dirty="0" smtClean="0">
                <a:solidFill>
                  <a:schemeClr val="tx1"/>
                </a:solidFill>
                <a:latin typeface="+mn-lt"/>
                <a:ea typeface="+mn-ea"/>
                <a:cs typeface="+mn-cs"/>
              </a:rPr>
              <a:t>TableSectionData – holds row, column and cell data for a TableData instance. </a:t>
            </a:r>
          </a:p>
          <a:p>
            <a:r>
              <a:rPr lang="en-GB" sz="1400" kern="1200" dirty="0" smtClean="0">
                <a:solidFill>
                  <a:schemeClr val="tx1"/>
                </a:solidFill>
                <a:latin typeface="+mn-lt"/>
                <a:ea typeface="+mn-ea"/>
                <a:cs typeface="+mn-cs"/>
              </a:rPr>
              <a:t>PanelScheduleView – represents a view that shows a panel schedule. </a:t>
            </a:r>
          </a:p>
          <a:p>
            <a:r>
              <a:rPr lang="en-GB" sz="1400" kern="1200" dirty="0" smtClean="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dirty="0" smtClean="0">
                <a:solidFill>
                  <a:schemeClr val="tx1"/>
                </a:solidFill>
                <a:latin typeface="+mn-lt"/>
                <a:ea typeface="+mn-ea"/>
                <a:cs typeface="+mn-cs"/>
              </a:rPr>
              <a:t>PanelScheduleTemplate – represents a branch panel, a switchboard or a data panel template. </a:t>
            </a:r>
          </a:p>
          <a:p>
            <a:r>
              <a:rPr lang="en-GB" sz="1400" kern="1200" dirty="0" smtClean="0">
                <a:solidFill>
                  <a:schemeClr val="tx1"/>
                </a:solidFill>
                <a:latin typeface="+mn-lt"/>
                <a:ea typeface="+mn-ea"/>
                <a:cs typeface="+mn-cs"/>
              </a:rPr>
              <a:t>PanelScheduleSheetSegment – represents a segment of a panel schedule sheet instance. </a:t>
            </a:r>
          </a:p>
          <a:p>
            <a:r>
              <a:rPr lang="en-GB" sz="1400" kern="1200" dirty="0" smtClean="0">
                <a:solidFill>
                  <a:schemeClr val="tx1"/>
                </a:solidFill>
                <a:latin typeface="+mn-lt"/>
                <a:ea typeface="+mn-ea"/>
                <a:cs typeface="+mn-cs"/>
              </a:rPr>
              <a:t>PanelScheduleSheetInstance – represents an instance of a panel schedule placed on sheet. </a:t>
            </a:r>
          </a:p>
          <a:p>
            <a:r>
              <a:rPr lang="en-GB" sz="1400" b="1" kern="1200" dirty="0" smtClean="0">
                <a:solidFill>
                  <a:schemeClr val="tx1"/>
                </a:solidFill>
                <a:latin typeface="+mn-lt"/>
                <a:ea typeface="+mn-ea"/>
                <a:cs typeface="+mn-cs"/>
              </a:rPr>
              <a:t>Other Enhancements</a:t>
            </a:r>
          </a:p>
          <a:p>
            <a:r>
              <a:rPr lang="en-GB" sz="1400" b="1" u="sng" kern="1200" dirty="0" smtClean="0">
                <a:solidFill>
                  <a:schemeClr val="tx1"/>
                </a:solidFill>
                <a:latin typeface="+mn-lt"/>
                <a:ea typeface="+mn-ea"/>
                <a:cs typeface="+mn-cs"/>
              </a:rPr>
              <a:t>EnergyDataSettings</a:t>
            </a:r>
          </a:p>
          <a:p>
            <a:r>
              <a:rPr lang="en-GB" sz="1400" kern="1200" dirty="0" smtClean="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dirty="0" smtClean="0">
                <a:solidFill>
                  <a:schemeClr val="tx1"/>
                </a:solidFill>
                <a:latin typeface="+mn-lt"/>
                <a:ea typeface="+mn-ea"/>
                <a:cs typeface="+mn-cs"/>
              </a:rPr>
              <a:t>Validation in ElectricalSystem Properties </a:t>
            </a:r>
          </a:p>
          <a:p>
            <a:r>
              <a:rPr lang="en-GB" sz="1400" kern="1200" dirty="0" smtClean="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dirty="0" smtClean="0">
                <a:solidFill>
                  <a:schemeClr val="tx1"/>
                </a:solidFill>
                <a:latin typeface="+mn-lt"/>
                <a:ea typeface="+mn-ea"/>
                <a:cs typeface="+mn-cs"/>
              </a:rPr>
              <a:t>WireMaterialType, InsulationType, TemperatureRatingType </a:t>
            </a:r>
          </a:p>
          <a:p>
            <a:r>
              <a:rPr lang="en-GB" sz="1400" kern="1200" dirty="0" smtClean="0">
                <a:solidFill>
                  <a:schemeClr val="tx1"/>
                </a:solidFill>
                <a:latin typeface="+mn-lt"/>
                <a:ea typeface="+mn-ea"/>
                <a:cs typeface="+mn-cs"/>
              </a:rPr>
              <a:t>These classes now inherit from ElementType.</a:t>
            </a:r>
          </a:p>
          <a:p>
            <a:r>
              <a:rPr lang="en-GB" sz="1400" b="1" u="sng" kern="1200" dirty="0" smtClean="0">
                <a:solidFill>
                  <a:schemeClr val="tx1"/>
                </a:solidFill>
                <a:latin typeface="+mn-lt"/>
                <a:ea typeface="+mn-ea"/>
                <a:cs typeface="+mn-cs"/>
              </a:rPr>
              <a:t>DuctConnector, PipeConnector, ElectricalConnector </a:t>
            </a:r>
          </a:p>
          <a:p>
            <a:r>
              <a:rPr lang="en-GB" sz="1400" kern="1200" dirty="0" smtClean="0">
                <a:solidFill>
                  <a:schemeClr val="tx1"/>
                </a:solidFill>
                <a:latin typeface="+mn-lt"/>
                <a:ea typeface="+mn-ea"/>
                <a:cs typeface="+mn-cs"/>
              </a:rPr>
              <a:t>These classes now inherit from a new common ConnectorElement base class.</a:t>
            </a:r>
          </a:p>
          <a:p>
            <a:r>
              <a:rPr lang="en-GB" sz="1400" b="1" u="sng" kern="1200" dirty="0" smtClean="0">
                <a:solidFill>
                  <a:schemeClr val="tx1"/>
                </a:solidFill>
                <a:latin typeface="+mn-lt"/>
                <a:ea typeface="+mn-ea"/>
                <a:cs typeface="+mn-cs"/>
              </a:rPr>
              <a:t>Demand Factor and Load Classifications </a:t>
            </a:r>
          </a:p>
          <a:p>
            <a:r>
              <a:rPr lang="en-GB" sz="1400" kern="1200" dirty="0" smtClean="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dirty="0" smtClean="0">
                <a:solidFill>
                  <a:schemeClr val="tx1"/>
                </a:solidFill>
                <a:latin typeface="+mn-lt"/>
                <a:ea typeface="+mn-ea"/>
                <a:cs typeface="+mn-cs"/>
              </a:rPr>
              <a:t>The class DemandFactor was replaced by ElectricalDemandFactorDefinition. </a:t>
            </a:r>
          </a:p>
          <a:p>
            <a:r>
              <a:rPr lang="en-GB" sz="1400" kern="1200" dirty="0" smtClean="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A group of new classes provide read and write access to the MEP pipe settings.</a:t>
            </a:r>
          </a:p>
          <a:p>
            <a:r>
              <a:rPr lang="en-US" sz="1400" dirty="0" smtClean="0"/>
              <a:t>The Duct and Pipe classes provide new</a:t>
            </a:r>
            <a:r>
              <a:rPr lang="en-US" sz="1400" baseline="0" dirty="0" smtClean="0"/>
              <a:t> methods to create placeholder elements and predicate properties to identify such elements.</a:t>
            </a:r>
          </a:p>
          <a:p>
            <a:r>
              <a:rPr lang="en-GB" sz="1400" dirty="0" smtClean="0"/>
              <a:t>New utility methods MechanicalUtils.ConvertDuctPlaceholders and PlumbingUtils.ConvertPipePlaceholdersMechanicalUtils convert a set of placeholder ducts and pipes to real 3D elements.</a:t>
            </a:r>
          </a:p>
          <a:p>
            <a:r>
              <a:rPr lang="en-US" sz="1400" dirty="0" smtClean="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classes DuctInsulation, PipeInsulation, DuctLining and related types support read/write and create access to duct and pipe insulation and lining. In Revit 2012, these objects are accessible as standalone elements related to their parent duct, pipe, or fitting.</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000" kern="1200" baseline="0" smtClean="0">
                <a:solidFill>
                  <a:schemeClr val="tx1"/>
                </a:solidFill>
                <a:latin typeface="Calibri" pitchFamily="34" charset="0"/>
                <a:ea typeface="+mn-ea"/>
                <a:cs typeface="+mn-cs"/>
              </a:rPr>
              <a:t>In Revit MEP 2012, you can only define one single default elbow, tee, etc., which is rather limiting. In Revit 2013, however,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600" kern="1200" smtClean="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900" kern="1200" baseline="0" smtClean="0">
                <a:solidFill>
                  <a:schemeClr val="tx1"/>
                </a:solidFill>
                <a:latin typeface="Calibri" pitchFamily="34" charset="0"/>
                <a:ea typeface="+mn-ea"/>
                <a:cs typeface="+mn-cs"/>
              </a:rPr>
              <a:t>In Revit MEP 2012, you can only define one single default elbow, tee, etc., which is rather limiting. In Revit 2013,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kern="1200" smtClean="0">
                <a:solidFill>
                  <a:schemeClr val="tx1"/>
                </a:solidFill>
                <a:latin typeface="+mn-lt"/>
                <a:ea typeface="+mn-ea"/>
                <a:cs typeface="+mn-cs"/>
              </a:rPr>
              <a:t>New physical properties include a new class ThermalProperties, an additional structural material element, structural and thermal material assets that can be shared, and the ability to indicate if thermal information is included in the gbXML export.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W" smtClean="0"/>
              <a:t>Let's look at some of the topics going beyond the recorded DevDays Online presentation, starting with some of the new analysis and simulation features.</a:t>
            </a:r>
          </a:p>
          <a:p>
            <a:endParaRPr lang="en-ZW" smtClean="0"/>
          </a:p>
          <a:p>
            <a:r>
              <a:rPr lang="en-ZW" smtClean="0"/>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MEPSection base class, handling of viscosity and density at specified temperatures, read and write access to spare circuit values, and retrieval of the localized user-visible display strings for enumeration values. </a:t>
            </a:r>
          </a:p>
          <a:p>
            <a:r>
              <a:rPr lang="en-ZW" smtClean="0"/>
              <a:t>New physical properties include a new class ThermalProperties, an additional structural material element, structural and thermal material assets that can be shared, and the ability to indicate if thermal information is included in the gbXML export. </a:t>
            </a:r>
          </a:p>
          <a:p>
            <a:r>
              <a:rPr lang="en-ZW" smtClean="0"/>
              <a:t>The structural analytical model includes a new AnalyticalLink element type that can be user defined or automatically generated between two analytical elements and access to link properties like "fixity state". </a:t>
            </a:r>
          </a:p>
          <a:p>
            <a:r>
              <a:rPr lang="en-ZW" smtClean="0"/>
              <a:t>The Analysis Visualization Framework AVF now better supports the structural analysis workflow, e.g. by including support for deformed shapes. </a:t>
            </a:r>
          </a:p>
          <a:p>
            <a:r>
              <a:rPr lang="en-ZW" smtClean="0"/>
              <a:t>A Light and Light Group API provides new classes to get and set photometric data, including initial color and intensity, loss factor, color filter and dimming color. </a:t>
            </a:r>
          </a:p>
          <a:p>
            <a:r>
              <a:rPr lang="en-ZW" smtClean="0"/>
              <a:t>The new ReferenceIntersector class mentioned above provides simplified and more performant ray-cast selection of elements using a given point and direction, similar to the existing FindReferencesWithContextByDirection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PanelSchedule: shows how to use the Revit MEP Panel Schedule API:</a:t>
            </a:r>
          </a:p>
          <a:p>
            <a:r>
              <a:rPr lang="en-US" dirty="0" smtClean="0"/>
              <a:t>1. PanelScheduleExport - gets the panel schedule view data via the API and generate a CSV file or a HTML page from it.</a:t>
            </a:r>
          </a:p>
          <a:p>
            <a:r>
              <a:rPr lang="en-US" dirty="0" smtClean="0"/>
              <a:t>2. InstanceViewCreation - Create a panel schedule view instance for an electrical panel you selected.</a:t>
            </a:r>
          </a:p>
          <a:p>
            <a:r>
              <a:rPr lang="en-US" dirty="0" smtClean="0"/>
              <a:t>3. SheetImport - Place the panel schedule view(s) on a sheet view.</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p:txBody>
          <a:bodyPr>
            <a:normAutofit/>
          </a:bodyPr>
          <a:lstStyle/>
          <a:p>
            <a:endParaRPr lang="en-US" sz="900" dirty="0" smtClean="0">
              <a:solidFill>
                <a:srgbClr val="FF0000"/>
              </a:solidFill>
            </a:endParaRPr>
          </a:p>
        </p:txBody>
      </p:sp>
      <p:sp>
        <p:nvSpPr>
          <p:cNvPr id="8" name="Slide Image Placeholder 7"/>
          <p:cNvSpPr>
            <a:spLocks noGrp="1" noRot="1" noChangeAspect="1"/>
          </p:cNvSpPr>
          <p:nvPr>
            <p:ph type="sldImg"/>
          </p:nvPr>
        </p:nvSpPr>
        <p:spPr>
          <a:xfrm>
            <a:off x="1760538" y="774700"/>
            <a:ext cx="3489325" cy="26162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of you may be unfamiliar with ADN. The Autodesk Developer Network is a program providing professional support to programmers writing add-in applications for Autodesk software.</a:t>
            </a:r>
            <a:r>
              <a:rPr lang="en-US" baseline="0" dirty="0" smtClean="0"/>
              <a:t> If you think the program benefits listed here would be useful to you, then visit this URL and read more about it. You don’t have to be a commercial software developer to join ADN.</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New classes in the Autodesk.Revit.DB.Analysis namespace provide access to the elements and objects created by Revit to perform energy analysis on conceptual design models.</a:t>
            </a:r>
            <a:r>
              <a:rPr lang="en-GB" baseline="0" dirty="0" smtClean="0"/>
              <a:t> </a:t>
            </a:r>
            <a:r>
              <a:rPr lang="en-GB" dirty="0" smtClean="0"/>
              <a:t>The method Document Export method overload taking a MassGBXMLExportOptions argument exports a gbXML file containing conceptual energy analysis elements (mass elements)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 </a:t>
            </a:r>
          </a:p>
          <a:p>
            <a:endParaRPr lang="en-US" smtClean="0"/>
          </a:p>
          <a:p>
            <a:r>
              <a:rPr lang="en-US" smtClean="0"/>
              <a:t>C:\a\lib\revit\2012\SDK\Samples\GeometryAPI\EnergyAnalysisModel\EnergyAnalysisModel.rvt</a:t>
            </a:r>
          </a:p>
          <a:p>
            <a:r>
              <a:rPr lang="en-US" smtClean="0"/>
              <a:t>C:\a\doc\revit\au\2011\sample\Urban House MEP - 2012.rvt</a:t>
            </a:r>
          </a:p>
          <a:p>
            <a:endParaRPr lang="en-US" dirty="0" smtClean="0"/>
          </a:p>
          <a:p>
            <a:r>
              <a:rPr lang="en-US" dirty="0" smtClean="0"/>
              <a:t>Run RvtSamples &gt; Analysis &gt; </a:t>
            </a:r>
            <a:r>
              <a:rPr lang="en-GB" dirty="0" smtClean="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GB" dirty="0" smtClean="0"/>
              <a:t>EnergyAnalysisDetailModelTier specifies</a:t>
            </a:r>
            <a:r>
              <a:rPr lang="en-GB" baseline="0" dirty="0" smtClean="0"/>
              <a:t> l</a:t>
            </a:r>
            <a:r>
              <a:rPr lang="en-US" dirty="0" smtClean="0"/>
              <a:t>evel of computation detail for energy analysis model.</a:t>
            </a:r>
          </a:p>
          <a:p>
            <a:endParaRPr lang="en-US" dirty="0" smtClean="0"/>
          </a:p>
          <a:p>
            <a:r>
              <a:rPr lang="en-US" dirty="0" smtClean="0"/>
              <a:t>This new API provides access to the contents of a project's detailed energy analysis model, as seen in the Export to gbXML and the Heating and Cooling Loads features.</a:t>
            </a:r>
          </a:p>
          <a:p>
            <a:endParaRPr lang="en-US" dirty="0" smtClean="0"/>
          </a:p>
          <a:p>
            <a:r>
              <a:rPr lang="en-US" dirty="0" smtClean="0"/>
              <a:t>This analysis produces an analytical thermal model from the physical model of a building. The analytical thermal model is composed of spaces, zones and planar surfaces that represent the actual volumetric elements of the building.</a:t>
            </a:r>
          </a:p>
          <a:p>
            <a:endParaRPr lang="en-US" dirty="0" smtClean="0"/>
          </a:p>
          <a:p>
            <a:r>
              <a:rPr lang="en-US" dirty="0" smtClean="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4040187"/>
            <a:ext cx="11762080" cy="3124200"/>
          </a:xfrm>
        </p:spPr>
        <p:txBody>
          <a:bodyPr/>
          <a:lstStyle>
            <a:lvl1pPr>
              <a:defRPr sz="7200" b="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371600"/>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3pPr>
              <a:spcBef>
                <a:spcPts val="0"/>
              </a:spcBef>
              <a:defRPr/>
            </a:lvl3pPr>
            <a:lvl4pPr>
              <a:spcBef>
                <a:spcPts val="0"/>
              </a:spcBef>
              <a:defRPr/>
            </a:lvl4pPr>
            <a:lvl5pPr>
              <a:spcBef>
                <a:spcPts val="0"/>
              </a:spcBef>
              <a:buNone/>
              <a:defRPr>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
        <p:nvSpPr>
          <p:cNvPr id="7" name="Footer Placeholder 6"/>
          <p:cNvSpPr>
            <a:spLocks noGrp="1"/>
          </p:cNvSpPr>
          <p:nvPr>
            <p:ph type="ftr" sz="quarter" idx="13"/>
          </p:nvPr>
        </p:nvSpPr>
        <p:spPr>
          <a:xfrm>
            <a:off x="4445745" y="9297986"/>
            <a:ext cx="4119661" cy="296175"/>
          </a:xfrm>
          <a:prstGeom prst="rect">
            <a:avLst/>
          </a:prstGeom>
        </p:spPr>
        <p:txBody>
          <a:bodyPr lIns="54635" tIns="27318" rIns="54635" bIns="27318"/>
          <a:lstStyle>
            <a:lvl1pPr algn="ctr">
              <a:defRPr sz="1200">
                <a:solidFill>
                  <a:schemeClr val="tx1">
                    <a:lumMod val="95000"/>
                  </a:schemeClr>
                </a:solidFill>
              </a:defRPr>
            </a:lvl1pPr>
          </a:lstStyle>
          <a:p>
            <a:r>
              <a:rPr lang="en-GB" smtClean="0"/>
              <a:t>The Revit MEP API</a:t>
            </a:r>
            <a:endParaRPr lang="en-GB" dirty="0"/>
          </a:p>
        </p:txBody>
      </p:sp>
      <p:sp>
        <p:nvSpPr>
          <p:cNvPr id="5" name="Slide Number Placeholder 6"/>
          <p:cNvSpPr>
            <a:spLocks noGrp="1"/>
          </p:cNvSpPr>
          <p:nvPr>
            <p:ph type="sldNum" sz="quarter" idx="12"/>
          </p:nvPr>
        </p:nvSpPr>
        <p:spPr>
          <a:xfrm>
            <a:off x="10086975" y="9297986"/>
            <a:ext cx="2875381" cy="341345"/>
          </a:xfrm>
          <a:prstGeom prst="rect">
            <a:avLst/>
          </a:prstGeom>
        </p:spPr>
        <p:txBody>
          <a:bodyPr lIns="54635" tIns="27318" rIns="54635" bIns="27318"/>
          <a:lstStyle>
            <a:lvl1pPr>
              <a:defRPr sz="1000">
                <a:solidFill>
                  <a:schemeClr val="tx1">
                    <a:lumMod val="95000"/>
                  </a:schemeClr>
                </a:solidFill>
              </a:defRPr>
            </a:lvl1pPr>
          </a:lstStyle>
          <a:p>
            <a:pPr>
              <a:defRPr/>
            </a:pPr>
            <a:fld id="{70E35A4B-3F1B-2741-BFD4-BE221D79227F}"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5" cstate="email"/>
          <a:srcRect/>
          <a:stretch>
            <a:fillRect/>
          </a:stretch>
        </p:blipFill>
        <p:spPr bwMode="auto">
          <a:xfrm>
            <a:off x="1" y="9069387"/>
            <a:ext cx="13017500" cy="690564"/>
          </a:xfrm>
          <a:prstGeom prst="rect">
            <a:avLst/>
          </a:prstGeom>
          <a:noFill/>
          <a:ln w="12700">
            <a:noFill/>
            <a:miter lim="800000"/>
            <a:headEnd/>
            <a:tailEnd/>
          </a:ln>
        </p:spPr>
      </p:pic>
      <p:sp>
        <p:nvSpPr>
          <p:cNvPr id="1026" name="Rectangle 1"/>
          <p:cNvSpPr>
            <a:spLocks noGrp="1" noChangeArrowheads="1"/>
          </p:cNvSpPr>
          <p:nvPr>
            <p:ph type="title"/>
          </p:nvPr>
        </p:nvSpPr>
        <p:spPr bwMode="auto">
          <a:xfrm>
            <a:off x="593725" y="1539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677987"/>
            <a:ext cx="11762080" cy="71681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3" r:id="rId3"/>
  </p:sldLayoutIdLst>
  <p:transition/>
  <p:timing>
    <p:tnLst>
      <p:par>
        <p:cTn id="1" dur="indefinite" restart="never" nodeType="tmRoot"/>
      </p:par>
    </p:tnLst>
  </p:timing>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file:///C:\a\lib\revit\2011\SDK\Samples\PanelSchedule\CS\bin\Debug\EP-2.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file:///C:\a\j\adn\train\revit\2011\img\PanelScheduleInstance.png"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hebuildingcoder.typepad.com/mep"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www.autodesk.com/apitraining" TargetMode="External"/><Relationship Id="rId13" Type="http://schemas.openxmlformats.org/officeDocument/2006/relationships/hyperlink" Target="http://cad-notes.com/2011/12/learning-autodesk-revit-mep-2012-training-video-is-available" TargetMode="External"/><Relationship Id="rId3" Type="http://schemas.openxmlformats.org/officeDocument/2006/relationships/hyperlink" Target="http://www.autodesk.com/developrevit" TargetMode="External"/><Relationship Id="rId7" Type="http://schemas.openxmlformats.org/officeDocument/2006/relationships/hyperlink" Target="http://discussion.autodesk.com/" TargetMode="External"/><Relationship Id="rId12" Type="http://schemas.openxmlformats.org/officeDocument/2006/relationships/hyperlink" Target="http://adn.autodesk.co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www.adskconsulting.com/adn/cs/api_course_webcast_archive.php" TargetMode="External"/><Relationship Id="rId11" Type="http://schemas.openxmlformats.org/officeDocument/2006/relationships/hyperlink" Target="http://www.autodesk.com/joinadn" TargetMode="External"/><Relationship Id="rId5" Type="http://schemas.openxmlformats.org/officeDocument/2006/relationships/hyperlink" Target="http://www.adskconsulting.com/adn/cs/api_course_sched.php" TargetMode="External"/><Relationship Id="rId10" Type="http://schemas.openxmlformats.org/officeDocument/2006/relationships/hyperlink" Target="http://thebuildingcoder.typepad.com/" TargetMode="External"/><Relationship Id="rId4" Type="http://schemas.openxmlformats.org/officeDocument/2006/relationships/hyperlink" Target="http://www.autodesk.com/revitapi-wikihelp" TargetMode="External"/><Relationship Id="rId9" Type="http://schemas.openxmlformats.org/officeDocument/2006/relationships/hyperlink" Target="http://adndevblog.typepad.com/AEC"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5933783"/>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6273829"/>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smtClean="0">
                <a:ea typeface="Lucida Grande"/>
                <a:cs typeface="Lucida Grande"/>
              </a:rPr>
              <a:t>The Revit MEP API</a:t>
            </a:r>
            <a:endParaRPr lang="en-US" sz="2400" i="1" dirty="0">
              <a:solidFill>
                <a:srgbClr val="FFFFFF"/>
              </a:solidFill>
              <a:latin typeface="Arial"/>
            </a:endParaRPr>
          </a:p>
        </p:txBody>
      </p:sp>
      <p:sp>
        <p:nvSpPr>
          <p:cNvPr id="5" name="Rectangle 4"/>
          <p:cNvSpPr txBox="1">
            <a:spLocks noChangeArrowheads="1"/>
          </p:cNvSpPr>
          <p:nvPr/>
        </p:nvSpPr>
        <p:spPr>
          <a:xfrm>
            <a:off x="588093" y="7926387"/>
            <a:ext cx="10296537" cy="802386"/>
          </a:xfrm>
          <a:prstGeom prst="rect">
            <a:avLst/>
          </a:prstGeom>
        </p:spPr>
        <p:txBody>
          <a:bodyPr vert="horz" lIns="0" tIns="0" rIns="0" bIns="0" rtlCol="0">
            <a:noAutofit/>
          </a:bodyPr>
          <a:lstStyle/>
          <a:p>
            <a:r>
              <a:rPr lang="en-US" sz="3200" smtClean="0"/>
              <a:t>Jeremy Tammik</a:t>
            </a:r>
          </a:p>
          <a:p>
            <a:r>
              <a:rPr lang="en-US" sz="2400" smtClean="0"/>
              <a:t>Principal Developer Consultant</a:t>
            </a:r>
            <a:endParaRPr lang="en-US" sz="2400" dirty="0"/>
          </a:p>
        </p:txBody>
      </p:sp>
    </p:spTree>
    <p:extLst>
      <p:ext uri="{BB962C8B-B14F-4D97-AF65-F5344CB8AC3E}">
        <p14:creationId xmlns=""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Generic Revit API</a:t>
            </a:r>
            <a:endParaRPr lang="en-GB" noProof="0" dirty="0"/>
          </a:p>
        </p:txBody>
      </p:sp>
      <p:sp>
        <p:nvSpPr>
          <p:cNvPr id="5" name="Content Placeholder 4"/>
          <p:cNvSpPr>
            <a:spLocks noGrp="1"/>
          </p:cNvSpPr>
          <p:nvPr>
            <p:ph idx="1"/>
          </p:nvPr>
        </p:nvSpPr>
        <p:spPr/>
        <p:txBody>
          <a:bodyPr/>
          <a:lstStyle/>
          <a:p>
            <a:r>
              <a:rPr lang="en-GB" noProof="0" smtClean="0"/>
              <a:t>Basic Revit API is generic</a:t>
            </a:r>
          </a:p>
          <a:p>
            <a:r>
              <a:rPr lang="en-GB" noProof="0" smtClean="0"/>
              <a:t>All flavours use the same Revit API .NET assemblies</a:t>
            </a:r>
          </a:p>
          <a:p>
            <a:r>
              <a:rPr lang="en-GB" noProof="0" smtClean="0"/>
              <a:t>Specific additional features exist for each flavour, e.g.</a:t>
            </a:r>
          </a:p>
          <a:p>
            <a:pPr lvl="1"/>
            <a:r>
              <a:rPr lang="en-GB" smtClean="0"/>
              <a:t>Room-related functionality in Revit Architecture </a:t>
            </a:r>
          </a:p>
          <a:p>
            <a:pPr lvl="1"/>
            <a:r>
              <a:rPr lang="en-GB" smtClean="0"/>
              <a:t>Access to the analytical model in Revit Structure</a:t>
            </a:r>
          </a:p>
          <a:p>
            <a:pPr lvl="1"/>
            <a:r>
              <a:rPr lang="en-GB" smtClean="0"/>
              <a:t>Access to the MEP model in Revit MEP</a:t>
            </a:r>
          </a:p>
          <a:p>
            <a:pPr lvl="1"/>
            <a:r>
              <a:rPr lang="en-GB" noProof="0" smtClean="0"/>
              <a:t>Onebox supports all in one box</a:t>
            </a:r>
          </a:p>
          <a:p>
            <a:r>
              <a:rPr lang="en-GB" smtClean="0"/>
              <a:t>Runtime discipline switching</a:t>
            </a:r>
          </a:p>
          <a:p>
            <a:pPr lvl="1"/>
            <a:r>
              <a:rPr lang="en-GB" smtClean="0"/>
              <a:t>ProductType Architecture, Structure, MEP, Revit</a:t>
            </a:r>
            <a:endParaRPr lang="en-GB" noProof="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API Evolution</a:t>
            </a:r>
            <a:endParaRPr lang="en-GB" noProof="0" dirty="0"/>
          </a:p>
        </p:txBody>
      </p:sp>
      <p:sp>
        <p:nvSpPr>
          <p:cNvPr id="3" name="Content Placeholder 2"/>
          <p:cNvSpPr>
            <a:spLocks noGrp="1"/>
          </p:cNvSpPr>
          <p:nvPr>
            <p:ph idx="1"/>
          </p:nvPr>
        </p:nvSpPr>
        <p:spPr/>
        <p:txBody>
          <a:bodyPr/>
          <a:lstStyle/>
          <a:p>
            <a:r>
              <a:rPr lang="en-GB" smtClean="0"/>
              <a:t>Generic element and parameter access can always be used</a:t>
            </a:r>
          </a:p>
          <a:p>
            <a:r>
              <a:rPr lang="en-GB" smtClean="0"/>
              <a:t>Revit 2008 provided no MEP-specific API</a:t>
            </a:r>
          </a:p>
          <a:p>
            <a:r>
              <a:rPr lang="en-GB" smtClean="0"/>
              <a:t>Revit 2009 introduced MEP-specific API support</a:t>
            </a:r>
          </a:p>
          <a:p>
            <a:pPr lvl="1"/>
            <a:r>
              <a:rPr lang="en-GB" smtClean="0"/>
              <a:t>MEP model property, space and zone, electrical and mechanical equipment, lighting device and fixture, connector, electrical system</a:t>
            </a:r>
          </a:p>
          <a:p>
            <a:r>
              <a:rPr lang="en-GB" smtClean="0"/>
              <a:t>Revit MEP 2010 – mechanical</a:t>
            </a:r>
          </a:p>
          <a:p>
            <a:pPr lvl="1"/>
            <a:r>
              <a:rPr lang="en-GB" smtClean="0"/>
              <a:t>MEP namespace, support for HVAC and piping systems</a:t>
            </a:r>
          </a:p>
          <a:p>
            <a:r>
              <a:rPr lang="en-GB" smtClean="0"/>
              <a:t>Revit MEP 2011 – electrical</a:t>
            </a:r>
          </a:p>
          <a:p>
            <a:pPr lvl="1"/>
            <a:r>
              <a:rPr lang="en-US" smtClean="0"/>
              <a:t>Conduit, cable tray, panel schedule</a:t>
            </a:r>
          </a:p>
          <a:p>
            <a:r>
              <a:rPr lang="en-GB" smtClean="0"/>
              <a:t>Revit MEP 2012 – mechanical</a:t>
            </a:r>
          </a:p>
          <a:p>
            <a:pPr lvl="1"/>
            <a:r>
              <a:rPr lang="en-GB" smtClean="0"/>
              <a:t>Pipe settings and sizes, placeholder elements, insulation and lining</a:t>
            </a:r>
          </a:p>
          <a:p>
            <a:r>
              <a:rPr lang="en-GB" smtClean="0"/>
              <a:t>Revit MEP 2013 – mechanical and analysis</a:t>
            </a:r>
          </a:p>
          <a:p>
            <a:pPr lvl="1"/>
            <a:r>
              <a:rPr lang="en-GB" smtClean="0"/>
              <a:t>Routing preferences, analysis and calculation enhancements, new and updated APIs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5213667"/>
            <a:ext cx="11762080" cy="1417320"/>
          </a:xfrm>
        </p:spPr>
        <p:txBody>
          <a:bodyPr/>
          <a:lstStyle/>
          <a:p>
            <a:r>
              <a:rPr lang="en-GB" sz="9600" dirty="0" smtClean="0"/>
              <a:t>Analysis</a:t>
            </a:r>
            <a:endParaRPr lang="en-GB" sz="96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Project Info and </a:t>
            </a:r>
            <a:r>
              <a:rPr lang="en-US" smtClean="0"/>
              <a:t>EnergyDataSettings</a:t>
            </a:r>
            <a:endParaRPr lang="en-GB" noProof="0" dirty="0"/>
          </a:p>
        </p:txBody>
      </p:sp>
      <p:sp>
        <p:nvSpPr>
          <p:cNvPr id="3" name="Content Placeholder 2"/>
          <p:cNvSpPr>
            <a:spLocks noGrp="1"/>
          </p:cNvSpPr>
          <p:nvPr>
            <p:ph idx="1"/>
          </p:nvPr>
        </p:nvSpPr>
        <p:spPr/>
        <p:txBody>
          <a:bodyPr/>
          <a:lstStyle/>
          <a:p>
            <a:r>
              <a:rPr lang="en-US" smtClean="0"/>
              <a:t>EnergyDataSettings object represents gbXML project info</a:t>
            </a:r>
          </a:p>
          <a:p>
            <a:pPr lvl="1"/>
            <a:r>
              <a:rPr lang="en-US" smtClean="0"/>
              <a:t>Manage &gt; Project Settings &gt; Project Information &gt; Energy Data</a:t>
            </a:r>
          </a:p>
          <a:p>
            <a:pPr lvl="1"/>
            <a:r>
              <a:rPr lang="en-US" smtClean="0"/>
              <a:t>Access via EnergyDataSettings.GetFromDocument method </a:t>
            </a:r>
          </a:p>
          <a:p>
            <a:pPr lvl="1"/>
            <a:r>
              <a:rPr lang="en-US" smtClean="0"/>
              <a:t>Define settings for gbXML export, heating and cooling load calculations, conceptual energy analysis</a:t>
            </a:r>
          </a:p>
          <a:p>
            <a:r>
              <a:rPr lang="en-US" smtClean="0"/>
              <a:t>For project location use Document.ActiveProjectLocation</a:t>
            </a:r>
          </a:p>
          <a:p>
            <a:r>
              <a:rPr lang="en-US" smtClean="0"/>
              <a:t>Green Building XML export</a:t>
            </a:r>
            <a:endParaRPr lang="en-GB" smtClean="0"/>
          </a:p>
          <a:p>
            <a:pPr lvl="4"/>
            <a:endParaRPr lang="en-US" smtClean="0"/>
          </a:p>
          <a:p>
            <a:pPr lvl="4"/>
            <a:r>
              <a:rPr lang="en-US" smtClean="0"/>
              <a:t>Document.Export( </a:t>
            </a:r>
          </a:p>
          <a:p>
            <a:pPr lvl="4"/>
            <a:r>
              <a:rPr lang="en-US" smtClean="0"/>
              <a:t>  string folder, </a:t>
            </a:r>
          </a:p>
          <a:p>
            <a:pPr lvl="4"/>
            <a:r>
              <a:rPr lang="en-US" smtClean="0"/>
              <a:t>  string name, </a:t>
            </a:r>
          </a:p>
          <a:p>
            <a:pPr lvl="4"/>
            <a:r>
              <a:rPr lang="en-US" smtClean="0"/>
              <a:t>  GBXMLExportOptions );</a:t>
            </a:r>
            <a:endParaRPr lang="en-GB"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Spaces and Zones</a:t>
            </a:r>
            <a:endParaRPr lang="en-GB" noProof="0" dirty="0"/>
          </a:p>
        </p:txBody>
      </p:sp>
      <p:sp>
        <p:nvSpPr>
          <p:cNvPr id="3" name="Content Placeholder 2"/>
          <p:cNvSpPr>
            <a:spLocks noGrp="1"/>
          </p:cNvSpPr>
          <p:nvPr>
            <p:ph idx="1"/>
          </p:nvPr>
        </p:nvSpPr>
        <p:spPr/>
        <p:txBody>
          <a:bodyPr/>
          <a:lstStyle/>
          <a:p>
            <a:r>
              <a:rPr lang="en-US" smtClean="0"/>
              <a:t>Architectural rooms are unsuitable for MEP analysis</a:t>
            </a:r>
          </a:p>
          <a:p>
            <a:pPr lvl="1"/>
            <a:r>
              <a:rPr lang="en-US" smtClean="0"/>
              <a:t>Wrong height, often too large for analysed region</a:t>
            </a:r>
          </a:p>
          <a:p>
            <a:r>
              <a:rPr lang="en-US" smtClean="0"/>
              <a:t>MEP uses space instead of room, and zone to manage spaces</a:t>
            </a:r>
          </a:p>
          <a:p>
            <a:r>
              <a:rPr lang="en-US" smtClean="0"/>
              <a:t>Rooms can be subdivided into exterior and interior subspaces</a:t>
            </a:r>
          </a:p>
          <a:p>
            <a:r>
              <a:rPr lang="en-GB" smtClean="0"/>
              <a:t>AddSpaceAndZone SDK sample</a:t>
            </a:r>
          </a:p>
          <a:p>
            <a:pPr lvl="1"/>
            <a:r>
              <a:rPr lang="en-GB" smtClean="0"/>
              <a:t>Programmatic creation and management of spaces and zones</a:t>
            </a:r>
          </a:p>
          <a:p>
            <a:r>
              <a:rPr lang="en-GB" smtClean="0"/>
              <a:t>FamilyInstance class has Room and Space properties</a:t>
            </a:r>
          </a:p>
          <a:p>
            <a:pPr lvl="4"/>
            <a:endParaRPr lang="en-GB" smtClean="0"/>
          </a:p>
          <a:p>
            <a:pPr lvl="4"/>
            <a:r>
              <a:rPr lang="en-GB" smtClean="0"/>
              <a:t>FamilyInstance fi; // get a family instance</a:t>
            </a:r>
          </a:p>
          <a:p>
            <a:pPr lvl="4"/>
            <a:r>
              <a:rPr lang="en-GB" smtClean="0"/>
              <a:t>Space space = fi.Space; // query space containing it</a:t>
            </a:r>
          </a:p>
          <a:p>
            <a:pPr lvl="4"/>
            <a:r>
              <a:rPr lang="en-GB" smtClean="0"/>
              <a:t>Space space2 = fi.get_Space( phase ); // space in a specific phase</a:t>
            </a:r>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Model Inspection Utilities</a:t>
            </a:r>
            <a:endParaRPr lang="en-GB" noProof="0" dirty="0"/>
          </a:p>
        </p:txBody>
      </p:sp>
      <p:sp>
        <p:nvSpPr>
          <p:cNvPr id="3" name="Content Placeholder 2"/>
          <p:cNvSpPr>
            <a:spLocks noGrp="1"/>
          </p:cNvSpPr>
          <p:nvPr>
            <p:ph idx="1"/>
          </p:nvPr>
        </p:nvSpPr>
        <p:spPr>
          <a:xfrm>
            <a:off x="593725" y="1677987"/>
            <a:ext cx="11762080" cy="7168156"/>
          </a:xfrm>
        </p:spPr>
        <p:txBody>
          <a:bodyPr/>
          <a:lstStyle/>
          <a:p>
            <a:r>
              <a:rPr lang="en-US" sz="2800" smtClean="0"/>
              <a:t>Determine component location, space adjacency analysis, etc.</a:t>
            </a:r>
            <a:endParaRPr lang="en-GB" sz="2800" smtClean="0"/>
          </a:p>
          <a:p>
            <a:r>
              <a:rPr lang="en-US" sz="2800" smtClean="0"/>
              <a:t>Volumes, rooms and spaces</a:t>
            </a:r>
          </a:p>
          <a:p>
            <a:pPr lvl="1"/>
            <a:r>
              <a:rPr lang="en-US" sz="2400" smtClean="0"/>
              <a:t>FamilyInstance.Space determines space containing family instance</a:t>
            </a:r>
          </a:p>
          <a:p>
            <a:pPr lvl="1"/>
            <a:r>
              <a:rPr lang="en-US" sz="2400" smtClean="0"/>
              <a:t>Room.IsPointInRoom determines if a point is in a room volume</a:t>
            </a:r>
          </a:p>
          <a:p>
            <a:pPr lvl="1"/>
            <a:r>
              <a:rPr lang="en-US" sz="2400" smtClean="0"/>
              <a:t>Space.IsPointInSpace determines if a point is in a space volume</a:t>
            </a:r>
          </a:p>
          <a:p>
            <a:pPr lvl="1"/>
            <a:r>
              <a:rPr lang="en-US" sz="2400" smtClean="0"/>
              <a:t>GetRoomAtPoint and GetSpaceAtPoint return room or space containing point</a:t>
            </a:r>
          </a:p>
          <a:p>
            <a:r>
              <a:rPr lang="en-US" sz="2800" smtClean="0"/>
              <a:t>Element filters </a:t>
            </a:r>
            <a:r>
              <a:rPr lang="en-GB" sz="2800" smtClean="0"/>
              <a:t>by intersection, Boolean operations, etc.</a:t>
            </a:r>
          </a:p>
          <a:p>
            <a:pPr lvl="1"/>
            <a:r>
              <a:rPr lang="en-GB" sz="2400" smtClean="0"/>
              <a:t>BoundingBoxIntersectsFilter, BoundingBoxIsInsideFilter, BoundingBoxContainsPointFilter, ElementIntersectsElementFilter, ElementIntersectsSolidFilter</a:t>
            </a:r>
          </a:p>
          <a:p>
            <a:r>
              <a:rPr lang="en-US" sz="2800" smtClean="0"/>
              <a:t>Ray intersection</a:t>
            </a:r>
          </a:p>
          <a:p>
            <a:pPr lvl="1"/>
            <a:r>
              <a:rPr lang="en-US" sz="2400" smtClean="0"/>
              <a:t>ReferenceIntersector class, ex </a:t>
            </a:r>
            <a:r>
              <a:rPr lang="en-GB" sz="2400" smtClean="0"/>
              <a:t>FindReferencesWithContextByDirection method</a:t>
            </a:r>
            <a:endParaRPr lang="en-US" sz="2400" smtClean="0"/>
          </a:p>
          <a:p>
            <a:pPr lvl="1"/>
            <a:r>
              <a:rPr lang="en-US" sz="2400" smtClean="0"/>
              <a:t>Shoot a ray through the model, given a starting point and direction vector</a:t>
            </a:r>
          </a:p>
          <a:p>
            <a:pPr lvl="1"/>
            <a:r>
              <a:rPr lang="en-US" sz="2400" smtClean="0"/>
              <a:t>Return an array of references of intersected elements and faces</a:t>
            </a:r>
          </a:p>
          <a:p>
            <a:pPr lvl="1"/>
            <a:r>
              <a:rPr lang="en-US" sz="2400" smtClean="0"/>
              <a:t>AvoidObstruction, FindColumns, MeasureHeight, RayTraceBounce SDK samples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Revit 2013 ReferenceIntersector Class</a:t>
            </a:r>
            <a:endParaRPr lang="en-GB"/>
          </a:p>
        </p:txBody>
      </p:sp>
      <p:sp>
        <p:nvSpPr>
          <p:cNvPr id="3" name="Content Placeholder 2"/>
          <p:cNvSpPr>
            <a:spLocks noGrp="1"/>
          </p:cNvSpPr>
          <p:nvPr>
            <p:ph idx="1"/>
          </p:nvPr>
        </p:nvSpPr>
        <p:spPr/>
        <p:txBody>
          <a:bodyPr/>
          <a:lstStyle/>
          <a:p>
            <a:r>
              <a:rPr lang="en-GB" smtClean="0"/>
              <a:t>Constructor specifies target elements, target type and 3D view</a:t>
            </a:r>
          </a:p>
          <a:p>
            <a:r>
              <a:rPr lang="en-GB" smtClean="0"/>
              <a:t>Elements specified by ElementId, ElementIdSet , ElementFilter</a:t>
            </a:r>
          </a:p>
          <a:p>
            <a:r>
              <a:rPr lang="en-GB" smtClean="0"/>
              <a:t>Target type can be </a:t>
            </a:r>
            <a:r>
              <a:rPr lang="en-ZW" smtClean="0"/>
              <a:t>elements, meshes, edges, curves, faces</a:t>
            </a:r>
            <a:endParaRPr lang="en-GB" smtClean="0"/>
          </a:p>
          <a:p>
            <a:pPr lvl="4"/>
            <a:endParaRPr lang="en-GB" smtClean="0"/>
          </a:p>
          <a:p>
            <a:pPr lvl="4"/>
            <a:r>
              <a:rPr lang="en-GB" smtClean="0"/>
              <a:t>ReferenceIntersector( &lt;elements&gt;, FindReferenceTarget, View3d )</a:t>
            </a:r>
          </a:p>
          <a:p>
            <a:pPr lvl="4"/>
            <a:endParaRPr lang="en-GB" smtClean="0"/>
          </a:p>
          <a:p>
            <a:r>
              <a:rPr lang="en-GB" smtClean="0"/>
              <a:t>Call Find or FindNearest to cast a ray given origin and direction</a:t>
            </a:r>
          </a:p>
          <a:p>
            <a:r>
              <a:rPr lang="en-GB" smtClean="0"/>
              <a:t>Returns references intersecting ray, or closest to origin</a:t>
            </a:r>
          </a:p>
          <a:p>
            <a:pPr lvl="4"/>
            <a:endParaRPr lang="en-ZW" smtClean="0"/>
          </a:p>
          <a:p>
            <a:pPr lvl="4"/>
            <a:r>
              <a:rPr lang="en-ZW" smtClean="0"/>
              <a:t>Find( XYZ origin, XYZ direction )</a:t>
            </a:r>
          </a:p>
          <a:p>
            <a:pPr lvl="4"/>
            <a:r>
              <a:rPr lang="en-ZW" smtClean="0"/>
              <a:t>FindNearest( XYZ origin, XYZ direction )</a:t>
            </a:r>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Conceptual Energy Analysis API</a:t>
            </a:r>
            <a:endParaRPr lang="en-GB" dirty="0"/>
          </a:p>
        </p:txBody>
      </p:sp>
      <p:sp>
        <p:nvSpPr>
          <p:cNvPr id="3" name="Content Placeholder 2"/>
          <p:cNvSpPr>
            <a:spLocks noGrp="1"/>
          </p:cNvSpPr>
          <p:nvPr>
            <p:ph idx="1"/>
          </p:nvPr>
        </p:nvSpPr>
        <p:spPr/>
        <p:txBody>
          <a:bodyPr/>
          <a:lstStyle/>
          <a:p>
            <a:r>
              <a:rPr lang="en-GB" smtClean="0"/>
              <a:t>Energy analysis on conceptual design models</a:t>
            </a:r>
          </a:p>
          <a:p>
            <a:r>
              <a:rPr lang="en-GB" smtClean="0"/>
              <a:t>New overload of Document.Export method taking MassGBXMLExportOptions argument</a:t>
            </a:r>
          </a:p>
          <a:p>
            <a:r>
              <a:rPr lang="en-GB" smtClean="0"/>
              <a:t>Create a gbXML file containing energy analysis elements generated from conceptual mass family instances</a:t>
            </a:r>
            <a:endParaRPr lang="en-GB"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667375" y="5868987"/>
            <a:ext cx="1881188" cy="3509963"/>
          </a:xfrm>
          <a:prstGeom prst="rect">
            <a:avLst/>
          </a:prstGeom>
          <a:noFill/>
          <a:ln w="12700">
            <a:noFill/>
            <a:miter lim="800000"/>
            <a:headEnd/>
            <a:tailEnd/>
          </a:ln>
        </p:spPr>
      </p:pic>
      <p:sp>
        <p:nvSpPr>
          <p:cNvPr id="2" name="Title 1"/>
          <p:cNvSpPr>
            <a:spLocks noGrp="1"/>
          </p:cNvSpPr>
          <p:nvPr>
            <p:ph type="title"/>
          </p:nvPr>
        </p:nvSpPr>
        <p:spPr>
          <a:xfrm>
            <a:off x="593725" y="364254"/>
            <a:ext cx="11762080" cy="1008933"/>
          </a:xfrm>
        </p:spPr>
        <p:txBody>
          <a:bodyPr/>
          <a:lstStyle/>
          <a:p>
            <a:r>
              <a:rPr lang="en-GB" smtClean="0"/>
              <a:t>Detailed Energy Analysis Model API</a:t>
            </a:r>
            <a:endParaRPr lang="en-GB" dirty="0"/>
          </a:p>
        </p:txBody>
      </p:sp>
      <p:sp>
        <p:nvSpPr>
          <p:cNvPr id="3" name="Content Placeholder 2"/>
          <p:cNvSpPr>
            <a:spLocks noGrp="1"/>
          </p:cNvSpPr>
          <p:nvPr>
            <p:ph idx="1"/>
          </p:nvPr>
        </p:nvSpPr>
        <p:spPr>
          <a:xfrm>
            <a:off x="593725" y="1525587"/>
            <a:ext cx="11762080" cy="4191000"/>
          </a:xfrm>
        </p:spPr>
        <p:txBody>
          <a:bodyPr/>
          <a:lstStyle/>
          <a:p>
            <a:r>
              <a:rPr lang="en-GB" smtClean="0"/>
              <a:t>Produce analytical thermal model from physical building model</a:t>
            </a:r>
          </a:p>
          <a:p>
            <a:r>
              <a:rPr lang="en-GB" smtClean="0"/>
              <a:t>Retrieve energy analysis detail model and present as tree view</a:t>
            </a:r>
          </a:p>
          <a:p>
            <a:r>
              <a:rPr lang="en-GB" smtClean="0"/>
              <a:t>Access Export to gbXML, Heating and Cooling Loads data</a:t>
            </a:r>
          </a:p>
          <a:p>
            <a:r>
              <a:rPr lang="en-GB" smtClean="0"/>
              <a:t>Analytical thermal model </a:t>
            </a:r>
          </a:p>
          <a:p>
            <a:pPr lvl="1"/>
            <a:r>
              <a:rPr lang="en-GB" sz="2400" smtClean="0"/>
              <a:t>Composed of volumetric elements: spaces, zones, planar surfaces</a:t>
            </a:r>
            <a:endParaRPr lang="en-GB" sz="2000" smtClean="0"/>
          </a:p>
          <a:p>
            <a:pPr lvl="1"/>
            <a:r>
              <a:rPr lang="en-GB" sz="2400" smtClean="0"/>
              <a:t>Created and initialised by calling EnergyAnalysisDetailModel.Create()</a:t>
            </a:r>
          </a:p>
          <a:p>
            <a:pPr lvl="1"/>
            <a:r>
              <a:rPr lang="en-GB" sz="2400" smtClean="0"/>
              <a:t>Methods GetAnalyticalSpaces, Surfaces, Openings, ShadingSurfaces</a:t>
            </a:r>
          </a:p>
          <a:p>
            <a:r>
              <a:rPr lang="en-GB" smtClean="0"/>
              <a:t>SDK sample Analysis &gt; EnergyAnalysisModel</a:t>
            </a:r>
            <a:endParaRPr lang="en-GB" dirty="0"/>
          </a:p>
        </p:txBody>
      </p:sp>
      <p:pic>
        <p:nvPicPr>
          <p:cNvPr id="5" name="Picture 4" descr="EnergyAnalysisModel02.png"/>
          <p:cNvPicPr>
            <a:picLocks noChangeAspect="1"/>
          </p:cNvPicPr>
          <p:nvPr/>
        </p:nvPicPr>
        <p:blipFill>
          <a:blip r:embed="rId4" cstate="print"/>
          <a:stretch>
            <a:fillRect/>
          </a:stretch>
        </p:blipFill>
        <p:spPr>
          <a:xfrm>
            <a:off x="7953375" y="5711824"/>
            <a:ext cx="4100512" cy="3433763"/>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792787"/>
            <a:ext cx="4048125" cy="2728913"/>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Hierarchical Systems and Connectors</a:t>
            </a:r>
            <a:endParaRPr lang="en-GB" sz="8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Presenter</a:t>
            </a:r>
            <a:endParaRPr lang="en-US" dirty="0"/>
          </a:p>
        </p:txBody>
      </p:sp>
      <p:sp>
        <p:nvSpPr>
          <p:cNvPr id="3" name="Content Placeholder 2"/>
          <p:cNvSpPr>
            <a:spLocks noGrp="1"/>
          </p:cNvSpPr>
          <p:nvPr>
            <p:ph idx="1"/>
          </p:nvPr>
        </p:nvSpPr>
        <p:spPr>
          <a:xfrm>
            <a:off x="593725" y="1982787"/>
            <a:ext cx="11761788" cy="7162800"/>
          </a:xfrm>
        </p:spPr>
        <p:txBody>
          <a:bodyPr/>
          <a:lstStyle/>
          <a:p>
            <a:pPr>
              <a:spcBef>
                <a:spcPts val="0"/>
              </a:spcBef>
              <a:buNone/>
            </a:pPr>
            <a:r>
              <a:rPr lang="en-US" sz="2800" dirty="0" smtClean="0"/>
              <a:t>Jeremy Tammik</a:t>
            </a:r>
          </a:p>
          <a:p>
            <a:pPr>
              <a:spcBef>
                <a:spcPts val="0"/>
              </a:spcBef>
              <a:buNone/>
            </a:pPr>
            <a:r>
              <a:rPr lang="en-US" sz="2000" dirty="0" smtClean="0"/>
              <a:t>Principal Developer Consultant</a:t>
            </a:r>
          </a:p>
          <a:p>
            <a:pPr>
              <a:spcBef>
                <a:spcPts val="0"/>
              </a:spcBef>
              <a:buNone/>
            </a:pPr>
            <a:r>
              <a:rPr lang="en-GB" sz="2000" dirty="0" smtClean="0"/>
              <a:t>Developer Technical Services</a:t>
            </a:r>
            <a:endParaRPr lang="en-US" sz="2000" dirty="0" smtClean="0"/>
          </a:p>
          <a:p>
            <a:pPr>
              <a:spcBef>
                <a:spcPts val="0"/>
              </a:spcBef>
              <a:buNone/>
            </a:pPr>
            <a:r>
              <a:rPr lang="en-US" sz="2000" dirty="0" smtClean="0"/>
              <a:t>EMEA, Autodesk SARL</a:t>
            </a:r>
          </a:p>
          <a:p>
            <a:pPr marL="0" lvl="1" indent="0">
              <a:spcBef>
                <a:spcPts val="1200"/>
              </a:spcBef>
              <a:buNone/>
            </a:pPr>
            <a:r>
              <a:rPr lang="en-US" sz="2400" dirty="0" smtClean="0"/>
              <a:t>Jeremy is a member of the AEC workgroup of the Autodesk Developer Network ADN team, providing developer support, training, conference presentations, and blogging on the Revit API.</a:t>
            </a:r>
          </a:p>
          <a:p>
            <a:pPr marL="0" lvl="1" indent="0">
              <a:spcBef>
                <a:spcPts val="1200"/>
              </a:spcBef>
              <a:buNone/>
            </a:pPr>
            <a:r>
              <a:rPr lang="en-US" sz="2400" dirty="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spcBef>
                <a:spcPts val="1200"/>
              </a:spcBef>
              <a:buNone/>
            </a:pPr>
            <a:r>
              <a:rPr lang="en-US" sz="2400" dirty="0" smtClean="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carpentry, loves mountains, oceans, sports, dancing, and especially climbing.</a:t>
            </a:r>
          </a:p>
        </p:txBody>
      </p:sp>
      <p:pic>
        <p:nvPicPr>
          <p:cNvPr id="6" name="Picture 5" descr="jeremy_on_weissmies_summit_happy_cutout.jpg"/>
          <p:cNvPicPr>
            <a:picLocks/>
          </p:cNvPicPr>
          <p:nvPr/>
        </p:nvPicPr>
        <p:blipFill>
          <a:blip r:embed="rId3" cstate="print"/>
          <a:srcRect l="9664" r="9020"/>
          <a:stretch>
            <a:fillRect/>
          </a:stretch>
        </p:blipFill>
        <p:spPr>
          <a:xfrm>
            <a:off x="5895975" y="153987"/>
            <a:ext cx="6924342" cy="2920365"/>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System Structure and MEP Model</a:t>
            </a:r>
            <a:endParaRPr lang="en-GB" noProof="0" dirty="0"/>
          </a:p>
        </p:txBody>
      </p:sp>
      <p:sp>
        <p:nvSpPr>
          <p:cNvPr id="3" name="Content Placeholder 2"/>
          <p:cNvSpPr>
            <a:spLocks noGrp="1"/>
          </p:cNvSpPr>
          <p:nvPr>
            <p:ph idx="1"/>
          </p:nvPr>
        </p:nvSpPr>
        <p:spPr/>
        <p:txBody>
          <a:bodyPr/>
          <a:lstStyle/>
          <a:p>
            <a:r>
              <a:rPr lang="en-GB" dirty="0" smtClean="0"/>
              <a:t>MEP systems consist of hierarchically connected components</a:t>
            </a:r>
          </a:p>
          <a:p>
            <a:r>
              <a:rPr lang="en-GB" dirty="0" smtClean="0"/>
              <a:t>Many components are represented using family instances</a:t>
            </a:r>
          </a:p>
          <a:p>
            <a:r>
              <a:rPr lang="en-GB" dirty="0" smtClean="0"/>
              <a:t>Connectors can link neighbouring components and transfer info</a:t>
            </a:r>
          </a:p>
          <a:p>
            <a:r>
              <a:rPr lang="en-GB" dirty="0" smtClean="0"/>
              <a:t>Top level node is MEP system</a:t>
            </a:r>
          </a:p>
          <a:p>
            <a:pPr lvl="1"/>
            <a:r>
              <a:rPr lang="en-GB" dirty="0" smtClean="0"/>
              <a:t>Represented by MEPSystem class, with derived classes ElectricalSystem, MechanicalSystem, PipingSystem</a:t>
            </a:r>
          </a:p>
          <a:p>
            <a:r>
              <a:rPr lang="en-GB" dirty="0" smtClean="0"/>
              <a:t>Family instance provides MEPModel property</a:t>
            </a:r>
          </a:p>
          <a:p>
            <a:pPr lvl="1"/>
            <a:r>
              <a:rPr lang="en-GB" dirty="0" smtClean="0"/>
              <a:t>MEPModel has ConnectorManager and ElectricalSystems properties </a:t>
            </a:r>
          </a:p>
          <a:p>
            <a:pPr lvl="1"/>
            <a:r>
              <a:rPr lang="en-GB" dirty="0" smtClean="0"/>
              <a:t>Derived classes include ElectricalEquipment, LightingDevice, LightingFixture, MechanicalEquipment, MechanicalFitting</a:t>
            </a:r>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5911850" cy="1008933"/>
          </a:xfrm>
        </p:spPr>
        <p:txBody>
          <a:bodyPr/>
          <a:lstStyle/>
          <a:p>
            <a:r>
              <a:rPr lang="en-GB" noProof="0" dirty="0" smtClean="0"/>
              <a:t>Connectors</a:t>
            </a:r>
            <a:endParaRPr lang="en-GB" noProof="0" dirty="0"/>
          </a:p>
        </p:txBody>
      </p:sp>
      <p:sp>
        <p:nvSpPr>
          <p:cNvPr id="3" name="Content Placeholder 2"/>
          <p:cNvSpPr>
            <a:spLocks noGrp="1"/>
          </p:cNvSpPr>
          <p:nvPr>
            <p:ph idx="1"/>
          </p:nvPr>
        </p:nvSpPr>
        <p:spPr>
          <a:xfrm>
            <a:off x="593726" y="1601787"/>
            <a:ext cx="9652067" cy="7925121"/>
          </a:xfrm>
        </p:spPr>
        <p:txBody>
          <a:bodyPr/>
          <a:lstStyle/>
          <a:p>
            <a:r>
              <a:rPr lang="en-GB" sz="2800" dirty="0" smtClean="0"/>
              <a:t>Connector class</a:t>
            </a:r>
          </a:p>
          <a:p>
            <a:pPr lvl="1"/>
            <a:r>
              <a:rPr lang="en-GB" sz="2400" dirty="0" smtClean="0"/>
              <a:t>Used to represent connections </a:t>
            </a:r>
            <a:br>
              <a:rPr lang="en-GB" sz="2400" dirty="0" smtClean="0"/>
            </a:br>
            <a:r>
              <a:rPr lang="en-GB" sz="2400" dirty="0" smtClean="0"/>
              <a:t>in the Revit BIM project context</a:t>
            </a:r>
          </a:p>
          <a:p>
            <a:pPr lvl="1"/>
            <a:r>
              <a:rPr lang="en-GB" sz="2400" dirty="0" smtClean="0"/>
              <a:t>Part of MEP component, not independent Revit database element</a:t>
            </a:r>
          </a:p>
          <a:p>
            <a:r>
              <a:rPr lang="en-GB" sz="2800" dirty="0" smtClean="0"/>
              <a:t>Logical connectors</a:t>
            </a:r>
          </a:p>
          <a:p>
            <a:pPr lvl="1"/>
            <a:r>
              <a:rPr lang="en-GB" sz="2400" dirty="0" smtClean="0"/>
              <a:t>Used in electrical domain</a:t>
            </a:r>
          </a:p>
          <a:p>
            <a:pPr lvl="1"/>
            <a:r>
              <a:rPr lang="en-GB" sz="2400" dirty="0" smtClean="0"/>
              <a:t>Cables and wires are possibly not specified</a:t>
            </a:r>
          </a:p>
          <a:p>
            <a:pPr lvl="1"/>
            <a:r>
              <a:rPr lang="en-GB" sz="2400" dirty="0" smtClean="0"/>
              <a:t>Enables traversal of connected electrical system hierarchies</a:t>
            </a:r>
          </a:p>
          <a:p>
            <a:r>
              <a:rPr lang="en-GB" sz="2800" dirty="0" smtClean="0"/>
              <a:t>Physical connectors </a:t>
            </a:r>
          </a:p>
          <a:p>
            <a:pPr lvl="1"/>
            <a:r>
              <a:rPr lang="en-GB" sz="2400" dirty="0" smtClean="0"/>
              <a:t>Connect neighbouring components physically</a:t>
            </a:r>
          </a:p>
          <a:p>
            <a:pPr lvl="1"/>
            <a:r>
              <a:rPr lang="en-GB" sz="2400" dirty="0" smtClean="0"/>
              <a:t>Transmit sizing dimensions and flow information</a:t>
            </a:r>
          </a:p>
          <a:p>
            <a:r>
              <a:rPr lang="en-GB" sz="2800" dirty="0" smtClean="0"/>
              <a:t>Family editor connection elements</a:t>
            </a:r>
          </a:p>
          <a:p>
            <a:pPr lvl="1"/>
            <a:r>
              <a:rPr lang="en-GB" sz="2400" dirty="0" smtClean="0"/>
              <a:t>Independent  elements for defining connectors</a:t>
            </a:r>
          </a:p>
          <a:p>
            <a:pPr lvl="1"/>
            <a:r>
              <a:rPr lang="en-GB" sz="2400" dirty="0" smtClean="0"/>
              <a:t>Used to model library parts in family context</a:t>
            </a:r>
          </a:p>
          <a:p>
            <a:pPr lvl="1"/>
            <a:r>
              <a:rPr lang="en-GB" sz="2400" dirty="0" smtClean="0"/>
              <a:t>Specialised derived classes for duct, pipe and electrical connectors</a:t>
            </a:r>
            <a:endParaRPr lang="en-GB" sz="2400" dirty="0"/>
          </a:p>
        </p:txBody>
      </p:sp>
      <p:pic>
        <p:nvPicPr>
          <p:cNvPr id="5" name="Picture 4"/>
          <p:cNvPicPr/>
          <p:nvPr/>
        </p:nvPicPr>
        <p:blipFill>
          <a:blip r:embed="rId3" cstate="print"/>
          <a:srcRect/>
          <a:stretch>
            <a:fillRect/>
          </a:stretch>
        </p:blipFill>
        <p:spPr bwMode="auto">
          <a:xfrm>
            <a:off x="9401175" y="6021387"/>
            <a:ext cx="3268572" cy="1086001"/>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810375" y="285051"/>
            <a:ext cx="5943600" cy="245973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Electrical</a:t>
            </a:r>
            <a:endParaRPr lang="en-GB"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Electrical System Hierarchy</a:t>
            </a:r>
            <a:endParaRPr lang="en-GB" noProof="0" dirty="0"/>
          </a:p>
        </p:txBody>
      </p:sp>
      <p:sp>
        <p:nvSpPr>
          <p:cNvPr id="5" name="Content Placeholder 4"/>
          <p:cNvSpPr>
            <a:spLocks noGrp="1"/>
          </p:cNvSpPr>
          <p:nvPr>
            <p:ph idx="1"/>
          </p:nvPr>
        </p:nvSpPr>
        <p:spPr/>
        <p:txBody>
          <a:bodyPr/>
          <a:lstStyle/>
          <a:p>
            <a:r>
              <a:rPr lang="en-GB" dirty="0" smtClean="0"/>
              <a:t>Three-tier recursive hierarchy, cf. electrical system browser</a:t>
            </a:r>
          </a:p>
          <a:p>
            <a:r>
              <a:rPr lang="en-GB" dirty="0" smtClean="0"/>
              <a:t>Panel &gt; systems or circuits &gt; circuit elements, may be panels</a:t>
            </a:r>
          </a:p>
          <a:p>
            <a:r>
              <a:rPr lang="en-GB" dirty="0" smtClean="0"/>
              <a:t>Logical connections between components</a:t>
            </a:r>
          </a:p>
          <a:p>
            <a:r>
              <a:rPr lang="en-GB" dirty="0" smtClean="0"/>
              <a:t>Wires are annotation elements</a:t>
            </a:r>
          </a:p>
          <a:p>
            <a:r>
              <a:rPr lang="en-GB" dirty="0" smtClean="0"/>
              <a:t>System can be traversed through connectors</a:t>
            </a:r>
          </a:p>
          <a:p>
            <a:r>
              <a:rPr lang="en-GB" dirty="0" smtClean="0"/>
              <a:t>Connectivity information also available in element parameters</a:t>
            </a:r>
          </a:p>
          <a:p>
            <a:r>
              <a:rPr lang="en-GB" dirty="0" smtClean="0"/>
              <a:t>Electrical samples</a:t>
            </a:r>
            <a:endParaRPr lang="en-GB" sz="2400" dirty="0" smtClean="0"/>
          </a:p>
          <a:p>
            <a:pPr lvl="1"/>
            <a:r>
              <a:rPr lang="en-GB" sz="2400" smtClean="0"/>
              <a:t>PowerCircuit SDK sample </a:t>
            </a:r>
            <a:r>
              <a:rPr lang="en-GB" sz="2400" dirty="0" smtClean="0"/>
              <a:t>shows creation and editing power circuits</a:t>
            </a:r>
          </a:p>
          <a:p>
            <a:pPr lvl="1"/>
            <a:r>
              <a:rPr lang="en-US" sz="2400" smtClean="0"/>
              <a:t>PanelSchedule </a:t>
            </a:r>
            <a:r>
              <a:rPr lang="en-GB" sz="2400" smtClean="0"/>
              <a:t>SDK </a:t>
            </a:r>
            <a:r>
              <a:rPr lang="en-US" sz="2400" smtClean="0"/>
              <a:t>demonstrates </a:t>
            </a:r>
            <a:r>
              <a:rPr lang="en-US" sz="2400" dirty="0" smtClean="0"/>
              <a:t>use of the electrical panel schedule API</a:t>
            </a:r>
            <a:endParaRPr lang="en-GB" sz="2400" dirty="0" smtClean="0"/>
          </a:p>
          <a:p>
            <a:pPr lvl="1"/>
            <a:r>
              <a:rPr lang="en-GB" sz="2400" dirty="0" smtClean="0"/>
              <a:t>AdnRme electrical sample demonstrates traversal using both MEP connectors and generic parameters (much harder)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HVAC and Plumbing</a:t>
            </a:r>
            <a:endParaRPr lang="en-GB" sz="8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HVAC and Piping Hierarchy</a:t>
            </a:r>
            <a:endParaRPr lang="en-GB" dirty="0"/>
          </a:p>
        </p:txBody>
      </p:sp>
      <p:sp>
        <p:nvSpPr>
          <p:cNvPr id="3" name="Content Placeholder 2"/>
          <p:cNvSpPr>
            <a:spLocks noGrp="1"/>
          </p:cNvSpPr>
          <p:nvPr>
            <p:ph idx="1"/>
          </p:nvPr>
        </p:nvSpPr>
        <p:spPr/>
        <p:txBody>
          <a:bodyPr/>
          <a:lstStyle/>
          <a:p>
            <a:r>
              <a:rPr lang="en-GB" dirty="0" smtClean="0"/>
              <a:t>Systems manage the top level system properties</a:t>
            </a:r>
          </a:p>
          <a:p>
            <a:r>
              <a:rPr lang="en-GB" dirty="0" smtClean="0"/>
              <a:t>Ducts and pipes define the main flow elements</a:t>
            </a:r>
          </a:p>
          <a:p>
            <a:r>
              <a:rPr lang="en-GB" dirty="0" smtClean="0"/>
              <a:t>Fittings implement bends and branches in the system</a:t>
            </a:r>
          </a:p>
          <a:p>
            <a:r>
              <a:rPr lang="en-GB" dirty="0" smtClean="0"/>
              <a:t>Connectors hook up the ducts, pipes and fittings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Systems</a:t>
            </a:r>
            <a:endParaRPr lang="en-GB" noProof="0" dirty="0"/>
          </a:p>
        </p:txBody>
      </p:sp>
      <p:sp>
        <p:nvSpPr>
          <p:cNvPr id="3" name="Content Placeholder 2"/>
          <p:cNvSpPr>
            <a:spLocks noGrp="1"/>
          </p:cNvSpPr>
          <p:nvPr>
            <p:ph idx="1"/>
          </p:nvPr>
        </p:nvSpPr>
        <p:spPr/>
        <p:txBody>
          <a:bodyPr/>
          <a:lstStyle/>
          <a:p>
            <a:r>
              <a:rPr lang="en-GB" dirty="0" smtClean="0"/>
              <a:t>MechanicalSystem and PipingSystem classes</a:t>
            </a:r>
          </a:p>
          <a:p>
            <a:r>
              <a:rPr lang="en-GB" dirty="0" smtClean="0"/>
              <a:t>Access to equipment, connectors and system type</a:t>
            </a:r>
          </a:p>
          <a:p>
            <a:r>
              <a:rPr lang="en-GB" dirty="0" smtClean="0"/>
              <a:t>Access to system properties such as flow and static pressure</a:t>
            </a:r>
          </a:p>
          <a:p>
            <a:r>
              <a:rPr lang="en-GB" dirty="0" smtClean="0"/>
              <a:t>DuctNetwork and PipeNetwork properties access system contents</a:t>
            </a:r>
          </a:p>
          <a:p>
            <a:pPr lvl="1"/>
            <a:r>
              <a:rPr lang="en-US" dirty="0" smtClean="0"/>
              <a:t>Ducts and fitting elements in no particular order</a:t>
            </a:r>
            <a:endParaRPr lang="en-GB" dirty="0" smtClean="0"/>
          </a:p>
          <a:p>
            <a:pPr lvl="1"/>
            <a:r>
              <a:rPr lang="en-US" dirty="0" smtClean="0"/>
              <a:t>Does not include terminals or equipments</a:t>
            </a:r>
          </a:p>
          <a:p>
            <a:r>
              <a:rPr lang="en-GB" dirty="0" smtClean="0"/>
              <a:t>Query connector managers for traversal in flow direction</a:t>
            </a:r>
          </a:p>
          <a:p>
            <a:r>
              <a:rPr lang="en-GB" dirty="0" smtClean="0"/>
              <a:t>TraverseSystem SDK sample</a:t>
            </a:r>
            <a:endParaRPr lang="en-GB"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Duct and Pipes</a:t>
            </a:r>
            <a:endParaRPr lang="en-GB" noProof="0" dirty="0"/>
          </a:p>
        </p:txBody>
      </p:sp>
      <p:sp>
        <p:nvSpPr>
          <p:cNvPr id="3" name="Content Placeholder 2"/>
          <p:cNvSpPr>
            <a:spLocks noGrp="1"/>
          </p:cNvSpPr>
          <p:nvPr>
            <p:ph idx="1"/>
          </p:nvPr>
        </p:nvSpPr>
        <p:spPr/>
        <p:txBody>
          <a:bodyPr/>
          <a:lstStyle/>
          <a:p>
            <a:r>
              <a:rPr lang="en-GB" dirty="0" smtClean="0"/>
              <a:t>Represented by Duct, FlexDuct, Pipe and FlexPipe classes</a:t>
            </a:r>
          </a:p>
          <a:p>
            <a:pPr lvl="1"/>
            <a:r>
              <a:rPr lang="en-GB" dirty="0" smtClean="0"/>
              <a:t>Derived from </a:t>
            </a:r>
            <a:r>
              <a:rPr lang="en-US" dirty="0" smtClean="0"/>
              <a:t>MEPCurve</a:t>
            </a:r>
            <a:endParaRPr lang="en-GB" dirty="0" smtClean="0"/>
          </a:p>
          <a:p>
            <a:r>
              <a:rPr lang="en-GB" dirty="0" smtClean="0"/>
              <a:t>Provide read access to duct properties, types, and geometry</a:t>
            </a:r>
          </a:p>
          <a:p>
            <a:r>
              <a:rPr lang="en-GB" dirty="0" smtClean="0"/>
              <a:t>Change duct or pipe type</a:t>
            </a:r>
          </a:p>
          <a:p>
            <a:r>
              <a:rPr lang="en-GB" dirty="0" smtClean="0"/>
              <a:t>Move duct or pipe</a:t>
            </a:r>
          </a:p>
          <a:p>
            <a:pPr lvl="1"/>
            <a:r>
              <a:rPr lang="en-GB" dirty="0" smtClean="0"/>
              <a:t>Use Move method rather than Location</a:t>
            </a:r>
          </a:p>
          <a:p>
            <a:r>
              <a:rPr lang="en-GB" dirty="0" smtClean="0"/>
              <a:t>Layout duct or pipe</a:t>
            </a:r>
          </a:p>
          <a:p>
            <a:pPr lvl="1"/>
            <a:r>
              <a:rPr lang="en-GB" dirty="0" smtClean="0"/>
              <a:t>Driven by two points, point and connector, or two connectors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Fittings</a:t>
            </a:r>
            <a:endParaRPr lang="en-GB" noProof="0" dirty="0"/>
          </a:p>
        </p:txBody>
      </p:sp>
      <p:sp>
        <p:nvSpPr>
          <p:cNvPr id="3" name="Content Placeholder 2"/>
          <p:cNvSpPr>
            <a:spLocks noGrp="1"/>
          </p:cNvSpPr>
          <p:nvPr>
            <p:ph idx="1"/>
          </p:nvPr>
        </p:nvSpPr>
        <p:spPr/>
        <p:txBody>
          <a:bodyPr/>
          <a:lstStyle/>
          <a:p>
            <a:r>
              <a:rPr lang="en-GB" dirty="0" smtClean="0"/>
              <a:t>Represented by standard RFA family instances</a:t>
            </a:r>
          </a:p>
          <a:p>
            <a:r>
              <a:rPr lang="en-GB" dirty="0" smtClean="0"/>
              <a:t>Created using dedicated creation doc New*Fitting methods</a:t>
            </a:r>
          </a:p>
          <a:p>
            <a:r>
              <a:rPr lang="en-GB" dirty="0" smtClean="0"/>
              <a:t>Elbow, Tee, Cross, Takeoff, Transition, and Union</a:t>
            </a:r>
          </a:p>
          <a:p>
            <a:r>
              <a:rPr lang="en-GB" dirty="0" smtClean="0"/>
              <a:t>Access fitting properties, shape and dimensions through the FamilyInstance.MEPModel property</a:t>
            </a:r>
            <a:endParaRPr lang="en-GB"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Connectors</a:t>
            </a:r>
            <a:endParaRPr lang="en-GB" noProof="0" dirty="0"/>
          </a:p>
        </p:txBody>
      </p:sp>
      <p:sp>
        <p:nvSpPr>
          <p:cNvPr id="3" name="Content Placeholder 2"/>
          <p:cNvSpPr>
            <a:spLocks noGrp="1"/>
          </p:cNvSpPr>
          <p:nvPr>
            <p:ph idx="1"/>
          </p:nvPr>
        </p:nvSpPr>
        <p:spPr/>
        <p:txBody>
          <a:bodyPr/>
          <a:lstStyle/>
          <a:p>
            <a:r>
              <a:rPr lang="en-GB" dirty="0" smtClean="0"/>
              <a:t>Read duct, pipe, and fitting connector properties</a:t>
            </a:r>
          </a:p>
          <a:p>
            <a:pPr lvl="1"/>
            <a:r>
              <a:rPr lang="en-GB" dirty="0" smtClean="0"/>
              <a:t>Flow, Coefficient, Demand</a:t>
            </a:r>
          </a:p>
          <a:p>
            <a:r>
              <a:rPr lang="en-GB" dirty="0" smtClean="0"/>
              <a:t>Access physical connector properties </a:t>
            </a:r>
          </a:p>
          <a:p>
            <a:pPr lvl="1"/>
            <a:r>
              <a:rPr lang="en-GB" dirty="0" smtClean="0"/>
              <a:t>Origin, Angle, Height, Width, Radius</a:t>
            </a:r>
          </a:p>
          <a:p>
            <a:r>
              <a:rPr lang="en-GB" dirty="0" smtClean="0"/>
              <a:t>Read and write assigned connector properties</a:t>
            </a:r>
          </a:p>
          <a:p>
            <a:r>
              <a:rPr lang="en-GB" dirty="0" smtClean="0"/>
              <a:t>The fitting connectors define the properties</a:t>
            </a:r>
          </a:p>
          <a:p>
            <a:pPr lvl="1"/>
            <a:r>
              <a:rPr lang="en-GB" dirty="0" smtClean="0"/>
              <a:t>Flow, Flow Configuration, Coefficients, Loss Method</a:t>
            </a:r>
          </a:p>
          <a:p>
            <a:r>
              <a:rPr lang="en-GB" dirty="0" smtClean="0"/>
              <a:t>Change connector size and location</a:t>
            </a:r>
          </a:p>
          <a:p>
            <a:r>
              <a:rPr lang="en-GB" dirty="0" smtClean="0"/>
              <a:t>Connect and disconnect</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Class Summary</a:t>
            </a:r>
            <a:endParaRPr lang="en-US" dirty="0"/>
          </a:p>
        </p:txBody>
      </p:sp>
      <p:sp>
        <p:nvSpPr>
          <p:cNvPr id="16387" name="Text Placeholder 3"/>
          <p:cNvSpPr>
            <a:spLocks noGrp="1"/>
          </p:cNvSpPr>
          <p:nvPr>
            <p:ph idx="1"/>
          </p:nvPr>
        </p:nvSpPr>
        <p:spPr/>
        <p:txBody>
          <a:bodyPr/>
          <a:lstStyle/>
          <a:p>
            <a:r>
              <a:rPr lang="en-US" smtClean="0"/>
              <a:t>Overview of the Revit MEP API</a:t>
            </a:r>
          </a:p>
          <a:p>
            <a:r>
              <a:rPr lang="en-US" smtClean="0"/>
              <a:t>MEP API enhancements in Revit 2013</a:t>
            </a:r>
          </a:p>
          <a:p>
            <a:r>
              <a:rPr lang="en-US" smtClean="0"/>
              <a:t>Working programmatically with Revit MEP models</a:t>
            </a:r>
          </a:p>
          <a:p>
            <a:r>
              <a:rPr lang="en-US" smtClean="0"/>
              <a:t>Overview of available Revit MEP API samples</a:t>
            </a:r>
          </a:p>
          <a:p>
            <a:r>
              <a:rPr lang="en-US" smtClean="0"/>
              <a:t>Prerequisites: we assume prior knowledge of</a:t>
            </a:r>
          </a:p>
          <a:p>
            <a:pPr lvl="1"/>
            <a:r>
              <a:rPr lang="en-US" smtClean="0"/>
              <a:t>How to program in .NET</a:t>
            </a:r>
          </a:p>
          <a:p>
            <a:pPr lvl="1"/>
            <a:r>
              <a:rPr lang="en-US" smtClean="0"/>
              <a:t>The basics of the generic Revit API</a:t>
            </a:r>
          </a:p>
          <a:p>
            <a:pPr lvl="1"/>
            <a:r>
              <a:rPr lang="en-US" smtClean="0"/>
              <a:t>Revit MEP product usage</a:t>
            </a:r>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Element Creation</a:t>
            </a:r>
            <a:endParaRPr lang="en-GB" noProof="0" dirty="0"/>
          </a:p>
        </p:txBody>
      </p:sp>
      <p:sp>
        <p:nvSpPr>
          <p:cNvPr id="3" name="Content Placeholder 2"/>
          <p:cNvSpPr>
            <a:spLocks noGrp="1"/>
          </p:cNvSpPr>
          <p:nvPr>
            <p:ph idx="1"/>
          </p:nvPr>
        </p:nvSpPr>
        <p:spPr/>
        <p:txBody>
          <a:bodyPr/>
          <a:lstStyle/>
          <a:p>
            <a:r>
              <a:rPr lang="en-GB" dirty="0" smtClean="0"/>
              <a:t>Methods on Autodesk.Revit.Creation.Document</a:t>
            </a:r>
          </a:p>
          <a:p>
            <a:r>
              <a:rPr lang="en-GB" dirty="0" smtClean="0"/>
              <a:t>Create New Systems</a:t>
            </a:r>
          </a:p>
          <a:p>
            <a:pPr lvl="1"/>
            <a:r>
              <a:rPr lang="en-GB" dirty="0" smtClean="0"/>
              <a:t>NewMechanicalSystem, NewPipingSystem</a:t>
            </a:r>
          </a:p>
          <a:p>
            <a:r>
              <a:rPr lang="en-GB" dirty="0" smtClean="0"/>
              <a:t>Create New Elements</a:t>
            </a:r>
          </a:p>
          <a:p>
            <a:pPr lvl="1"/>
            <a:r>
              <a:rPr lang="en-GB" dirty="0" smtClean="0"/>
              <a:t>NewDuct, NewFlexDuct, NewPipe, NewFlexPipe</a:t>
            </a:r>
          </a:p>
          <a:p>
            <a:r>
              <a:rPr lang="en-GB" dirty="0" smtClean="0"/>
              <a:t>Create New Fittings</a:t>
            </a:r>
          </a:p>
          <a:p>
            <a:pPr lvl="1"/>
            <a:r>
              <a:rPr lang="en-GB" smtClean="0"/>
              <a:t>New...Fitting </a:t>
            </a:r>
            <a:r>
              <a:rPr lang="en-GB" dirty="0" smtClean="0"/>
              <a:t>for Cross, Elbow, TakeOff, TeeFitting, Transition, Union</a:t>
            </a:r>
          </a:p>
          <a:p>
            <a:r>
              <a:rPr lang="en-GB" dirty="0" smtClean="0"/>
              <a:t>New </a:t>
            </a:r>
            <a:r>
              <a:rPr lang="en-GB" smtClean="0"/>
              <a:t>classes Conduit, CableTray </a:t>
            </a:r>
            <a:r>
              <a:rPr lang="en-GB" dirty="0" smtClean="0"/>
              <a:t>provide static Create methods</a:t>
            </a:r>
          </a:p>
          <a:p>
            <a:r>
              <a:rPr lang="en-GB" smtClean="0"/>
              <a:t>Connector elements</a:t>
            </a:r>
          </a:p>
          <a:p>
            <a:pPr lvl="1"/>
            <a:r>
              <a:rPr lang="en-GB" smtClean="0"/>
              <a:t>Created </a:t>
            </a:r>
            <a:r>
              <a:rPr lang="en-GB" dirty="0" smtClean="0"/>
              <a:t>in the </a:t>
            </a:r>
            <a:r>
              <a:rPr lang="en-GB" smtClean="0"/>
              <a:t>family context using </a:t>
            </a:r>
            <a:r>
              <a:rPr lang="en-US" smtClean="0"/>
              <a:t>methods </a:t>
            </a:r>
            <a:r>
              <a:rPr lang="en-US" dirty="0" smtClean="0"/>
              <a:t>on FamilyItemFactory </a:t>
            </a:r>
          </a:p>
          <a:p>
            <a:pPr lvl="1"/>
            <a:r>
              <a:rPr lang="en-US" dirty="0" smtClean="0"/>
              <a:t>Accessed through the Document.FamilyCreate property</a:t>
            </a:r>
          </a:p>
          <a:p>
            <a:pPr lvl="1"/>
            <a:r>
              <a:rPr lang="en-US" dirty="0" smtClean="0"/>
              <a:t>NewDuctConnector, NewPipeConnector, NewElectricalConnector </a:t>
            </a:r>
            <a:endParaRPr lang="en-GB"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000" smtClean="0"/>
              <a:t>The Revit MEP 2013 API</a:t>
            </a:r>
            <a:r>
              <a:rPr lang="en-GB" smtClean="0"/>
              <a:t/>
            </a:r>
            <a:br>
              <a:rPr lang="en-GB" smtClean="0"/>
            </a:br>
            <a:r>
              <a:rPr lang="en-GB" sz="2400" b="0" i="1" smtClean="0">
                <a:solidFill>
                  <a:schemeClr val="accent4">
                    <a:lumMod val="60000"/>
                    <a:lumOff val="40000"/>
                  </a:schemeClr>
                </a:solidFill>
              </a:rPr>
              <a:t>and the past few releases as well...</a:t>
            </a:r>
            <a:endParaRPr lang="en-GB" sz="8800" b="0" i="1" dirty="0">
              <a:solidFill>
                <a:schemeClr val="accent4">
                  <a:lumMod val="60000"/>
                  <a:lumOff val="40000"/>
                </a:schemeClr>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Revit MEP 2011 Product Enhancements</a:t>
            </a:r>
            <a:endParaRPr lang="en-GB" noProof="0" dirty="0"/>
          </a:p>
        </p:txBody>
      </p:sp>
      <p:sp>
        <p:nvSpPr>
          <p:cNvPr id="3" name="Content Placeholder 2"/>
          <p:cNvSpPr>
            <a:spLocks noGrp="1"/>
          </p:cNvSpPr>
          <p:nvPr>
            <p:ph idx="1"/>
          </p:nvPr>
        </p:nvSpPr>
        <p:spPr/>
        <p:txBody>
          <a:bodyPr/>
          <a:lstStyle/>
          <a:p>
            <a:r>
              <a:rPr lang="en-US" dirty="0" smtClean="0"/>
              <a:t>Panel Schedules</a:t>
            </a:r>
          </a:p>
          <a:p>
            <a:r>
              <a:rPr lang="en-US" dirty="0" smtClean="0"/>
              <a:t>Cable Tray and Conduit </a:t>
            </a:r>
          </a:p>
          <a:p>
            <a:r>
              <a:rPr lang="en-US" dirty="0" smtClean="0"/>
              <a:t>Other Enhancements</a:t>
            </a:r>
          </a:p>
          <a:p>
            <a:pPr lvl="1"/>
            <a:r>
              <a:rPr lang="en-US" dirty="0" smtClean="0"/>
              <a:t>Placing Valves and Fittings in Section or Elevation Views</a:t>
            </a:r>
          </a:p>
          <a:p>
            <a:pPr lvl="1"/>
            <a:r>
              <a:rPr lang="en-US" dirty="0" smtClean="0"/>
              <a:t>Tagging of MEP Elements during placement</a:t>
            </a:r>
          </a:p>
          <a:p>
            <a:pPr lvl="1"/>
            <a:r>
              <a:rPr lang="en-US" dirty="0" smtClean="0"/>
              <a:t>Demand Factors and Load Categories</a:t>
            </a:r>
          </a:p>
          <a:p>
            <a:pPr lvl="1"/>
            <a:r>
              <a:rPr lang="en-US" dirty="0" smtClean="0"/>
              <a:t>Piping Companion Flanges</a:t>
            </a:r>
          </a:p>
          <a:p>
            <a:pPr lvl="1"/>
            <a:r>
              <a:rPr lang="en-US" dirty="0" smtClean="0"/>
              <a:t>New Electrical Content</a:t>
            </a:r>
          </a:p>
          <a:p>
            <a:pPr lvl="1"/>
            <a:r>
              <a:rPr lang="en-US" dirty="0" smtClean="0"/>
              <a:t>Oval Duct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2011 API Enhancements</a:t>
            </a:r>
            <a:endParaRPr lang="en-GB" noProof="0" dirty="0"/>
          </a:p>
        </p:txBody>
      </p:sp>
      <p:sp>
        <p:nvSpPr>
          <p:cNvPr id="3" name="Content Placeholder 2"/>
          <p:cNvSpPr>
            <a:spLocks noGrp="1"/>
          </p:cNvSpPr>
          <p:nvPr>
            <p:ph idx="1"/>
          </p:nvPr>
        </p:nvSpPr>
        <p:spPr/>
        <p:txBody>
          <a:bodyPr/>
          <a:lstStyle/>
          <a:p>
            <a:r>
              <a:rPr lang="en-US" smtClean="0"/>
              <a:t>New classes for cable tray and conduit</a:t>
            </a:r>
          </a:p>
          <a:p>
            <a:pPr lvl="1"/>
            <a:r>
              <a:rPr lang="en-US" smtClean="0"/>
              <a:t>Pipe to conduit converter sample</a:t>
            </a:r>
          </a:p>
          <a:p>
            <a:r>
              <a:rPr lang="en-US" smtClean="0"/>
              <a:t>Panel schedules </a:t>
            </a:r>
          </a:p>
          <a:p>
            <a:pPr lvl="1"/>
            <a:r>
              <a:rPr lang="en-US" smtClean="0"/>
              <a:t>API access and PanelSchedule SDK sample</a:t>
            </a:r>
          </a:p>
          <a:p>
            <a:r>
              <a:rPr lang="en-US" smtClean="0"/>
              <a:t>Other Enhancements</a:t>
            </a:r>
          </a:p>
          <a:p>
            <a:pPr lvl="1"/>
            <a:r>
              <a:rPr lang="en-US" smtClean="0"/>
              <a:t>EnergyDataSettings</a:t>
            </a:r>
          </a:p>
          <a:p>
            <a:pPr lvl="1"/>
            <a:r>
              <a:rPr lang="en-US" smtClean="0"/>
              <a:t>Validation in ElectricalSystem Properties </a:t>
            </a:r>
          </a:p>
          <a:p>
            <a:pPr lvl="1"/>
            <a:r>
              <a:rPr lang="en-US" smtClean="0"/>
              <a:t>WireMaterialType, InsulationType, TemperatureRatingType </a:t>
            </a:r>
          </a:p>
          <a:p>
            <a:pPr lvl="1"/>
            <a:r>
              <a:rPr lang="en-US" smtClean="0"/>
              <a:t>DuctConnector, PipeConnector, ElectricalConnector </a:t>
            </a:r>
          </a:p>
          <a:p>
            <a:pPr lvl="1"/>
            <a:r>
              <a:rPr lang="en-US" smtClean="0"/>
              <a:t>Demand Factor and Load Classifications</a:t>
            </a:r>
            <a:endParaRPr lang="en-GB"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2012 Product Features</a:t>
            </a:r>
            <a:endParaRPr lang="en-GB" noProof="0" dirty="0"/>
          </a:p>
        </p:txBody>
      </p:sp>
      <p:sp>
        <p:nvSpPr>
          <p:cNvPr id="3" name="Content Placeholder 2"/>
          <p:cNvSpPr>
            <a:spLocks noGrp="1"/>
          </p:cNvSpPr>
          <p:nvPr>
            <p:ph idx="1"/>
          </p:nvPr>
        </p:nvSpPr>
        <p:spPr/>
        <p:txBody>
          <a:bodyPr/>
          <a:lstStyle/>
          <a:p>
            <a:r>
              <a:rPr lang="en-GB" smtClean="0"/>
              <a:t>Placeholder elements</a:t>
            </a:r>
          </a:p>
          <a:p>
            <a:r>
              <a:rPr lang="en-GB" smtClean="0"/>
              <a:t>Insulation and lining</a:t>
            </a:r>
          </a:p>
          <a:p>
            <a:r>
              <a:rPr lang="en-GB" smtClean="0"/>
              <a:t>Parallel pipe and conduit runs</a:t>
            </a:r>
          </a:p>
          <a:p>
            <a:r>
              <a:rPr lang="en-GB" smtClean="0"/>
              <a:t>Sloped piping enhancements: settings, tooltips, connection </a:t>
            </a:r>
          </a:p>
          <a:p>
            <a:r>
              <a:rPr lang="en-GB" smtClean="0"/>
              <a:t>System browser filtering, hovering and selection</a:t>
            </a:r>
          </a:p>
          <a:p>
            <a:r>
              <a:rPr lang="en-GB" smtClean="0"/>
              <a:t>System: graphic overrides and warnings, disconnect markers, materials, calculation control, connector labels</a:t>
            </a:r>
            <a:endParaRPr lang="en-GB"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Revit MEP 2012 API Enhancements</a:t>
            </a:r>
            <a:endParaRPr lang="en-GB" noProof="0" dirty="0"/>
          </a:p>
        </p:txBody>
      </p:sp>
      <p:sp>
        <p:nvSpPr>
          <p:cNvPr id="3" name="Content Placeholder 2"/>
          <p:cNvSpPr>
            <a:spLocks noGrp="1"/>
          </p:cNvSpPr>
          <p:nvPr>
            <p:ph idx="1"/>
          </p:nvPr>
        </p:nvSpPr>
        <p:spPr/>
        <p:txBody>
          <a:bodyPr/>
          <a:lstStyle/>
          <a:p>
            <a:r>
              <a:rPr lang="en-US" dirty="0" smtClean="0"/>
              <a:t>Pipe settings and sizes</a:t>
            </a:r>
          </a:p>
          <a:p>
            <a:r>
              <a:rPr lang="en-US" dirty="0" smtClean="0"/>
              <a:t>Placeholder ducts and pipes</a:t>
            </a:r>
          </a:p>
          <a:p>
            <a:r>
              <a:rPr lang="en-US" dirty="0" smtClean="0"/>
              <a:t>Duct and pipe insulation and lining</a:t>
            </a:r>
          </a:p>
          <a:p>
            <a:r>
              <a:rPr lang="en-GB" dirty="0" smtClean="0"/>
              <a:t>Small Enhancements and Changes</a:t>
            </a:r>
            <a:endParaRPr lang="en-US" dirty="0" smtClean="0"/>
          </a:p>
          <a:p>
            <a:r>
              <a:rPr lang="en-GB" dirty="0" smtClean="0"/>
              <a:t>MEP related APIs</a:t>
            </a:r>
          </a:p>
          <a:p>
            <a:pPr lvl="1"/>
            <a:r>
              <a:rPr lang="en-GB" dirty="0" smtClean="0"/>
              <a:t>Detailed </a:t>
            </a:r>
            <a:r>
              <a:rPr lang="en-GB" smtClean="0"/>
              <a:t>Energy Analysis</a:t>
            </a:r>
            <a:endParaRPr lang="en-GB" dirty="0" smtClean="0"/>
          </a:p>
          <a:p>
            <a:pPr lvl="1"/>
            <a:r>
              <a:rPr lang="en-GB" dirty="0" smtClean="0"/>
              <a:t>Conceptual </a:t>
            </a:r>
            <a:r>
              <a:rPr lang="en-GB" smtClean="0"/>
              <a:t>Energy Analysis</a:t>
            </a:r>
            <a:endParaRPr lang="en-GB"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Placeholder Ducts and Pipes</a:t>
            </a:r>
            <a:endParaRPr lang="en-GB" dirty="0"/>
          </a:p>
        </p:txBody>
      </p:sp>
      <p:sp>
        <p:nvSpPr>
          <p:cNvPr id="3" name="Content Placeholder 2"/>
          <p:cNvSpPr>
            <a:spLocks noGrp="1"/>
          </p:cNvSpPr>
          <p:nvPr>
            <p:ph idx="1"/>
          </p:nvPr>
        </p:nvSpPr>
        <p:spPr/>
        <p:txBody>
          <a:bodyPr/>
          <a:lstStyle/>
          <a:p>
            <a:r>
              <a:rPr lang="en-GB" dirty="0" smtClean="0"/>
              <a:t>Placeholder elements indicate a planned layout</a:t>
            </a:r>
          </a:p>
          <a:p>
            <a:r>
              <a:rPr lang="en-GB" dirty="0" smtClean="0"/>
              <a:t>System layout can be defined with minimal info and maximum flexibility</a:t>
            </a:r>
          </a:p>
          <a:p>
            <a:r>
              <a:rPr lang="en-GB" dirty="0" smtClean="0"/>
              <a:t>Convert into true duct and pipe elements later on</a:t>
            </a:r>
          </a:p>
          <a:p>
            <a:r>
              <a:rPr lang="en-GB" dirty="0" smtClean="0"/>
              <a:t>Size, slope and other properties can be assigned</a:t>
            </a:r>
          </a:p>
          <a:p>
            <a:r>
              <a:rPr lang="en-GB" smtClean="0"/>
              <a:t>MepPlaceholder sample</a:t>
            </a:r>
            <a:endParaRPr lang="en-GB" dirty="0" smtClean="0"/>
          </a:p>
          <a:p>
            <a:pPr lvl="1"/>
            <a:r>
              <a:rPr lang="en-GB" dirty="0" smtClean="0"/>
              <a:t>Two commands: CreatePlaceholders and ConvertPlaceholders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Insulation and Lining</a:t>
            </a:r>
            <a:endParaRPr lang="en-GB" dirty="0"/>
          </a:p>
        </p:txBody>
      </p:sp>
      <p:sp>
        <p:nvSpPr>
          <p:cNvPr id="3" name="Content Placeholder 2"/>
          <p:cNvSpPr>
            <a:spLocks noGrp="1"/>
          </p:cNvSpPr>
          <p:nvPr>
            <p:ph idx="1"/>
          </p:nvPr>
        </p:nvSpPr>
        <p:spPr>
          <a:xfrm>
            <a:off x="593726" y="1626130"/>
            <a:ext cx="11761869" cy="4498957"/>
          </a:xfrm>
        </p:spPr>
        <p:txBody>
          <a:bodyPr/>
          <a:lstStyle/>
          <a:p>
            <a:r>
              <a:rPr lang="en-GB" dirty="0" smtClean="0"/>
              <a:t>Before, family defined insulation and lining, triplicating geometry</a:t>
            </a:r>
          </a:p>
          <a:p>
            <a:r>
              <a:rPr lang="en-GB" dirty="0" smtClean="0"/>
              <a:t>Now insulation and lining can be added programmatically</a:t>
            </a:r>
          </a:p>
          <a:p>
            <a:r>
              <a:rPr lang="en-GB" dirty="0" smtClean="0"/>
              <a:t>New classes DuctInsulation, PipeInsulation, DuctLining </a:t>
            </a:r>
          </a:p>
          <a:p>
            <a:r>
              <a:rPr lang="en-GB" dirty="0" smtClean="0"/>
              <a:t>Applicable to duct, pipe, and fitting</a:t>
            </a:r>
          </a:p>
          <a:p>
            <a:r>
              <a:rPr lang="en-GB" dirty="0" smtClean="0"/>
              <a:t>Support read, write and create access</a:t>
            </a:r>
          </a:p>
          <a:p>
            <a:r>
              <a:rPr lang="en-GB" dirty="0" smtClean="0"/>
              <a:t>Accessible as standalone element related to parent</a:t>
            </a:r>
          </a:p>
          <a:p>
            <a:r>
              <a:rPr lang="en-GB" dirty="0" smtClean="0"/>
              <a:t>Sample command: InsulateDuctwork</a:t>
            </a:r>
          </a:p>
          <a:p>
            <a:endParaRPr lang="en-GB"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 Settings and Sizes</a:t>
            </a:r>
            <a:endParaRPr lang="en-GB" dirty="0"/>
          </a:p>
        </p:txBody>
      </p:sp>
      <p:sp>
        <p:nvSpPr>
          <p:cNvPr id="3" name="Content Placeholder 2"/>
          <p:cNvSpPr>
            <a:spLocks noGrp="1"/>
          </p:cNvSpPr>
          <p:nvPr>
            <p:ph idx="1"/>
          </p:nvPr>
        </p:nvSpPr>
        <p:spPr/>
        <p:txBody>
          <a:bodyPr/>
          <a:lstStyle/>
          <a:p>
            <a:r>
              <a:rPr lang="en-GB" dirty="0" smtClean="0"/>
              <a:t>MEP pipe settings and pipe size settings are now accessible programmatically</a:t>
            </a:r>
          </a:p>
          <a:p>
            <a:r>
              <a:rPr lang="en-GB" dirty="0" smtClean="0"/>
              <a:t>Read and write access</a:t>
            </a:r>
          </a:p>
          <a:p>
            <a:r>
              <a:rPr lang="en-GB" dirty="0" smtClean="0"/>
              <a:t>Static methods PipeSettings.GetPipeSettings and PipeSizeSettings.GetPipeSizeSettings return singleton objects</a:t>
            </a:r>
          </a:p>
          <a:p>
            <a:r>
              <a:rPr lang="en-GB" dirty="0" smtClean="0"/>
              <a:t>Sample command: GetPipeSettings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4"/>
            <a:ext cx="11762080" cy="932733"/>
          </a:xfrm>
        </p:spPr>
        <p:txBody>
          <a:bodyPr/>
          <a:lstStyle/>
          <a:p>
            <a:r>
              <a:rPr lang="en-GB" dirty="0" smtClean="0"/>
              <a:t>Small Enhancements and Changes</a:t>
            </a:r>
            <a:endParaRPr lang="en-GB" dirty="0"/>
          </a:p>
        </p:txBody>
      </p:sp>
      <p:sp>
        <p:nvSpPr>
          <p:cNvPr id="3" name="Content Placeholder 2"/>
          <p:cNvSpPr>
            <a:spLocks noGrp="1"/>
          </p:cNvSpPr>
          <p:nvPr>
            <p:ph idx="1"/>
          </p:nvPr>
        </p:nvSpPr>
        <p:spPr>
          <a:xfrm>
            <a:off x="593726" y="1449387"/>
            <a:ext cx="11761869" cy="7654100"/>
          </a:xfrm>
        </p:spPr>
        <p:txBody>
          <a:bodyPr/>
          <a:lstStyle/>
          <a:p>
            <a:r>
              <a:rPr lang="en-GB" dirty="0" smtClean="0"/>
              <a:t>Spare and space circuits</a:t>
            </a:r>
          </a:p>
          <a:p>
            <a:pPr lvl="1">
              <a:spcBef>
                <a:spcPts val="0"/>
              </a:spcBef>
            </a:pPr>
            <a:r>
              <a:rPr lang="en-GB" sz="2200" dirty="0" smtClean="0"/>
              <a:t>ElectricalSystem.CircuitType property identifies type: circuit, spare or space</a:t>
            </a:r>
          </a:p>
          <a:p>
            <a:pPr lvl="1">
              <a:spcBef>
                <a:spcPts val="0"/>
              </a:spcBef>
            </a:pPr>
            <a:r>
              <a:rPr lang="en-GB" sz="2200" dirty="0" smtClean="0"/>
              <a:t>ElectricalSystem.AddToCircuit throws exception on spare or space systems</a:t>
            </a:r>
          </a:p>
          <a:p>
            <a:r>
              <a:rPr lang="en-GB" dirty="0" smtClean="0"/>
              <a:t>Cable tray and conduit domain</a:t>
            </a:r>
          </a:p>
          <a:p>
            <a:pPr lvl="1"/>
            <a:r>
              <a:rPr lang="en-GB" sz="2200" dirty="0" smtClean="0"/>
              <a:t>Autodesk.Revit.DB.Domain enumeration cable tray and conduit values</a:t>
            </a:r>
          </a:p>
          <a:p>
            <a:r>
              <a:rPr lang="en-GB" dirty="0" smtClean="0"/>
              <a:t>Connector</a:t>
            </a:r>
          </a:p>
          <a:p>
            <a:pPr lvl="1"/>
            <a:r>
              <a:rPr lang="en-GB" sz="2200" dirty="0" smtClean="0"/>
              <a:t>New read-only properties added for JointType, GenderType and EngagementLength</a:t>
            </a:r>
          </a:p>
          <a:p>
            <a:r>
              <a:rPr lang="en-GB" dirty="0" smtClean="0"/>
              <a:t>MEPSystem</a:t>
            </a:r>
          </a:p>
          <a:p>
            <a:pPr lvl="1"/>
            <a:r>
              <a:rPr lang="en-GB" sz="2200" dirty="0" smtClean="0"/>
              <a:t>New property MEPSystem.IsEmpty</a:t>
            </a:r>
          </a:p>
          <a:p>
            <a:r>
              <a:rPr lang="en-GB" dirty="0" smtClean="0"/>
              <a:t>Graphical warnings for disconnects</a:t>
            </a:r>
          </a:p>
          <a:p>
            <a:pPr lvl="1"/>
            <a:r>
              <a:rPr lang="en-GB" sz="2200" dirty="0" smtClean="0"/>
              <a:t>New ‘show graphical warning’ properties and setters on the Application class</a:t>
            </a:r>
          </a:p>
          <a:p>
            <a:r>
              <a:rPr lang="en-GB" dirty="0" smtClean="0"/>
              <a:t>Space properties</a:t>
            </a:r>
          </a:p>
          <a:p>
            <a:pPr lvl="1"/>
            <a:r>
              <a:rPr lang="en-GB" sz="2200" dirty="0" smtClean="0"/>
              <a:t>BaseHeatLoadOn indicates if heat gain per person properties have default or user defined value </a:t>
            </a:r>
          </a:p>
          <a:p>
            <a:r>
              <a:rPr lang="en-GB" dirty="0" smtClean="0"/>
              <a:t>Fitting methods</a:t>
            </a:r>
          </a:p>
          <a:p>
            <a:pPr lvl="1"/>
            <a:r>
              <a:rPr lang="en-GB" sz="2200" dirty="0" smtClean="0"/>
              <a:t>New fitting methods no longer remove unused or dangling curve connectors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Learning Objectives</a:t>
            </a:r>
            <a:endParaRPr lang="en-US" dirty="0"/>
          </a:p>
        </p:txBody>
      </p:sp>
      <p:sp>
        <p:nvSpPr>
          <p:cNvPr id="16387" name="Text Placeholder 3"/>
          <p:cNvSpPr>
            <a:spLocks noGrp="1"/>
          </p:cNvSpPr>
          <p:nvPr>
            <p:ph idx="1"/>
          </p:nvPr>
        </p:nvSpPr>
        <p:spPr/>
        <p:txBody>
          <a:bodyPr/>
          <a:lstStyle/>
          <a:p>
            <a:r>
              <a:rPr lang="en-US" smtClean="0"/>
              <a:t>At the end of this class, you will be able to:</a:t>
            </a:r>
          </a:p>
          <a:p>
            <a:r>
              <a:rPr lang="en-US" smtClean="0"/>
              <a:t>Understand and use the Revit MEP 2013 API enhancements</a:t>
            </a:r>
          </a:p>
          <a:p>
            <a:r>
              <a:rPr lang="en-US" smtClean="0"/>
              <a:t>Analyze, create, manage and modify electrical, HVAC and plumbing models, systems, and components programmatically</a:t>
            </a:r>
          </a:p>
          <a:p>
            <a:r>
              <a:rPr lang="en-US" smtClean="0"/>
              <a:t>Understand and reuse functionality provided by the standard Revit MEP SDK and custom ADN samples</a:t>
            </a: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2013 Product Features</a:t>
            </a:r>
            <a:endParaRPr lang="en-GB" noProof="0" dirty="0"/>
          </a:p>
        </p:txBody>
      </p:sp>
      <p:sp>
        <p:nvSpPr>
          <p:cNvPr id="3" name="Content Placeholder 2"/>
          <p:cNvSpPr>
            <a:spLocks noGrp="1"/>
          </p:cNvSpPr>
          <p:nvPr>
            <p:ph idx="1"/>
          </p:nvPr>
        </p:nvSpPr>
        <p:spPr/>
        <p:txBody>
          <a:bodyPr/>
          <a:lstStyle/>
          <a:p>
            <a:r>
              <a:rPr lang="en-GB" smtClean="0"/>
              <a:t>Routing preferences</a:t>
            </a:r>
          </a:p>
          <a:p>
            <a:r>
              <a:rPr lang="en-GB" smtClean="0"/>
              <a:t>MEP centrelines</a:t>
            </a:r>
          </a:p>
          <a:p>
            <a:r>
              <a:rPr lang="en-GB" smtClean="0"/>
              <a:t>MEP properties</a:t>
            </a:r>
          </a:p>
          <a:p>
            <a:r>
              <a:rPr lang="en-GB" smtClean="0"/>
              <a:t>Calculation functionality</a:t>
            </a:r>
          </a:p>
          <a:p>
            <a:r>
              <a:rPr lang="en-GB" smtClean="0"/>
              <a:t>Enhanced analysis and simulation functionality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2013 API Enhancements</a:t>
            </a:r>
            <a:endParaRPr lang="en-GB" noProof="0" dirty="0"/>
          </a:p>
        </p:txBody>
      </p:sp>
      <p:sp>
        <p:nvSpPr>
          <p:cNvPr id="3" name="Content Placeholder 2"/>
          <p:cNvSpPr>
            <a:spLocks noGrp="1"/>
          </p:cNvSpPr>
          <p:nvPr>
            <p:ph idx="1"/>
          </p:nvPr>
        </p:nvSpPr>
        <p:spPr/>
        <p:txBody>
          <a:bodyPr/>
          <a:lstStyle/>
          <a:p>
            <a:r>
              <a:rPr lang="en-US" smtClean="0"/>
              <a:t>Routing preferences</a:t>
            </a:r>
          </a:p>
          <a:p>
            <a:pPr lvl="1"/>
            <a:r>
              <a:rPr lang="en-US" smtClean="0"/>
              <a:t>RoutingPreferenceTools SDK sample</a:t>
            </a:r>
          </a:p>
          <a:p>
            <a:r>
              <a:rPr lang="en-GB" smtClean="0"/>
              <a:t>Analysis enhancements</a:t>
            </a:r>
          </a:p>
          <a:p>
            <a:pPr lvl="1"/>
            <a:r>
              <a:rPr lang="en-GB" smtClean="0"/>
              <a:t>MEPSection class</a:t>
            </a:r>
          </a:p>
          <a:p>
            <a:pPr lvl="1"/>
            <a:r>
              <a:rPr lang="en-GB" smtClean="0"/>
              <a:t>Viscosity and density</a:t>
            </a:r>
          </a:p>
          <a:p>
            <a:pPr lvl="1"/>
            <a:r>
              <a:rPr lang="en-GB" smtClean="0"/>
              <a:t>Spare circuit values</a:t>
            </a:r>
          </a:p>
          <a:p>
            <a:pPr lvl="1"/>
            <a:r>
              <a:rPr lang="en-GB" smtClean="0"/>
              <a:t>Display strings</a:t>
            </a:r>
          </a:p>
          <a:p>
            <a:pPr lvl="1"/>
            <a:r>
              <a:rPr lang="en-GB" smtClean="0"/>
              <a:t>Thermal properties, material assets, and gbXML export</a:t>
            </a:r>
          </a:p>
          <a:p>
            <a:r>
              <a:rPr lang="en-GB" smtClean="0"/>
              <a:t>External Services framework </a:t>
            </a:r>
          </a:p>
          <a:p>
            <a:pPr lvl="1"/>
            <a:r>
              <a:rPr lang="en-GB" smtClean="0"/>
              <a:t>Wrap external service functionality, enable encapsulation, replacement</a:t>
            </a:r>
          </a:p>
          <a:p>
            <a:pPr lvl="1"/>
            <a:r>
              <a:rPr lang="en-GB" smtClean="0"/>
              <a:t>Basis for future MEP calculations and structural code checking</a:t>
            </a:r>
          </a:p>
          <a:p>
            <a:pPr lvl="1"/>
            <a:r>
              <a:rPr lang="en-ZW" smtClean="0"/>
              <a:t>In place and fully functional, but not yet used, so no examples</a:t>
            </a:r>
            <a:endParaRPr lang="en-GB"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Analysis, Simulation and Revit MEP API News</a:t>
            </a:r>
            <a:endParaRPr lang="en-GB"/>
          </a:p>
        </p:txBody>
      </p:sp>
      <p:sp>
        <p:nvSpPr>
          <p:cNvPr id="3" name="Content Placeholder 2"/>
          <p:cNvSpPr>
            <a:spLocks noGrp="1"/>
          </p:cNvSpPr>
          <p:nvPr>
            <p:ph idx="1"/>
          </p:nvPr>
        </p:nvSpPr>
        <p:spPr/>
        <p:txBody>
          <a:bodyPr/>
          <a:lstStyle/>
          <a:p>
            <a:r>
              <a:rPr lang="en-ZW" sz="2800" smtClean="0"/>
              <a:t>Routing preferences: pipe sizes, materials, fitting types</a:t>
            </a:r>
          </a:p>
          <a:p>
            <a:r>
              <a:rPr lang="en-ZW" sz="2800" smtClean="0"/>
              <a:t>RoutingPreferenceTools SDK sample</a:t>
            </a:r>
          </a:p>
          <a:p>
            <a:r>
              <a:rPr lang="en-ZW" sz="2800" smtClean="0"/>
              <a:t>Pipe and duct friction factors</a:t>
            </a:r>
          </a:p>
          <a:p>
            <a:r>
              <a:rPr lang="en-ZW" sz="2800" smtClean="0"/>
              <a:t>MEPSection base class for duct and pipe sections</a:t>
            </a:r>
          </a:p>
          <a:p>
            <a:r>
              <a:rPr lang="en-ZW" sz="2800" smtClean="0"/>
              <a:t>Viscosity and density, FluidType and FluidTemperature classes</a:t>
            </a:r>
          </a:p>
          <a:p>
            <a:r>
              <a:rPr lang="en-ZW" sz="2800" smtClean="0"/>
              <a:t>Access to panel schedule spare circuit values</a:t>
            </a:r>
          </a:p>
          <a:p>
            <a:r>
              <a:rPr lang="en-ZW" sz="2800" smtClean="0"/>
              <a:t>More LabelUtils access to localized user-visible display strings </a:t>
            </a:r>
          </a:p>
          <a:p>
            <a:r>
              <a:rPr lang="en-ZW" sz="2800" smtClean="0"/>
              <a:t>ConnectorProfileType and PartType enumeration changes</a:t>
            </a:r>
          </a:p>
          <a:p>
            <a:r>
              <a:rPr lang="en-ZW" sz="2800" smtClean="0"/>
              <a:t>ConnectorElement changes and new static creation methods </a:t>
            </a:r>
          </a:p>
          <a:p>
            <a:r>
              <a:rPr lang="en-ZW" sz="2800" smtClean="0"/>
              <a:t>ThermalProperties, thermal material assets, gbXML thermal information</a:t>
            </a:r>
          </a:p>
          <a:p>
            <a:r>
              <a:rPr lang="en-ZW" sz="2800" smtClean="0"/>
              <a:t>AVF support for deformed shapes</a:t>
            </a:r>
          </a:p>
          <a:p>
            <a:r>
              <a:rPr lang="en-ZW" sz="2800" smtClean="0"/>
              <a:t>New external services framework</a:t>
            </a:r>
          </a:p>
          <a:p>
            <a:r>
              <a:rPr lang="en-ZW" sz="2800" smtClean="0"/>
              <a:t>New Light and Light Group API</a:t>
            </a:r>
          </a:p>
          <a:p>
            <a:r>
              <a:rPr lang="en-ZW" sz="2800" smtClean="0"/>
              <a:t>ReferenceIntersector class</a:t>
            </a:r>
          </a:p>
          <a:p>
            <a:endParaRPr lang="en-ZW" sz="2800" smtClean="0"/>
          </a:p>
          <a:p>
            <a:endParaRPr lang="en-GB" sz="2800"/>
          </a:p>
        </p:txBody>
      </p:sp>
    </p:spTree>
    <p:extLst>
      <p:ext uri="{BB962C8B-B14F-4D97-AF65-F5344CB8AC3E}">
        <p14:creationId xmlns:p14="http://schemas.microsoft.com/office/powerpoint/2010/main" xmlns="" val="184484532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smtClean="0"/>
              <a:t>Sample Applications</a:t>
            </a:r>
            <a:endParaRPr lang="en-GB" sz="8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Sample Overview</a:t>
            </a:r>
            <a:endParaRPr lang="en-GB" noProof="0" dirty="0"/>
          </a:p>
        </p:txBody>
      </p:sp>
      <p:sp>
        <p:nvSpPr>
          <p:cNvPr id="6" name="Text Placeholder 5"/>
          <p:cNvSpPr>
            <a:spLocks noGrp="1"/>
          </p:cNvSpPr>
          <p:nvPr>
            <p:ph type="body" sz="quarter" idx="10"/>
          </p:nvPr>
        </p:nvSpPr>
        <p:spPr/>
        <p:txBody>
          <a:bodyPr/>
          <a:lstStyle/>
          <a:p>
            <a:r>
              <a:rPr lang="en-GB" dirty="0" smtClean="0"/>
              <a:t>Revit SDK Samples</a:t>
            </a:r>
          </a:p>
          <a:p>
            <a:pPr lvl="1"/>
            <a:r>
              <a:rPr lang="en-GB" dirty="0" smtClean="0"/>
              <a:t>AddSpaceAndZone</a:t>
            </a:r>
          </a:p>
          <a:p>
            <a:pPr lvl="1"/>
            <a:r>
              <a:rPr lang="en-GB" dirty="0" smtClean="0"/>
              <a:t>AutoRoute</a:t>
            </a:r>
          </a:p>
          <a:p>
            <a:pPr lvl="1"/>
            <a:r>
              <a:rPr lang="en-GB" dirty="0" smtClean="0"/>
              <a:t>AvoidObstruction</a:t>
            </a:r>
          </a:p>
          <a:p>
            <a:pPr lvl="1"/>
            <a:r>
              <a:rPr lang="en-GB" dirty="0" smtClean="0"/>
              <a:t>CreateAirHandler</a:t>
            </a:r>
          </a:p>
          <a:p>
            <a:pPr lvl="1"/>
            <a:r>
              <a:rPr lang="en-GB" dirty="0" smtClean="0"/>
              <a:t>EnergyAnalysisModel</a:t>
            </a:r>
          </a:p>
          <a:p>
            <a:pPr lvl="1"/>
            <a:r>
              <a:rPr lang="en-GB" dirty="0" smtClean="0"/>
              <a:t>PanelSchedule</a:t>
            </a:r>
          </a:p>
          <a:p>
            <a:pPr lvl="1"/>
            <a:r>
              <a:rPr lang="en-GB" smtClean="0"/>
              <a:t>PowerCircuit</a:t>
            </a:r>
          </a:p>
          <a:p>
            <a:pPr lvl="1"/>
            <a:r>
              <a:rPr lang="en-GB" smtClean="0"/>
              <a:t>RoutingPreferenceTools</a:t>
            </a:r>
          </a:p>
          <a:p>
            <a:pPr lvl="1"/>
            <a:r>
              <a:rPr lang="en-GB" smtClean="0"/>
              <a:t>TraverseSystem</a:t>
            </a:r>
            <a:endParaRPr lang="en-GB" dirty="0"/>
          </a:p>
        </p:txBody>
      </p:sp>
      <p:sp>
        <p:nvSpPr>
          <p:cNvPr id="3" name="Content Placeholder 2"/>
          <p:cNvSpPr>
            <a:spLocks noGrp="1"/>
          </p:cNvSpPr>
          <p:nvPr>
            <p:ph sz="quarter" idx="11"/>
          </p:nvPr>
        </p:nvSpPr>
        <p:spPr/>
        <p:txBody>
          <a:bodyPr/>
          <a:lstStyle/>
          <a:p>
            <a:r>
              <a:rPr lang="en-US" dirty="0" smtClean="0"/>
              <a:t>AdnRme</a:t>
            </a:r>
          </a:p>
          <a:p>
            <a:pPr lvl="1"/>
            <a:r>
              <a:rPr lang="en-US" dirty="0" smtClean="0"/>
              <a:t>Electrical System Hierarchy</a:t>
            </a:r>
            <a:endParaRPr lang="en-GB" dirty="0" smtClean="0"/>
          </a:p>
          <a:p>
            <a:pPr lvl="1"/>
            <a:r>
              <a:rPr lang="en-US" dirty="0" smtClean="0"/>
              <a:t>HVAC Air Terminal Sizing</a:t>
            </a:r>
          </a:p>
          <a:p>
            <a:r>
              <a:rPr lang="en-US" dirty="0" smtClean="0"/>
              <a:t>Blog</a:t>
            </a:r>
          </a:p>
          <a:p>
            <a:pPr lvl="1"/>
            <a:r>
              <a:rPr lang="en-US" dirty="0" smtClean="0"/>
              <a:t>Pipe to Conduit Converter</a:t>
            </a:r>
          </a:p>
          <a:p>
            <a:pPr lvl="1"/>
            <a:r>
              <a:rPr lang="en-US" dirty="0" smtClean="0"/>
              <a:t>Cable Tray Creation and Layout</a:t>
            </a:r>
          </a:p>
          <a:p>
            <a:pPr lvl="1"/>
            <a:r>
              <a:rPr lang="en-US" dirty="0" smtClean="0"/>
              <a:t>Loose Connector Navigator</a:t>
            </a:r>
          </a:p>
          <a:p>
            <a:pPr lvl="1"/>
            <a:r>
              <a:rPr lang="en-GB" dirty="0" smtClean="0"/>
              <a:t>MEP Placeholders</a:t>
            </a:r>
            <a:endParaRPr lang="en-GB" dirty="0"/>
          </a:p>
        </p:txBody>
      </p:sp>
      <p:sp>
        <p:nvSpPr>
          <p:cNvPr id="7" name="Slide Number Placeholder 6"/>
          <p:cNvSpPr>
            <a:spLocks noGrp="1"/>
          </p:cNvSpPr>
          <p:nvPr>
            <p:ph type="sldNum" sz="quarter" idx="12"/>
          </p:nvPr>
        </p:nvSpPr>
        <p:spPr/>
        <p:txBody>
          <a:bodyPr/>
          <a:lstStyle/>
          <a:p>
            <a:pPr>
              <a:defRPr/>
            </a:pPr>
            <a:fld id="{70E35A4B-3F1B-2741-BFD4-BE221D79227F}" type="slidenum">
              <a:rPr lang="en-US" smtClean="0"/>
              <a:pPr>
                <a:defRPr/>
              </a:pPr>
              <a:t>44</a:t>
            </a:fld>
            <a:endParaRPr lang="en-US" dirty="0"/>
          </a:p>
        </p:txBody>
      </p:sp>
      <p:sp>
        <p:nvSpPr>
          <p:cNvPr id="8" name="Footer Placeholder 7"/>
          <p:cNvSpPr>
            <a:spLocks noGrp="1"/>
          </p:cNvSpPr>
          <p:nvPr>
            <p:ph type="ftr" sz="quarter" idx="13"/>
          </p:nvPr>
        </p:nvSpPr>
        <p:spPr/>
        <p:txBody>
          <a:bodyPr/>
          <a:lstStyle/>
          <a:p>
            <a:r>
              <a:rPr lang="en-GB" smtClean="0"/>
              <a:t>The Revit MEP API</a:t>
            </a:r>
            <a:endParaRPr lang="en-GB"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3" cstate="print"/>
          <a:stretch>
            <a:fillRect/>
          </a:stretch>
        </p:blipFill>
        <p:spPr>
          <a:xfrm>
            <a:off x="7505701" y="411163"/>
            <a:ext cx="5400675" cy="3171825"/>
          </a:xfrm>
          <a:prstGeom prst="rect">
            <a:avLst/>
          </a:prstGeom>
        </p:spPr>
      </p:pic>
      <p:sp>
        <p:nvSpPr>
          <p:cNvPr id="2" name="Title 1"/>
          <p:cNvSpPr>
            <a:spLocks noGrp="1"/>
          </p:cNvSpPr>
          <p:nvPr>
            <p:ph type="title"/>
          </p:nvPr>
        </p:nvSpPr>
        <p:spPr/>
        <p:txBody>
          <a:bodyPr/>
          <a:lstStyle/>
          <a:p>
            <a:r>
              <a:rPr lang="en-GB" noProof="0" dirty="0" smtClean="0"/>
              <a:t>AddSpaceAndZone</a:t>
            </a:r>
            <a:endParaRPr lang="en-GB" noProof="0" dirty="0"/>
          </a:p>
        </p:txBody>
      </p:sp>
      <p:sp>
        <p:nvSpPr>
          <p:cNvPr id="3" name="Content Placeholder 2"/>
          <p:cNvSpPr>
            <a:spLocks noGrp="1"/>
          </p:cNvSpPr>
          <p:nvPr>
            <p:ph idx="1"/>
          </p:nvPr>
        </p:nvSpPr>
        <p:spPr>
          <a:xfrm>
            <a:off x="593725" y="2146300"/>
            <a:ext cx="6750050" cy="6699250"/>
          </a:xfrm>
        </p:spPr>
        <p:txBody>
          <a:bodyPr/>
          <a:lstStyle/>
          <a:p>
            <a:r>
              <a:rPr lang="en-GB" dirty="0" smtClean="0"/>
              <a:t>Retrieve and list existing </a:t>
            </a:r>
            <a:br>
              <a:rPr lang="en-GB" dirty="0" smtClean="0"/>
            </a:br>
            <a:r>
              <a:rPr lang="en-GB" dirty="0" smtClean="0"/>
              <a:t>spaces and zones</a:t>
            </a:r>
          </a:p>
          <a:p>
            <a:pPr lvl="1"/>
            <a:r>
              <a:rPr lang="en-GB" dirty="0" smtClean="0"/>
              <a:t>Demonstrates use of an element filter</a:t>
            </a:r>
          </a:p>
          <a:p>
            <a:r>
              <a:rPr lang="en-GB" dirty="0" smtClean="0"/>
              <a:t>Create new spaces</a:t>
            </a:r>
          </a:p>
          <a:p>
            <a:pPr lvl="1"/>
            <a:r>
              <a:rPr lang="en-GB" dirty="0" smtClean="0"/>
              <a:t>For each closed wall loop or space separation </a:t>
            </a:r>
          </a:p>
          <a:p>
            <a:pPr lvl="1"/>
            <a:r>
              <a:rPr lang="en-GB" dirty="0" smtClean="0"/>
              <a:t>Demonstrates use of the NewSpaces method</a:t>
            </a:r>
          </a:p>
          <a:p>
            <a:r>
              <a:rPr lang="en-GB" dirty="0" smtClean="0"/>
              <a:t>Create a new zone element </a:t>
            </a:r>
          </a:p>
          <a:p>
            <a:pPr lvl="1"/>
            <a:r>
              <a:rPr lang="en-GB" dirty="0" smtClean="0"/>
              <a:t>Specified level and phase</a:t>
            </a:r>
          </a:p>
          <a:p>
            <a:r>
              <a:rPr lang="en-GB" dirty="0" smtClean="0"/>
              <a:t>Add and remove spaces in a zone </a:t>
            </a:r>
          </a:p>
          <a:p>
            <a:pPr lvl="1"/>
            <a:r>
              <a:rPr lang="en-GB" dirty="0" smtClean="0"/>
              <a:t>Use the AddSpaces and Remove methods</a:t>
            </a:r>
            <a:endParaRPr lang="en-GB" dirty="0"/>
          </a:p>
        </p:txBody>
      </p:sp>
      <p:pic>
        <p:nvPicPr>
          <p:cNvPr id="11" name="Picture 10" descr="AddSpaceAndZone02.png"/>
          <p:cNvPicPr>
            <a:picLocks noChangeAspect="1"/>
          </p:cNvPicPr>
          <p:nvPr/>
        </p:nvPicPr>
        <p:blipFill>
          <a:blip r:embed="rId4" cstate="print"/>
          <a:stretch>
            <a:fillRect/>
          </a:stretch>
        </p:blipFill>
        <p:spPr bwMode="auto">
          <a:xfrm>
            <a:off x="7496175" y="3811588"/>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5"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3" cstate="print"/>
          <a:stretch>
            <a:fillRect/>
          </a:stretch>
        </p:blipFill>
        <p:spPr>
          <a:xfrm>
            <a:off x="9310739" y="5745657"/>
            <a:ext cx="3284220" cy="3162300"/>
          </a:xfrm>
          <a:prstGeom prst="rect">
            <a:avLst/>
          </a:prstGeom>
        </p:spPr>
      </p:pic>
      <p:sp>
        <p:nvSpPr>
          <p:cNvPr id="2" name="Title 1"/>
          <p:cNvSpPr>
            <a:spLocks noGrp="1"/>
          </p:cNvSpPr>
          <p:nvPr>
            <p:ph type="title"/>
          </p:nvPr>
        </p:nvSpPr>
        <p:spPr/>
        <p:txBody>
          <a:bodyPr/>
          <a:lstStyle/>
          <a:p>
            <a:r>
              <a:rPr lang="en-GB" noProof="0" dirty="0" smtClean="0"/>
              <a:t>AutoRoute</a:t>
            </a:r>
            <a:endParaRPr lang="en-GB" noProof="0" dirty="0"/>
          </a:p>
        </p:txBody>
      </p:sp>
      <p:sp>
        <p:nvSpPr>
          <p:cNvPr id="3" name="Content Placeholder 2"/>
          <p:cNvSpPr>
            <a:spLocks noGrp="1"/>
          </p:cNvSpPr>
          <p:nvPr>
            <p:ph idx="1"/>
          </p:nvPr>
        </p:nvSpPr>
        <p:spPr>
          <a:xfrm>
            <a:off x="561975" y="1830387"/>
            <a:ext cx="12236450" cy="6699250"/>
          </a:xfrm>
        </p:spPr>
        <p:txBody>
          <a:bodyPr/>
          <a:lstStyle/>
          <a:p>
            <a:r>
              <a:rPr lang="en-GB" dirty="0" smtClean="0"/>
              <a:t>Automatically create and route a set of ducts and fittings</a:t>
            </a:r>
          </a:p>
          <a:p>
            <a:pPr lvl="1"/>
            <a:r>
              <a:rPr lang="en-GB" dirty="0" smtClean="0"/>
              <a:t>Source is the air supply equipment</a:t>
            </a:r>
          </a:p>
          <a:p>
            <a:pPr lvl="1"/>
            <a:r>
              <a:rPr lang="en-GB" dirty="0" smtClean="0"/>
              <a:t>Sink is two air outlet terminals</a:t>
            </a:r>
          </a:p>
          <a:p>
            <a:pPr lvl="1"/>
            <a:r>
              <a:rPr lang="en-GB" dirty="0" smtClean="0"/>
              <a:t>Positions can be freely moved</a:t>
            </a:r>
          </a:p>
          <a:p>
            <a:r>
              <a:rPr lang="en-GB" dirty="0" smtClean="0"/>
              <a:t>Create a new mechanical system, ducts, fittings and connections</a:t>
            </a:r>
          </a:p>
          <a:p>
            <a:pPr lvl="1"/>
            <a:r>
              <a:rPr lang="en-GB" dirty="0" smtClean="0"/>
              <a:t>NewMechanicalSystem, NewDuct, NewElbowFitting, </a:t>
            </a:r>
            <a:br>
              <a:rPr lang="en-GB" dirty="0" smtClean="0"/>
            </a:br>
            <a:r>
              <a:rPr lang="en-GB" dirty="0" smtClean="0"/>
              <a:t>NewTeeFitting and Connector.ConnectTo</a:t>
            </a:r>
          </a:p>
          <a:p>
            <a:pPr lvl="1"/>
            <a:r>
              <a:rPr lang="en-GB" dirty="0" smtClean="0"/>
              <a:t>Determine the bounding box of all the three elements</a:t>
            </a:r>
          </a:p>
          <a:p>
            <a:pPr lvl="1"/>
            <a:r>
              <a:rPr lang="en-GB" dirty="0" smtClean="0"/>
              <a:t>Use the middle line or quarter lines on the X and Y axes</a:t>
            </a:r>
          </a:p>
          <a:p>
            <a:pPr lvl="1"/>
            <a:r>
              <a:rPr lang="en-GB" dirty="0" smtClean="0"/>
              <a:t>Uses.NET framework Trace class to create a log file</a:t>
            </a:r>
            <a:endParaRPr lang="en-GB" dirty="0"/>
          </a:p>
        </p:txBody>
      </p:sp>
      <p:pic>
        <p:nvPicPr>
          <p:cNvPr id="10" name="Picture 9" descr="AutoRoute01_b.png"/>
          <p:cNvPicPr>
            <a:picLocks noChangeAspect="1"/>
          </p:cNvPicPr>
          <p:nvPr/>
        </p:nvPicPr>
        <p:blipFill>
          <a:blip r:embed="rId4" cstate="print"/>
          <a:stretch>
            <a:fillRect/>
          </a:stretch>
        </p:blipFill>
        <p:spPr>
          <a:xfrm>
            <a:off x="3800475" y="7154968"/>
            <a:ext cx="3238500" cy="1882140"/>
          </a:xfrm>
          <a:prstGeom prst="rect">
            <a:avLst/>
          </a:prstGeom>
        </p:spPr>
      </p:pic>
      <p:sp>
        <p:nvSpPr>
          <p:cNvPr id="9" name="Right Arrow 8"/>
          <p:cNvSpPr/>
          <p:nvPr/>
        </p:nvSpPr>
        <p:spPr bwMode="auto">
          <a:xfrm>
            <a:off x="7522375" y="7751216"/>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smtClean="0">
              <a:solidFill>
                <a:srgbClr val="000000"/>
              </a:solidFill>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AvoidObstruction</a:t>
            </a:r>
            <a:endParaRPr lang="en-GB" noProof="0" dirty="0"/>
          </a:p>
        </p:txBody>
      </p:sp>
      <p:sp>
        <p:nvSpPr>
          <p:cNvPr id="3" name="Content Placeholder 2"/>
          <p:cNvSpPr>
            <a:spLocks noGrp="1"/>
          </p:cNvSpPr>
          <p:nvPr>
            <p:ph idx="1"/>
          </p:nvPr>
        </p:nvSpPr>
        <p:spPr>
          <a:xfrm>
            <a:off x="593725" y="1677987"/>
            <a:ext cx="7893050" cy="4648200"/>
          </a:xfrm>
        </p:spPr>
        <p:txBody>
          <a:bodyPr/>
          <a:lstStyle/>
          <a:p>
            <a:r>
              <a:rPr lang="en-GB" dirty="0" smtClean="0"/>
              <a:t>Detect and resolve obstructions between ducts, pipes, and beams</a:t>
            </a:r>
          </a:p>
          <a:p>
            <a:r>
              <a:rPr lang="en-GB" dirty="0" smtClean="0"/>
              <a:t>FindReferencesWithContextByDirection ray casting intersection analysis</a:t>
            </a:r>
          </a:p>
          <a:p>
            <a:r>
              <a:rPr lang="en-GB" dirty="0" smtClean="0"/>
              <a:t>Split pipe into segments and insert elbows to reroute detour</a:t>
            </a:r>
          </a:p>
          <a:p>
            <a:r>
              <a:rPr lang="en-GB" dirty="0" smtClean="0"/>
              <a:t>Resolve collisions between pipes and beams, ducts, and other pipes</a:t>
            </a:r>
          </a:p>
        </p:txBody>
      </p:sp>
      <p:sp>
        <p:nvSpPr>
          <p:cNvPr id="9" name="Right Arrow 8"/>
          <p:cNvSpPr/>
          <p:nvPr/>
        </p:nvSpPr>
        <p:spPr bwMode="auto">
          <a:xfrm>
            <a:off x="6124575" y="76215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smtClean="0">
              <a:solidFill>
                <a:srgbClr val="000000"/>
              </a:solidFill>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3" cstate="print"/>
          <a:stretch>
            <a:fillRect/>
          </a:stretch>
        </p:blipFill>
        <p:spPr>
          <a:xfrm>
            <a:off x="104776" y="6669087"/>
            <a:ext cx="5876925" cy="2324100"/>
          </a:xfrm>
          <a:prstGeom prst="rect">
            <a:avLst/>
          </a:prstGeom>
        </p:spPr>
      </p:pic>
      <p:pic>
        <p:nvPicPr>
          <p:cNvPr id="13" name="Picture 12" descr="AvoidObstruction03_b.png"/>
          <p:cNvPicPr>
            <a:picLocks noChangeAspect="1"/>
          </p:cNvPicPr>
          <p:nvPr/>
        </p:nvPicPr>
        <p:blipFill>
          <a:blip r:embed="rId4" cstate="print"/>
          <a:stretch>
            <a:fillRect/>
          </a:stretch>
        </p:blipFill>
        <p:spPr>
          <a:xfrm>
            <a:off x="7115175" y="6650037"/>
            <a:ext cx="5791200" cy="2343150"/>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CreateAirHandler</a:t>
            </a:r>
            <a:endParaRPr lang="en-GB" noProof="0" dirty="0"/>
          </a:p>
        </p:txBody>
      </p:sp>
      <p:sp>
        <p:nvSpPr>
          <p:cNvPr id="9" name="Content Placeholder 8"/>
          <p:cNvSpPr>
            <a:spLocks noGrp="1"/>
          </p:cNvSpPr>
          <p:nvPr>
            <p:ph idx="1"/>
          </p:nvPr>
        </p:nvSpPr>
        <p:spPr>
          <a:xfrm>
            <a:off x="593725" y="1677987"/>
            <a:ext cx="11762080" cy="5638800"/>
          </a:xfrm>
        </p:spPr>
        <p:txBody>
          <a:bodyPr/>
          <a:lstStyle/>
          <a:p>
            <a:r>
              <a:rPr lang="en-US" dirty="0" smtClean="0"/>
              <a:t>Create an air handler with pipe and duct connectors</a:t>
            </a:r>
            <a:endParaRPr lang="en-GB" dirty="0" smtClean="0"/>
          </a:p>
          <a:p>
            <a:r>
              <a:rPr lang="en-US" dirty="0" smtClean="0"/>
              <a:t>Check family category to verify valid </a:t>
            </a:r>
            <a:r>
              <a:rPr lang="en-GB" dirty="0" smtClean="0"/>
              <a:t>mechanical equipment </a:t>
            </a:r>
            <a:r>
              <a:rPr lang="en-US" dirty="0" smtClean="0"/>
              <a:t>starting point</a:t>
            </a:r>
            <a:endParaRPr lang="en-GB" dirty="0" smtClean="0"/>
          </a:p>
          <a:p>
            <a:r>
              <a:rPr lang="en-US" dirty="0" smtClean="0"/>
              <a:t>Use FamilyItemFactory class methods</a:t>
            </a:r>
          </a:p>
          <a:p>
            <a:pPr lvl="1"/>
            <a:r>
              <a:rPr lang="en-US" dirty="0" smtClean="0"/>
              <a:t>NewExtrusion, NewPipeConnector, NewDuctConnector</a:t>
            </a:r>
            <a:endParaRPr lang="en-GB" dirty="0" smtClean="0"/>
          </a:p>
          <a:p>
            <a:r>
              <a:rPr lang="en-US" dirty="0" smtClean="0"/>
              <a:t>Set proper connector parameters</a:t>
            </a:r>
          </a:p>
          <a:p>
            <a:r>
              <a:rPr lang="en-US" dirty="0" smtClean="0"/>
              <a:t>Use Document.CombineElements to join the extrusions</a:t>
            </a:r>
            <a:endParaRPr lang="en-GB" dirty="0" smtClean="0"/>
          </a:p>
          <a:p>
            <a:r>
              <a:rPr lang="en-GB" dirty="0" smtClean="0"/>
              <a:t>Geometric shape creation is generic</a:t>
            </a:r>
          </a:p>
          <a:p>
            <a:r>
              <a:rPr lang="en-GB" dirty="0" smtClean="0"/>
              <a:t>Addition of the connectors is MEP specific</a:t>
            </a:r>
          </a:p>
          <a:p>
            <a:r>
              <a:rPr lang="en-GB" dirty="0" smtClean="0"/>
              <a:t>Runs in all flavours of Revit</a:t>
            </a:r>
            <a:endParaRPr lang="en-GB" dirty="0"/>
          </a:p>
        </p:txBody>
      </p:sp>
      <p:pic>
        <p:nvPicPr>
          <p:cNvPr id="14" name="Picture 13" descr="CreateAirHandler_b.png"/>
          <p:cNvPicPr>
            <a:picLocks noChangeAspect="1"/>
          </p:cNvPicPr>
          <p:nvPr/>
        </p:nvPicPr>
        <p:blipFill>
          <a:blip r:embed="rId3" cstate="print"/>
          <a:stretch>
            <a:fillRect/>
          </a:stretch>
        </p:blipFill>
        <p:spPr>
          <a:xfrm>
            <a:off x="8843515" y="5792787"/>
            <a:ext cx="3910460" cy="3140462"/>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EnergyAnalysisModel</a:t>
            </a:r>
            <a:endParaRPr lang="en-GB" dirty="0"/>
          </a:p>
        </p:txBody>
      </p:sp>
      <p:sp>
        <p:nvSpPr>
          <p:cNvPr id="3" name="Content Placeholder 2"/>
          <p:cNvSpPr>
            <a:spLocks noGrp="1"/>
          </p:cNvSpPr>
          <p:nvPr>
            <p:ph idx="1"/>
          </p:nvPr>
        </p:nvSpPr>
        <p:spPr>
          <a:xfrm>
            <a:off x="593725" y="1373187"/>
            <a:ext cx="11762080" cy="3657600"/>
          </a:xfrm>
        </p:spPr>
        <p:txBody>
          <a:bodyPr/>
          <a:lstStyle/>
          <a:p>
            <a:r>
              <a:rPr lang="en-GB" sz="2800" smtClean="0"/>
              <a:t>Retrieve energy analysis detail model and present as tree view</a:t>
            </a:r>
          </a:p>
          <a:p>
            <a:r>
              <a:rPr lang="en-GB" sz="2800" smtClean="0"/>
              <a:t>Analytical thermal model generated from physical building model</a:t>
            </a:r>
          </a:p>
          <a:p>
            <a:r>
              <a:rPr lang="en-GB" sz="2800" smtClean="0"/>
              <a:t>Similar to Export to gbXML and Heating and Cooling Loads</a:t>
            </a:r>
          </a:p>
          <a:p>
            <a:r>
              <a:rPr lang="en-GB" sz="2800" smtClean="0"/>
              <a:t>Analytical thermal model is composed of spaces, zones, planar surfaces</a:t>
            </a:r>
          </a:p>
          <a:p>
            <a:pPr lvl="1"/>
            <a:r>
              <a:rPr lang="en-GB" sz="2400" smtClean="0"/>
              <a:t>Volumetric elements</a:t>
            </a:r>
          </a:p>
          <a:p>
            <a:pPr lvl="1"/>
            <a:r>
              <a:rPr lang="en-GB" sz="2400" smtClean="0"/>
              <a:t>Created and initialised by calling EnergyAnalysisDetailModel.Create()</a:t>
            </a:r>
          </a:p>
          <a:p>
            <a:pPr lvl="1"/>
            <a:r>
              <a:rPr lang="en-GB" sz="2400" smtClean="0"/>
              <a:t>Methods GetAnalyticalSpaces, Surfaces, Openings, ShadingSurfaces</a:t>
            </a:r>
            <a:endParaRPr lang="en-GB" sz="2400" dirty="0" smtClean="0"/>
          </a:p>
        </p:txBody>
      </p:sp>
      <p:pic>
        <p:nvPicPr>
          <p:cNvPr id="6" name="Content Placeholder 3" descr="EnergyAnalysisModel01b.png"/>
          <p:cNvPicPr>
            <a:picLocks noChangeAspect="1"/>
          </p:cNvPicPr>
          <p:nvPr/>
        </p:nvPicPr>
        <p:blipFill>
          <a:blip r:embed="rId3" cstate="print"/>
          <a:stretch>
            <a:fillRect/>
          </a:stretch>
        </p:blipFill>
        <p:spPr bwMode="auto">
          <a:xfrm>
            <a:off x="5438775" y="5342096"/>
            <a:ext cx="2257425" cy="3902710"/>
          </a:xfrm>
          <a:prstGeom prst="rect">
            <a:avLst/>
          </a:prstGeom>
          <a:noFill/>
          <a:ln w="12700">
            <a:noFill/>
            <a:miter lim="800000"/>
            <a:headEnd/>
            <a:tailEnd/>
          </a:ln>
        </p:spPr>
      </p:pic>
      <p:pic>
        <p:nvPicPr>
          <p:cNvPr id="7" name="Picture 6" descr="EnergyAnalysisModel02.png"/>
          <p:cNvPicPr>
            <a:picLocks noChangeAspect="1"/>
          </p:cNvPicPr>
          <p:nvPr/>
        </p:nvPicPr>
        <p:blipFill>
          <a:blip r:embed="rId4" cstate="print"/>
          <a:stretch>
            <a:fillRect/>
          </a:stretch>
        </p:blipFill>
        <p:spPr>
          <a:xfrm>
            <a:off x="8181975" y="49545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280818"/>
            <a:ext cx="4048125" cy="2728913"/>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Agenda</a:t>
            </a:r>
            <a:endParaRPr lang="en-GB" noProof="0" dirty="0"/>
          </a:p>
        </p:txBody>
      </p:sp>
      <p:sp>
        <p:nvSpPr>
          <p:cNvPr id="3" name="Content Placeholder 2"/>
          <p:cNvSpPr>
            <a:spLocks noGrp="1"/>
          </p:cNvSpPr>
          <p:nvPr>
            <p:ph idx="1"/>
          </p:nvPr>
        </p:nvSpPr>
        <p:spPr/>
        <p:txBody>
          <a:bodyPr/>
          <a:lstStyle/>
          <a:p>
            <a:r>
              <a:rPr lang="en-GB" noProof="0" smtClean="0"/>
              <a:t>Introduction</a:t>
            </a:r>
          </a:p>
          <a:p>
            <a:r>
              <a:rPr lang="en-GB" noProof="0" smtClean="0"/>
              <a:t>Analysis</a:t>
            </a:r>
          </a:p>
          <a:p>
            <a:r>
              <a:rPr lang="en-GB" smtClean="0"/>
              <a:t>Hierarchical systems and connectors</a:t>
            </a:r>
            <a:endParaRPr lang="en-GB" noProof="0" smtClean="0"/>
          </a:p>
          <a:p>
            <a:r>
              <a:rPr lang="en-GB" noProof="0" smtClean="0"/>
              <a:t>Electrical</a:t>
            </a:r>
          </a:p>
          <a:p>
            <a:r>
              <a:rPr lang="en-GB" noProof="0" smtClean="0"/>
              <a:t>HVAC and plumbing</a:t>
            </a:r>
          </a:p>
          <a:p>
            <a:r>
              <a:rPr lang="en-GB" smtClean="0"/>
              <a:t>The Revit MEP 2013 API</a:t>
            </a:r>
          </a:p>
          <a:p>
            <a:r>
              <a:rPr lang="en-GB" noProof="0" smtClean="0"/>
              <a:t>Sample applications</a:t>
            </a:r>
          </a:p>
          <a:p>
            <a:r>
              <a:rPr lang="en-GB" noProof="0" smtClean="0"/>
              <a:t>Learning more</a:t>
            </a:r>
            <a:endParaRPr lang="en-GB" noProof="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PanelSchedule</a:t>
            </a:r>
            <a:endParaRPr lang="en-GB" noProof="0" dirty="0"/>
          </a:p>
        </p:txBody>
      </p:sp>
      <p:sp>
        <p:nvSpPr>
          <p:cNvPr id="5" name="Content Placeholder 4"/>
          <p:cNvSpPr>
            <a:spLocks noGrp="1"/>
          </p:cNvSpPr>
          <p:nvPr>
            <p:ph idx="1"/>
          </p:nvPr>
        </p:nvSpPr>
        <p:spPr>
          <a:xfrm>
            <a:off x="593724" y="1677987"/>
            <a:ext cx="12417425" cy="2895600"/>
          </a:xfrm>
        </p:spPr>
        <p:txBody>
          <a:bodyPr/>
          <a:lstStyle/>
          <a:p>
            <a:r>
              <a:rPr lang="en-US" dirty="0" smtClean="0"/>
              <a:t>Data exchange sample showing use of the Panel Schedule API</a:t>
            </a:r>
          </a:p>
          <a:p>
            <a:r>
              <a:rPr lang="en-US" smtClean="0">
                <a:hlinkClick r:id="rId3" action="ppaction://hlinkfile"/>
              </a:rPr>
              <a:t>PanelScheduleExport</a:t>
            </a:r>
            <a:r>
              <a:rPr lang="en-US" smtClean="0"/>
              <a:t> read + export </a:t>
            </a:r>
            <a:r>
              <a:rPr lang="en-US" dirty="0" smtClean="0"/>
              <a:t>panel </a:t>
            </a:r>
            <a:r>
              <a:rPr lang="en-US" smtClean="0"/>
              <a:t>schedule CSV </a:t>
            </a:r>
            <a:r>
              <a:rPr lang="en-US" dirty="0" smtClean="0"/>
              <a:t>or HTML</a:t>
            </a:r>
          </a:p>
          <a:p>
            <a:r>
              <a:rPr lang="en-US" dirty="0" smtClean="0">
                <a:hlinkClick r:id="rId4" action="ppaction://hlinkfile"/>
              </a:rPr>
              <a:t>InstanceViewCreation</a:t>
            </a:r>
            <a:r>
              <a:rPr lang="en-US" dirty="0" smtClean="0"/>
              <a:t> create panel </a:t>
            </a:r>
            <a:r>
              <a:rPr lang="en-US" smtClean="0"/>
              <a:t>schedule view instance</a:t>
            </a:r>
            <a:endParaRPr lang="en-US" dirty="0" smtClean="0"/>
          </a:p>
          <a:p>
            <a:r>
              <a:rPr lang="en-US" dirty="0" smtClean="0">
                <a:hlinkClick r:id="rId4" action="ppaction://hlinkfile"/>
              </a:rPr>
              <a:t>SheetImport</a:t>
            </a:r>
            <a:r>
              <a:rPr lang="en-US" dirty="0" smtClean="0"/>
              <a:t> place all panel schedule views on a sheet</a:t>
            </a:r>
            <a:endParaRPr lang="en-US" dirty="0"/>
          </a:p>
        </p:txBody>
      </p:sp>
      <p:pic>
        <p:nvPicPr>
          <p:cNvPr id="9" name="Picture 8" descr="PanelScheduleHtmlExport.png"/>
          <p:cNvPicPr>
            <a:picLocks noChangeAspect="1"/>
          </p:cNvPicPr>
          <p:nvPr/>
        </p:nvPicPr>
        <p:blipFill>
          <a:blip r:embed="rId5" cstate="print"/>
          <a:srcRect r="45060" b="54658"/>
          <a:stretch>
            <a:fillRect/>
          </a:stretch>
        </p:blipFill>
        <p:spPr>
          <a:xfrm>
            <a:off x="866775" y="5274520"/>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7186882" y="5265438"/>
            <a:ext cx="5490893" cy="3346749"/>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PowerCircuit</a:t>
            </a:r>
            <a:endParaRPr lang="en-GB" noProof="0" dirty="0"/>
          </a:p>
        </p:txBody>
      </p:sp>
      <p:sp>
        <p:nvSpPr>
          <p:cNvPr id="3" name="Content Placeholder 2"/>
          <p:cNvSpPr>
            <a:spLocks noGrp="1"/>
          </p:cNvSpPr>
          <p:nvPr>
            <p:ph idx="1"/>
          </p:nvPr>
        </p:nvSpPr>
        <p:spPr/>
        <p:txBody>
          <a:bodyPr/>
          <a:lstStyle/>
          <a:p>
            <a:pPr lvl="1"/>
            <a:r>
              <a:rPr lang="en-US" dirty="0" smtClean="0"/>
              <a:t>Operate power circuits, similar to legacy RME </a:t>
            </a:r>
            <a:r>
              <a:rPr lang="en-GB" dirty="0" smtClean="0"/>
              <a:t>Circuit Editor toolbar</a:t>
            </a:r>
            <a:endParaRPr lang="en-US" dirty="0" smtClean="0"/>
          </a:p>
          <a:p>
            <a:pPr lvl="2"/>
            <a:r>
              <a:rPr lang="en-US" altLang="zh-CN" dirty="0" smtClean="0"/>
              <a:t>Show use of MEPModel and </a:t>
            </a:r>
            <a:r>
              <a:rPr lang="en-GB" dirty="0" smtClean="0"/>
              <a:t>ElectricalSystem </a:t>
            </a:r>
            <a:r>
              <a:rPr lang="en-US" altLang="zh-CN" dirty="0" smtClean="0"/>
              <a:t>classes</a:t>
            </a:r>
            <a:endParaRPr lang="en-GB" dirty="0" smtClean="0"/>
          </a:p>
          <a:p>
            <a:pPr lvl="2"/>
            <a:r>
              <a:rPr lang="en-US" dirty="0" smtClean="0"/>
              <a:t>Demonstrate handling interactive element selection</a:t>
            </a:r>
          </a:p>
          <a:p>
            <a:pPr lvl="2"/>
            <a:r>
              <a:rPr lang="en-US" altLang="zh-CN" dirty="0" smtClean="0"/>
              <a:t>Implement toolbar user interface for external command</a:t>
            </a:r>
          </a:p>
          <a:p>
            <a:pPr lvl="2"/>
            <a:r>
              <a:rPr lang="en-US" dirty="0" smtClean="0"/>
              <a:t>Use .NET </a:t>
            </a:r>
            <a:r>
              <a:rPr lang="en-US" altLang="zh-CN" dirty="0" smtClean="0"/>
              <a:t>ResourceManager class for image and string resources</a:t>
            </a:r>
            <a:endParaRPr lang="en-US" dirty="0" smtClean="0"/>
          </a:p>
          <a:p>
            <a:pPr lvl="1"/>
            <a:r>
              <a:rPr lang="en-US" dirty="0" smtClean="0"/>
              <a:t>Create a new power circuit with selected elements</a:t>
            </a:r>
          </a:p>
          <a:p>
            <a:pPr lvl="1"/>
            <a:r>
              <a:rPr lang="en-US" dirty="0" smtClean="0"/>
              <a:t>Edit circuit and add and remove circuit elements</a:t>
            </a:r>
          </a:p>
          <a:p>
            <a:pPr lvl="1"/>
            <a:r>
              <a:rPr lang="en-US" dirty="0" smtClean="0"/>
              <a:t>Select or disconnect a circuit panel</a:t>
            </a:r>
          </a:p>
        </p:txBody>
      </p:sp>
      <p:pic>
        <p:nvPicPr>
          <p:cNvPr id="11" name="Picture 10" descr="PowerCircuit01.png"/>
          <p:cNvPicPr>
            <a:picLocks noChangeAspect="1"/>
          </p:cNvPicPr>
          <p:nvPr/>
        </p:nvPicPr>
        <p:blipFill>
          <a:blip r:embed="rId3" cstate="print"/>
          <a:stretch>
            <a:fillRect/>
          </a:stretch>
        </p:blipFill>
        <p:spPr>
          <a:xfrm>
            <a:off x="1247775" y="6659564"/>
            <a:ext cx="3250406" cy="809625"/>
          </a:xfrm>
          <a:prstGeom prst="rect">
            <a:avLst/>
          </a:prstGeom>
        </p:spPr>
      </p:pic>
      <p:pic>
        <p:nvPicPr>
          <p:cNvPr id="12" name="Picture 11" descr="PowerCircuit02.png"/>
          <p:cNvPicPr>
            <a:picLocks noChangeAspect="1"/>
          </p:cNvPicPr>
          <p:nvPr/>
        </p:nvPicPr>
        <p:blipFill>
          <a:blip r:embed="rId4" cstate="print"/>
          <a:stretch>
            <a:fillRect/>
          </a:stretch>
        </p:blipFill>
        <p:spPr>
          <a:xfrm>
            <a:off x="2366963" y="7621588"/>
            <a:ext cx="2690813" cy="928688"/>
          </a:xfrm>
          <a:prstGeom prst="rect">
            <a:avLst/>
          </a:prstGeom>
        </p:spPr>
      </p:pic>
      <p:pic>
        <p:nvPicPr>
          <p:cNvPr id="7" name="Picture 6" descr="PowerCircuit_b.png"/>
          <p:cNvPicPr>
            <a:picLocks noChangeAspect="1"/>
          </p:cNvPicPr>
          <p:nvPr/>
        </p:nvPicPr>
        <p:blipFill>
          <a:blip r:embed="rId5" cstate="print"/>
          <a:stretch>
            <a:fillRect/>
          </a:stretch>
        </p:blipFill>
        <p:spPr>
          <a:xfrm>
            <a:off x="5829299" y="5576093"/>
            <a:ext cx="6655594" cy="3036094"/>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RoutingPreferenceTools</a:t>
            </a:r>
            <a:endParaRPr lang="en-GB"/>
          </a:p>
        </p:txBody>
      </p:sp>
      <p:sp>
        <p:nvSpPr>
          <p:cNvPr id="3" name="Content Placeholder 2"/>
          <p:cNvSpPr>
            <a:spLocks noGrp="1"/>
          </p:cNvSpPr>
          <p:nvPr>
            <p:ph idx="1"/>
          </p:nvPr>
        </p:nvSpPr>
        <p:spPr>
          <a:xfrm>
            <a:off x="593725" y="1677987"/>
            <a:ext cx="11762080" cy="4876800"/>
          </a:xfrm>
        </p:spPr>
        <p:txBody>
          <a:bodyPr/>
          <a:lstStyle/>
          <a:p>
            <a:r>
              <a:rPr lang="en-ZW" sz="2800" smtClean="0"/>
              <a:t>Routing preference analysis and reporting</a:t>
            </a:r>
          </a:p>
          <a:p>
            <a:pPr lvl="1"/>
            <a:r>
              <a:rPr lang="en-ZW" sz="2400" smtClean="0"/>
              <a:t>Analyse routing preferences of a given pipe type </a:t>
            </a:r>
          </a:p>
          <a:p>
            <a:pPr lvl="1"/>
            <a:r>
              <a:rPr lang="en-ZW" sz="2400" smtClean="0"/>
              <a:t>Check for common problems</a:t>
            </a:r>
          </a:p>
          <a:p>
            <a:pPr lvl="1"/>
            <a:r>
              <a:rPr lang="en-ZW" sz="2400" smtClean="0"/>
              <a:t>Look at all rules and criteria for a given pipe type</a:t>
            </a:r>
          </a:p>
          <a:p>
            <a:r>
              <a:rPr lang="en-ZW" sz="2800" smtClean="0"/>
              <a:t>Routing preference builder XML import and export </a:t>
            </a:r>
          </a:p>
          <a:p>
            <a:pPr lvl="1"/>
            <a:r>
              <a:rPr lang="en-ZW" sz="2400" smtClean="0"/>
              <a:t>CommandReadPreferences and CommandWritePreferences</a:t>
            </a:r>
          </a:p>
          <a:p>
            <a:pPr lvl="1"/>
            <a:r>
              <a:rPr lang="en-ZW" sz="2400" smtClean="0"/>
              <a:t>Set pipe type, fitting, and routing preferences in a project </a:t>
            </a:r>
          </a:p>
          <a:p>
            <a:pPr lvl="1"/>
            <a:r>
              <a:rPr lang="en-ZW" sz="2400" smtClean="0"/>
              <a:t>Export for archival, documentation, and collaboration purposes</a:t>
            </a:r>
          </a:p>
          <a:p>
            <a:pPr lvl="1"/>
            <a:r>
              <a:rPr lang="en-ZW" sz="2400" smtClean="0"/>
              <a:t>Enable users to work with RP data in a shareable XML format </a:t>
            </a:r>
          </a:p>
          <a:p>
            <a:pPr lvl="1"/>
            <a:r>
              <a:rPr lang="en-ZW" sz="2400" smtClean="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tretch>
            <a:fillRect/>
          </a:stretch>
        </p:blipFill>
        <p:spPr>
          <a:xfrm>
            <a:off x="2028825" y="6249987"/>
            <a:ext cx="4629150" cy="3181350"/>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7381875" y="6707187"/>
            <a:ext cx="4762500" cy="981075"/>
          </a:xfrm>
          <a:prstGeom prst="rect">
            <a:avLst/>
          </a:prstGeo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TraverseSystem</a:t>
            </a:r>
            <a:endParaRPr lang="en-GB" noProof="0" dirty="0"/>
          </a:p>
        </p:txBody>
      </p:sp>
      <p:sp>
        <p:nvSpPr>
          <p:cNvPr id="3" name="Content Placeholder 2"/>
          <p:cNvSpPr>
            <a:spLocks noGrp="1"/>
          </p:cNvSpPr>
          <p:nvPr>
            <p:ph idx="1"/>
          </p:nvPr>
        </p:nvSpPr>
        <p:spPr/>
        <p:txBody>
          <a:bodyPr/>
          <a:lstStyle/>
          <a:p>
            <a:r>
              <a:rPr lang="en-GB" dirty="0" smtClean="0"/>
              <a:t>Traverse a mechanical or piping system in the direction of flow</a:t>
            </a:r>
          </a:p>
          <a:p>
            <a:pPr lvl="1"/>
            <a:r>
              <a:rPr lang="en-GB" dirty="0" smtClean="0"/>
              <a:t>Check MechanicalSystem IsWellConnected property</a:t>
            </a:r>
          </a:p>
          <a:p>
            <a:r>
              <a:rPr lang="en-GB" dirty="0" smtClean="0"/>
              <a:t>Dump the traversal results into an XML file</a:t>
            </a:r>
          </a:p>
          <a:p>
            <a:r>
              <a:rPr lang="en-GB" dirty="0" smtClean="0"/>
              <a:t>Determine system</a:t>
            </a:r>
          </a:p>
          <a:p>
            <a:r>
              <a:rPr lang="en-GB" dirty="0" smtClean="0"/>
              <a:t>Query base equipment as starting point</a:t>
            </a:r>
          </a:p>
          <a:p>
            <a:r>
              <a:rPr lang="en-GB" dirty="0" smtClean="0"/>
              <a:t>Query connector manager for connected neighbour elements</a:t>
            </a:r>
          </a:p>
          <a:p>
            <a:r>
              <a:rPr lang="en-GB" dirty="0" smtClean="0"/>
              <a:t>Similar approach works for electrical as well, cf. AdnRme sample</a:t>
            </a:r>
            <a:endParaRPr lang="en-GB"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AdnRme Sample</a:t>
            </a:r>
            <a:endParaRPr lang="en-GB" noProof="0" dirty="0"/>
          </a:p>
        </p:txBody>
      </p:sp>
      <p:sp>
        <p:nvSpPr>
          <p:cNvPr id="3" name="Content Placeholder 2"/>
          <p:cNvSpPr>
            <a:spLocks noGrp="1"/>
          </p:cNvSpPr>
          <p:nvPr>
            <p:ph idx="1"/>
          </p:nvPr>
        </p:nvSpPr>
        <p:spPr/>
        <p:txBody>
          <a:bodyPr/>
          <a:lstStyle/>
          <a:p>
            <a:r>
              <a:rPr lang="en-GB" dirty="0" smtClean="0"/>
              <a:t>Non-SDK sample, included in presentation material</a:t>
            </a:r>
          </a:p>
          <a:p>
            <a:r>
              <a:rPr lang="en-GB" dirty="0" smtClean="0"/>
              <a:t>HVAC air terminal analysis and sizing</a:t>
            </a:r>
          </a:p>
          <a:p>
            <a:r>
              <a:rPr lang="en-GB" dirty="0" smtClean="0"/>
              <a:t>Hierarchical display of an electrical system</a:t>
            </a:r>
          </a:p>
          <a:p>
            <a:r>
              <a:rPr lang="en-GB" dirty="0" smtClean="0"/>
              <a:t>Implements a ribbon panel, about box, and progress bar</a:t>
            </a:r>
            <a:endParaRPr lang="en-GB" dirty="0"/>
          </a:p>
        </p:txBody>
      </p:sp>
      <p:pic>
        <p:nvPicPr>
          <p:cNvPr id="7" name="Picture 6" descr="mep_about.png"/>
          <p:cNvPicPr>
            <a:picLocks noChangeAspect="1"/>
          </p:cNvPicPr>
          <p:nvPr/>
        </p:nvPicPr>
        <p:blipFill>
          <a:blip r:embed="rId3" cstate="print"/>
          <a:stretch>
            <a:fillRect/>
          </a:stretch>
        </p:blipFill>
        <p:spPr>
          <a:xfrm>
            <a:off x="6896100" y="4344987"/>
            <a:ext cx="4791075" cy="2933700"/>
          </a:xfrm>
          <a:prstGeom prst="rect">
            <a:avLst/>
          </a:prstGeom>
        </p:spPr>
      </p:pic>
      <p:pic>
        <p:nvPicPr>
          <p:cNvPr id="8" name="Picture 7" descr="mep_progress_bar.png"/>
          <p:cNvPicPr>
            <a:picLocks noChangeAspect="1"/>
          </p:cNvPicPr>
          <p:nvPr/>
        </p:nvPicPr>
        <p:blipFill>
          <a:blip r:embed="rId4"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5" cstate="print"/>
          <a:stretch>
            <a:fillRect/>
          </a:stretch>
        </p:blipFill>
        <p:spPr>
          <a:xfrm>
            <a:off x="1857375" y="4421187"/>
            <a:ext cx="3595688" cy="1738313"/>
          </a:xfrm>
          <a:prstGeom prst="rect">
            <a:avLst/>
          </a:prstGeo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AdnRme Electrical Sample</a:t>
            </a:r>
            <a:endParaRPr lang="en-GB" noProof="0" dirty="0"/>
          </a:p>
        </p:txBody>
      </p:sp>
      <p:sp>
        <p:nvSpPr>
          <p:cNvPr id="3" name="Content Placeholder 2"/>
          <p:cNvSpPr>
            <a:spLocks noGrp="1"/>
          </p:cNvSpPr>
          <p:nvPr>
            <p:ph idx="1"/>
          </p:nvPr>
        </p:nvSpPr>
        <p:spPr>
          <a:xfrm>
            <a:off x="593726" y="1626130"/>
            <a:ext cx="6440358" cy="7220465"/>
          </a:xfrm>
        </p:spPr>
        <p:txBody>
          <a:bodyPr/>
          <a:lstStyle/>
          <a:p>
            <a:r>
              <a:rPr lang="en-GB" dirty="0" smtClean="0"/>
              <a:t>Traverse the electrical system</a:t>
            </a:r>
          </a:p>
          <a:p>
            <a:r>
              <a:rPr lang="en-GB" dirty="0" smtClean="0"/>
              <a:t>Reproduce the system browser data structure in a tree view</a:t>
            </a:r>
          </a:p>
          <a:p>
            <a:r>
              <a:rPr lang="en-GB" dirty="0" smtClean="0"/>
              <a:t>Display the complete connection hierarchy in a tree view</a:t>
            </a:r>
          </a:p>
          <a:p>
            <a:r>
              <a:rPr lang="en-GB" dirty="0" smtClean="0"/>
              <a:t>CmdElectricalConnectors is similar to TraverseSystem SDK sample for ducts</a:t>
            </a:r>
          </a:p>
          <a:p>
            <a:r>
              <a:rPr lang="en-GB" dirty="0" smtClean="0"/>
              <a:t>Traversal is also possible using parameter data instead of connector manager, but harder</a:t>
            </a:r>
          </a:p>
        </p:txBody>
      </p:sp>
      <p:pic>
        <p:nvPicPr>
          <p:cNvPr id="8" name="Picture 7" descr="mep_el_system_browser_rvt.png"/>
          <p:cNvPicPr>
            <a:picLocks noChangeAspect="1"/>
          </p:cNvPicPr>
          <p:nvPr/>
        </p:nvPicPr>
        <p:blipFill>
          <a:blip r:embed="rId3"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r:embed="rId4"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r:embed="rId5" cstate="print"/>
          <a:stretch>
            <a:fillRect/>
          </a:stretch>
        </p:blipFill>
        <p:spPr>
          <a:xfrm>
            <a:off x="9248775" y="3609181"/>
            <a:ext cx="2857500" cy="5155406"/>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3" cstate="print"/>
          <a:stretch>
            <a:fillRect/>
          </a:stretch>
        </p:blipFill>
        <p:spPr>
          <a:xfrm>
            <a:off x="7553326" y="611187"/>
            <a:ext cx="5200650" cy="4133850"/>
          </a:xfrm>
          <a:prstGeom prst="rect">
            <a:avLst/>
          </a:prstGeom>
        </p:spPr>
      </p:pic>
      <p:sp>
        <p:nvSpPr>
          <p:cNvPr id="2" name="Title 1"/>
          <p:cNvSpPr>
            <a:spLocks noGrp="1"/>
          </p:cNvSpPr>
          <p:nvPr>
            <p:ph type="title"/>
          </p:nvPr>
        </p:nvSpPr>
        <p:spPr/>
        <p:txBody>
          <a:bodyPr/>
          <a:lstStyle/>
          <a:p>
            <a:r>
              <a:rPr lang="en-GB" noProof="0" dirty="0" smtClean="0"/>
              <a:t>AdnRme HVAC Sample</a:t>
            </a:r>
            <a:endParaRPr lang="en-GB" noProof="0" dirty="0"/>
          </a:p>
        </p:txBody>
      </p:sp>
      <p:sp>
        <p:nvSpPr>
          <p:cNvPr id="3" name="Content Placeholder 2"/>
          <p:cNvSpPr>
            <a:spLocks noGrp="1"/>
          </p:cNvSpPr>
          <p:nvPr>
            <p:ph idx="1"/>
          </p:nvPr>
        </p:nvSpPr>
        <p:spPr/>
        <p:txBody>
          <a:bodyPr/>
          <a:lstStyle/>
          <a:p>
            <a:r>
              <a:rPr lang="en-GB" dirty="0" smtClean="0"/>
              <a:t>HVAC Task</a:t>
            </a:r>
          </a:p>
          <a:p>
            <a:pPr lvl="1"/>
            <a:r>
              <a:rPr lang="en-US" dirty="0" smtClean="0"/>
              <a:t>Place and size air ducts and terminals</a:t>
            </a:r>
            <a:endParaRPr lang="en-GB" dirty="0" smtClean="0"/>
          </a:p>
          <a:p>
            <a:pPr lvl="1"/>
            <a:r>
              <a:rPr lang="en-US" dirty="0" smtClean="0"/>
              <a:t>Analysis and verification of results</a:t>
            </a:r>
          </a:p>
          <a:p>
            <a:r>
              <a:rPr lang="en-GB" dirty="0" smtClean="0"/>
              <a:t>Commands aligned with HVAC </a:t>
            </a:r>
            <a:br>
              <a:rPr lang="en-GB" dirty="0" smtClean="0"/>
            </a:br>
            <a:r>
              <a:rPr lang="en-GB" dirty="0" smtClean="0"/>
              <a:t>engineering workflow</a:t>
            </a:r>
          </a:p>
          <a:p>
            <a:pPr lvl="1"/>
            <a:r>
              <a:rPr lang="en-GB" dirty="0" smtClean="0"/>
              <a:t>Assign flow to terminals</a:t>
            </a:r>
          </a:p>
          <a:p>
            <a:pPr lvl="1"/>
            <a:r>
              <a:rPr lang="en-GB" dirty="0" smtClean="0"/>
              <a:t>Change air terminal size</a:t>
            </a:r>
          </a:p>
          <a:p>
            <a:pPr lvl="1"/>
            <a:r>
              <a:rPr lang="en-GB" dirty="0" smtClean="0"/>
              <a:t>Verify design by air flow per surface area</a:t>
            </a:r>
          </a:p>
          <a:p>
            <a:pPr lvl="1"/>
            <a:r>
              <a:rPr lang="en-GB" dirty="0" smtClean="0"/>
              <a:t>Reset demo</a:t>
            </a:r>
          </a:p>
          <a:p>
            <a:r>
              <a:rPr lang="en-GB" dirty="0" smtClean="0"/>
              <a:t>All modification uses generic parameter and type access</a:t>
            </a:r>
          </a:p>
          <a:p>
            <a:r>
              <a:rPr lang="en-GB" dirty="0" smtClean="0"/>
              <a:t>Changes are reflected by schedules and colour fill</a:t>
            </a:r>
            <a:endParaRPr lang="en-GB"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to </a:t>
            </a:r>
            <a:r>
              <a:rPr lang="en-US" smtClean="0"/>
              <a:t>Conduit Converter</a:t>
            </a:r>
            <a:endParaRPr lang="en-GB" sz="2200" dirty="0"/>
          </a:p>
        </p:txBody>
      </p:sp>
      <p:sp>
        <p:nvSpPr>
          <p:cNvPr id="3" name="Content Placeholder 2"/>
          <p:cNvSpPr>
            <a:spLocks noGrp="1"/>
          </p:cNvSpPr>
          <p:nvPr>
            <p:ph idx="1"/>
          </p:nvPr>
        </p:nvSpPr>
        <p:spPr>
          <a:xfrm>
            <a:off x="593725" y="1830387"/>
            <a:ext cx="11762080" cy="7239000"/>
          </a:xfrm>
        </p:spPr>
        <p:txBody>
          <a:bodyPr/>
          <a:lstStyle/>
          <a:p>
            <a:r>
              <a:rPr lang="en-US" noProof="0" dirty="0" smtClean="0"/>
              <a:t>Two hundred lines </a:t>
            </a:r>
            <a:r>
              <a:rPr lang="en-US" noProof="0" smtClean="0"/>
              <a:t>of code</a:t>
            </a:r>
          </a:p>
          <a:p>
            <a:r>
              <a:rPr lang="en-US" smtClean="0"/>
              <a:t>My First Revit 2011 Add-in</a:t>
            </a:r>
            <a:endParaRPr lang="en-US" noProof="0" dirty="0" smtClean="0"/>
          </a:p>
          <a:p>
            <a:r>
              <a:rPr lang="en-US" noProof="0" dirty="0" smtClean="0"/>
              <a:t>Illustrates all major Revit 2011 API renovations</a:t>
            </a:r>
            <a:endParaRPr lang="en-GB" dirty="0" smtClean="0"/>
          </a:p>
          <a:p>
            <a:pPr lvl="1"/>
            <a:r>
              <a:rPr lang="en-US" dirty="0" smtClean="0"/>
              <a:t>Revit API assembly split </a:t>
            </a:r>
          </a:p>
          <a:p>
            <a:pPr lvl="1"/>
            <a:r>
              <a:rPr lang="en-US" dirty="0" smtClean="0"/>
              <a:t>Namespace reorganisation </a:t>
            </a:r>
          </a:p>
          <a:p>
            <a:pPr lvl="1"/>
            <a:r>
              <a:rPr lang="en-US" dirty="0" smtClean="0"/>
              <a:t>Command registration manifest </a:t>
            </a:r>
          </a:p>
          <a:p>
            <a:pPr lvl="1"/>
            <a:r>
              <a:rPr lang="en-US" dirty="0" smtClean="0"/>
              <a:t>External command Execute method and attributes </a:t>
            </a:r>
          </a:p>
          <a:p>
            <a:pPr lvl="1"/>
            <a:r>
              <a:rPr lang="en-US" dirty="0" smtClean="0"/>
              <a:t>Transaction mode </a:t>
            </a:r>
          </a:p>
          <a:p>
            <a:pPr lvl="1"/>
            <a:r>
              <a:rPr lang="en-US" dirty="0" smtClean="0"/>
              <a:t>Regeneration option </a:t>
            </a:r>
          </a:p>
          <a:p>
            <a:pPr lvl="1"/>
            <a:r>
              <a:rPr lang="en-US" dirty="0" smtClean="0"/>
              <a:t>Task dialogues for user messages </a:t>
            </a:r>
          </a:p>
          <a:p>
            <a:pPr lvl="1"/>
            <a:r>
              <a:rPr lang="en-US" dirty="0" smtClean="0"/>
              <a:t>Interactive filtered element selection </a:t>
            </a:r>
          </a:p>
          <a:p>
            <a:pPr lvl="1"/>
            <a:r>
              <a:rPr lang="en-US" dirty="0" smtClean="0"/>
              <a:t>Redesigned element filtering </a:t>
            </a:r>
          </a:p>
          <a:p>
            <a:pPr lvl="1"/>
            <a:r>
              <a:rPr lang="en-US" dirty="0" smtClean="0"/>
              <a:t>New element creation paradigm </a:t>
            </a:r>
          </a:p>
          <a:p>
            <a:pPr lvl="1"/>
            <a:r>
              <a:rPr lang="en-US" dirty="0" smtClean="0"/>
              <a:t>Access to pipe and conduit sizes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Cable Tray Fitting Creation and Layout</a:t>
            </a:r>
            <a:endParaRPr lang="en-GB" noProof="0" dirty="0"/>
          </a:p>
        </p:txBody>
      </p:sp>
      <p:sp>
        <p:nvSpPr>
          <p:cNvPr id="3" name="Content Placeholder 2"/>
          <p:cNvSpPr>
            <a:spLocks noGrp="1"/>
          </p:cNvSpPr>
          <p:nvPr>
            <p:ph idx="1"/>
          </p:nvPr>
        </p:nvSpPr>
        <p:spPr/>
        <p:txBody>
          <a:bodyPr/>
          <a:lstStyle/>
          <a:p>
            <a:r>
              <a:rPr lang="en-US" dirty="0" smtClean="0"/>
              <a:t>Inserting a cable tray is as easy as a conduit, cf. p2c</a:t>
            </a:r>
          </a:p>
          <a:p>
            <a:r>
              <a:rPr lang="en-US" dirty="0" smtClean="0"/>
              <a:t>Inserting fittings requires exact alignment, i.e. proper orientation</a:t>
            </a:r>
          </a:p>
        </p:txBody>
      </p:sp>
      <p:pic>
        <p:nvPicPr>
          <p:cNvPr id="4" name="Picture 3" descr="cabletray_without_fittings.png"/>
          <p:cNvPicPr>
            <a:picLocks noChangeAspect="1"/>
          </p:cNvPicPr>
          <p:nvPr/>
        </p:nvPicPr>
        <p:blipFill>
          <a:blip r:embed="rId3" cstate="print"/>
          <a:stretch>
            <a:fillRect/>
          </a:stretch>
        </p:blipFill>
        <p:spPr>
          <a:xfrm>
            <a:off x="942975" y="4593026"/>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640889" y="6604194"/>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6"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79114" y="3327594"/>
            <a:ext cx="4314825" cy="3086100"/>
          </a:xfrm>
          <a:prstGeom prst="rect">
            <a:avLst/>
          </a:prstGeom>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Modeless Loose </a:t>
            </a:r>
            <a:r>
              <a:rPr lang="en-GB" smtClean="0"/>
              <a:t>Connector Navigator</a:t>
            </a:r>
            <a:endParaRPr lang="en-GB" dirty="0" smtClean="0"/>
          </a:p>
        </p:txBody>
      </p:sp>
      <p:sp>
        <p:nvSpPr>
          <p:cNvPr id="3" name="Content Placeholder 2"/>
          <p:cNvSpPr>
            <a:spLocks noGrp="1"/>
          </p:cNvSpPr>
          <p:nvPr>
            <p:ph idx="1"/>
          </p:nvPr>
        </p:nvSpPr>
        <p:spPr>
          <a:xfrm>
            <a:off x="593726" y="1626130"/>
            <a:ext cx="10261886" cy="5691452"/>
          </a:xfrm>
        </p:spPr>
        <p:txBody>
          <a:bodyPr/>
          <a:lstStyle/>
          <a:p>
            <a:r>
              <a:rPr lang="en-US" dirty="0" smtClean="0"/>
              <a:t>Filter for all MEP connectors in project</a:t>
            </a:r>
          </a:p>
          <a:p>
            <a:pPr lvl="1"/>
            <a:r>
              <a:rPr lang="en-US" dirty="0" smtClean="0"/>
              <a:t>Combine all relevant classes and family instance categories</a:t>
            </a:r>
          </a:p>
          <a:p>
            <a:r>
              <a:rPr lang="en-US" dirty="0" smtClean="0"/>
              <a:t>Check IsConnected property on each connector</a:t>
            </a:r>
          </a:p>
          <a:p>
            <a:r>
              <a:rPr lang="en-US" dirty="0" smtClean="0"/>
              <a:t>Unable to determine whether a wire is intended to be homerun</a:t>
            </a:r>
          </a:p>
          <a:p>
            <a:r>
              <a:rPr lang="en-US" dirty="0" smtClean="0"/>
              <a:t>Log results to file and display it to user</a:t>
            </a:r>
          </a:p>
          <a:p>
            <a:r>
              <a:rPr lang="en-US" dirty="0" smtClean="0"/>
              <a:t>Interactively navigate through results from a modeless dialogue</a:t>
            </a:r>
          </a:p>
          <a:p>
            <a:r>
              <a:rPr lang="en-US" dirty="0" smtClean="0"/>
              <a:t>Ensure that modeless dialogue remains on top of Revit</a:t>
            </a:r>
          </a:p>
          <a:p>
            <a:r>
              <a:rPr lang="en-GB" dirty="0" smtClean="0"/>
              <a:t>Modeless navigation interacts with Idling event</a:t>
            </a:r>
          </a:p>
        </p:txBody>
      </p:sp>
      <p:pic>
        <p:nvPicPr>
          <p:cNvPr id="4" name="Picture 3" descr="rme_homerun_wire.png"/>
          <p:cNvPicPr>
            <a:picLocks noChangeAspect="1"/>
          </p:cNvPicPr>
          <p:nvPr/>
        </p:nvPicPr>
        <p:blipFill>
          <a:blip r:embed="rId3" cstate="print"/>
          <a:stretch>
            <a:fillRect/>
          </a:stretch>
        </p:blipFill>
        <p:spPr>
          <a:xfrm>
            <a:off x="3871912" y="7407274"/>
            <a:ext cx="5072063" cy="2043113"/>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7200" b="0" smtClean="0"/>
              <a:t>Introduction</a:t>
            </a:r>
            <a:endParaRPr lang="en-GB" sz="7200" b="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MEP Placeholder Sample</a:t>
            </a:r>
            <a:endParaRPr lang="en-GB" dirty="0"/>
          </a:p>
        </p:txBody>
      </p:sp>
      <p:sp>
        <p:nvSpPr>
          <p:cNvPr id="3" name="Content Placeholder 2"/>
          <p:cNvSpPr>
            <a:spLocks noGrp="1"/>
          </p:cNvSpPr>
          <p:nvPr>
            <p:ph idx="1"/>
          </p:nvPr>
        </p:nvSpPr>
        <p:spPr/>
        <p:txBody>
          <a:bodyPr/>
          <a:lstStyle/>
          <a:p>
            <a:r>
              <a:rPr lang="en-US" dirty="0" smtClean="0"/>
              <a:t>Placeholder ducts and pipes</a:t>
            </a:r>
          </a:p>
          <a:p>
            <a:pPr lvl="1"/>
            <a:r>
              <a:rPr lang="en-US" dirty="0" smtClean="0"/>
              <a:t>CreatePlaceholders and ConvertPlaceholders commands</a:t>
            </a:r>
          </a:p>
          <a:p>
            <a:r>
              <a:rPr lang="en-US" dirty="0" smtClean="0"/>
              <a:t>Duct and pipe insulation and lining</a:t>
            </a:r>
          </a:p>
          <a:p>
            <a:pPr lvl="1"/>
            <a:r>
              <a:rPr lang="en-US" dirty="0" smtClean="0"/>
              <a:t>InsulateDuctwork command</a:t>
            </a:r>
          </a:p>
          <a:p>
            <a:r>
              <a:rPr lang="en-US" dirty="0" smtClean="0"/>
              <a:t>Read and write access to MEP pipe settings and sizes</a:t>
            </a:r>
          </a:p>
          <a:p>
            <a:pPr lvl="1"/>
            <a:r>
              <a:rPr lang="en-US" dirty="0" smtClean="0"/>
              <a:t>GetPipeSettings command</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a:t>
            </a:r>
            <a:r>
              <a:rPr lang="en-GB" smtClean="0"/>
              <a:t>and </a:t>
            </a:r>
            <a:br>
              <a:rPr lang="en-GB" smtClean="0"/>
            </a:br>
            <a:r>
              <a:rPr lang="en-GB" smtClean="0"/>
              <a:t>Further </a:t>
            </a:r>
            <a:r>
              <a:rPr lang="en-GB" dirty="0" smtClean="0"/>
              <a:t>Reading</a:t>
            </a:r>
            <a:endParaRPr lang="en-GB"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Class Summary</a:t>
            </a:r>
            <a:endParaRPr lang="en-US" dirty="0"/>
          </a:p>
        </p:txBody>
      </p:sp>
      <p:sp>
        <p:nvSpPr>
          <p:cNvPr id="16387" name="Text Placeholder 3"/>
          <p:cNvSpPr>
            <a:spLocks noGrp="1"/>
          </p:cNvSpPr>
          <p:nvPr>
            <p:ph idx="1"/>
          </p:nvPr>
        </p:nvSpPr>
        <p:spPr/>
        <p:txBody>
          <a:bodyPr/>
          <a:lstStyle/>
          <a:p>
            <a:r>
              <a:rPr lang="en-US" smtClean="0"/>
              <a:t>Overview of the Revit MEP API</a:t>
            </a:r>
          </a:p>
          <a:p>
            <a:r>
              <a:rPr lang="en-US" smtClean="0"/>
              <a:t>MEP API enhancements in Revit 2013</a:t>
            </a:r>
          </a:p>
          <a:p>
            <a:r>
              <a:rPr lang="en-US" smtClean="0"/>
              <a:t>Working programmatically with Revit MEP models</a:t>
            </a:r>
          </a:p>
          <a:p>
            <a:r>
              <a:rPr lang="en-US" smtClean="0"/>
              <a:t>Overview of available Revit MEP API samples</a:t>
            </a:r>
            <a:endParaRPr lang="en-US"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Materials</a:t>
            </a:r>
            <a:endParaRPr lang="en-GB" dirty="0"/>
          </a:p>
        </p:txBody>
      </p:sp>
      <p:sp>
        <p:nvSpPr>
          <p:cNvPr id="3" name="Content Placeholder 2"/>
          <p:cNvSpPr>
            <a:spLocks noGrp="1"/>
          </p:cNvSpPr>
          <p:nvPr>
            <p:ph idx="1"/>
          </p:nvPr>
        </p:nvSpPr>
        <p:spPr/>
        <p:txBody>
          <a:bodyPr/>
          <a:lstStyle/>
          <a:p>
            <a:r>
              <a:rPr lang="en-GB" smtClean="0"/>
              <a:t>Blog posts</a:t>
            </a:r>
          </a:p>
          <a:p>
            <a:pPr lvl="1"/>
            <a:r>
              <a:rPr lang="en-GB" smtClean="0">
                <a:hlinkClick r:id="rId3"/>
              </a:rPr>
              <a:t>http://thebuildingcoder.typepad.com/mep</a:t>
            </a:r>
            <a:endParaRPr lang="en-GB" smtClean="0"/>
          </a:p>
          <a:p>
            <a:pPr>
              <a:spcBef>
                <a:spcPts val="2400"/>
              </a:spcBef>
            </a:pPr>
            <a:r>
              <a:rPr lang="en-GB" smtClean="0"/>
              <a:t>Autodesk University 2011 hand-out and sample code</a:t>
            </a:r>
          </a:p>
          <a:p>
            <a:pPr lvl="1"/>
            <a:r>
              <a:rPr lang="en-GB" smtClean="0"/>
              <a:t>CP4453_tammik_rme_api.pdf</a:t>
            </a:r>
          </a:p>
          <a:p>
            <a:pPr lvl="1"/>
            <a:r>
              <a:rPr lang="en-GB" smtClean="0"/>
              <a:t>CP4453_tammik_rme_api.zip</a:t>
            </a:r>
          </a:p>
          <a:p>
            <a:pPr lvl="2"/>
            <a:r>
              <a:rPr lang="en-US" smtClean="0"/>
              <a:t>MEP placeholder sample</a:t>
            </a:r>
            <a:r>
              <a:rPr lang="en-GB" smtClean="0"/>
              <a:t> – MepPlaceholders.zip</a:t>
            </a:r>
            <a:endParaRPr lang="en-US" smtClean="0"/>
          </a:p>
          <a:p>
            <a:pPr lvl="2"/>
            <a:r>
              <a:rPr lang="en-GB" smtClean="0"/>
              <a:t>HVAC and electrical MEP sample code – AdnRme.zip</a:t>
            </a:r>
          </a:p>
          <a:p>
            <a:pPr lvl="2"/>
            <a:r>
              <a:rPr lang="en-US" smtClean="0"/>
              <a:t>Modeless loose connector navigator </a:t>
            </a:r>
            <a:r>
              <a:rPr lang="en-GB" smtClean="0"/>
              <a:t>–</a:t>
            </a:r>
            <a:r>
              <a:rPr lang="en-US" smtClean="0"/>
              <a:t> loose_connectors_11.zip</a:t>
            </a:r>
          </a:p>
          <a:p>
            <a:pPr lvl="2"/>
            <a:r>
              <a:rPr lang="en-US" smtClean="0"/>
              <a:t>Cable tray sample </a:t>
            </a:r>
            <a:r>
              <a:rPr lang="en-GB" smtClean="0"/>
              <a:t>–</a:t>
            </a:r>
            <a:r>
              <a:rPr lang="en-US" smtClean="0"/>
              <a:t> CableTray.zip</a:t>
            </a:r>
            <a:endParaRPr lang="en-US"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Learning More</a:t>
            </a:r>
            <a:endParaRPr lang="en-GB" noProof="0" dirty="0"/>
          </a:p>
        </p:txBody>
      </p:sp>
      <p:sp>
        <p:nvSpPr>
          <p:cNvPr id="3" name="Content Placeholder 2"/>
          <p:cNvSpPr>
            <a:spLocks noGrp="1"/>
          </p:cNvSpPr>
          <p:nvPr>
            <p:ph idx="1"/>
          </p:nvPr>
        </p:nvSpPr>
        <p:spPr>
          <a:xfrm>
            <a:off x="593725" y="1144587"/>
            <a:ext cx="11762080" cy="8153400"/>
          </a:xfrm>
        </p:spPr>
        <p:txBody>
          <a:bodyPr/>
          <a:lstStyle/>
          <a:p>
            <a:r>
              <a:rPr lang="en-US" sz="2400" smtClean="0"/>
              <a:t>Revit Developer Center: DevTV introduction, </a:t>
            </a:r>
            <a:r>
              <a:rPr lang="en-GB" sz="2400" smtClean="0"/>
              <a:t>SDK, Samples, API Help</a:t>
            </a:r>
            <a:endParaRPr lang="en-US" sz="2400" smtClean="0"/>
          </a:p>
          <a:p>
            <a:pPr lvl="1"/>
            <a:r>
              <a:rPr lang="en-GB" sz="2000" smtClean="0">
                <a:hlinkClick r:id="rId3"/>
              </a:rPr>
              <a:t>http://www.autodesk.com/developrevit</a:t>
            </a:r>
            <a:endParaRPr lang="en-GB" sz="2000" smtClean="0"/>
          </a:p>
          <a:p>
            <a:r>
              <a:rPr lang="en-GB" sz="2400" smtClean="0"/>
              <a:t>Developer Guide and Online Help</a:t>
            </a:r>
          </a:p>
          <a:p>
            <a:pPr lvl="1"/>
            <a:r>
              <a:rPr lang="en-GB" sz="2000" smtClean="0">
                <a:hlinkClick r:id="rId4"/>
              </a:rPr>
              <a:t>http://www.autodesk.com/revitapi-wikihelp</a:t>
            </a:r>
            <a:endParaRPr lang="en-GB" sz="2000" smtClean="0"/>
          </a:p>
          <a:p>
            <a:r>
              <a:rPr lang="en-GB" sz="2400" smtClean="0"/>
              <a:t>Public ADN Revit and Revit MEP API Webcasts, Trainings and Archives</a:t>
            </a:r>
          </a:p>
          <a:p>
            <a:pPr lvl="1"/>
            <a:r>
              <a:rPr lang="en-GB" sz="2000" smtClean="0">
                <a:hlinkClick r:id="rId5"/>
              </a:rPr>
              <a:t>http://www.adskconsulting.com/adn/cs/api_course_sched.php</a:t>
            </a:r>
            <a:r>
              <a:rPr lang="en-GB" sz="2000" smtClean="0"/>
              <a:t> &gt; Revit API</a:t>
            </a:r>
          </a:p>
          <a:p>
            <a:pPr lvl="1"/>
            <a:r>
              <a:rPr lang="en-GB" sz="2000" smtClean="0">
                <a:hlinkClick r:id="rId6"/>
              </a:rPr>
              <a:t>http://www.adskconsulting.com/adn/cs/api_course_webcast_archive.php</a:t>
            </a:r>
            <a:r>
              <a:rPr lang="en-GB" sz="2000" smtClean="0"/>
              <a:t> &gt; Revit API</a:t>
            </a:r>
          </a:p>
          <a:p>
            <a:r>
              <a:rPr lang="en-GB" sz="2400" smtClean="0"/>
              <a:t>Discussion Group</a:t>
            </a:r>
          </a:p>
          <a:p>
            <a:pPr lvl="1"/>
            <a:r>
              <a:rPr lang="en-GB" sz="2000" smtClean="0">
                <a:hlinkClick r:id="rId7"/>
              </a:rPr>
              <a:t>http://discussion.autodesk.com</a:t>
            </a:r>
            <a:r>
              <a:rPr lang="en-GB" sz="2000" smtClean="0"/>
              <a:t> &gt; Revit Architecture &gt; Revit API</a:t>
            </a:r>
          </a:p>
          <a:p>
            <a:r>
              <a:rPr lang="en-GB" sz="2400" smtClean="0"/>
              <a:t>API Training Classes</a:t>
            </a:r>
          </a:p>
          <a:p>
            <a:pPr lvl="1"/>
            <a:r>
              <a:rPr lang="en-GB" sz="2000" smtClean="0">
                <a:hlinkClick r:id="rId7"/>
              </a:rPr>
              <a:t>http://</a:t>
            </a:r>
            <a:r>
              <a:rPr lang="en-GB" sz="2000" smtClean="0">
                <a:hlinkClick r:id="rId8"/>
              </a:rPr>
              <a:t>www.autodesk.com/apitraining</a:t>
            </a:r>
            <a:endParaRPr lang="en-GB" sz="2000" smtClean="0"/>
          </a:p>
          <a:p>
            <a:r>
              <a:rPr lang="en-GB" sz="2400" smtClean="0"/>
              <a:t>ADN AEC DevBlog and The Building Coder Revit API Blog</a:t>
            </a:r>
          </a:p>
          <a:p>
            <a:pPr lvl="1"/>
            <a:r>
              <a:rPr lang="en-GB" sz="2000" smtClean="0">
                <a:hlinkClick r:id="rId9"/>
              </a:rPr>
              <a:t>http://adndevblog.typepad.com/AEC</a:t>
            </a:r>
            <a:endParaRPr lang="en-GB" sz="2000" smtClean="0"/>
          </a:p>
          <a:p>
            <a:pPr lvl="1"/>
            <a:r>
              <a:rPr lang="en-GB" sz="2000" smtClean="0">
                <a:hlinkClick r:id="rId10"/>
              </a:rPr>
              <a:t>http://thebuildingcoder.typepad.com</a:t>
            </a:r>
            <a:endParaRPr lang="en-GB" sz="2000" smtClean="0"/>
          </a:p>
          <a:p>
            <a:r>
              <a:rPr lang="en-GB" sz="2400" smtClean="0"/>
              <a:t>ADN, The Autodesk Developer Network</a:t>
            </a:r>
          </a:p>
          <a:p>
            <a:pPr lvl="1"/>
            <a:r>
              <a:rPr lang="en-GB" sz="2000" smtClean="0">
                <a:hlinkClick r:id="rId7"/>
              </a:rPr>
              <a:t>http://</a:t>
            </a:r>
            <a:r>
              <a:rPr lang="en-GB" sz="2000" smtClean="0">
                <a:hlinkClick r:id="rId11"/>
              </a:rPr>
              <a:t>www.autodesk.com/joinadn</a:t>
            </a:r>
            <a:endParaRPr lang="en-GB" sz="2000" smtClean="0"/>
          </a:p>
          <a:p>
            <a:r>
              <a:rPr lang="en-GB" sz="2400" smtClean="0"/>
              <a:t>DevHelp Online for ADN members</a:t>
            </a:r>
          </a:p>
          <a:p>
            <a:pPr lvl="1"/>
            <a:r>
              <a:rPr lang="en-GB" sz="2000" smtClean="0">
                <a:hlinkClick r:id="rId12"/>
              </a:rPr>
              <a:t>http://adn.autodesk.com</a:t>
            </a:r>
            <a:endParaRPr lang="en-GB" sz="2000" smtClean="0"/>
          </a:p>
          <a:p>
            <a:r>
              <a:rPr lang="en-GB" sz="2400" smtClean="0"/>
              <a:t>Learning Autodesk Revit MEP 2012 video training</a:t>
            </a:r>
          </a:p>
          <a:p>
            <a:pPr lvl="1"/>
            <a:r>
              <a:rPr lang="en-GB" sz="2000" smtClean="0">
                <a:hlinkClick r:id="rId13"/>
              </a:rPr>
              <a:t>http://cad-notes.com/2011/12/learning-autodesk-revit-mep-2012-training-video-is-available</a:t>
            </a:r>
            <a:endParaRPr lang="en-GB" sz="2000" smtClean="0"/>
          </a:p>
          <a:p>
            <a:pPr lvl="1"/>
            <a:endParaRPr lang="en-GB" sz="2000" dirty="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4" cstate="print"/>
          <a:stretch>
            <a:fillRect/>
          </a:stretch>
        </p:blipFill>
        <p:spPr>
          <a:xfrm>
            <a:off x="6" y="3967"/>
            <a:ext cx="13011149" cy="9748841"/>
          </a:xfrm>
          <a:prstGeom prst="rect">
            <a:avLst/>
          </a:prstGeom>
        </p:spPr>
      </p:pic>
      <p:sp>
        <p:nvSpPr>
          <p:cNvPr id="5" name="TextBox 4"/>
          <p:cNvSpPr txBox="1"/>
          <p:nvPr/>
        </p:nvSpPr>
        <p:spPr>
          <a:xfrm>
            <a:off x="593725" y="8764587"/>
            <a:ext cx="11779250" cy="830997"/>
          </a:xfrm>
          <a:prstGeom prst="rect">
            <a:avLst/>
          </a:prstGeom>
          <a:noFill/>
        </p:spPr>
        <p:txBody>
          <a:bodyPr wrap="square" rtlCol="0">
            <a:spAutoFit/>
          </a:bodyPr>
          <a:lstStyle/>
          <a:p>
            <a:r>
              <a:rPr lang="en-US" sz="800" dirty="0"/>
              <a:t>Autodesk, AutoCAD, </a:t>
            </a:r>
            <a:r>
              <a:rPr lang="en-US" sz="800" dirty="0" smtClean="0"/>
              <a:t>Civil 3D, DWG, Green Building Studio, </a:t>
            </a:r>
            <a:r>
              <a:rPr lang="en-US" sz="800" dirty="0" err="1" smtClean="0"/>
              <a:t>Navisworks</a:t>
            </a:r>
            <a:r>
              <a:rPr lang="en-US" sz="800" dirty="0" smtClean="0"/>
              <a:t>, and Revit are </a:t>
            </a:r>
            <a:r>
              <a:rPr lang="en-US" sz="800" dirty="0"/>
              <a:t>registered trademarks or trademarks of Autodesk, Inc., and/or its subsidiaries and/or affiliates in the USA and/or other countries. </a:t>
            </a:r>
            <a:r>
              <a:rPr lang="en-US" sz="800" dirty="0" smtClean="0"/>
              <a:t>All </a:t>
            </a:r>
            <a:r>
              <a:rPr lang="en-US" sz="800" dirty="0"/>
              <a:t>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r>
              <a:rPr lang="en-US" sz="800" dirty="0"/>
              <a:t> </a:t>
            </a:r>
            <a:endParaRPr lang="en-US" sz="800" i="1" dirty="0"/>
          </a:p>
          <a:p>
            <a:r>
              <a:rPr lang="en-US" sz="800" dirty="0"/>
              <a:t>© </a:t>
            </a:r>
            <a:r>
              <a:rPr lang="en-US" sz="800" dirty="0" smtClean="0"/>
              <a:t>2012 </a:t>
            </a:r>
            <a:r>
              <a:rPr lang="en-US" sz="800" dirty="0"/>
              <a:t>Autodesk, Inc. All rights reserved.</a:t>
            </a:r>
            <a:endParaRPr lang="en-US" sz="800" i="1" dirty="0"/>
          </a:p>
          <a:p>
            <a:endParaRPr lang="en-US" sz="800" dirty="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Autodesk Developer Network</a:t>
            </a:r>
            <a:endParaRPr lang="en-US" dirty="0"/>
          </a:p>
        </p:txBody>
      </p:sp>
      <p:sp>
        <p:nvSpPr>
          <p:cNvPr id="2" name="Text Placeholder 1"/>
          <p:cNvSpPr>
            <a:spLocks noGrp="1"/>
          </p:cNvSpPr>
          <p:nvPr>
            <p:ph idx="1"/>
          </p:nvPr>
        </p:nvSpPr>
        <p:spPr/>
        <p:txBody>
          <a:bodyPr/>
          <a:lstStyle/>
          <a:p>
            <a:r>
              <a:rPr lang="en-US" dirty="0" smtClean="0"/>
              <a:t>Access to almost all Autodesk software and SDK’s</a:t>
            </a:r>
          </a:p>
          <a:p>
            <a:pPr lvl="1"/>
            <a:r>
              <a:rPr lang="en-US" dirty="0" smtClean="0"/>
              <a:t>Includes early access to beta software</a:t>
            </a:r>
          </a:p>
          <a:p>
            <a:r>
              <a:rPr lang="en-US" dirty="0" smtClean="0"/>
              <a:t>Members-only website with thousands of technical articles</a:t>
            </a:r>
          </a:p>
          <a:p>
            <a:r>
              <a:rPr lang="en-US" smtClean="0"/>
              <a:t>Product direction through conferences</a:t>
            </a:r>
          </a:p>
          <a:p>
            <a:r>
              <a:rPr lang="en-US" smtClean="0"/>
              <a:t>Unlimited technical support</a:t>
            </a:r>
          </a:p>
          <a:p>
            <a:r>
              <a:rPr lang="en-US" smtClean="0"/>
              <a:t>API training classes </a:t>
            </a:r>
          </a:p>
          <a:p>
            <a:pPr lvl="1"/>
            <a:r>
              <a:rPr lang="en-US" smtClean="0"/>
              <a:t>One to three free for professional members</a:t>
            </a:r>
          </a:p>
          <a:p>
            <a:r>
              <a:rPr lang="en-US" smtClean="0"/>
              <a:t>Marketing </a:t>
            </a:r>
            <a:r>
              <a:rPr lang="en-US" dirty="0" smtClean="0"/>
              <a:t>benefits</a:t>
            </a:r>
          </a:p>
          <a:p>
            <a:pPr lvl="1"/>
            <a:r>
              <a:rPr lang="en-US" dirty="0" smtClean="0"/>
              <a:t>Exposure on autodesk.com</a:t>
            </a:r>
          </a:p>
          <a:p>
            <a:pPr lvl="1"/>
            <a:r>
              <a:rPr lang="en-US" dirty="0" smtClean="0"/>
              <a:t>Promotional opportunities </a:t>
            </a:r>
          </a:p>
          <a:p>
            <a:pPr algn="ctr">
              <a:spcBef>
                <a:spcPts val="2868"/>
              </a:spcBef>
              <a:buNone/>
            </a:pPr>
            <a:r>
              <a:rPr lang="en-US" smtClean="0">
                <a:hlinkClick r:id="rId3"/>
              </a:rPr>
              <a:t>www.autodesk.com/joinadn</a:t>
            </a: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Acronyms</a:t>
            </a:r>
            <a:endParaRPr lang="en-GB" dirty="0"/>
          </a:p>
        </p:txBody>
      </p:sp>
      <p:sp>
        <p:nvSpPr>
          <p:cNvPr id="3" name="Content Placeholder 2"/>
          <p:cNvSpPr>
            <a:spLocks noGrp="1"/>
          </p:cNvSpPr>
          <p:nvPr>
            <p:ph idx="1"/>
          </p:nvPr>
        </p:nvSpPr>
        <p:spPr/>
        <p:txBody>
          <a:bodyPr/>
          <a:lstStyle/>
          <a:p>
            <a:pPr lvl="1"/>
            <a:r>
              <a:rPr lang="en-GB" smtClean="0"/>
              <a:t>ADN	Autodesk Developer Network</a:t>
            </a:r>
          </a:p>
          <a:p>
            <a:pPr lvl="1"/>
            <a:r>
              <a:rPr lang="en-GB" smtClean="0"/>
              <a:t>AEC	Architecture, Engineering, Construction</a:t>
            </a:r>
          </a:p>
          <a:p>
            <a:pPr lvl="1"/>
            <a:r>
              <a:rPr lang="en-GB" smtClean="0"/>
              <a:t>API	Application Programming Interface</a:t>
            </a:r>
          </a:p>
          <a:p>
            <a:pPr lvl="1"/>
            <a:r>
              <a:rPr lang="en-GB" smtClean="0"/>
              <a:t>BIM	Building Information Model</a:t>
            </a:r>
          </a:p>
          <a:p>
            <a:pPr lvl="1"/>
            <a:r>
              <a:rPr lang="en-GB" smtClean="0"/>
              <a:t>GUI	Graphical User Interface</a:t>
            </a:r>
          </a:p>
          <a:p>
            <a:pPr lvl="1"/>
            <a:r>
              <a:rPr lang="en-GB" smtClean="0"/>
              <a:t>HVAC	Heating, Ventilation, and Air Conditioning</a:t>
            </a:r>
          </a:p>
          <a:p>
            <a:pPr lvl="1"/>
            <a:r>
              <a:rPr lang="en-GB" smtClean="0"/>
              <a:t>MEP	Mechanical, Electrical, and Plumbing</a:t>
            </a:r>
          </a:p>
          <a:p>
            <a:pPr lvl="1"/>
            <a:r>
              <a:rPr lang="en-GB" smtClean="0"/>
              <a:t>RAC	Revit Architecture</a:t>
            </a:r>
          </a:p>
          <a:p>
            <a:pPr lvl="1"/>
            <a:r>
              <a:rPr lang="en-US" smtClean="0"/>
              <a:t>RME	Revit MEP</a:t>
            </a:r>
            <a:endParaRPr lang="en-GB" smtClean="0"/>
          </a:p>
          <a:p>
            <a:pPr lvl="1"/>
            <a:r>
              <a:rPr lang="en-GB" smtClean="0"/>
              <a:t>RST	Revit Structure</a:t>
            </a:r>
          </a:p>
          <a:p>
            <a:pPr lvl="1"/>
            <a:r>
              <a:rPr lang="en-GB" smtClean="0"/>
              <a:t>SDK	Software Development Kit</a:t>
            </a:r>
          </a:p>
          <a:p>
            <a:pPr lvl="1"/>
            <a:r>
              <a:rPr lang="en-GB" smtClean="0"/>
              <a:t>UI	User Interface</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Application Requirements</a:t>
            </a:r>
            <a:endParaRPr lang="en-GB" noProof="0" dirty="0"/>
          </a:p>
        </p:txBody>
      </p:sp>
      <p:sp>
        <p:nvSpPr>
          <p:cNvPr id="5" name="Content Placeholder 4"/>
          <p:cNvSpPr>
            <a:spLocks noGrp="1"/>
          </p:cNvSpPr>
          <p:nvPr>
            <p:ph idx="1"/>
          </p:nvPr>
        </p:nvSpPr>
        <p:spPr/>
        <p:txBody>
          <a:bodyPr/>
          <a:lstStyle/>
          <a:p>
            <a:r>
              <a:rPr lang="en-GB" noProof="0" smtClean="0"/>
              <a:t>Mechanical, electrical and plumbing domains</a:t>
            </a:r>
          </a:p>
          <a:p>
            <a:r>
              <a:rPr lang="en-GB" noProof="0" smtClean="0"/>
              <a:t>M is for HVAC, i.e. heating, ventilation and air conditioning</a:t>
            </a:r>
          </a:p>
          <a:p>
            <a:r>
              <a:rPr lang="en-GB" noProof="0" smtClean="0"/>
              <a:t>Model analysis tools</a:t>
            </a:r>
          </a:p>
          <a:p>
            <a:pPr lvl="1"/>
            <a:r>
              <a:rPr lang="en-GB" noProof="0" smtClean="0"/>
              <a:t>Physical, thermal, environmental etc.</a:t>
            </a:r>
          </a:p>
          <a:p>
            <a:pPr lvl="1"/>
            <a:r>
              <a:rPr lang="en-GB" smtClean="0"/>
              <a:t>Building codes and regulations</a:t>
            </a:r>
            <a:endParaRPr lang="en-GB" noProof="0" smtClean="0"/>
          </a:p>
          <a:p>
            <a:pPr lvl="1"/>
            <a:r>
              <a:rPr lang="en-GB" smtClean="0"/>
              <a:t>Geometrical relationships</a:t>
            </a:r>
          </a:p>
          <a:p>
            <a:pPr lvl="1"/>
            <a:r>
              <a:rPr lang="en-GB" smtClean="0"/>
              <a:t>MEP project information </a:t>
            </a:r>
          </a:p>
          <a:p>
            <a:pPr lvl="1"/>
            <a:r>
              <a:rPr lang="en-GB" smtClean="0"/>
              <a:t>Green Building XML, gbXML</a:t>
            </a:r>
          </a:p>
          <a:p>
            <a:pPr lvl="1"/>
            <a:r>
              <a:rPr lang="en-GB" smtClean="0"/>
              <a:t>Spaces and zones</a:t>
            </a:r>
          </a:p>
          <a:p>
            <a:r>
              <a:rPr lang="en-GB" smtClean="0"/>
              <a:t>BIM component and data access</a:t>
            </a:r>
          </a:p>
          <a:p>
            <a:pPr lvl="1"/>
            <a:r>
              <a:rPr lang="en-GB" noProof="0" smtClean="0"/>
              <a:t>Systems, components, properties and parameters</a:t>
            </a:r>
          </a:p>
          <a:p>
            <a:pPr lvl="1"/>
            <a:r>
              <a:rPr lang="en-GB" noProof="0" smtClean="0"/>
              <a:t>Creation and modification</a:t>
            </a:r>
          </a:p>
          <a:p>
            <a:pPr lvl="1"/>
            <a:r>
              <a:rPr lang="en-GB" noProof="0" smtClean="0"/>
              <a:t>Traversal and analysis</a:t>
            </a:r>
            <a:endParaRPr lang="en-GB" noProof="0"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bb7825-3755-4808-a9da-9c9148fe4531"/>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2.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customXml/itemProps3.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5746</Words>
  <Application>Microsoft Office PowerPoint</Application>
  <PresentationFormat>Custom</PresentationFormat>
  <Paragraphs>667</Paragraphs>
  <Slides>65</Slides>
  <Notes>54</Notes>
  <HiddenSlides>7</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ADSK_Dark</vt:lpstr>
      <vt:lpstr>Slide 1</vt:lpstr>
      <vt:lpstr>About the Presenter</vt:lpstr>
      <vt:lpstr>Class Summary</vt:lpstr>
      <vt:lpstr>Learning Objectives</vt:lpstr>
      <vt:lpstr>Agenda</vt:lpstr>
      <vt:lpstr>Introduction</vt:lpstr>
      <vt:lpstr>Autodesk Developer Network</vt:lpstr>
      <vt:lpstr>Acronyms</vt:lpstr>
      <vt:lpstr>MEP Application Requirements</vt:lpstr>
      <vt:lpstr>The Generic Revit API</vt:lpstr>
      <vt:lpstr>Revit MEP API Evolution</vt:lpstr>
      <vt:lpstr>Analysis</vt:lpstr>
      <vt:lpstr>MEP Project Info and EnergyDataSettings</vt:lpstr>
      <vt:lpstr>Spaces and Zones</vt:lpstr>
      <vt:lpstr>Model Inspection Utilities</vt:lpstr>
      <vt:lpstr>Revit 2013 ReferenceIntersector Class</vt:lpstr>
      <vt:lpstr>Conceptual Energy Analysis API</vt:lpstr>
      <vt:lpstr>Detailed Energy Analysis Model API</vt:lpstr>
      <vt:lpstr>Hierarchical Systems and Connectors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The Revit MEP 2013 API and the past few releases as well...</vt:lpstr>
      <vt:lpstr>Revit MEP 2011 Product Enhancements</vt:lpstr>
      <vt:lpstr>Revit MEP 2011 API Enhancements</vt:lpstr>
      <vt:lpstr>Revit MEP 2012 Product Features</vt:lpstr>
      <vt:lpstr>Revit MEP 2012 API Enhancements</vt:lpstr>
      <vt:lpstr>Placeholder Ducts and Pipes</vt:lpstr>
      <vt:lpstr>Insulation and Lining</vt:lpstr>
      <vt:lpstr>Pipe Settings and Sizes</vt:lpstr>
      <vt:lpstr>Small Enhancements and Changes</vt:lpstr>
      <vt:lpstr>Revit MEP 2013 Product Features</vt:lpstr>
      <vt:lpstr>Revit MEP 2013 API Enhancements</vt:lpstr>
      <vt:lpstr>Analysis, Simulation and Revit MEP API News</vt:lpstr>
      <vt:lpstr>Sample Applications</vt:lpstr>
      <vt:lpstr>Sample Overview</vt:lpstr>
      <vt:lpstr>AddSpaceAndZone</vt:lpstr>
      <vt:lpstr>AutoRoute</vt:lpstr>
      <vt:lpstr>AvoidObstruction</vt:lpstr>
      <vt:lpstr>CreateAirHandler</vt:lpstr>
      <vt:lpstr>EnergyAnalysisModel</vt:lpstr>
      <vt:lpstr>PanelSchedule</vt:lpstr>
      <vt:lpstr>PowerCircuit</vt:lpstr>
      <vt:lpstr>RoutingPreferenceTools</vt:lpstr>
      <vt:lpstr>TraverseSystem</vt:lpstr>
      <vt:lpstr>AdnRme Sample</vt:lpstr>
      <vt:lpstr>AdnRme Electrical Sample</vt:lpstr>
      <vt:lpstr>AdnRme HVAC Sample</vt:lpstr>
      <vt:lpstr>Pipe to Conduit Converter</vt:lpstr>
      <vt:lpstr>Cable Tray Fitting Creation and Layout</vt:lpstr>
      <vt:lpstr>Modeless Loose Connector Navigator</vt:lpstr>
      <vt:lpstr>MEP Placeholder Sample</vt:lpstr>
      <vt:lpstr>Summary and  Further Reading</vt:lpstr>
      <vt:lpstr>Class Summary</vt:lpstr>
      <vt:lpstr>Materials</vt:lpstr>
      <vt:lpstr>Learning More</vt:lpstr>
      <vt:lpstr>Slide 65</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2012-06-07T19:26:29Z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