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Lst>
  <p:notesMasterIdLst>
    <p:notesMasterId r:id="rId70"/>
  </p:notesMasterIdLst>
  <p:handoutMasterIdLst>
    <p:handoutMasterId r:id="rId71"/>
  </p:handoutMasterIdLst>
  <p:sldIdLst>
    <p:sldId id="422" r:id="rId5"/>
    <p:sldId id="427" r:id="rId6"/>
    <p:sldId id="429" r:id="rId7"/>
    <p:sldId id="428" r:id="rId8"/>
    <p:sldId id="430" r:id="rId9"/>
    <p:sldId id="431" r:id="rId10"/>
    <p:sldId id="432" r:id="rId11"/>
    <p:sldId id="435" r:id="rId12"/>
    <p:sldId id="436" r:id="rId13"/>
    <p:sldId id="506" r:id="rId14"/>
    <p:sldId id="507" r:id="rId15"/>
    <p:sldId id="437" r:id="rId16"/>
    <p:sldId id="438" r:id="rId17"/>
    <p:sldId id="439" r:id="rId18"/>
    <p:sldId id="441" r:id="rId19"/>
    <p:sldId id="443" r:id="rId20"/>
    <p:sldId id="444" r:id="rId21"/>
    <p:sldId id="445" r:id="rId22"/>
    <p:sldId id="446" r:id="rId23"/>
    <p:sldId id="448" r:id="rId24"/>
    <p:sldId id="449" r:id="rId25"/>
    <p:sldId id="451" r:id="rId26"/>
    <p:sldId id="454" r:id="rId27"/>
    <p:sldId id="456" r:id="rId28"/>
    <p:sldId id="460" r:id="rId29"/>
    <p:sldId id="457" r:id="rId30"/>
    <p:sldId id="470" r:id="rId31"/>
    <p:sldId id="471" r:id="rId32"/>
    <p:sldId id="472" r:id="rId33"/>
    <p:sldId id="474" r:id="rId34"/>
    <p:sldId id="486" r:id="rId35"/>
    <p:sldId id="508" r:id="rId36"/>
    <p:sldId id="488" r:id="rId37"/>
    <p:sldId id="492" r:id="rId38"/>
    <p:sldId id="495" r:id="rId39"/>
    <p:sldId id="496" r:id="rId40"/>
    <p:sldId id="509" r:id="rId41"/>
    <p:sldId id="504" r:id="rId42"/>
    <p:sldId id="510" r:id="rId43"/>
    <p:sldId id="511" r:id="rId44"/>
    <p:sldId id="512" r:id="rId45"/>
    <p:sldId id="513" r:id="rId46"/>
    <p:sldId id="517" r:id="rId47"/>
    <p:sldId id="518" r:id="rId48"/>
    <p:sldId id="536" r:id="rId49"/>
    <p:sldId id="537" r:id="rId50"/>
    <p:sldId id="538" r:id="rId51"/>
    <p:sldId id="519" r:id="rId52"/>
    <p:sldId id="520" r:id="rId53"/>
    <p:sldId id="521" r:id="rId54"/>
    <p:sldId id="522" r:id="rId55"/>
    <p:sldId id="523" r:id="rId56"/>
    <p:sldId id="524" r:id="rId57"/>
    <p:sldId id="525" r:id="rId58"/>
    <p:sldId id="526" r:id="rId59"/>
    <p:sldId id="527" r:id="rId60"/>
    <p:sldId id="535" r:id="rId61"/>
    <p:sldId id="528" r:id="rId62"/>
    <p:sldId id="529" r:id="rId63"/>
    <p:sldId id="539" r:id="rId64"/>
    <p:sldId id="530" r:id="rId65"/>
    <p:sldId id="531" r:id="rId66"/>
    <p:sldId id="532" r:id="rId67"/>
    <p:sldId id="533" r:id="rId68"/>
    <p:sldId id="534" r:id="rId69"/>
  </p:sldIdLst>
  <p:sldSz cx="13011150" cy="9756775"/>
  <p:notesSz cx="7010400" cy="9296400"/>
  <p:custDataLst>
    <p:tags r:id="rId72"/>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66"/>
    <a:srgbClr val="77BB11"/>
    <a:srgbClr val="008080"/>
    <a:srgbClr val="004282"/>
    <a:srgbClr val="118888"/>
    <a:srgbClr val="003060"/>
    <a:srgbClr val="001F3E"/>
    <a:srgbClr val="001932"/>
    <a:srgbClr val="DD0000"/>
    <a:srgbClr val="EE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6" autoAdjust="0"/>
    <p:restoredTop sz="77172" autoAdjust="0"/>
  </p:normalViewPr>
  <p:slideViewPr>
    <p:cSldViewPr>
      <p:cViewPr varScale="1">
        <p:scale>
          <a:sx n="50" d="100"/>
          <a:sy n="50" d="100"/>
        </p:scale>
        <p:origin x="-408" y="-8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40" d="100"/>
          <a:sy n="40" d="100"/>
        </p:scale>
        <p:origin x="-1512" y="-86"/>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5/17/2012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 xmlns:p14="http://schemas.microsoft.com/office/powerpoint/2010/main" val="1452034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5/17/2012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 xmlns:p14="http://schemas.microsoft.com/office/powerpoint/2010/main" val="319551510"/>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everybody. Welcome to the Revit 2013 API webcast.</a:t>
            </a:r>
          </a:p>
          <a:p>
            <a:endParaRPr lang="en-US" dirty="0" smtClean="0"/>
          </a:p>
          <a:p>
            <a:pPr marL="0" marR="0" indent="0" algn="l" defTabSz="1300091" rtl="0" eaLnBrk="1" fontAlgn="base" latinLnBrk="0" hangingPunct="1">
              <a:lnSpc>
                <a:spcPct val="100000"/>
              </a:lnSpc>
              <a:spcBef>
                <a:spcPct val="30000"/>
              </a:spcBef>
              <a:spcAft>
                <a:spcPct val="0"/>
              </a:spcAft>
              <a:buClrTx/>
              <a:buSzTx/>
              <a:buFontTx/>
              <a:buNone/>
              <a:tabLst/>
              <a:defRPr/>
            </a:pPr>
            <a:r>
              <a:rPr lang="en-ZW" smtClean="0"/>
              <a:t>This Revit API presentation addresses two main areas: an introduction to Revit programming for beginners, including a quick walkthrough of basic concepts, and an overview of the new functionality provided by the Revit 2013 API, which will be of interest to both beginners and experienced developers. </a:t>
            </a:r>
          </a:p>
          <a:p>
            <a:endParaRPr lang="en-US" dirty="0"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a:t>
            </a:fld>
            <a:endParaRPr lang="en-US" dirty="0"/>
          </a:p>
        </p:txBody>
      </p:sp>
    </p:spTree>
    <p:extLst>
      <p:ext uri="{BB962C8B-B14F-4D97-AF65-F5344CB8AC3E}">
        <p14:creationId xmlns=""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My First Plug-in” is a self-paced tutorial available for download at the Revit Developer Center.</a:t>
            </a:r>
          </a:p>
          <a:p>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This</a:t>
            </a:r>
            <a:r>
              <a:rPr lang="en-US" sz="1400" kern="1200" baseline="0" dirty="0" smtClean="0">
                <a:solidFill>
                  <a:schemeClr val="tx1"/>
                </a:solidFill>
                <a:effectLst/>
                <a:latin typeface="+mn-lt"/>
                <a:ea typeface="+mn-ea"/>
                <a:cs typeface="+mn-cs"/>
              </a:rPr>
              <a:t> is useful for users who are new to programming and will help them to get started with Revit programming. </a:t>
            </a:r>
            <a:r>
              <a:rPr lang="en-US" sz="1400" b="0" i="0" kern="1200" dirty="0" smtClean="0">
                <a:solidFill>
                  <a:schemeClr val="tx1"/>
                </a:solidFill>
                <a:effectLst/>
                <a:latin typeface="+mn-lt"/>
                <a:ea typeface="+mn-ea"/>
                <a:cs typeface="+mn-cs"/>
              </a:rPr>
              <a:t> It assumes no previous programming knowledge.</a:t>
            </a:r>
            <a:endParaRPr lang="en-US" sz="1400" kern="1200" baseline="0" dirty="0" smtClean="0">
              <a:solidFill>
                <a:schemeClr val="tx1"/>
              </a:solidFill>
              <a:effectLst/>
              <a:latin typeface="+mn-lt"/>
              <a:ea typeface="+mn-ea"/>
              <a:cs typeface="+mn-cs"/>
            </a:endParaRPr>
          </a:p>
          <a:p>
            <a:endParaRPr lang="en-US" sz="1400" kern="1200" baseline="0" dirty="0" smtClean="0">
              <a:solidFill>
                <a:schemeClr val="tx1"/>
              </a:solidFill>
              <a:effectLst/>
              <a:latin typeface="+mn-lt"/>
              <a:ea typeface="+mn-ea"/>
              <a:cs typeface="+mn-cs"/>
            </a:endParaRPr>
          </a:p>
          <a:p>
            <a:r>
              <a:rPr lang="en-US" sz="1400" kern="1200" baseline="0" dirty="0" smtClean="0">
                <a:solidFill>
                  <a:schemeClr val="tx1"/>
                </a:solidFill>
                <a:effectLst/>
                <a:latin typeface="+mn-lt"/>
                <a:ea typeface="+mn-ea"/>
                <a:cs typeface="+mn-cs"/>
              </a:rPr>
              <a:t>It consists of 7 lessons and you can choose either VB </a:t>
            </a:r>
            <a:r>
              <a:rPr lang="en-US" sz="1400" kern="1200" baseline="0" dirty="0" err="1" smtClean="0">
                <a:solidFill>
                  <a:schemeClr val="tx1"/>
                </a:solidFill>
                <a:effectLst/>
                <a:latin typeface="+mn-lt"/>
                <a:ea typeface="+mn-ea"/>
                <a:cs typeface="+mn-cs"/>
              </a:rPr>
              <a:t>.Net</a:t>
            </a:r>
            <a:r>
              <a:rPr lang="en-US" sz="1400" kern="1200" baseline="0" dirty="0" smtClean="0">
                <a:solidFill>
                  <a:schemeClr val="tx1"/>
                </a:solidFill>
                <a:effectLst/>
                <a:latin typeface="+mn-lt"/>
                <a:ea typeface="+mn-ea"/>
                <a:cs typeface="+mn-cs"/>
              </a:rPr>
              <a:t> or C#.</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extLst>
      <p:ext uri="{BB962C8B-B14F-4D97-AF65-F5344CB8AC3E}">
        <p14:creationId xmlns="" xmlns:p14="http://schemas.microsoft.com/office/powerpoint/2010/main" val="3588135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a series of labs that are designed to cover topics starting from Introduction to an intermediate level in Revit programming. This is available for download at the Revit Developer Center.</a:t>
            </a:r>
          </a:p>
          <a:p>
            <a:endParaRPr lang="en-US" baseline="0" dirty="0" smtClean="0"/>
          </a:p>
          <a:p>
            <a:r>
              <a:rPr lang="en-US" baseline="0" dirty="0" smtClean="0"/>
              <a:t>To download a recorded </a:t>
            </a:r>
            <a:r>
              <a:rPr lang="en-US" baseline="0" dirty="0" err="1" smtClean="0"/>
              <a:t>DevTV</a:t>
            </a:r>
            <a:r>
              <a:rPr lang="en-US" baseline="0" dirty="0" smtClean="0"/>
              <a:t> or a webcast, visit our Revit API webcast archive. The </a:t>
            </a:r>
            <a:r>
              <a:rPr lang="en-US" baseline="0" dirty="0" err="1" smtClean="0"/>
              <a:t>DevTV</a:t>
            </a:r>
            <a:r>
              <a:rPr lang="en-US" baseline="0" dirty="0" smtClean="0"/>
              <a:t> and webcasts cover specific topics related to the Revit programming.</a:t>
            </a:r>
          </a:p>
          <a:p>
            <a:endParaRPr lang="en-US" baseline="0" dirty="0" smtClean="0"/>
          </a:p>
          <a:p>
            <a:r>
              <a:rPr lang="en-US" baseline="0" dirty="0" smtClean="0"/>
              <a:t>The Revit SDK comes with a lot of samples that are updated in every release of the SDK. Using the “SamplesContent.htm” you can find the samples grouped under categories such as “Beginner”, “Intermediate” and “Advanced”</a:t>
            </a:r>
          </a:p>
          <a:p>
            <a:endParaRPr lang="en-US" baseline="0" dirty="0" smtClean="0"/>
          </a:p>
          <a:p>
            <a:pPr marL="0" marR="0" indent="0" algn="l" defTabSz="1300091" rtl="0" eaLnBrk="1" fontAlgn="base" latinLnBrk="0" hangingPunct="1">
              <a:lnSpc>
                <a:spcPct val="100000"/>
              </a:lnSpc>
              <a:spcBef>
                <a:spcPct val="30000"/>
              </a:spcBef>
              <a:spcAft>
                <a:spcPct val="0"/>
              </a:spcAft>
              <a:buClrTx/>
              <a:buSzTx/>
              <a:buFontTx/>
              <a:buNone/>
              <a:tabLst/>
              <a:defRPr/>
            </a:pPr>
            <a:r>
              <a:rPr lang="en-US" baseline="0" dirty="0" err="1" smtClean="0"/>
              <a:t>Thebuildingcoder</a:t>
            </a:r>
            <a:r>
              <a:rPr lang="en-US" baseline="0" dirty="0" smtClean="0"/>
              <a:t> blog – This is Jeremy </a:t>
            </a:r>
            <a:r>
              <a:rPr lang="en-US" baseline="0" dirty="0" err="1" smtClean="0"/>
              <a:t>Tammik’s</a:t>
            </a:r>
            <a:r>
              <a:rPr lang="en-US" baseline="0" dirty="0" smtClean="0"/>
              <a:t> blog on </a:t>
            </a:r>
            <a:r>
              <a:rPr lang="en-US" baseline="0" dirty="0" err="1" smtClean="0"/>
              <a:t>RevitAPI</a:t>
            </a:r>
            <a:r>
              <a:rPr lang="en-US" baseline="0" dirty="0" smtClean="0"/>
              <a:t> that is a collection of posts that provide in-depth explanation of topics related to the Revit API.</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extLst>
      <p:ext uri="{BB962C8B-B14F-4D97-AF65-F5344CB8AC3E}">
        <p14:creationId xmlns="" xmlns:p14="http://schemas.microsoft.com/office/powerpoint/2010/main" val="258477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5CE5B937-B79E-4B71-A006-CA9C7CF9C484}" type="slidenum">
              <a:rPr lang="en-US" smtClean="0"/>
              <a:pPr/>
              <a:t>12</a:t>
            </a:fld>
            <a:endParaRPr lang="en-US" dirty="0" smtClean="0"/>
          </a:p>
        </p:txBody>
      </p:sp>
      <p:sp>
        <p:nvSpPr>
          <p:cNvPr id="163843" name="Rectangle 2"/>
          <p:cNvSpPr>
            <a:spLocks noGrp="1" noRot="1" noChangeAspect="1" noChangeArrowheads="1" noTextEdit="1"/>
          </p:cNvSpPr>
          <p:nvPr>
            <p:ph type="sldImg"/>
          </p:nvPr>
        </p:nvSpPr>
        <p:spPr>
          <a:xfrm>
            <a:off x="1739900" y="696913"/>
            <a:ext cx="3627438" cy="2720975"/>
          </a:xfrm>
          <a:ln/>
        </p:spPr>
      </p:sp>
      <p:sp>
        <p:nvSpPr>
          <p:cNvPr id="163844" name="Rectangle 3"/>
          <p:cNvSpPr>
            <a:spLocks noGrp="1" noChangeArrowheads="1"/>
          </p:cNvSpPr>
          <p:nvPr>
            <p:ph type="body" idx="1"/>
          </p:nvPr>
        </p:nvSpPr>
        <p:spPr>
          <a:noFill/>
          <a:ln/>
        </p:spPr>
        <p:txBody>
          <a:bodyPr/>
          <a:lstStyle/>
          <a:p>
            <a:pPr defTabSz="1325097" fontAlgn="auto">
              <a:spcBef>
                <a:spcPts val="0"/>
              </a:spcBef>
              <a:spcAft>
                <a:spcPts val="0"/>
              </a:spcAft>
              <a:defRPr/>
            </a:pPr>
            <a:r>
              <a:rPr lang="en-US" sz="1700" dirty="0"/>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Revit API beginner’s questions</a:t>
            </a:r>
            <a:r>
              <a:rPr lang="en-US" sz="1700" dirty="0" smtClean="0"/>
              <a:t>. The code that I</a:t>
            </a:r>
            <a:r>
              <a:rPr lang="en-US" sz="1700" baseline="0" dirty="0" smtClean="0"/>
              <a:t> am using during this demonstration is a subset of the labs that are available for download from the Revit Developer Center.</a:t>
            </a:r>
            <a:endParaRPr lang="en-GB" sz="17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778CFE99-3D8E-4313-9C78-4DCCA4D71989}" type="slidenum">
              <a:rPr lang="en-US" smtClean="0"/>
              <a:pPr/>
              <a:t>13</a:t>
            </a:fld>
            <a:endParaRPr lang="en-US" dirty="0" smtClean="0"/>
          </a:p>
        </p:txBody>
      </p:sp>
      <p:sp>
        <p:nvSpPr>
          <p:cNvPr id="167939" name="Rectangle 2"/>
          <p:cNvSpPr>
            <a:spLocks noGrp="1" noRot="1" noChangeAspect="1" noChangeArrowheads="1" noTextEdit="1"/>
          </p:cNvSpPr>
          <p:nvPr>
            <p:ph type="sldImg"/>
          </p:nvPr>
        </p:nvSpPr>
        <p:spPr>
          <a:xfrm>
            <a:off x="1739900" y="696913"/>
            <a:ext cx="3627438" cy="2720975"/>
          </a:xfrm>
          <a:ln/>
        </p:spPr>
      </p:sp>
      <p:sp>
        <p:nvSpPr>
          <p:cNvPr id="167940" name="Rectangle 3"/>
          <p:cNvSpPr>
            <a:spLocks noGrp="1" noChangeArrowheads="1"/>
          </p:cNvSpPr>
          <p:nvPr>
            <p:ph type="body" idx="1"/>
          </p:nvPr>
        </p:nvSpPr>
        <p:spPr>
          <a:noFill/>
          <a:ln/>
        </p:spPr>
        <p:txBody>
          <a:bodyPr/>
          <a:lstStyle/>
          <a:p>
            <a:r>
              <a:rPr lang="en-GB" sz="1700" dirty="0"/>
              <a:t>We have two flavours of Revit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t>
            </a:r>
            <a:r>
              <a:rPr lang="en-GB" sz="1700" dirty="0" smtClean="0"/>
              <a:t>add-in manifest file is </a:t>
            </a:r>
            <a:r>
              <a:rPr lang="en-GB" sz="1700" dirty="0"/>
              <a:t>always added to the add-ins tab under the External Tools </a:t>
            </a:r>
            <a:r>
              <a:rPr lang="en-GB" sz="1700" dirty="0" err="1"/>
              <a:t>pulldown</a:t>
            </a:r>
            <a:r>
              <a:rPr lang="en-GB" sz="1700" dirty="0" smtClean="0"/>
              <a:t>. You</a:t>
            </a:r>
            <a:r>
              <a:rPr lang="en-GB" sz="1700" baseline="0" dirty="0" smtClean="0"/>
              <a:t> can also extend Revit by implementing macros using </a:t>
            </a:r>
            <a:r>
              <a:rPr lang="en-GB" sz="1700" baseline="0" dirty="0" err="1" smtClean="0"/>
              <a:t>SharpDevelop</a:t>
            </a:r>
            <a:r>
              <a:rPr lang="en-GB" sz="1700" baseline="0" dirty="0" smtClean="0"/>
              <a:t>. This is a replacement for the VSTA macros that we had until the last release. For samples on </a:t>
            </a:r>
            <a:r>
              <a:rPr lang="en-GB" sz="1700" baseline="0" dirty="0" err="1" smtClean="0"/>
              <a:t>SharpDevelop</a:t>
            </a:r>
            <a:r>
              <a:rPr lang="en-GB" sz="1700" baseline="0" dirty="0" smtClean="0"/>
              <a:t>, please refer to the examples under the “Macro Samples” folder in the SDK. If you have existing VSTA macros then the link provided here will help you in migrating them to </a:t>
            </a:r>
            <a:r>
              <a:rPr lang="en-GB" sz="1700" baseline="0" dirty="0" err="1" smtClean="0"/>
              <a:t>SharpDevelop</a:t>
            </a:r>
            <a:r>
              <a:rPr lang="en-GB" sz="1700" baseline="0" dirty="0" smtClean="0"/>
              <a:t>.</a:t>
            </a:r>
            <a:endParaRPr lang="en-GB" sz="17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C0C8414B-2B74-47DB-9C7A-B34284D656BE}" type="slidenum">
              <a:rPr lang="en-US" smtClean="0"/>
              <a:pPr/>
              <a:t>14</a:t>
            </a:fld>
            <a:endParaRPr lang="en-US" smtClean="0"/>
          </a:p>
        </p:txBody>
      </p:sp>
      <p:sp>
        <p:nvSpPr>
          <p:cNvPr id="165891" name="Rectangle 2"/>
          <p:cNvSpPr>
            <a:spLocks noGrp="1" noRot="1" noChangeAspect="1" noChangeArrowheads="1" noTextEdit="1"/>
          </p:cNvSpPr>
          <p:nvPr>
            <p:ph type="sldImg"/>
          </p:nvPr>
        </p:nvSpPr>
        <p:spPr>
          <a:xfrm>
            <a:off x="1181100" y="696913"/>
            <a:ext cx="4648200" cy="3486150"/>
          </a:xfrm>
          <a:ln/>
        </p:spPr>
      </p:sp>
      <p:sp>
        <p:nvSpPr>
          <p:cNvPr id="165892" name="Rectangle 3"/>
          <p:cNvSpPr>
            <a:spLocks noGrp="1" noChangeArrowheads="1"/>
          </p:cNvSpPr>
          <p:nvPr>
            <p:ph type="body" idx="1"/>
          </p:nvPr>
        </p:nvSpPr>
        <p:spPr>
          <a:xfrm>
            <a:off x="934078" y="4416112"/>
            <a:ext cx="5142244" cy="4182419"/>
          </a:xfrm>
          <a:noFill/>
          <a:ln/>
        </p:spPr>
        <p:txBody>
          <a:bodyPr/>
          <a:lstStyle/>
          <a:p>
            <a:pPr eaLnBrk="1" hangingPunct="1"/>
            <a:r>
              <a:rPr lang="en-US" sz="1700" dirty="0"/>
              <a:t>The Autodesk Revit </a:t>
            </a:r>
            <a:r>
              <a:rPr lang="en-US" sz="1700" dirty="0" smtClean="0"/>
              <a:t>2013 API </a:t>
            </a:r>
            <a:r>
              <a:rPr lang="en-US" sz="1700" dirty="0"/>
              <a:t>requires the Microsoft .NET Framework </a:t>
            </a:r>
            <a:r>
              <a:rPr lang="en-US" sz="1700" dirty="0" smtClean="0"/>
              <a:t>v4.0. </a:t>
            </a: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15</a:t>
            </a:fld>
            <a:endParaRPr lang="en-US" smtClean="0"/>
          </a:p>
        </p:txBody>
      </p:sp>
      <p:sp>
        <p:nvSpPr>
          <p:cNvPr id="168963" name="Rectangle 2"/>
          <p:cNvSpPr>
            <a:spLocks noGrp="1" noRot="1" noChangeAspect="1" noChangeArrowheads="1" noTextEdit="1"/>
          </p:cNvSpPr>
          <p:nvPr>
            <p:ph type="sldImg"/>
          </p:nvPr>
        </p:nvSpPr>
        <p:spPr>
          <a:xfrm>
            <a:off x="1181100" y="696913"/>
            <a:ext cx="4648200" cy="3486150"/>
          </a:xfrm>
          <a:ln/>
        </p:spPr>
      </p:sp>
      <p:sp>
        <p:nvSpPr>
          <p:cNvPr id="168964" name="Rectangle 3"/>
          <p:cNvSpPr>
            <a:spLocks noGrp="1" noChangeArrowheads="1"/>
          </p:cNvSpPr>
          <p:nvPr>
            <p:ph type="body" idx="1"/>
          </p:nvPr>
        </p:nvSpPr>
        <p:spPr>
          <a:xfrm>
            <a:off x="934078" y="4416112"/>
            <a:ext cx="5142244" cy="4182419"/>
          </a:xfrm>
          <a:noFill/>
          <a:ln/>
        </p:spPr>
        <p:txBody>
          <a:bodyPr/>
          <a:lstStyle/>
          <a:p>
            <a:pPr eaLnBrk="1" hangingPunct="1"/>
            <a:r>
              <a:rPr lang="fr-FR" dirty="0" err="1" smtClean="0"/>
              <a:t>Each</a:t>
            </a:r>
            <a:r>
              <a:rPr lang="fr-FR" dirty="0" smtClean="0"/>
              <a:t> command </a:t>
            </a:r>
            <a:r>
              <a:rPr lang="fr-FR" dirty="0" err="1" smtClean="0"/>
              <a:t>is</a:t>
            </a:r>
            <a:r>
              <a:rPr lang="fr-FR" dirty="0" smtClean="0"/>
              <a:t> </a:t>
            </a:r>
            <a:r>
              <a:rPr lang="fr-FR" dirty="0" err="1" smtClean="0"/>
              <a:t>implemented</a:t>
            </a:r>
            <a:r>
              <a:rPr lang="fr-FR" dirty="0" smtClean="0"/>
              <a:t> in an </a:t>
            </a:r>
            <a:r>
              <a:rPr lang="fr-FR" dirty="0" err="1" smtClean="0"/>
              <a:t>own</a:t>
            </a:r>
            <a:r>
              <a:rPr lang="fr-FR" dirty="0" smtClean="0"/>
              <a:t> class. The class </a:t>
            </a:r>
            <a:r>
              <a:rPr lang="fr-FR" dirty="0" err="1" smtClean="0"/>
              <a:t>implements</a:t>
            </a:r>
            <a:r>
              <a:rPr lang="fr-FR" dirty="0" smtClean="0"/>
              <a:t> the </a:t>
            </a:r>
            <a:r>
              <a:rPr lang="fr-FR" dirty="0" err="1" smtClean="0"/>
              <a:t>IExternalCommand</a:t>
            </a:r>
            <a:r>
              <a:rPr lang="fr-FR" dirty="0" smtClean="0"/>
              <a:t>. It </a:t>
            </a:r>
            <a:r>
              <a:rPr lang="fr-FR" dirty="0" err="1" smtClean="0"/>
              <a:t>implements</a:t>
            </a:r>
            <a:r>
              <a:rPr lang="fr-FR" dirty="0" smtClean="0"/>
              <a:t> the </a:t>
            </a:r>
            <a:r>
              <a:rPr lang="fr-FR" dirty="0" err="1" smtClean="0"/>
              <a:t>method</a:t>
            </a:r>
            <a:r>
              <a:rPr lang="fr-FR" dirty="0" smtClean="0"/>
              <a:t> </a:t>
            </a:r>
            <a:r>
              <a:rPr lang="fr-FR" dirty="0" err="1" smtClean="0"/>
              <a:t>Execute</a:t>
            </a:r>
            <a:r>
              <a:rPr lang="fr-FR" dirty="0" smtClean="0"/>
              <a:t>(). This </a:t>
            </a:r>
            <a:r>
              <a:rPr lang="fr-FR" dirty="0" err="1" smtClean="0"/>
              <a:t>method</a:t>
            </a:r>
            <a:r>
              <a:rPr lang="fr-FR" dirty="0" smtClean="0"/>
              <a:t> </a:t>
            </a:r>
            <a:r>
              <a:rPr lang="fr-FR" dirty="0" err="1" smtClean="0"/>
              <a:t>is</a:t>
            </a:r>
            <a:r>
              <a:rPr lang="fr-FR" dirty="0" smtClean="0"/>
              <a:t> </a:t>
            </a:r>
            <a:r>
              <a:rPr lang="fr-FR" dirty="0" err="1" smtClean="0"/>
              <a:t>called</a:t>
            </a:r>
            <a:r>
              <a:rPr lang="fr-FR" dirty="0" smtClean="0"/>
              <a:t> </a:t>
            </a:r>
            <a:r>
              <a:rPr lang="fr-FR" dirty="0" err="1" smtClean="0"/>
              <a:t>when</a:t>
            </a:r>
            <a:r>
              <a:rPr lang="fr-FR" dirty="0" smtClean="0"/>
              <a:t> the command </a:t>
            </a:r>
            <a:r>
              <a:rPr lang="fr-FR" dirty="0" err="1" smtClean="0"/>
              <a:t>is</a:t>
            </a:r>
            <a:r>
              <a:rPr lang="fr-FR" dirty="0" smtClean="0"/>
              <a:t> </a:t>
            </a:r>
            <a:r>
              <a:rPr lang="fr-FR" dirty="0" err="1" smtClean="0"/>
              <a:t>invoked</a:t>
            </a:r>
            <a:r>
              <a:rPr lang="fr-FR" dirty="0" smtClean="0"/>
              <a:t>. It </a:t>
            </a:r>
            <a:r>
              <a:rPr lang="fr-FR" dirty="0" err="1" smtClean="0"/>
              <a:t>takes</a:t>
            </a:r>
            <a:r>
              <a:rPr lang="fr-FR" dirty="0" smtClean="0"/>
              <a:t> one input and </a:t>
            </a:r>
            <a:r>
              <a:rPr lang="fr-FR" dirty="0" err="1" smtClean="0"/>
              <a:t>two</a:t>
            </a:r>
            <a:r>
              <a:rPr lang="fr-FR" dirty="0" smtClean="0"/>
              <a:t> output </a:t>
            </a:r>
            <a:r>
              <a:rPr lang="fr-FR" dirty="0" err="1" smtClean="0"/>
              <a:t>parameters</a:t>
            </a:r>
            <a:r>
              <a:rPr lang="fr-FR" dirty="0" smtClean="0"/>
              <a:t> and </a:t>
            </a:r>
            <a:r>
              <a:rPr lang="fr-FR" dirty="0" err="1" smtClean="0"/>
              <a:t>returns</a:t>
            </a:r>
            <a:r>
              <a:rPr lang="fr-FR" dirty="0" smtClean="0"/>
              <a:t> a </a:t>
            </a:r>
            <a:r>
              <a:rPr lang="fr-FR" dirty="0" err="1" smtClean="0"/>
              <a:t>result</a:t>
            </a:r>
            <a:r>
              <a:rPr lang="fr-FR" dirty="0" smtClean="0"/>
              <a:t> </a:t>
            </a:r>
            <a:r>
              <a:rPr lang="fr-FR" dirty="0" err="1" smtClean="0"/>
              <a:t>that</a:t>
            </a:r>
            <a:r>
              <a:rPr lang="fr-FR" dirty="0" smtClean="0"/>
              <a:t> </a:t>
            </a:r>
            <a:r>
              <a:rPr lang="fr-FR" dirty="0" err="1" smtClean="0"/>
              <a:t>signals</a:t>
            </a:r>
            <a:r>
              <a:rPr lang="fr-FR" dirty="0" smtClean="0"/>
              <a:t> </a:t>
            </a:r>
            <a:r>
              <a:rPr lang="fr-FR" dirty="0" err="1" smtClean="0"/>
              <a:t>success</a:t>
            </a:r>
            <a:r>
              <a:rPr lang="fr-FR" dirty="0" smtClean="0"/>
              <a:t>, cancel or </a:t>
            </a:r>
            <a:r>
              <a:rPr lang="fr-FR" dirty="0" err="1" smtClean="0"/>
              <a:t>failure</a:t>
            </a:r>
            <a:r>
              <a:rPr lang="fr-FR" dirty="0" smtClean="0"/>
              <a:t>.</a:t>
            </a:r>
          </a:p>
          <a:p>
            <a:r>
              <a:rPr lang="en-US" sz="1700" dirty="0"/>
              <a:t>The input argument is an </a:t>
            </a:r>
            <a:r>
              <a:rPr lang="en-US" sz="1700" dirty="0" err="1"/>
              <a:t>ExternalCommandData</a:t>
            </a:r>
            <a:r>
              <a:rPr lang="en-US" sz="1700" dirty="0"/>
              <a:t> instance, which gives the application </a:t>
            </a:r>
            <a:r>
              <a:rPr lang="en-US" sz="1700" dirty="0" smtClean="0"/>
              <a:t>its access </a:t>
            </a:r>
            <a:r>
              <a:rPr lang="en-US" sz="1700" dirty="0"/>
              <a:t>to the Revit application and documents and so on, as we will see further on.</a:t>
            </a:r>
            <a:endParaRPr lang="en-GB" sz="1700" dirty="0"/>
          </a:p>
          <a:p>
            <a:r>
              <a:rPr lang="en-US" sz="1700" dirty="0"/>
              <a:t>The two return arguments are only used in case the method returns a failure </a:t>
            </a:r>
            <a:r>
              <a:rPr lang="en-US" sz="1700" dirty="0" smtClean="0"/>
              <a:t>code (either Failed or Canceled), </a:t>
            </a:r>
            <a:r>
              <a:rPr lang="en-US" sz="1700" dirty="0"/>
              <a:t>in which case the string message is displayed to the user in a standard Revit error message </a:t>
            </a:r>
            <a:r>
              <a:rPr lang="en-US" sz="1700" dirty="0" smtClean="0"/>
              <a:t>dialog, </a:t>
            </a:r>
            <a:r>
              <a:rPr lang="en-US" sz="1700" dirty="0"/>
              <a:t>and the </a:t>
            </a:r>
            <a:r>
              <a:rPr lang="en-US" sz="1700" dirty="0" err="1"/>
              <a:t>ElementSet</a:t>
            </a:r>
            <a:r>
              <a:rPr lang="en-US" sz="1700" dirty="0"/>
              <a:t> elements are highlighted, to enable the application to show the user which objects may be causing a problem.</a:t>
            </a:r>
            <a:endParaRPr lang="en-GB" sz="17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9590C3-B36D-4DB1-94EB-E3698DF91BBA}" type="slidenum">
              <a:rPr lang="en-US" smtClean="0"/>
              <a:pPr/>
              <a:t>16</a:t>
            </a:fld>
            <a:endParaRPr lang="en-US" smtClean="0"/>
          </a:p>
        </p:txBody>
      </p:sp>
      <p:sp>
        <p:nvSpPr>
          <p:cNvPr id="173059" name="Rectangle 2"/>
          <p:cNvSpPr>
            <a:spLocks noGrp="1" noRot="1" noChangeAspect="1" noChangeArrowheads="1" noTextEdit="1"/>
          </p:cNvSpPr>
          <p:nvPr>
            <p:ph type="sldImg"/>
          </p:nvPr>
        </p:nvSpPr>
        <p:spPr>
          <a:xfrm>
            <a:off x="1181100" y="696913"/>
            <a:ext cx="4648200" cy="3486150"/>
          </a:xfrm>
          <a:ln/>
        </p:spPr>
      </p:sp>
      <p:sp>
        <p:nvSpPr>
          <p:cNvPr id="173060" name="Rectangle 3"/>
          <p:cNvSpPr>
            <a:spLocks noGrp="1" noChangeArrowheads="1"/>
          </p:cNvSpPr>
          <p:nvPr>
            <p:ph type="body" idx="1"/>
          </p:nvPr>
        </p:nvSpPr>
        <p:spPr>
          <a:xfrm>
            <a:off x="934078" y="4416112"/>
            <a:ext cx="5142244" cy="4182419"/>
          </a:xfrm>
          <a:noFill/>
          <a:ln/>
        </p:spPr>
        <p:txBody>
          <a:bodyPr/>
          <a:lstStyle/>
          <a:p>
            <a:pPr eaLnBrk="1" hangingPunct="1"/>
            <a:r>
              <a:rPr lang="en-GB" dirty="0" smtClean="0"/>
              <a:t>Once we have created the application and/or command assemblies, we need to make them known to Revit. This is achieved by creating a add-in manifest file and placing it in “%</a:t>
            </a:r>
            <a:r>
              <a:rPr lang="en-GB" dirty="0" err="1" smtClean="0"/>
              <a:t>appdata</a:t>
            </a:r>
            <a:r>
              <a:rPr lang="en-GB" dirty="0" smtClean="0"/>
              <a:t>%\Autodesk\Revit\</a:t>
            </a:r>
            <a:r>
              <a:rPr lang="en-GB" dirty="0" err="1" smtClean="0"/>
              <a:t>Addins</a:t>
            </a:r>
            <a:r>
              <a:rPr lang="en-GB" dirty="0" smtClean="0"/>
              <a:t>\2013” folder. An external command appears in the add-ins tab -&gt; External Tools </a:t>
            </a:r>
            <a:r>
              <a:rPr lang="en-GB" dirty="0" err="1" smtClean="0"/>
              <a:t>pulldown</a:t>
            </a:r>
            <a:r>
              <a:rPr lang="en-GB" dirty="0" smtClean="0"/>
              <a:t> if listed. It can also be accessed through an external application, with no such entry, or both.</a:t>
            </a:r>
          </a:p>
          <a:p>
            <a:pPr eaLnBrk="1" hangingPunct="1"/>
            <a:endParaRPr lang="en-GB" dirty="0" smtClean="0"/>
          </a:p>
          <a:p>
            <a:pPr eaLnBrk="1" hangingPunct="1"/>
            <a:r>
              <a:rPr lang="en-GB" dirty="0" smtClean="0"/>
              <a:t>The add-in assembly path can be omitted in the manifest if the </a:t>
            </a:r>
            <a:r>
              <a:rPr lang="en-GB" dirty="0" err="1" smtClean="0"/>
              <a:t>dll</a:t>
            </a:r>
            <a:r>
              <a:rPr lang="en-GB" dirty="0" smtClean="0"/>
              <a:t> is placed in the add-ins folder together with the manifest.</a:t>
            </a:r>
          </a:p>
          <a:p>
            <a:pPr eaLnBrk="1" hangingPunct="1"/>
            <a:r>
              <a:rPr lang="en-GB" dirty="0" smtClean="0"/>
              <a:t>For simple add-ins, this the recommended location. For more complex</a:t>
            </a:r>
            <a:r>
              <a:rPr lang="en-GB" baseline="0" dirty="0" smtClean="0"/>
              <a:t> add-ins, a location in a subdirectory of the revit.exe is recommended.</a:t>
            </a:r>
            <a:endParaRPr lang="en-GB"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99F9D705-A90E-4F0F-9EFE-5464E784C438}" type="slidenum">
              <a:rPr lang="en-US" smtClean="0"/>
              <a:pPr/>
              <a:t>17</a:t>
            </a:fld>
            <a:endParaRPr lang="en-US" smtClean="0"/>
          </a:p>
        </p:txBody>
      </p:sp>
      <p:sp>
        <p:nvSpPr>
          <p:cNvPr id="171011" name="Rectangle 2"/>
          <p:cNvSpPr>
            <a:spLocks noGrp="1" noRot="1" noChangeAspect="1" noChangeArrowheads="1" noTextEdit="1"/>
          </p:cNvSpPr>
          <p:nvPr>
            <p:ph type="sldImg"/>
          </p:nvPr>
        </p:nvSpPr>
        <p:spPr>
          <a:xfrm>
            <a:off x="1739900" y="696913"/>
            <a:ext cx="3627438" cy="2720975"/>
          </a:xfrm>
          <a:ln/>
        </p:spPr>
      </p:sp>
      <p:sp>
        <p:nvSpPr>
          <p:cNvPr id="171012" name="Rectangle 3"/>
          <p:cNvSpPr>
            <a:spLocks noGrp="1" noChangeArrowheads="1"/>
          </p:cNvSpPr>
          <p:nvPr>
            <p:ph type="body" idx="1"/>
          </p:nvPr>
        </p:nvSpPr>
        <p:spPr>
          <a:noFill/>
          <a:ln/>
        </p:spPr>
        <p:txBody>
          <a:bodyPr/>
          <a:lstStyle/>
          <a:p>
            <a:pPr eaLnBrk="1" hangingPunct="1"/>
            <a:r>
              <a:rPr lang="en-GB" dirty="0" smtClean="0"/>
              <a:t>An external application also appear in the add-ins tab. It</a:t>
            </a:r>
            <a:r>
              <a:rPr lang="en-GB" baseline="0" dirty="0" smtClean="0"/>
              <a:t> </a:t>
            </a:r>
            <a:r>
              <a:rPr lang="en-GB" dirty="0" smtClean="0"/>
              <a:t>can create its</a:t>
            </a:r>
            <a:r>
              <a:rPr lang="en-GB" baseline="0" dirty="0" smtClean="0"/>
              <a:t> own panels in the add-in tab</a:t>
            </a:r>
            <a:r>
              <a:rPr lang="en-GB" dirty="0" smtClean="0"/>
              <a:t>. The objects are hooked up with external command implementations which are invoked and receive the same input and output parameters as normal external commands added to the external tools </a:t>
            </a:r>
            <a:r>
              <a:rPr lang="en-GB" dirty="0" err="1" smtClean="0"/>
              <a:t>pulldown</a:t>
            </a:r>
            <a:r>
              <a:rPr lang="en-GB"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9590C3-B36D-4DB1-94EB-E3698DF91BBA}" type="slidenum">
              <a:rPr lang="en-US" smtClean="0"/>
              <a:pPr/>
              <a:t>18</a:t>
            </a:fld>
            <a:endParaRPr lang="en-US" smtClean="0"/>
          </a:p>
        </p:txBody>
      </p:sp>
      <p:sp>
        <p:nvSpPr>
          <p:cNvPr id="173059" name="Rectangle 2"/>
          <p:cNvSpPr>
            <a:spLocks noGrp="1" noRot="1" noChangeAspect="1" noChangeArrowheads="1" noTextEdit="1"/>
          </p:cNvSpPr>
          <p:nvPr>
            <p:ph type="sldImg"/>
          </p:nvPr>
        </p:nvSpPr>
        <p:spPr>
          <a:xfrm>
            <a:off x="1181100" y="696913"/>
            <a:ext cx="4648200" cy="3486150"/>
          </a:xfrm>
          <a:ln/>
        </p:spPr>
      </p:sp>
      <p:sp>
        <p:nvSpPr>
          <p:cNvPr id="173060" name="Rectangle 3"/>
          <p:cNvSpPr>
            <a:spLocks noGrp="1" noChangeArrowheads="1"/>
          </p:cNvSpPr>
          <p:nvPr>
            <p:ph type="body" idx="1"/>
          </p:nvPr>
        </p:nvSpPr>
        <p:spPr>
          <a:xfrm>
            <a:off x="934078" y="4416112"/>
            <a:ext cx="5142244" cy="4182419"/>
          </a:xfrm>
          <a:noFill/>
          <a:ln/>
        </p:spPr>
        <p:txBody>
          <a:bodyPr/>
          <a:lstStyle/>
          <a:p>
            <a:pPr eaLnBrk="1" hangingPunct="1"/>
            <a:r>
              <a:rPr lang="en-GB" dirty="0" smtClean="0"/>
              <a:t>Once we have created the application, we need to make it known to </a:t>
            </a:r>
            <a:r>
              <a:rPr lang="en-GB" dirty="0" err="1" smtClean="0"/>
              <a:t>Revit</a:t>
            </a:r>
            <a:r>
              <a:rPr lang="en-GB" dirty="0" smtClean="0"/>
              <a:t>. This is achieved by creating a add-in manifest file and placing it in “%</a:t>
            </a:r>
            <a:r>
              <a:rPr lang="en-GB" dirty="0" err="1" smtClean="0"/>
              <a:t>appdata</a:t>
            </a:r>
            <a:r>
              <a:rPr lang="en-GB" dirty="0" smtClean="0"/>
              <a:t>%\Autodesk\Revit\</a:t>
            </a:r>
            <a:r>
              <a:rPr lang="en-GB" dirty="0" err="1" smtClean="0"/>
              <a:t>Addins</a:t>
            </a:r>
            <a:r>
              <a:rPr lang="en-GB" dirty="0" smtClean="0"/>
              <a:t>\2013” folder. For an external application, the “</a:t>
            </a:r>
            <a:r>
              <a:rPr lang="en-GB" dirty="0" err="1" smtClean="0"/>
              <a:t>Addin</a:t>
            </a:r>
            <a:r>
              <a:rPr lang="en-GB" dirty="0" smtClean="0"/>
              <a:t> Type” is now “Application”</a:t>
            </a:r>
            <a:r>
              <a:rPr lang="en-GB" baseline="0" dirty="0" smtClean="0"/>
              <a:t>.</a:t>
            </a:r>
            <a:endParaRPr lang="en-GB" dirty="0" smtClean="0"/>
          </a:p>
          <a:p>
            <a:pPr eaLnBrk="1" hangingPunct="1"/>
            <a:endParaRPr lang="en-GB" dirty="0" smtClean="0"/>
          </a:p>
          <a:p>
            <a:pPr eaLnBrk="1" hangingPunct="1"/>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9BEBD5E-522C-406E-A2CA-A4D6E99175FD}" type="slidenum">
              <a:rPr lang="en-US" smtClean="0"/>
              <a:pPr/>
              <a:t>19</a:t>
            </a:fld>
            <a:endParaRPr lang="en-US" smtClean="0"/>
          </a:p>
        </p:txBody>
      </p:sp>
      <p:sp>
        <p:nvSpPr>
          <p:cNvPr id="174083" name="Rectangle 2"/>
          <p:cNvSpPr>
            <a:spLocks noGrp="1" noRot="1" noChangeAspect="1" noChangeArrowheads="1" noTextEdit="1"/>
          </p:cNvSpPr>
          <p:nvPr>
            <p:ph type="sldImg"/>
          </p:nvPr>
        </p:nvSpPr>
        <p:spPr>
          <a:xfrm>
            <a:off x="1181100" y="696913"/>
            <a:ext cx="4648200" cy="3486150"/>
          </a:xfrm>
          <a:ln/>
        </p:spPr>
      </p:sp>
      <p:sp>
        <p:nvSpPr>
          <p:cNvPr id="174084" name="Rectangle 3"/>
          <p:cNvSpPr>
            <a:spLocks noGrp="1" noChangeArrowheads="1"/>
          </p:cNvSpPr>
          <p:nvPr>
            <p:ph type="body" idx="1"/>
          </p:nvPr>
        </p:nvSpPr>
        <p:spPr>
          <a:xfrm>
            <a:off x="934078" y="4416112"/>
            <a:ext cx="5142244" cy="4182419"/>
          </a:xfrm>
          <a:noFill/>
          <a:ln/>
        </p:spPr>
        <p:txBody>
          <a:bodyPr/>
          <a:lstStyle/>
          <a:p>
            <a:pPr defTabSz="1325097" fontAlgn="auto">
              <a:spcBef>
                <a:spcPts val="0"/>
              </a:spcBef>
              <a:spcAft>
                <a:spcPts val="0"/>
              </a:spcAft>
              <a:defRPr/>
            </a:pPr>
            <a:r>
              <a:rPr lang="en-GB" sz="1700" dirty="0"/>
              <a:t>Now we are ready for our “Hello World” demonstration. Here are some </a:t>
            </a:r>
            <a:r>
              <a:rPr lang="en-GB" sz="1700" dirty="0" smtClean="0"/>
              <a:t>labs </a:t>
            </a:r>
            <a:r>
              <a:rPr lang="en-GB" sz="1700" dirty="0"/>
              <a:t>for getting started. Lab 1-1 demonstrates a minimal “Hello World” command. Lab 1-2 explores the command argument issues.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2</a:t>
            </a:fld>
            <a:endParaRPr lang="en-US" dirty="0" smtClean="0"/>
          </a:p>
        </p:txBody>
      </p:sp>
      <p:sp>
        <p:nvSpPr>
          <p:cNvPr id="152579" name="Rectangle 2"/>
          <p:cNvSpPr>
            <a:spLocks noGrp="1" noRot="1" noChangeAspect="1" noChangeArrowheads="1" noTextEdit="1"/>
          </p:cNvSpPr>
          <p:nvPr>
            <p:ph type="sldImg"/>
          </p:nvPr>
        </p:nvSpPr>
        <p:spPr>
          <a:xfrm>
            <a:off x="1181100" y="696913"/>
            <a:ext cx="4648200" cy="3486150"/>
          </a:xfrm>
          <a:ln/>
        </p:spPr>
      </p:sp>
      <p:sp>
        <p:nvSpPr>
          <p:cNvPr id="152580" name="Rectangle 3"/>
          <p:cNvSpPr>
            <a:spLocks noGrp="1" noChangeArrowheads="1"/>
          </p:cNvSpPr>
          <p:nvPr>
            <p:ph type="body" idx="1"/>
          </p:nvPr>
        </p:nvSpPr>
        <p:spPr>
          <a:xfrm>
            <a:off x="934078" y="4416112"/>
            <a:ext cx="5142244" cy="4182419"/>
          </a:xfrm>
          <a:noFill/>
          <a:ln/>
        </p:spPr>
        <p:txBody>
          <a:bodyPr/>
          <a:lstStyle/>
          <a:p>
            <a:pPr eaLnBrk="1" hangingPunct="1"/>
            <a:r>
              <a:rPr lang="en-US" altLang="ja-JP" dirty="0" smtClean="0"/>
              <a:t>This conference is muted, so you cannot hear anybody else than me talking, and cannot provide feedback through the phone conference. We will unmute it and open it up for general discussion and questions and answers at the end. Meanwhile, written questions can be entered in the live meeting console and will be answered in real-time during the presentation by my colleagues. Thank you very much for that support! Since I will be switching back and forth between these slides and live demonstrations in Revit and Visual Studio, I will set my computer to low resolution and full screen mode to reduce bandwidth and speed up the display. This means I will not see the live meeting console and the feedback panel. My colleagues will be monitoring the livemeeting console and also answering questions online. We will post the materials from this presentation together with the audio recording. We encourage you to use the</a:t>
            </a:r>
            <a:r>
              <a:rPr lang="en-US" altLang="ja-JP" baseline="0" dirty="0" smtClean="0"/>
              <a:t> live meeting </a:t>
            </a:r>
            <a:r>
              <a:rPr lang="en-US" altLang="ja-JP" dirty="0" smtClean="0"/>
              <a:t>internet audio facility, rather than the telephone conference call.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RvtSamples</a:t>
            </a:r>
            <a:r>
              <a:rPr lang="en-US" dirty="0" smtClean="0"/>
              <a:t> application and RvtSamples.txt is included in the Revit SDK ... show contents on screen</a:t>
            </a:r>
            <a:r>
              <a:rPr lang="en-US" baseline="0" dirty="0" smtClean="0"/>
              <a:t> in explorer </a:t>
            </a:r>
            <a:r>
              <a:rPr lang="en-US" sz="1800" dirty="0"/>
              <a:t>... so, </a:t>
            </a:r>
            <a:r>
              <a:rPr lang="en-US" sz="1800" dirty="0" smtClean="0"/>
              <a:t>SDKSamples2013.sln </a:t>
            </a:r>
            <a:r>
              <a:rPr lang="en-US" sz="1800" dirty="0"/>
              <a:t>provides </a:t>
            </a:r>
            <a:r>
              <a:rPr lang="en-US" sz="1800" dirty="0" err="1"/>
              <a:t>accesss</a:t>
            </a:r>
            <a:r>
              <a:rPr lang="en-US" sz="1800" dirty="0"/>
              <a:t> to search and debug all sample source code, and </a:t>
            </a:r>
            <a:r>
              <a:rPr lang="en-US" sz="1800" dirty="0" err="1"/>
              <a:t>RvtSamples</a:t>
            </a:r>
            <a:r>
              <a:rPr lang="en-US" sz="1800" dirty="0"/>
              <a:t> enables running every single </a:t>
            </a:r>
            <a:r>
              <a:rPr lang="en-US" sz="1800" dirty="0" smtClean="0"/>
              <a:t>sample.</a:t>
            </a:r>
          </a:p>
          <a:p>
            <a:endParaRPr lang="en-US" sz="1800" dirty="0" smtClean="0"/>
          </a:p>
          <a:p>
            <a:r>
              <a:rPr lang="en-US" sz="1800" dirty="0" smtClean="0"/>
              <a:t>This can also be used for any external command that you develop. Without having to create a separate add-in manifest, all you will need is</a:t>
            </a:r>
            <a:r>
              <a:rPr lang="en-US" sz="1800" baseline="0" dirty="0" smtClean="0"/>
              <a:t> a change to the RvtSamples.txt. You external command can then be made to appear in a </a:t>
            </a:r>
            <a:r>
              <a:rPr lang="en-US" sz="1800" baseline="0" dirty="0" err="1" smtClean="0"/>
              <a:t>pulldown</a:t>
            </a:r>
            <a:r>
              <a:rPr lang="en-US" sz="1800" baseline="0" dirty="0" smtClean="0"/>
              <a:t> in the </a:t>
            </a:r>
            <a:r>
              <a:rPr lang="en-US" sz="1800" baseline="0" dirty="0" err="1" smtClean="0"/>
              <a:t>RvtSamples</a:t>
            </a:r>
            <a:r>
              <a:rPr lang="en-US" sz="1800" baseline="0" dirty="0" smtClean="0"/>
              <a:t> ribbon panel</a:t>
            </a:r>
            <a:endParaRPr lang="en-GB" dirty="0"/>
          </a:p>
          <a:p>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21</a:t>
            </a:fld>
            <a:endParaRPr lang="en-US" smtClean="0"/>
          </a:p>
        </p:txBody>
      </p:sp>
      <p:sp>
        <p:nvSpPr>
          <p:cNvPr id="251907" name="Rectangle 2"/>
          <p:cNvSpPr>
            <a:spLocks noGrp="1" noRot="1" noChangeAspect="1" noChangeArrowheads="1" noTextEdit="1"/>
          </p:cNvSpPr>
          <p:nvPr>
            <p:ph type="sldImg"/>
          </p:nvPr>
        </p:nvSpPr>
        <p:spPr>
          <a:xfrm>
            <a:off x="1739900" y="696913"/>
            <a:ext cx="3627438" cy="2720975"/>
          </a:xfrm>
          <a:ln/>
        </p:spPr>
      </p:sp>
      <p:sp>
        <p:nvSpPr>
          <p:cNvPr id="251908" name="Rectangle 3"/>
          <p:cNvSpPr>
            <a:spLocks noGrp="1" noChangeArrowheads="1"/>
          </p:cNvSpPr>
          <p:nvPr>
            <p:ph type="body" idx="1"/>
          </p:nvPr>
        </p:nvSpPr>
        <p:spPr>
          <a:noFill/>
          <a:ln/>
        </p:spPr>
        <p:txBody>
          <a:bodyPr/>
          <a:lstStyle/>
          <a:p>
            <a:pPr eaLnBrk="1" hangingPunct="1"/>
            <a:r>
              <a:rPr lang="en-GB" dirty="0" err="1" smtClean="0"/>
              <a:t>RevitLookup</a:t>
            </a:r>
            <a:r>
              <a:rPr lang="en-GB" dirty="0" smtClean="0"/>
              <a:t> is a utility similar to the well-known </a:t>
            </a:r>
            <a:r>
              <a:rPr lang="en-GB" dirty="0" err="1" smtClean="0"/>
              <a:t>ArxDbg</a:t>
            </a:r>
            <a:r>
              <a:rPr lang="en-GB" dirty="0" smtClean="0"/>
              <a:t> and </a:t>
            </a:r>
            <a:r>
              <a:rPr lang="en-GB" dirty="0" err="1" smtClean="0"/>
              <a:t>MgdDbg</a:t>
            </a:r>
            <a:r>
              <a:rPr lang="en-GB" dirty="0" smtClean="0"/>
              <a:t> utilities provided for AutoCAD. It is a Revit extension application which defines its own ribbon panel. It is included in the Revit SDK.</a:t>
            </a:r>
          </a:p>
          <a:p>
            <a:pPr eaLnBrk="1" hangingPunct="1"/>
            <a:endParaRPr lang="en-GB" dirty="0" smtClean="0"/>
          </a:p>
          <a:p>
            <a:pPr eaLnBrk="1" hangingPunct="1"/>
            <a:r>
              <a:rPr lang="en-GB" dirty="0" smtClean="0"/>
              <a:t>The Revit</a:t>
            </a:r>
            <a:r>
              <a:rPr lang="en-GB" baseline="0" dirty="0" smtClean="0"/>
              <a:t> Lookup is very useful for exploring the Revit database contents and events.</a:t>
            </a:r>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E13D6B2-5A13-45D7-91D4-15FB0E5D4200}" type="slidenum">
              <a:rPr lang="en-US" smtClean="0"/>
              <a:pPr/>
              <a:t>22</a:t>
            </a:fld>
            <a:endParaRPr lang="en-US" smtClean="0"/>
          </a:p>
        </p:txBody>
      </p:sp>
      <p:sp>
        <p:nvSpPr>
          <p:cNvPr id="178179" name="Rectangle 2"/>
          <p:cNvSpPr>
            <a:spLocks noGrp="1" noRot="1" noChangeAspect="1" noChangeArrowheads="1" noTextEdit="1"/>
          </p:cNvSpPr>
          <p:nvPr>
            <p:ph type="sldImg"/>
          </p:nvPr>
        </p:nvSpPr>
        <p:spPr>
          <a:xfrm>
            <a:off x="1739900" y="696913"/>
            <a:ext cx="3627438" cy="2720975"/>
          </a:xfrm>
          <a:ln/>
        </p:spPr>
      </p:sp>
      <p:sp>
        <p:nvSpPr>
          <p:cNvPr id="178180" name="Rectangle 3"/>
          <p:cNvSpPr>
            <a:spLocks noGrp="1" noChangeArrowheads="1"/>
          </p:cNvSpPr>
          <p:nvPr>
            <p:ph type="body" idx="1"/>
          </p:nvPr>
        </p:nvSpPr>
        <p:spPr>
          <a:noFill/>
          <a:ln/>
        </p:spPr>
        <p:txBody>
          <a:bodyPr/>
          <a:lstStyle/>
          <a:p>
            <a:pPr defTabSz="1325097" fontAlgn="auto">
              <a:spcBef>
                <a:spcPts val="0"/>
              </a:spcBef>
              <a:spcAft>
                <a:spcPts val="0"/>
              </a:spcAft>
              <a:defRPr/>
            </a:pPr>
            <a:r>
              <a:rPr lang="en-US" sz="1700" dirty="0"/>
              <a:t>Now that we understand how to create the bare bones of our add-in and how it sets up its initial communication with the Revit application, let </a:t>
            </a:r>
            <a:r>
              <a:rPr lang="en-US" sz="1700" dirty="0" smtClean="0"/>
              <a:t>us</a:t>
            </a:r>
            <a:r>
              <a:rPr lang="en-US" sz="1700" baseline="0" dirty="0" smtClean="0"/>
              <a:t> understand some basics of the Revit database and then </a:t>
            </a:r>
            <a:r>
              <a:rPr lang="en-US" sz="1700" dirty="0" smtClean="0"/>
              <a:t>explore the </a:t>
            </a:r>
            <a:r>
              <a:rPr lang="en-US" sz="1700" dirty="0"/>
              <a:t>contents of the Revit </a:t>
            </a:r>
            <a:r>
              <a:rPr lang="en-US" sz="1700" dirty="0" smtClean="0"/>
              <a:t>database using Revit Lookup</a:t>
            </a:r>
            <a:r>
              <a:rPr lang="en-US" sz="1700" baseline="0" dirty="0" smtClean="0"/>
              <a:t> tool</a:t>
            </a:r>
            <a:r>
              <a:rPr lang="en-US" sz="1700" dirty="0" smtClean="0"/>
              <a:t>.</a:t>
            </a:r>
            <a:endParaRPr lang="en-GB" sz="17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2466D44-2052-4802-BEBB-436E22F17919}" type="slidenum">
              <a:rPr lang="en-US" smtClean="0"/>
              <a:pPr/>
              <a:t>23</a:t>
            </a:fld>
            <a:endParaRPr lang="en-US" smtClean="0"/>
          </a:p>
        </p:txBody>
      </p:sp>
      <p:sp>
        <p:nvSpPr>
          <p:cNvPr id="182275" name="Rectangle 2"/>
          <p:cNvSpPr>
            <a:spLocks noGrp="1" noRot="1" noChangeAspect="1" noChangeArrowheads="1" noTextEdit="1"/>
          </p:cNvSpPr>
          <p:nvPr>
            <p:ph type="sldImg"/>
          </p:nvPr>
        </p:nvSpPr>
        <p:spPr>
          <a:xfrm>
            <a:off x="1739900" y="696913"/>
            <a:ext cx="3627438" cy="2720975"/>
          </a:xfrm>
          <a:ln/>
        </p:spPr>
      </p:sp>
      <p:sp>
        <p:nvSpPr>
          <p:cNvPr id="182276" name="Rectangle 3"/>
          <p:cNvSpPr>
            <a:spLocks noGrp="1" noChangeArrowheads="1"/>
          </p:cNvSpPr>
          <p:nvPr>
            <p:ph type="body" idx="1"/>
          </p:nvPr>
        </p:nvSpPr>
        <p:spPr>
          <a:noFill/>
          <a:ln/>
        </p:spPr>
        <p:txBody>
          <a:bodyPr/>
          <a:lstStyle/>
          <a:p>
            <a:r>
              <a:rPr lang="en-GB" sz="1700" dirty="0"/>
              <a:t>Here is a smaller subset of the most important database classes, i.e. non-geometrical classes, that appear in a typical Revit model programming task. The red classes are the most commonly used. </a:t>
            </a:r>
            <a:r>
              <a:rPr lang="en-GB" sz="1700" dirty="0" smtClean="0"/>
              <a:t>In </a:t>
            </a:r>
            <a:r>
              <a:rPr lang="en-GB" sz="1700" dirty="0"/>
              <a:t>the model, we see the host and component objects, such as </a:t>
            </a:r>
            <a:r>
              <a:rPr lang="en-GB" sz="1700" dirty="0" smtClean="0"/>
              <a:t>wall </a:t>
            </a:r>
            <a:r>
              <a:rPr lang="en-GB" sz="1700" dirty="0"/>
              <a:t>and </a:t>
            </a:r>
            <a:r>
              <a:rPr lang="en-GB" sz="1700" dirty="0" smtClean="0"/>
              <a:t>floor. </a:t>
            </a:r>
            <a:r>
              <a:rPr lang="en-GB" sz="1700" dirty="0"/>
              <a:t>These are actually instances of types. The family base and family are used to manage collections of related types. </a:t>
            </a:r>
            <a:r>
              <a:rPr lang="en-GB" sz="1700" dirty="0" err="1" smtClean="0"/>
              <a:t>ElementType</a:t>
            </a:r>
            <a:r>
              <a:rPr lang="en-GB" sz="1700" baseline="0" dirty="0" smtClean="0"/>
              <a:t> </a:t>
            </a:r>
            <a:r>
              <a:rPr lang="en-GB" sz="1700" dirty="0" smtClean="0"/>
              <a:t>is </a:t>
            </a:r>
            <a:r>
              <a:rPr lang="en-GB" sz="1700" dirty="0"/>
              <a:t>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24</a:t>
            </a:fld>
            <a:endParaRPr lang="en-US" dirty="0" smtClean="0"/>
          </a:p>
        </p:txBody>
      </p:sp>
      <p:sp>
        <p:nvSpPr>
          <p:cNvPr id="183299" name="Rectangle 2"/>
          <p:cNvSpPr>
            <a:spLocks noGrp="1" noRot="1" noChangeAspect="1" noChangeArrowheads="1" noTextEdit="1"/>
          </p:cNvSpPr>
          <p:nvPr>
            <p:ph type="sldImg"/>
          </p:nvPr>
        </p:nvSpPr>
        <p:spPr>
          <a:xfrm>
            <a:off x="1739900" y="696913"/>
            <a:ext cx="3627438" cy="2720975"/>
          </a:xfrm>
          <a:ln/>
        </p:spPr>
      </p:sp>
      <p:sp>
        <p:nvSpPr>
          <p:cNvPr id="183300" name="Rectangle 3"/>
          <p:cNvSpPr>
            <a:spLocks noGrp="1" noChangeArrowheads="1"/>
          </p:cNvSpPr>
          <p:nvPr>
            <p:ph type="body" idx="1"/>
          </p:nvPr>
        </p:nvSpPr>
        <p:spPr>
          <a:noFill/>
          <a:ln/>
        </p:spPr>
        <p:txBody>
          <a:bodyPr/>
          <a:lstStyle/>
          <a:p>
            <a:pPr eaLnBrk="1" hangingPunct="1"/>
            <a:r>
              <a:rPr lang="en-GB" dirty="0" smtClean="0"/>
              <a:t>Here we look at accessing</a:t>
            </a:r>
            <a:r>
              <a:rPr lang="en-GB" baseline="0" dirty="0" smtClean="0"/>
              <a:t> the selected elements.</a:t>
            </a:r>
            <a:endParaRPr lang="en-GB" dirty="0" smtClean="0"/>
          </a:p>
          <a:p>
            <a:pPr eaLnBrk="1" hangingPunct="1"/>
            <a:r>
              <a:rPr lang="en-GB" dirty="0" smtClean="0"/>
              <a:t>So, how do we access the selected objects? We start off with the external command data argument passed in to the external command.</a:t>
            </a:r>
          </a:p>
          <a:p>
            <a:pPr eaLnBrk="1" hangingPunct="1"/>
            <a:r>
              <a:rPr lang="en-GB" dirty="0" smtClean="0"/>
              <a:t>The selection set of elements</a:t>
            </a:r>
            <a:r>
              <a:rPr lang="en-GB" baseline="0" dirty="0" smtClean="0"/>
              <a:t> is a member of the </a:t>
            </a:r>
            <a:r>
              <a:rPr lang="en-GB" baseline="0" dirty="0" err="1" smtClean="0"/>
              <a:t>UIDocument</a:t>
            </a:r>
            <a:r>
              <a:rPr lang="en-GB" baseline="0" dirty="0" smtClean="0"/>
              <a:t> which can be iterated to access the selected elements.</a:t>
            </a:r>
            <a:endParaRPr lang="en-GB" dirty="0" smtClean="0"/>
          </a:p>
          <a:p>
            <a:pPr eaLnBrk="1" hangingPunct="1"/>
            <a:endParaRPr lang="en-GB" dirty="0" smtClean="0"/>
          </a:p>
          <a:p>
            <a:pPr eaLnBrk="1" hangingPunct="1"/>
            <a:r>
              <a:rPr lang="en-GB" baseline="0" dirty="0" smtClean="0"/>
              <a:t> </a:t>
            </a:r>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D1DB513C-0632-4DB1-AC8A-07E5ABA832E5}" type="slidenum">
              <a:rPr lang="en-US" smtClean="0"/>
              <a:pPr/>
              <a:t>25</a:t>
            </a:fld>
            <a:endParaRPr lang="en-US" dirty="0" smtClean="0"/>
          </a:p>
        </p:txBody>
      </p:sp>
      <p:sp>
        <p:nvSpPr>
          <p:cNvPr id="185347" name="Rectangle 2"/>
          <p:cNvSpPr>
            <a:spLocks noGrp="1" noRot="1" noChangeAspect="1" noChangeArrowheads="1" noTextEdit="1"/>
          </p:cNvSpPr>
          <p:nvPr>
            <p:ph type="sldImg"/>
          </p:nvPr>
        </p:nvSpPr>
        <p:spPr>
          <a:xfrm>
            <a:off x="1739900" y="696913"/>
            <a:ext cx="3627438" cy="2720975"/>
          </a:xfrm>
          <a:ln/>
        </p:spPr>
      </p:sp>
      <p:sp>
        <p:nvSpPr>
          <p:cNvPr id="185348" name="Rectangle 3"/>
          <p:cNvSpPr>
            <a:spLocks noGrp="1" noChangeArrowheads="1"/>
          </p:cNvSpPr>
          <p:nvPr>
            <p:ph type="body" idx="1"/>
          </p:nvPr>
        </p:nvSpPr>
        <p:spPr>
          <a:noFill/>
          <a:ln/>
        </p:spPr>
        <p:txBody>
          <a:bodyPr/>
          <a:lstStyle/>
          <a:p>
            <a:r>
              <a:rPr lang="en-US" sz="1700" dirty="0"/>
              <a:t>The identification of elements and determining what type they have, or iterating the entire building model and extracting the specific instances that we are interested in, depends on the objects type. In some cases, we use standard object oriented techniques, simply querying their type or class. In others, we use the object category, which is a Revit API element property. Sometimes, a combination of the two is used, or additional parameters are queried.</a:t>
            </a:r>
            <a:endParaRPr lang="en-GB" sz="1700" dirty="0"/>
          </a:p>
          <a:p>
            <a:pPr eaLnBrk="1" hangingPunct="1"/>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26</a:t>
            </a:fld>
            <a:endParaRPr lang="en-US" dirty="0" smtClean="0"/>
          </a:p>
        </p:txBody>
      </p:sp>
      <p:sp>
        <p:nvSpPr>
          <p:cNvPr id="183299" name="Rectangle 2"/>
          <p:cNvSpPr>
            <a:spLocks noGrp="1" noRot="1" noChangeAspect="1" noChangeArrowheads="1" noTextEdit="1"/>
          </p:cNvSpPr>
          <p:nvPr>
            <p:ph type="sldImg"/>
          </p:nvPr>
        </p:nvSpPr>
        <p:spPr>
          <a:xfrm>
            <a:off x="1739900" y="696913"/>
            <a:ext cx="3627438" cy="2720975"/>
          </a:xfrm>
          <a:ln/>
        </p:spPr>
      </p:sp>
      <p:sp>
        <p:nvSpPr>
          <p:cNvPr id="183300" name="Rectangle 3"/>
          <p:cNvSpPr>
            <a:spLocks noGrp="1" noChangeArrowheads="1"/>
          </p:cNvSpPr>
          <p:nvPr>
            <p:ph type="body" idx="1"/>
          </p:nvPr>
        </p:nvSpPr>
        <p:spPr>
          <a:noFill/>
          <a:ln/>
        </p:spPr>
        <p:txBody>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FilteredElementCollector</a:t>
            </a:r>
            <a:r>
              <a:rPr lang="en-US" dirty="0" smtClean="0"/>
              <a:t> is used to access the elements. In most cases, you would need to</a:t>
            </a:r>
            <a:r>
              <a:rPr lang="en-US" baseline="0" dirty="0" smtClean="0"/>
              <a:t> access elements based on a certain criteria. For example, elements with a certain parameter value. In such cases, an element filter (</a:t>
            </a:r>
            <a:r>
              <a:rPr lang="en-US" sz="1400" kern="1200" dirty="0" err="1" smtClean="0">
                <a:solidFill>
                  <a:schemeClr val="tx1"/>
                </a:solidFill>
                <a:latin typeface="+mn-lt"/>
                <a:ea typeface="+mn-ea"/>
                <a:cs typeface="+mn-cs"/>
              </a:rPr>
              <a:t>ElementParameterFilter</a:t>
            </a:r>
            <a:r>
              <a:rPr lang="en-US" baseline="0" dirty="0" smtClean="0"/>
              <a:t>) can be created and used with the “</a:t>
            </a:r>
            <a:r>
              <a:rPr lang="en-US" baseline="0" dirty="0" err="1" smtClean="0"/>
              <a:t>WherePasses</a:t>
            </a:r>
            <a:r>
              <a:rPr lang="en-US" baseline="0" dirty="0" smtClean="0"/>
              <a:t>” method.</a:t>
            </a:r>
          </a:p>
          <a:p>
            <a:pPr eaLnBrk="1" hangingPunct="1"/>
            <a:endParaRPr lang="en-US" baseline="0" dirty="0" smtClean="0"/>
          </a:p>
          <a:p>
            <a:pPr eaLnBrk="1" hangingPunct="1"/>
            <a:r>
              <a:rPr lang="en-US" baseline="0" dirty="0" smtClean="0"/>
              <a:t>The “</a:t>
            </a:r>
            <a:r>
              <a:rPr lang="en-US" baseline="0" dirty="0" err="1" smtClean="0"/>
              <a:t>OfClass</a:t>
            </a:r>
            <a:r>
              <a:rPr lang="en-US" baseline="0" dirty="0" smtClean="0"/>
              <a:t>” method can help while filtering elements based on the type of the element. For example, to access all elements of the wall type, we could simply create a filtered element collector and use the </a:t>
            </a:r>
            <a:r>
              <a:rPr lang="en-US" baseline="0" dirty="0" err="1" smtClean="0"/>
              <a:t>OfClass</a:t>
            </a:r>
            <a:r>
              <a:rPr lang="en-US" baseline="0" dirty="0" smtClean="0"/>
              <a:t> method and pass-in the </a:t>
            </a:r>
            <a:r>
              <a:rPr lang="en-US" baseline="0" dirty="0" err="1" smtClean="0"/>
              <a:t>typeof</a:t>
            </a:r>
            <a:r>
              <a:rPr lang="en-US" baseline="0" dirty="0" smtClean="0"/>
              <a:t> wall.</a:t>
            </a:r>
          </a:p>
          <a:p>
            <a:pPr eaLnBrk="1" hangingPunct="1"/>
            <a:endParaRPr lang="en-US" baseline="0" dirty="0" smtClean="0"/>
          </a:p>
          <a:p>
            <a:pPr eaLnBrk="1" hangingPunct="1"/>
            <a:r>
              <a:rPr lang="en-US" baseline="0" dirty="0" smtClean="0"/>
              <a:t>Accessing all the elements in the Revit model is seldom required. But here is how to get it if you need it.</a:t>
            </a:r>
          </a:p>
          <a:p>
            <a:pPr eaLnBrk="1" hangingPunct="1"/>
            <a:r>
              <a:rPr lang="en-GB" dirty="0" smtClean="0"/>
              <a:t>The tric</a:t>
            </a:r>
            <a:r>
              <a:rPr lang="en-GB" baseline="0" dirty="0" smtClean="0"/>
              <a:t>k here is to use the filtered element collector and populate it based on a certain criteria  and union the results with another filtered element collector that is populated based on NOT fulfilling the same criteria.</a:t>
            </a:r>
          </a:p>
          <a:p>
            <a:pPr eaLnBrk="1" hangingPunct="1"/>
            <a:endParaRPr lang="en-GB" baseline="0" dirty="0" smtClean="0"/>
          </a:p>
          <a:p>
            <a:pPr eaLnBrk="1" hangingPunct="1"/>
            <a:r>
              <a:rPr lang="en-GB" baseline="0" dirty="0" smtClean="0"/>
              <a:t>For example, here we have created a </a:t>
            </a:r>
            <a:r>
              <a:rPr lang="en-GB" baseline="0" dirty="0" err="1" smtClean="0"/>
              <a:t>FilteredElementCollector</a:t>
            </a:r>
            <a:r>
              <a:rPr lang="en-GB" baseline="0" dirty="0" smtClean="0"/>
              <a:t> that gets all the elements that are of “</a:t>
            </a:r>
            <a:r>
              <a:rPr lang="en-GB" baseline="0" dirty="0" err="1" smtClean="0"/>
              <a:t>ElementType</a:t>
            </a:r>
            <a:r>
              <a:rPr lang="en-GB" baseline="0" dirty="0" smtClean="0"/>
              <a:t>” and union it with all elements that are NOT of “</a:t>
            </a:r>
            <a:r>
              <a:rPr lang="en-GB" baseline="0" dirty="0" err="1" smtClean="0"/>
              <a:t>ElementType</a:t>
            </a:r>
            <a:r>
              <a:rPr lang="en-GB" baseline="0" dirty="0" smtClean="0"/>
              <a:t>”.</a:t>
            </a:r>
            <a:endParaRPr lang="en-GB"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4B1214B6-7531-4BFF-960B-F2F46AEDDB07}" type="slidenum">
              <a:rPr lang="en-US" smtClean="0"/>
              <a:pPr/>
              <a:t>27</a:t>
            </a:fld>
            <a:endParaRPr lang="en-US" smtClean="0"/>
          </a:p>
        </p:txBody>
      </p:sp>
      <p:sp>
        <p:nvSpPr>
          <p:cNvPr id="193539" name="Rectangle 2"/>
          <p:cNvSpPr>
            <a:spLocks noGrp="1" noRot="1" noChangeAspect="1" noChangeArrowheads="1" noTextEdit="1"/>
          </p:cNvSpPr>
          <p:nvPr>
            <p:ph type="sldImg"/>
          </p:nvPr>
        </p:nvSpPr>
        <p:spPr>
          <a:xfrm>
            <a:off x="1181100" y="696913"/>
            <a:ext cx="4648200" cy="3486150"/>
          </a:xfrm>
          <a:ln/>
        </p:spPr>
      </p:sp>
      <p:sp>
        <p:nvSpPr>
          <p:cNvPr id="193540" name="Rectangle 3"/>
          <p:cNvSpPr>
            <a:spLocks noGrp="1" noChangeArrowheads="1"/>
          </p:cNvSpPr>
          <p:nvPr>
            <p:ph type="body" idx="1"/>
          </p:nvPr>
        </p:nvSpPr>
        <p:spPr>
          <a:xfrm>
            <a:off x="934078" y="4416112"/>
            <a:ext cx="5142244" cy="4182419"/>
          </a:xfrm>
          <a:noFill/>
          <a:ln/>
        </p:spPr>
        <p:txBody>
          <a:bodyPr/>
          <a:lstStyle/>
          <a:p>
            <a:pPr eaLnBrk="1" hangingPunct="1"/>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4F2AD5E-2279-49DB-99E7-E657B484697A}" type="slidenum">
              <a:rPr lang="en-US" smtClean="0"/>
              <a:pPr/>
              <a:t>28</a:t>
            </a:fld>
            <a:endParaRPr lang="en-US" smtClean="0"/>
          </a:p>
        </p:txBody>
      </p:sp>
      <p:sp>
        <p:nvSpPr>
          <p:cNvPr id="194563" name="Rectangle 2"/>
          <p:cNvSpPr>
            <a:spLocks noGrp="1" noRot="1" noChangeAspect="1" noChangeArrowheads="1" noTextEdit="1"/>
          </p:cNvSpPr>
          <p:nvPr>
            <p:ph type="sldImg"/>
          </p:nvPr>
        </p:nvSpPr>
        <p:spPr>
          <a:xfrm>
            <a:off x="1181100" y="696913"/>
            <a:ext cx="4648200" cy="3486150"/>
          </a:xfrm>
          <a:ln/>
        </p:spPr>
      </p:sp>
      <p:sp>
        <p:nvSpPr>
          <p:cNvPr id="194564" name="Rectangle 3"/>
          <p:cNvSpPr>
            <a:spLocks noGrp="1" noChangeArrowheads="1"/>
          </p:cNvSpPr>
          <p:nvPr>
            <p:ph type="body" idx="1"/>
          </p:nvPr>
        </p:nvSpPr>
        <p:spPr>
          <a:xfrm>
            <a:off x="934078" y="4416112"/>
            <a:ext cx="5142244" cy="4182419"/>
          </a:xfrm>
          <a:noFill/>
          <a:ln/>
        </p:spPr>
        <p:txBody>
          <a:bodyPr/>
          <a:lstStyle/>
          <a:p>
            <a:pPr eaLnBrk="1" hangingPunct="1"/>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07911166-94F7-4C2C-86AE-802C3D524BDB}" type="slidenum">
              <a:rPr lang="en-US" smtClean="0"/>
              <a:pPr/>
              <a:t>29</a:t>
            </a:fld>
            <a:endParaRPr lang="en-US" smtClean="0"/>
          </a:p>
        </p:txBody>
      </p:sp>
      <p:sp>
        <p:nvSpPr>
          <p:cNvPr id="195587" name="Rectangle 2"/>
          <p:cNvSpPr>
            <a:spLocks noGrp="1" noRot="1" noChangeAspect="1" noChangeArrowheads="1" noTextEdit="1"/>
          </p:cNvSpPr>
          <p:nvPr>
            <p:ph type="sldImg"/>
          </p:nvPr>
        </p:nvSpPr>
        <p:spPr>
          <a:xfrm>
            <a:off x="1181100" y="696913"/>
            <a:ext cx="4648200" cy="3486150"/>
          </a:xfrm>
          <a:ln/>
        </p:spPr>
      </p:sp>
      <p:sp>
        <p:nvSpPr>
          <p:cNvPr id="195588" name="Rectangle 3"/>
          <p:cNvSpPr>
            <a:spLocks noGrp="1" noChangeArrowheads="1"/>
          </p:cNvSpPr>
          <p:nvPr>
            <p:ph type="body" idx="1"/>
          </p:nvPr>
        </p:nvSpPr>
        <p:spPr>
          <a:xfrm>
            <a:off x="934078" y="4416112"/>
            <a:ext cx="5142244" cy="4182419"/>
          </a:xfrm>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3</a:t>
            </a:fld>
            <a:endParaRPr lang="en-US" dirty="0" smtClean="0"/>
          </a:p>
        </p:txBody>
      </p:sp>
      <p:sp>
        <p:nvSpPr>
          <p:cNvPr id="151555" name="Rectangle 2"/>
          <p:cNvSpPr>
            <a:spLocks noGrp="1" noRot="1" noChangeAspect="1" noChangeArrowheads="1" noTextEdit="1"/>
          </p:cNvSpPr>
          <p:nvPr>
            <p:ph type="sldImg"/>
          </p:nvPr>
        </p:nvSpPr>
        <p:spPr>
          <a:xfrm>
            <a:off x="1739900" y="696913"/>
            <a:ext cx="3627438" cy="2720975"/>
          </a:xfrm>
          <a:ln/>
        </p:spPr>
      </p:sp>
      <p:sp>
        <p:nvSpPr>
          <p:cNvPr id="151556" name="Rectangle 3"/>
          <p:cNvSpPr>
            <a:spLocks noGrp="1" noChangeArrowheads="1"/>
          </p:cNvSpPr>
          <p:nvPr>
            <p:ph type="body" idx="1"/>
          </p:nvPr>
        </p:nvSpPr>
        <p:spPr>
          <a:noFill/>
          <a:ln/>
        </p:spPr>
        <p:txBody>
          <a:bodyPr/>
          <a:lstStyle/>
          <a:p>
            <a:pPr eaLnBrk="1" hangingPunct="1"/>
            <a:endParaRPr lang="en-GB" dirty="0" smtClean="0"/>
          </a:p>
        </p:txBody>
      </p:sp>
      <p:sp>
        <p:nvSpPr>
          <p:cNvPr id="5" name="Footer Placeholder 4"/>
          <p:cNvSpPr>
            <a:spLocks noGrp="1"/>
          </p:cNvSpPr>
          <p:nvPr>
            <p:ph type="ftr" sz="quarter" idx="10"/>
          </p:nvPr>
        </p:nvSpPr>
        <p:spPr/>
        <p:txBody>
          <a:bodyPr/>
          <a:lstStyle/>
          <a:p>
            <a:r>
              <a:rPr lang="en-US" smtClean="0"/>
              <a:t>Revit Programming Introduction</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EDEBB7ED-2EDE-415B-B250-AFABF7D88A83}" type="slidenum">
              <a:rPr lang="en-US" smtClean="0"/>
              <a:pPr/>
              <a:t>30</a:t>
            </a:fld>
            <a:endParaRPr lang="en-US" smtClean="0"/>
          </a:p>
        </p:txBody>
      </p:sp>
      <p:sp>
        <p:nvSpPr>
          <p:cNvPr id="201731" name="Rectangle 2"/>
          <p:cNvSpPr>
            <a:spLocks noGrp="1" noRot="1" noChangeAspect="1" noChangeArrowheads="1" noTextEdit="1"/>
          </p:cNvSpPr>
          <p:nvPr>
            <p:ph type="sldImg"/>
          </p:nvPr>
        </p:nvSpPr>
        <p:spPr>
          <a:xfrm>
            <a:off x="1181100" y="696913"/>
            <a:ext cx="4648200" cy="3486150"/>
          </a:xfrm>
          <a:ln/>
        </p:spPr>
      </p:sp>
      <p:sp>
        <p:nvSpPr>
          <p:cNvPr id="201732" name="Rectangle 3"/>
          <p:cNvSpPr>
            <a:spLocks noGrp="1" noChangeArrowheads="1"/>
          </p:cNvSpPr>
          <p:nvPr>
            <p:ph type="body" idx="1"/>
          </p:nvPr>
        </p:nvSpPr>
        <p:spPr>
          <a:xfrm>
            <a:off x="934078" y="4416112"/>
            <a:ext cx="5142244" cy="4182419"/>
          </a:xfrm>
          <a:noFill/>
          <a:ln/>
        </p:spPr>
        <p:txBody>
          <a:bodyPr/>
          <a:lstStyle/>
          <a:p>
            <a:pPr eaLnBrk="1" hangingPunct="1"/>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EC1CABA-661B-4E68-8D76-162A7E2B4268}" type="slidenum">
              <a:rPr lang="en-US" smtClean="0"/>
              <a:pPr/>
              <a:t>31</a:t>
            </a:fld>
            <a:endParaRPr lang="en-US" smtClean="0"/>
          </a:p>
        </p:txBody>
      </p:sp>
      <p:sp>
        <p:nvSpPr>
          <p:cNvPr id="221187" name="Rectangle 2"/>
          <p:cNvSpPr>
            <a:spLocks noGrp="1" noRot="1" noChangeAspect="1" noChangeArrowheads="1" noTextEdit="1"/>
          </p:cNvSpPr>
          <p:nvPr>
            <p:ph type="sldImg"/>
          </p:nvPr>
        </p:nvSpPr>
        <p:spPr>
          <a:xfrm>
            <a:off x="1739900" y="696913"/>
            <a:ext cx="3627438" cy="2720975"/>
          </a:xfrm>
          <a:ln/>
        </p:spPr>
      </p:sp>
      <p:sp>
        <p:nvSpPr>
          <p:cNvPr id="221188" name="Rectangle 3"/>
          <p:cNvSpPr>
            <a:spLocks noGrp="1" noChangeArrowheads="1"/>
          </p:cNvSpPr>
          <p:nvPr>
            <p:ph type="body" idx="1"/>
          </p:nvPr>
        </p:nvSpPr>
        <p:spPr>
          <a:noFill/>
          <a:ln/>
        </p:spPr>
        <p:txBody>
          <a:bodyPr/>
          <a:lstStyle/>
          <a:p>
            <a:pPr defTabSz="1325097" fontAlgn="auto">
              <a:spcBef>
                <a:spcPts val="0"/>
              </a:spcBef>
              <a:spcAft>
                <a:spcPts val="0"/>
              </a:spcAft>
              <a:defRPr/>
            </a:pPr>
            <a:r>
              <a:rPr lang="en-US" sz="1700"/>
              <a:t>The main data container on every Revit building element is its collection of parameters. This section explores the Revit database parameters and how they are associated with Revit database elements.</a:t>
            </a:r>
            <a:endParaRPr lang="en-GB" sz="17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771608F2-4AA3-430E-9001-3E9C4DB3B7EF}" type="slidenum">
              <a:rPr lang="en-US" smtClean="0"/>
              <a:pPr/>
              <a:t>33</a:t>
            </a:fld>
            <a:endParaRPr lang="en-US" smtClean="0"/>
          </a:p>
        </p:txBody>
      </p:sp>
      <p:sp>
        <p:nvSpPr>
          <p:cNvPr id="223235" name="Rectangle 2"/>
          <p:cNvSpPr>
            <a:spLocks noGrp="1" noRot="1" noChangeAspect="1" noChangeArrowheads="1" noTextEdit="1"/>
          </p:cNvSpPr>
          <p:nvPr>
            <p:ph type="sldImg"/>
          </p:nvPr>
        </p:nvSpPr>
        <p:spPr>
          <a:xfrm>
            <a:off x="1181100" y="696913"/>
            <a:ext cx="4648200" cy="3486150"/>
          </a:xfrm>
          <a:ln/>
        </p:spPr>
      </p:sp>
      <p:sp>
        <p:nvSpPr>
          <p:cNvPr id="223236" name="Rectangle 3"/>
          <p:cNvSpPr>
            <a:spLocks noGrp="1" noChangeArrowheads="1"/>
          </p:cNvSpPr>
          <p:nvPr>
            <p:ph type="body" idx="1"/>
          </p:nvPr>
        </p:nvSpPr>
        <p:spPr>
          <a:xfrm>
            <a:off x="934078" y="4416112"/>
            <a:ext cx="5142244" cy="4182419"/>
          </a:xfrm>
          <a:noFill/>
          <a:ln/>
        </p:spPr>
        <p:txBody>
          <a:bodyPr/>
          <a:lstStyle/>
          <a:p>
            <a:r>
              <a:rPr lang="en-US" sz="1700" dirty="0" smtClean="0"/>
              <a:t>Built-In parameters can be accessed and edited for each element. Individual </a:t>
            </a:r>
            <a:r>
              <a:rPr lang="en-US" sz="1700" dirty="0"/>
              <a:t>parameters can be accessed in different ways: by </a:t>
            </a:r>
            <a:r>
              <a:rPr lang="en-US" sz="1700" dirty="0" err="1"/>
              <a:t>localised</a:t>
            </a:r>
            <a:r>
              <a:rPr lang="en-US" sz="1700" dirty="0"/>
              <a:t> name, by built-in parameter id, by definition or by GUID. You can also loop over the entire </a:t>
            </a:r>
            <a:r>
              <a:rPr lang="en-US" sz="1700" dirty="0" smtClean="0"/>
              <a:t>Parameters collection of </a:t>
            </a:r>
            <a:r>
              <a:rPr lang="en-US" sz="1700" smtClean="0"/>
              <a:t>an element. </a:t>
            </a:r>
            <a:endParaRPr lang="en-GB" sz="17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2544F67-E6AF-49A1-B8FE-02E070BBBF75}" type="slidenum">
              <a:rPr lang="en-US" smtClean="0"/>
              <a:pPr/>
              <a:t>34</a:t>
            </a:fld>
            <a:endParaRPr lang="en-US" smtClean="0"/>
          </a:p>
        </p:txBody>
      </p:sp>
      <p:sp>
        <p:nvSpPr>
          <p:cNvPr id="227331" name="Rectangle 2"/>
          <p:cNvSpPr>
            <a:spLocks noGrp="1" noRot="1" noChangeAspect="1" noChangeArrowheads="1" noTextEdit="1"/>
          </p:cNvSpPr>
          <p:nvPr>
            <p:ph type="sldImg"/>
          </p:nvPr>
        </p:nvSpPr>
        <p:spPr>
          <a:xfrm>
            <a:off x="1739900" y="696913"/>
            <a:ext cx="3627438" cy="2720975"/>
          </a:xfrm>
          <a:ln/>
        </p:spPr>
      </p:sp>
      <p:sp>
        <p:nvSpPr>
          <p:cNvPr id="227332" name="Rectangle 3"/>
          <p:cNvSpPr>
            <a:spLocks noGrp="1" noChangeArrowheads="1"/>
          </p:cNvSpPr>
          <p:nvPr>
            <p:ph type="body" idx="1"/>
          </p:nvPr>
        </p:nvSpPr>
        <p:spPr>
          <a:noFill/>
          <a:ln/>
        </p:spPr>
        <p:txBody>
          <a:bodyPr/>
          <a:lstStyle/>
          <a:p>
            <a:endParaRPr lang="en-GB" sz="17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853C0ADF-6E0E-414F-ABF0-5352736E9535}" type="slidenum">
              <a:rPr lang="en-US" smtClean="0"/>
              <a:pPr/>
              <a:t>35</a:t>
            </a:fld>
            <a:endParaRPr lang="en-US" smtClean="0"/>
          </a:p>
        </p:txBody>
      </p:sp>
      <p:sp>
        <p:nvSpPr>
          <p:cNvPr id="234499" name="Rectangle 2"/>
          <p:cNvSpPr>
            <a:spLocks noGrp="1" noRot="1" noChangeAspect="1" noChangeArrowheads="1" noTextEdit="1"/>
          </p:cNvSpPr>
          <p:nvPr>
            <p:ph type="sldImg"/>
          </p:nvPr>
        </p:nvSpPr>
        <p:spPr>
          <a:xfrm>
            <a:off x="1181100" y="696913"/>
            <a:ext cx="4648200" cy="3486150"/>
          </a:xfrm>
          <a:ln/>
        </p:spPr>
      </p:sp>
      <p:sp>
        <p:nvSpPr>
          <p:cNvPr id="234500" name="Rectangle 3"/>
          <p:cNvSpPr>
            <a:spLocks noGrp="1" noChangeArrowheads="1"/>
          </p:cNvSpPr>
          <p:nvPr>
            <p:ph type="body" idx="1"/>
          </p:nvPr>
        </p:nvSpPr>
        <p:spPr>
          <a:xfrm>
            <a:off x="934078" y="4416112"/>
            <a:ext cx="5142244" cy="4182419"/>
          </a:xfrm>
          <a:noFill/>
          <a:ln/>
        </p:spPr>
        <p:txBody>
          <a:bodyPr/>
          <a:lstStyle/>
          <a:p>
            <a:pPr eaLnBrk="1" hangingPunct="1"/>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27C1A27-E0EF-4B8D-810B-0C0E2CAB8688}" type="slidenum">
              <a:rPr lang="en-US" smtClean="0"/>
              <a:pPr/>
              <a:t>36</a:t>
            </a:fld>
            <a:endParaRPr lang="en-US" smtClean="0"/>
          </a:p>
        </p:txBody>
      </p:sp>
      <p:sp>
        <p:nvSpPr>
          <p:cNvPr id="235523" name="Rectangle 2"/>
          <p:cNvSpPr>
            <a:spLocks noGrp="1" noRot="1" noChangeAspect="1" noChangeArrowheads="1" noTextEdit="1"/>
          </p:cNvSpPr>
          <p:nvPr>
            <p:ph type="sldImg"/>
          </p:nvPr>
        </p:nvSpPr>
        <p:spPr>
          <a:xfrm>
            <a:off x="1181100" y="696913"/>
            <a:ext cx="4648200" cy="3486150"/>
          </a:xfrm>
          <a:ln/>
        </p:spPr>
      </p:sp>
      <p:sp>
        <p:nvSpPr>
          <p:cNvPr id="235524" name="Rectangle 3"/>
          <p:cNvSpPr>
            <a:spLocks noGrp="1" noChangeArrowheads="1"/>
          </p:cNvSpPr>
          <p:nvPr>
            <p:ph type="body" idx="1"/>
          </p:nvPr>
        </p:nvSpPr>
        <p:spPr>
          <a:xfrm>
            <a:off x="934078" y="4416112"/>
            <a:ext cx="5142244" cy="4182419"/>
          </a:xfrm>
          <a:noFill/>
          <a:ln/>
        </p:spPr>
        <p:txBody>
          <a:bodyPr/>
          <a:lstStyle/>
          <a:p>
            <a:pPr eaLnBrk="1" hangingPunct="1"/>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D8175992-4B2B-439F-AE4C-E9CAD1C44C7A}" type="slidenum">
              <a:rPr lang="en-US" smtClean="0"/>
              <a:pPr/>
              <a:t>37</a:t>
            </a:fld>
            <a:endParaRPr lang="en-US" smtClean="0"/>
          </a:p>
        </p:txBody>
      </p:sp>
      <p:sp>
        <p:nvSpPr>
          <p:cNvPr id="238595" name="Rectangle 2"/>
          <p:cNvSpPr>
            <a:spLocks noGrp="1" noRot="1" noChangeAspect="1" noChangeArrowheads="1" noTextEdit="1"/>
          </p:cNvSpPr>
          <p:nvPr>
            <p:ph type="sldImg"/>
          </p:nvPr>
        </p:nvSpPr>
        <p:spPr>
          <a:xfrm>
            <a:off x="1181100" y="696913"/>
            <a:ext cx="4648200" cy="3486150"/>
          </a:xfrm>
          <a:ln/>
        </p:spPr>
      </p:sp>
      <p:sp>
        <p:nvSpPr>
          <p:cNvPr id="238596" name="Rectangle 3"/>
          <p:cNvSpPr>
            <a:spLocks noGrp="1" noChangeArrowheads="1"/>
          </p:cNvSpPr>
          <p:nvPr>
            <p:ph type="body" idx="1"/>
          </p:nvPr>
        </p:nvSpPr>
        <p:spPr>
          <a:xfrm>
            <a:off x="934078" y="4416112"/>
            <a:ext cx="5142244" cy="4182419"/>
          </a:xfrm>
          <a:noFill/>
          <a:ln/>
        </p:spPr>
        <p:txBody>
          <a:bodyPr/>
          <a:lstStyle/>
          <a:p>
            <a:pPr eaLnBrk="1" hangingPunct="1"/>
            <a:r>
              <a:rPr lang="en-GB" dirty="0" smtClean="0"/>
              <a:t>Extensible Storage is an advanced topic.  I’m not going into</a:t>
            </a:r>
            <a:r>
              <a:rPr lang="en-GB" baseline="0" dirty="0" smtClean="0"/>
              <a:t> detail here.  But I mention as a topic related to the shared parameter. </a:t>
            </a:r>
            <a:endParaRPr lang="en-GB"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DB23060-E342-473C-80E2-5734995E842D}" type="slidenum">
              <a:rPr lang="en-US" smtClean="0"/>
              <a:pPr/>
              <a:t>38</a:t>
            </a:fld>
            <a:endParaRPr lang="en-US" smtClean="0"/>
          </a:p>
        </p:txBody>
      </p:sp>
      <p:sp>
        <p:nvSpPr>
          <p:cNvPr id="220163" name="Rectangle 2"/>
          <p:cNvSpPr>
            <a:spLocks noGrp="1" noRot="1" noChangeAspect="1" noChangeArrowheads="1" noTextEdit="1"/>
          </p:cNvSpPr>
          <p:nvPr>
            <p:ph type="sldImg"/>
          </p:nvPr>
        </p:nvSpPr>
        <p:spPr>
          <a:xfrm>
            <a:off x="1739900" y="696913"/>
            <a:ext cx="3627438" cy="2720975"/>
          </a:xfrm>
          <a:ln/>
        </p:spPr>
      </p:sp>
      <p:sp>
        <p:nvSpPr>
          <p:cNvPr id="22016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The first two items are continuations of</a:t>
            </a:r>
            <a:r>
              <a:rPr lang="en-GB" baseline="0" smtClean="0"/>
              <a:t> projects started in previous releases. The countrification, modelling, analysis and simulation enhancements are infinite on-going projects. Interoperability is an important focus across the entire Autodesk product line. The enhanced add-in integration adresses a large number of long standing wish list items.</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Here are some of the ways the numerous goals listed in the previous slide express themselves in API enhancements. Many aspects are directly demonstrated by new SDK samples.</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4</a:t>
            </a:fld>
            <a:endParaRPr lang="en-US" dirty="0" smtClean="0"/>
          </a:p>
        </p:txBody>
      </p:sp>
      <p:sp>
        <p:nvSpPr>
          <p:cNvPr id="151555" name="Rectangle 2"/>
          <p:cNvSpPr>
            <a:spLocks noGrp="1" noRot="1" noChangeAspect="1" noChangeArrowheads="1" noTextEdit="1"/>
          </p:cNvSpPr>
          <p:nvPr>
            <p:ph type="sldImg"/>
          </p:nvPr>
        </p:nvSpPr>
        <p:spPr>
          <a:xfrm>
            <a:off x="1739900" y="696913"/>
            <a:ext cx="3627438" cy="2720975"/>
          </a:xfrm>
          <a:ln/>
        </p:spPr>
      </p:sp>
      <p:sp>
        <p:nvSpPr>
          <p:cNvPr id="151556" name="Rectangle 3"/>
          <p:cNvSpPr>
            <a:spLocks noGrp="1" noChangeArrowheads="1"/>
          </p:cNvSpPr>
          <p:nvPr>
            <p:ph type="body" idx="1"/>
          </p:nvPr>
        </p:nvSpPr>
        <p:spPr>
          <a:noFill/>
          <a:ln/>
        </p:spPr>
        <p:txBody>
          <a:bodyPr/>
          <a:lstStyle/>
          <a:p>
            <a:pPr eaLnBrk="1" hangingPunct="1"/>
            <a:endParaRPr lang="en-GB" dirty="0" smtClean="0"/>
          </a:p>
        </p:txBody>
      </p:sp>
      <p:sp>
        <p:nvSpPr>
          <p:cNvPr id="5" name="Footer Placeholder 4"/>
          <p:cNvSpPr>
            <a:spLocks noGrp="1"/>
          </p:cNvSpPr>
          <p:nvPr>
            <p:ph type="ftr" sz="quarter" idx="10"/>
          </p:nvPr>
        </p:nvSpPr>
        <p:spPr/>
        <p:txBody>
          <a:bodyPr/>
          <a:lstStyle/>
          <a:p>
            <a:r>
              <a:rPr lang="en-US" smtClean="0"/>
              <a:t>Revit Programming Introduction</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All the enhancements listed above are discussed and demonstrated in much greater detail in the DevDays Online recording of the world-wide DevDays conference presentations on the Revit 2013 API. The recording includes demos of several of the new SDK samples, showing their usage from the UI,</a:t>
            </a:r>
            <a:r>
              <a:rPr lang="en-GB" baseline="0" smtClean="0"/>
              <a:t> without looking into the details fo the source code. </a:t>
            </a:r>
          </a:p>
          <a:p>
            <a:endParaRPr lang="en-GB" baseline="0" smtClean="0"/>
          </a:p>
          <a:p>
            <a:r>
              <a:rPr lang="en-GB" baseline="0" smtClean="0"/>
              <a:t>The following samples are presented: Stairs and railings, Schedule API sample, MEP routing preferences, UIAPI SDK sample with contextual F1 help, WPF preview control, drag and drop, customisation of the Options dialogue, IFC command override, switching button availability based on discipline.</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W" smtClean="0"/>
              <a:t>Let's look at some of the topics going beyond the recorded DevDays Online presentation, starting with some of the new analysis and simulation features.</a:t>
            </a:r>
          </a:p>
          <a:p>
            <a:endParaRPr lang="en-ZW" smtClean="0"/>
          </a:p>
          <a:p>
            <a:r>
              <a:rPr lang="en-ZW" smtClean="0"/>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localized user-visible display strings for enumeration values. </a:t>
            </a:r>
          </a:p>
          <a:p>
            <a:r>
              <a:rPr lang="en-ZW" smtClean="0"/>
              <a:t>New physical properties include a new class ThermalProperties, an additional structural material element, structural and thermal material assets that can be shared, and the ability to indicate if thermal information is included in the gbXML export. </a:t>
            </a:r>
          </a:p>
          <a:p>
            <a:r>
              <a:rPr lang="en-ZW" smtClean="0"/>
              <a:t>The structural analytical model includes a new AnalyticalLink element type that can be user defined or automatically generated between two analytical elements and access to link properties like "fixity state". </a:t>
            </a:r>
          </a:p>
          <a:p>
            <a:r>
              <a:rPr lang="en-ZW" smtClean="0"/>
              <a:t>The Analysis Visualization Framework AVF now better supports the structural analysis workflow, e.g. by including support for deformed shapes. </a:t>
            </a:r>
          </a:p>
          <a:p>
            <a:r>
              <a:rPr lang="en-ZW" smtClean="0"/>
              <a:t>A Light and Light Group API provides new classes to get and set photometric data, including initial color and intensity, loss factor, color filter and dimming color. </a:t>
            </a:r>
          </a:p>
          <a:p>
            <a:r>
              <a:rPr lang="en-ZW" smtClean="0"/>
              <a:t>The new ReferenceIntersector class mentioned above provides simplified and more performant ray-cast selection of elements using a given point and direction, similar to the existing FindReferencesWithContextByDirection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W" smtClean="0"/>
              <a:t>The structural analytical model includes a new AnalyticalLink element type that can be user defined or automatically generated between two analytical elements and access to link properties like "fixity state". </a:t>
            </a:r>
          </a:p>
          <a:p>
            <a:r>
              <a:rPr lang="en-ZW" smtClean="0"/>
              <a:t>Reinforcement systems have been enhanced to support adding and removing individual subcomponents. A new class RebarInSystem represents an individual bar in a system. System members and curve boundaries are accessible, and system bars can be converted back and forth between the system and standard rebar. Welded wire mesh and fabric sheet elements have been added.</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The new add-in integration features are important and address a number of long-standing developer wishes. Let's take a more detailed look at some of them.</a:t>
            </a:r>
          </a:p>
          <a:p>
            <a:endParaRPr lang="en-GB"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Integration with external asynchronous</a:t>
            </a:r>
            <a:r>
              <a:rPr lang="en-GB" baseline="0" smtClean="0"/>
              <a:t> processes and modeless dialogues was enabled by the Idling event and caused a lot of confusion about its correct usage. The Idling event has been anhanced to address some iddues, and a new simpler external event framework introduced to significantly simplify things.</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Footer Placeholder 3"/>
          <p:cNvSpPr>
            <a:spLocks noGrp="1"/>
          </p:cNvSpPr>
          <p:nvPr>
            <p:ph type="ftr" sz="quarter" idx="10"/>
          </p:nvPr>
        </p:nvSpPr>
        <p:spPr/>
        <p:txBody>
          <a:bodyPr/>
          <a:lstStyle/>
          <a:p>
            <a:pPr>
              <a:defRPr/>
            </a:pPr>
            <a:r>
              <a:rPr lang="en-US" smtClean="0"/>
              <a:t>The Revit SDK Samples</a:t>
            </a:r>
            <a:endParaRPr lang="en-US"/>
          </a:p>
        </p:txBody>
      </p:sp>
      <p:sp>
        <p:nvSpPr>
          <p:cNvPr id="5" name="Slide Number Placeholder 4"/>
          <p:cNvSpPr>
            <a:spLocks noGrp="1"/>
          </p:cNvSpPr>
          <p:nvPr>
            <p:ph type="sldNum" sz="quarter" idx="11"/>
          </p:nvPr>
        </p:nvSpPr>
        <p:spPr/>
        <p:txBody>
          <a:bodyPr/>
          <a:lstStyle/>
          <a:p>
            <a:pPr>
              <a:defRPr/>
            </a:pPr>
            <a:fld id="{F3C8BFB9-35F0-48B6-8F69-2DC0913806B1}" type="slidenum">
              <a:rPr lang="en-US" smtClean="0"/>
              <a:pPr>
                <a:defRPr/>
              </a:pPr>
              <a:t>53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Here is a summary of the results of some of the most</a:t>
            </a:r>
            <a:r>
              <a:rPr lang="en-GB" baseline="0" smtClean="0"/>
              <a:t> important recent high level discussion topics on the blog.</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important upcoming event.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58</a:t>
            </a:fld>
            <a:endParaRPr lang="en-US" dirty="0"/>
          </a:p>
        </p:txBody>
      </p:sp>
    </p:spTree>
    <p:extLst>
      <p:ext uri="{BB962C8B-B14F-4D97-AF65-F5344CB8AC3E}">
        <p14:creationId xmlns="" xmlns:p14="http://schemas.microsoft.com/office/powerpoint/2010/main" val="22690903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Democratisation of Autodesk support.</a:t>
            </a:r>
            <a:endParaRPr lang="en-US"/>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59</a:t>
            </a:fld>
            <a:endParaRPr lang="en-US" dirty="0"/>
          </a:p>
        </p:txBody>
      </p:sp>
    </p:spTree>
    <p:extLst>
      <p:ext uri="{BB962C8B-B14F-4D97-AF65-F5344CB8AC3E}">
        <p14:creationId xmlns="" xmlns:p14="http://schemas.microsoft.com/office/powerpoint/2010/main" val="14388886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Your chance to drive Revit API development directions. Even stronger, of course,</a:t>
            </a:r>
            <a:r>
              <a:rPr lang="en-GB" baseline="0" smtClean="0"/>
              <a:t> by attending AEC DevCamp and explaining your issues directly to the development team and product managers.</a:t>
            </a:r>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3E2C8106-3170-4758-AB97-6215B243D670}" type="slidenum">
              <a:rPr lang="en-US" smtClean="0"/>
              <a:pPr/>
              <a:t>5</a:t>
            </a:fld>
            <a:endParaRPr lang="en-US" dirty="0" smtClean="0"/>
          </a:p>
        </p:txBody>
      </p:sp>
      <p:sp>
        <p:nvSpPr>
          <p:cNvPr id="155651" name="Rectangle 2"/>
          <p:cNvSpPr>
            <a:spLocks noGrp="1" noRot="1" noChangeAspect="1" noChangeArrowheads="1" noTextEdit="1"/>
          </p:cNvSpPr>
          <p:nvPr>
            <p:ph type="sldImg"/>
          </p:nvPr>
        </p:nvSpPr>
        <p:spPr>
          <a:xfrm>
            <a:off x="1739900" y="696913"/>
            <a:ext cx="3627438" cy="2720975"/>
          </a:xfrm>
          <a:ln/>
        </p:spPr>
      </p:sp>
      <p:sp>
        <p:nvSpPr>
          <p:cNvPr id="155652" name="Rectangle 3"/>
          <p:cNvSpPr>
            <a:spLocks noGrp="1" noChangeArrowheads="1"/>
          </p:cNvSpPr>
          <p:nvPr>
            <p:ph type="body" idx="1"/>
          </p:nvPr>
        </p:nvSpPr>
        <p:spPr>
          <a:noFill/>
          <a:ln/>
        </p:spPr>
        <p:txBody>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ZW" dirty="0" smtClean="0"/>
              <a:t>The first part covers the Revit SDK, documentation and samples, getting started, the basic structure and access to the Revit database, its elements, and their parameters. </a:t>
            </a:r>
          </a:p>
          <a:p>
            <a:pPr marL="0" marR="0" indent="0" algn="l" defTabSz="1300091" rtl="0" eaLnBrk="1" fontAlgn="base" latinLnBrk="0" hangingPunct="1">
              <a:lnSpc>
                <a:spcPct val="100000"/>
              </a:lnSpc>
              <a:spcBef>
                <a:spcPct val="30000"/>
              </a:spcBef>
              <a:spcAft>
                <a:spcPct val="0"/>
              </a:spcAft>
              <a:buClrTx/>
              <a:buSzTx/>
              <a:buFontTx/>
              <a:buNone/>
              <a:tabLst/>
              <a:defRPr/>
            </a:pPr>
            <a:endParaRPr lang="en-ZW" dirty="0" smtClean="0"/>
          </a:p>
          <a:p>
            <a:pPr marL="0" marR="0" indent="0" algn="l" defTabSz="1300091" rtl="0" eaLnBrk="1" fontAlgn="base" latinLnBrk="0" hangingPunct="1">
              <a:lnSpc>
                <a:spcPct val="100000"/>
              </a:lnSpc>
              <a:spcBef>
                <a:spcPct val="30000"/>
              </a:spcBef>
              <a:spcAft>
                <a:spcPct val="0"/>
              </a:spcAft>
              <a:buClrTx/>
              <a:buSzTx/>
              <a:buFontTx/>
              <a:buNone/>
              <a:tabLst/>
              <a:defRPr/>
            </a:pPr>
            <a:r>
              <a:rPr lang="en-ZW" dirty="0" smtClean="0"/>
              <a:t>The second part presents a summary of the </a:t>
            </a:r>
            <a:r>
              <a:rPr lang="en-ZW" dirty="0" err="1" smtClean="0"/>
              <a:t>DevDays</a:t>
            </a:r>
            <a:r>
              <a:rPr lang="en-ZW" dirty="0" smtClean="0"/>
              <a:t> Online recording and examines some new Revit 2013 API features  in depth, including add-in integration features, the Idling and external events, Revit MEP and Structure API news and the new SDK samples.</a:t>
            </a:r>
            <a:endParaRPr lang="en-US" dirty="0" smtClean="0"/>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A number of resources,</a:t>
            </a:r>
            <a:r>
              <a:rPr lang="en-GB" baseline="0" smtClean="0"/>
              <a:t> some already mentioned previously, summarised for your convenience.</a:t>
            </a:r>
            <a:endParaRPr lang="en-GB"/>
          </a:p>
        </p:txBody>
      </p:sp>
      <p:sp>
        <p:nvSpPr>
          <p:cNvPr id="4" name="Slide Number Placeholder 3"/>
          <p:cNvSpPr>
            <a:spLocks noGrp="1"/>
          </p:cNvSpPr>
          <p:nvPr>
            <p:ph type="sldNum" sz="quarter" idx="10"/>
          </p:nvPr>
        </p:nvSpPr>
        <p:spPr/>
        <p:txBody>
          <a:bodyPr/>
          <a:lstStyle/>
          <a:p>
            <a:pPr>
              <a:defRPr/>
            </a:pPr>
            <a:fld id="{48A5493C-CE6C-7047-AD3F-1FD8762C4D59}" type="slidenum">
              <a:rPr lang="en-US" smtClean="0"/>
              <a:pPr>
                <a:defRPr/>
              </a:pPr>
              <a:t>61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solidFill>
                  <a:prstClr val="black"/>
                </a:solidFill>
              </a:rPr>
              <a:pPr/>
              <a:t>65</a:t>
            </a:fld>
            <a:endParaRPr lang="en-US" dirty="0" smtClean="0">
              <a:solidFill>
                <a:prstClr val="black"/>
              </a:solidFill>
            </a:endParaRPr>
          </a:p>
        </p:txBody>
      </p:sp>
      <p:sp>
        <p:nvSpPr>
          <p:cNvPr id="11268" name="Rectangle 3"/>
          <p:cNvSpPr>
            <a:spLocks noGrp="1" noChangeArrowheads="1"/>
          </p:cNvSpPr>
          <p:nvPr>
            <p:ph type="body" idx="1"/>
          </p:nvPr>
        </p:nvSpPr>
        <p:spPr/>
        <p:txBody>
          <a:bodyPr>
            <a:normAutofit/>
          </a:bodyPr>
          <a:lstStyle/>
          <a:p>
            <a:endParaRPr lang="en-US" dirty="0" smtClean="0">
              <a:solidFill>
                <a:srgbClr val="FF0000"/>
              </a:solidFill>
            </a:endParaRPr>
          </a:p>
        </p:txBody>
      </p:sp>
      <p:sp>
        <p:nvSpPr>
          <p:cNvPr id="8" name="Slide Image Placeholder 7"/>
          <p:cNvSpPr>
            <a:spLocks noGrp="1" noRot="1" noChangeAspect="1"/>
          </p:cNvSpPr>
          <p:nvPr>
            <p:ph type="sldImg"/>
          </p:nvPr>
        </p:nvSpPr>
        <p:spPr>
          <a:xfrm>
            <a:off x="1760538" y="774700"/>
            <a:ext cx="3489325" cy="26162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DF6E190-E7EC-4F16-93BF-BE8D2631FEB1}" type="slidenum">
              <a:rPr lang="en-US" smtClean="0"/>
              <a:pPr/>
              <a:t>6</a:t>
            </a:fld>
            <a:endParaRPr lang="en-US" dirty="0" smtClean="0"/>
          </a:p>
        </p:txBody>
      </p:sp>
      <p:sp>
        <p:nvSpPr>
          <p:cNvPr id="158723" name="Rectangle 2"/>
          <p:cNvSpPr>
            <a:spLocks noGrp="1" noRot="1" noChangeAspect="1" noChangeArrowheads="1" noTextEdit="1"/>
          </p:cNvSpPr>
          <p:nvPr>
            <p:ph type="sldImg"/>
          </p:nvPr>
        </p:nvSpPr>
        <p:spPr>
          <a:xfrm>
            <a:off x="1739900" y="696913"/>
            <a:ext cx="3627438" cy="2720975"/>
          </a:xfrm>
          <a:ln/>
        </p:spPr>
      </p:sp>
      <p:sp>
        <p:nvSpPr>
          <p:cNvPr id="158724" name="Rectangle 3"/>
          <p:cNvSpPr>
            <a:spLocks noGrp="1" noChangeArrowheads="1"/>
          </p:cNvSpPr>
          <p:nvPr>
            <p:ph type="body" idx="1"/>
          </p:nvPr>
        </p:nvSpPr>
        <p:spPr>
          <a:noFill/>
          <a:ln/>
        </p:spPr>
        <p:txBody>
          <a:bodyPr/>
          <a:lstStyle/>
          <a:p>
            <a:pPr eaLnBrk="1" hangingPunct="1"/>
            <a:r>
              <a:rPr lang="en-US" dirty="0" smtClean="0"/>
              <a:t>Thanks for participating</a:t>
            </a:r>
            <a:r>
              <a:rPr lang="en-US" baseline="0" dirty="0" smtClean="0"/>
              <a:t> in the poll. </a:t>
            </a:r>
          </a:p>
          <a:p>
            <a:pPr eaLnBrk="1" hangingPunct="1"/>
            <a:endParaRPr lang="en-US" baseline="0" dirty="0" smtClean="0"/>
          </a:p>
          <a:p>
            <a:pPr eaLnBrk="1" hangingPunct="1"/>
            <a:r>
              <a:rPr lang="en-US" baseline="0" dirty="0" smtClean="0"/>
              <a:t>The first half of this webcast will be an introduction to the Revit API and provide information on where to find resources to learn more about the Revit API.</a:t>
            </a:r>
          </a:p>
          <a:p>
            <a:pPr eaLnBrk="1" hangingPunct="1"/>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7</a:t>
            </a:fld>
            <a:endParaRPr lang="en-US" dirty="0" smtClean="0"/>
          </a:p>
        </p:txBody>
      </p:sp>
      <p:sp>
        <p:nvSpPr>
          <p:cNvPr id="159747" name="Rectangle 2"/>
          <p:cNvSpPr>
            <a:spLocks noGrp="1" noRot="1" noChangeAspect="1" noChangeArrowheads="1" noTextEdit="1"/>
          </p:cNvSpPr>
          <p:nvPr>
            <p:ph type="sldImg"/>
          </p:nvPr>
        </p:nvSpPr>
        <p:spPr>
          <a:xfrm>
            <a:off x="1739900" y="696913"/>
            <a:ext cx="3627438" cy="2720975"/>
          </a:xfrm>
          <a:ln/>
        </p:spPr>
      </p:sp>
      <p:sp>
        <p:nvSpPr>
          <p:cNvPr id="159748" name="Rectangle 3"/>
          <p:cNvSpPr>
            <a:spLocks noGrp="1" noChangeArrowheads="1"/>
          </p:cNvSpPr>
          <p:nvPr>
            <p:ph type="body" idx="1"/>
          </p:nvPr>
        </p:nvSpPr>
        <p:spPr>
          <a:noFill/>
          <a:ln/>
        </p:spPr>
        <p:txBody>
          <a:bodyPr/>
          <a:lstStyle/>
          <a:p>
            <a:pPr eaLnBrk="1" hangingPunct="1"/>
            <a:r>
              <a:rPr lang="en-US" dirty="0" smtClean="0"/>
              <a:t>Revit</a:t>
            </a:r>
            <a:r>
              <a:rPr lang="en-US" baseline="0" dirty="0" smtClean="0"/>
              <a:t> 2013 has now combined Revit Architecture, MEP and Structure which we term as “Revit </a:t>
            </a:r>
            <a:r>
              <a:rPr lang="en-US" baseline="0" dirty="0" err="1" smtClean="0"/>
              <a:t>Onebox</a:t>
            </a:r>
            <a:r>
              <a:rPr lang="en-US" baseline="0" dirty="0" smtClean="0"/>
              <a:t>”.</a:t>
            </a:r>
          </a:p>
          <a:p>
            <a:pPr eaLnBrk="1" hangingPunct="1"/>
            <a:r>
              <a:rPr lang="en-US" baseline="0" dirty="0" smtClean="0"/>
              <a:t>Revit </a:t>
            </a:r>
            <a:r>
              <a:rPr lang="en-US" baseline="0" dirty="0" err="1" smtClean="0"/>
              <a:t>Onebox</a:t>
            </a:r>
            <a:r>
              <a:rPr lang="en-US" baseline="0" dirty="0" smtClean="0"/>
              <a:t> is part of the Autodesk Building Design Suite (Premium and Ultimate) and not in the Standard edition.</a:t>
            </a:r>
          </a:p>
          <a:p>
            <a:pPr eaLnBrk="1" hangingPunct="1"/>
            <a:endParaRPr lang="en-US" baseline="0" dirty="0" smtClean="0"/>
          </a:p>
          <a:p>
            <a:pPr eaLnBrk="1" hangingPunct="1"/>
            <a:r>
              <a:rPr lang="en-US" dirty="0" smtClean="0"/>
              <a:t>ADN</a:t>
            </a:r>
            <a:r>
              <a:rPr lang="en-US" baseline="0" dirty="0" smtClean="0"/>
              <a:t> partners can download it from the ADN member website under “</a:t>
            </a:r>
            <a:r>
              <a:rPr lang="en-US" dirty="0" smtClean="0">
                <a:ea typeface="ＭＳ Ｐゴシック" pitchFamily="34" charset="-128"/>
              </a:rPr>
              <a:t>Software &amp; Support &gt; Autodesk Building Design Suite &gt; Downloads”</a:t>
            </a:r>
          </a:p>
          <a:p>
            <a:pPr eaLnBrk="1" hangingPunct="1"/>
            <a:r>
              <a:rPr lang="en-US" dirty="0" smtClean="0">
                <a:ea typeface="ＭＳ Ｐゴシック" pitchFamily="34" charset="-128"/>
              </a:rPr>
              <a:t>The</a:t>
            </a:r>
            <a:r>
              <a:rPr lang="en-US" baseline="0" dirty="0" smtClean="0">
                <a:ea typeface="ＭＳ Ｐゴシック" pitchFamily="34" charset="-128"/>
              </a:rPr>
              <a:t> posting is only done once at the time of FCS.</a:t>
            </a:r>
          </a:p>
          <a:p>
            <a:pPr eaLnBrk="1" hangingPunct="1"/>
            <a:endParaRPr lang="en-US" baseline="0" dirty="0" smtClean="0">
              <a:ea typeface="ＭＳ Ｐゴシック" pitchFamily="34" charset="-128"/>
            </a:endParaRPr>
          </a:p>
          <a:p>
            <a:pPr marL="0" marR="0" lvl="2" indent="0" algn="l" defTabSz="1300091" rtl="0" eaLnBrk="1" fontAlgn="base" latinLnBrk="0" hangingPunct="1">
              <a:lnSpc>
                <a:spcPct val="100000"/>
              </a:lnSpc>
              <a:spcBef>
                <a:spcPct val="30000"/>
              </a:spcBef>
              <a:spcAft>
                <a:spcPct val="0"/>
              </a:spcAft>
              <a:buClrTx/>
              <a:buSzTx/>
              <a:buFontTx/>
              <a:buNone/>
              <a:tabLst/>
              <a:defRPr/>
            </a:pPr>
            <a:r>
              <a:rPr lang="en-US" baseline="0" dirty="0" smtClean="0">
                <a:ea typeface="ＭＳ Ｐゴシック" pitchFamily="34" charset="-128"/>
              </a:rPr>
              <a:t>The latest version can be downloaded from the public link from the Autodesk home page under “</a:t>
            </a:r>
            <a:r>
              <a:rPr lang="en-US" dirty="0" smtClean="0"/>
              <a:t>Products </a:t>
            </a:r>
            <a:r>
              <a:rPr lang="en-GB" altLang="ja-JP" dirty="0" smtClean="0">
                <a:ea typeface="ＭＳ Ｐゴシック" pitchFamily="34" charset="-128"/>
              </a:rPr>
              <a:t>&gt;</a:t>
            </a:r>
            <a:r>
              <a:rPr lang="en-US" dirty="0" smtClean="0"/>
              <a:t> Building Design </a:t>
            </a:r>
            <a:r>
              <a:rPr lang="en-GB" altLang="ja-JP" dirty="0" smtClean="0">
                <a:ea typeface="ＭＳ Ｐゴシック" pitchFamily="34" charset="-128"/>
              </a:rPr>
              <a:t>&gt;</a:t>
            </a:r>
            <a:r>
              <a:rPr lang="en-US" dirty="0" smtClean="0"/>
              <a:t> Product Download</a:t>
            </a:r>
          </a:p>
          <a:p>
            <a:pPr eaLnBrk="1" hangingPunct="1"/>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C4321A7-EDB4-4049-AE4F-CB4B8409588C}" type="slidenum">
              <a:rPr lang="en-US" smtClean="0"/>
              <a:pPr/>
              <a:t>8</a:t>
            </a:fld>
            <a:endParaRPr lang="en-US" dirty="0" smtClean="0"/>
          </a:p>
        </p:txBody>
      </p:sp>
      <p:sp>
        <p:nvSpPr>
          <p:cNvPr id="160771" name="Rectangle 2"/>
          <p:cNvSpPr>
            <a:spLocks noGrp="1" noRot="1" noChangeAspect="1" noChangeArrowheads="1" noTextEdit="1"/>
          </p:cNvSpPr>
          <p:nvPr>
            <p:ph type="sldImg"/>
          </p:nvPr>
        </p:nvSpPr>
        <p:spPr>
          <a:xfrm>
            <a:off x="1739900" y="696913"/>
            <a:ext cx="3627438" cy="2720975"/>
          </a:xfrm>
          <a:ln/>
        </p:spPr>
      </p:sp>
      <p:sp>
        <p:nvSpPr>
          <p:cNvPr id="160772" name="Rectangle 3"/>
          <p:cNvSpPr>
            <a:spLocks noGrp="1" noChangeArrowheads="1"/>
          </p:cNvSpPr>
          <p:nvPr>
            <p:ph type="body" idx="1"/>
          </p:nvPr>
        </p:nvSpPr>
        <p:spPr>
          <a:noFill/>
          <a:ln/>
        </p:spPr>
        <p:txBody>
          <a:bodyPr/>
          <a:lstStyle/>
          <a:p>
            <a:pPr defTabSz="1325097" fontAlgn="auto">
              <a:spcBef>
                <a:spcPts val="0"/>
              </a:spcBef>
              <a:spcAft>
                <a:spcPts val="0"/>
              </a:spcAft>
              <a:defRPr/>
            </a:pPr>
            <a:r>
              <a:rPr lang="en-US" sz="1700" dirty="0"/>
              <a:t>The Revit SDK is basically purely for support and documentation purposes. All you actually need to develop a Revit add-in is the development environment and the </a:t>
            </a:r>
            <a:r>
              <a:rPr lang="en-US" sz="1700" dirty="0" err="1" smtClean="0"/>
              <a:t>RevitAPI</a:t>
            </a:r>
            <a:r>
              <a:rPr lang="en-US" sz="1700" baseline="0" dirty="0" smtClean="0"/>
              <a:t> </a:t>
            </a:r>
            <a:r>
              <a:rPr lang="en-US" sz="1700" baseline="0" dirty="0" err="1" smtClean="0"/>
              <a:t>dlls</a:t>
            </a:r>
            <a:r>
              <a:rPr lang="en-US" sz="1700" dirty="0" smtClean="0"/>
              <a:t>, </a:t>
            </a:r>
            <a:r>
              <a:rPr lang="en-US" sz="1700" dirty="0"/>
              <a:t>nothing else. </a:t>
            </a:r>
            <a:r>
              <a:rPr lang="en-GB" sz="1700" dirty="0"/>
              <a:t>The SDK install is located under the 'Install Tools and Utilities' menu on the main page of the Revit installer. </a:t>
            </a:r>
            <a:r>
              <a:rPr lang="en-GB" sz="1700" dirty="0" smtClean="0"/>
              <a:t>Alternatively</a:t>
            </a:r>
            <a:r>
              <a:rPr lang="en-GB" sz="1700" dirty="0"/>
              <a:t>, you can also find the SDK in the extraction folder, under:</a:t>
            </a:r>
            <a:endParaRPr lang="en-US" sz="1700" dirty="0"/>
          </a:p>
          <a:p>
            <a:r>
              <a:rPr lang="en-GB" sz="1700" i="1" u="sng" dirty="0"/>
              <a:t>&lt;extraction folder</a:t>
            </a:r>
            <a:r>
              <a:rPr lang="en-GB" sz="1700" i="1" u="sng" dirty="0" smtClean="0"/>
              <a:t>&gt;\Utilities\SDK\RevitSDK.exe</a:t>
            </a:r>
            <a:endParaRPr lang="en-US" sz="17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70A711C-203F-40A6-A7F9-5A8BAFDC7DA9}" type="slidenum">
              <a:rPr lang="en-US" smtClean="0"/>
              <a:pPr/>
              <a:t>9</a:t>
            </a:fld>
            <a:endParaRPr lang="en-US" dirty="0" smtClean="0"/>
          </a:p>
        </p:txBody>
      </p:sp>
      <p:sp>
        <p:nvSpPr>
          <p:cNvPr id="161795" name="Rectangle 2"/>
          <p:cNvSpPr>
            <a:spLocks noGrp="1" noRot="1" noChangeAspect="1" noChangeArrowheads="1" noTextEdit="1"/>
          </p:cNvSpPr>
          <p:nvPr>
            <p:ph type="sldImg"/>
          </p:nvPr>
        </p:nvSpPr>
        <p:spPr>
          <a:xfrm>
            <a:off x="1739900" y="696913"/>
            <a:ext cx="3627438" cy="2720975"/>
          </a:xfrm>
          <a:ln/>
        </p:spPr>
      </p:sp>
      <p:sp>
        <p:nvSpPr>
          <p:cNvPr id="161796" name="Rectangle 3"/>
          <p:cNvSpPr>
            <a:spLocks noGrp="1" noChangeArrowheads="1"/>
          </p:cNvSpPr>
          <p:nvPr>
            <p:ph type="body" idx="1"/>
          </p:nvPr>
        </p:nvSpPr>
        <p:spPr>
          <a:noFill/>
          <a:ln/>
        </p:spPr>
        <p:txBody>
          <a:bodyPr/>
          <a:lstStyle/>
          <a:p>
            <a:pPr eaLnBrk="1" hangingPunct="1"/>
            <a:r>
              <a:rPr lang="en-US" dirty="0" smtClean="0"/>
              <a:t>Here are the top level contents of the SDK. The RevitAPI.chm help file includes a What's New section. This information is</a:t>
            </a:r>
            <a:r>
              <a:rPr lang="en-US" baseline="0" dirty="0" smtClean="0"/>
              <a:t> duplicated in the Changes and Additions document. </a:t>
            </a:r>
            <a:r>
              <a:rPr lang="en-US" dirty="0" smtClean="0"/>
              <a:t>The Developer Guide is very comprehensive. </a:t>
            </a:r>
            <a:r>
              <a:rPr lang="en-GB" sz="1700" dirty="0" smtClean="0"/>
              <a:t>The </a:t>
            </a:r>
            <a:r>
              <a:rPr lang="en-GB" sz="1700" dirty="0"/>
              <a:t>Revit SDK samples provide a huge knowledgebase on how to address specific programming tasks using the Revit API. The API documentation in the help file lists all the classes and their methods and properties, and the developer guide and samples explain and demonstrate how they work together to solve specific tasks.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417320"/>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61975" y="1449387"/>
            <a:ext cx="11762080" cy="7396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cstate="print"/>
          <a:srcRect/>
          <a:stretch>
            <a:fillRect/>
          </a:stretch>
        </p:blipFill>
        <p:spPr bwMode="auto">
          <a:xfrm>
            <a:off x="9378321" y="0"/>
            <a:ext cx="3628311" cy="9759034"/>
          </a:xfrm>
          <a:prstGeom prst="rect">
            <a:avLst/>
          </a:prstGeom>
          <a:noFill/>
          <a:ln w="9525">
            <a:noFill/>
            <a:miter lim="800000"/>
            <a:headEnd/>
            <a:tailEnd/>
          </a:ln>
        </p:spPr>
      </p:pic>
      <p:sp>
        <p:nvSpPr>
          <p:cNvPr id="621571" name="Rectangle 3"/>
          <p:cNvSpPr>
            <a:spLocks noGrp="1" noChangeArrowheads="1"/>
          </p:cNvSpPr>
          <p:nvPr>
            <p:ph type="ctrTitle"/>
          </p:nvPr>
        </p:nvSpPr>
        <p:spPr>
          <a:xfrm>
            <a:off x="454037" y="4291175"/>
            <a:ext cx="8019725" cy="1888117"/>
          </a:xfrm>
          <a:prstGeom prst="rect">
            <a:avLst/>
          </a:prstGeom>
        </p:spPr>
        <p:txBody>
          <a:bodyPr lIns="130039" tIns="65020" rIns="130039" bIns="65020" anchor="t"/>
          <a:lstStyle>
            <a:lvl1pPr algn="l">
              <a:defRPr sz="4800"/>
            </a:lvl1pPr>
          </a:lstStyle>
          <a:p>
            <a:r>
              <a:rPr lang="en-US"/>
              <a:t>Click to edit Master title style</a:t>
            </a:r>
          </a:p>
        </p:txBody>
      </p:sp>
      <p:sp>
        <p:nvSpPr>
          <p:cNvPr id="621572" name="Rectangle 4"/>
          <p:cNvSpPr>
            <a:spLocks noGrp="1" noChangeArrowheads="1"/>
          </p:cNvSpPr>
          <p:nvPr>
            <p:ph type="subTitle" sz="quarter" idx="1"/>
          </p:nvPr>
        </p:nvSpPr>
        <p:spPr>
          <a:xfrm>
            <a:off x="454039" y="6396109"/>
            <a:ext cx="7988532" cy="1192495"/>
          </a:xfrm>
          <a:prstGeom prst="rect">
            <a:avLst/>
          </a:prstGeom>
        </p:spPr>
        <p:txBody>
          <a:bodyPr lIns="130039" tIns="65020" rIns="130039" bIns="65020"/>
          <a:lstStyle>
            <a:lvl1pPr marL="0" indent="0">
              <a:lnSpc>
                <a:spcPct val="95000"/>
              </a:lnSpc>
              <a:buNone/>
              <a:defRPr sz="3400" i="1">
                <a:solidFill>
                  <a:schemeClr val="accent1"/>
                </a:solidFill>
              </a:defRPr>
            </a:lvl1pPr>
          </a:lstStyle>
          <a:p>
            <a:r>
              <a:rPr lang="en-US"/>
              <a:t>Click to edit Master subtitle style</a:t>
            </a:r>
          </a:p>
        </p:txBody>
      </p:sp>
    </p:spTree>
    <p:extLst>
      <p:ext uri="{BB962C8B-B14F-4D97-AF65-F5344CB8AC3E}">
        <p14:creationId xmlns="" xmlns:p14="http://schemas.microsoft.com/office/powerpoint/2010/main" val="52745522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15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449387"/>
            <a:ext cx="11762080" cy="73967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7"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 id="2147483693" r:id="rId5"/>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433513" indent="0" algn="l" rtl="0" eaLnBrk="1" fontAlgn="base" hangingPunct="1">
        <a:spcBef>
          <a:spcPts val="300"/>
        </a:spcBef>
        <a:spcAft>
          <a:spcPct val="0"/>
        </a:spcAft>
        <a:buClr>
          <a:srgbClr val="FFFFFF"/>
        </a:buClr>
        <a:buSzPct val="80000"/>
        <a:buFont typeface="Wingdings" pitchFamily="2" charset="2"/>
        <a:buNone/>
        <a:defRPr sz="2000">
          <a:solidFill>
            <a:srgbClr val="FFFFFF"/>
          </a:solidFill>
          <a:latin typeface="Courier New" pitchFamily="49" charset="0"/>
          <a:ea typeface="+mn-ea"/>
          <a:cs typeface="Courier New" pitchFamily="49" charset="0"/>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utodesk.com/myfirstrevitplug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thebuildingcoder.typepad.com/" TargetMode="External"/><Relationship Id="rId4" Type="http://schemas.openxmlformats.org/officeDocument/2006/relationships/hyperlink" Target="http://www.adskconsulting.com/adn/cs/api_course_webcast_archive.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usa.autodesk.com/revit/http:/wikihelp.autodesk.com/Revit/enu/2013/Help/00001-Revit_He0/3032-Customiz3032/3207-Automati3207/3208-Getting_3208/3209-Upgradin320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thebuildingcode.typepad.com/blog/2012/04/migrating-vsta-macros-to-sharpdevelop.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u.autodesk.com/?nd=class&amp;session_id=9263"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adskconsulting.com/adn/cs/api_course_webcast_archive.php"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adn.autodesk.com/adn/servlet/item?siteID=4814862&amp;id=19231929&amp;linkID=4901650" TargetMode="External"/><Relationship Id="rId4" Type="http://schemas.openxmlformats.org/officeDocument/2006/relationships/hyperlink" Target="http://download.autodesk.com/media/adn/DevDaysOnline-Revit2013API.zip"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thebuildingcoder.typepad.com/blog/2012/04/drag-and-drop-api.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thebuildingcoder.typepad.com/blog/2012/04/using-using-automagically-disposes-and-rolls-back.html" TargetMode="External"/><Relationship Id="rId4" Type="http://schemas.openxmlformats.org/officeDocument/2006/relationships/hyperlink" Target="http://thebuildingcoder.typepad.com/blog/2012/04/scope-and-dispose-transactions.html"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www.cvent.com/d/ycq03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adndevblog.typepad.com/AEC"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thebuildingcoder.typepad.com/"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adndevblog.typepad.com/AEC"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adn.autodesk.com/" TargetMode="External"/><Relationship Id="rId3" Type="http://schemas.openxmlformats.org/officeDocument/2006/relationships/hyperlink" Target="http://www.autodesk.com/developrevit" TargetMode="External"/><Relationship Id="rId7" Type="http://schemas.openxmlformats.org/officeDocument/2006/relationships/hyperlink" Target="http://www.autodesk.com/apitrainin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discussion.autodesk.com/" TargetMode="External"/><Relationship Id="rId5" Type="http://schemas.openxmlformats.org/officeDocument/2006/relationships/hyperlink" Target="http://www.adskconsulting.com/adn/cs/api_course_sched.php" TargetMode="External"/><Relationship Id="rId4" Type="http://schemas.openxmlformats.org/officeDocument/2006/relationships/hyperlink" Target="http://www.autodesk.com/revitapi-wikihelp" TargetMode="External"/><Relationship Id="rId9" Type="http://schemas.openxmlformats.org/officeDocument/2006/relationships/hyperlink" Target="http://www.autodesk.com/joinad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ikihelp.autodesk.com/Revit/enu/201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593378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smtClean="0">
                <a:solidFill>
                  <a:srgbClr val="FFFFFF"/>
                </a:solidFill>
                <a:latin typeface="Arial"/>
              </a:rPr>
              <a:t>Revit 2013 API </a:t>
            </a:r>
          </a:p>
          <a:p>
            <a:pPr lvl="0" defTabSz="914232" fontAlgn="auto">
              <a:spcAft>
                <a:spcPts val="0"/>
              </a:spcAft>
              <a:defRPr/>
            </a:pPr>
            <a:endParaRPr lang="en-US" sz="3600" b="1" i="1" dirty="0">
              <a:solidFill>
                <a:srgbClr val="FFFFFF"/>
              </a:solidFill>
              <a:latin typeface="Arial"/>
            </a:endParaRP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pPr indent="-199989" defTabSz="914232">
              <a:spcBef>
                <a:spcPts val="405"/>
              </a:spcBef>
              <a:spcAft>
                <a:spcPts val="405"/>
              </a:spcAft>
              <a:buSzPct val="80000"/>
            </a:pPr>
            <a:r>
              <a:rPr lang="en-US" sz="3200" dirty="0">
                <a:solidFill>
                  <a:srgbClr val="FFFFFF"/>
                </a:solidFill>
                <a:latin typeface="Arial"/>
              </a:rPr>
              <a:t>Balaji Ramamoorthy</a:t>
            </a:r>
          </a:p>
          <a:p>
            <a:pPr indent="-199989" defTabSz="914232">
              <a:spcBef>
                <a:spcPts val="405"/>
              </a:spcBef>
              <a:spcAft>
                <a:spcPts val="405"/>
              </a:spcAft>
              <a:buSzPct val="80000"/>
            </a:pPr>
            <a:r>
              <a:rPr lang="en-US" sz="3200" dirty="0" smtClean="0">
                <a:solidFill>
                  <a:srgbClr val="FFFFFF"/>
                </a:solidFill>
                <a:latin typeface="Arial"/>
              </a:rPr>
              <a:t>Jeremy Tammik</a:t>
            </a:r>
          </a:p>
          <a:p>
            <a:pPr indent="-199989" defTabSz="914232">
              <a:spcBef>
                <a:spcPts val="405"/>
              </a:spcBef>
              <a:spcAft>
                <a:spcPts val="405"/>
              </a:spcAft>
              <a:buSzPct val="80000"/>
            </a:pPr>
            <a:endParaRPr lang="en-US" sz="3200" dirty="0" smtClean="0">
              <a:solidFill>
                <a:srgbClr val="FFFFFF"/>
              </a:solidFill>
              <a:latin typeface="Arial"/>
            </a:endParaRPr>
          </a:p>
        </p:txBody>
      </p:sp>
    </p:spTree>
    <p:extLst>
      <p:ext uri="{BB962C8B-B14F-4D97-AF65-F5344CB8AC3E}">
        <p14:creationId xmlns=""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Plugin</a:t>
            </a:r>
            <a:endParaRPr lang="en-US" dirty="0"/>
          </a:p>
        </p:txBody>
      </p:sp>
      <p:sp>
        <p:nvSpPr>
          <p:cNvPr id="3" name="Content Placeholder 2"/>
          <p:cNvSpPr>
            <a:spLocks noGrp="1"/>
          </p:cNvSpPr>
          <p:nvPr>
            <p:ph idx="1"/>
          </p:nvPr>
        </p:nvSpPr>
        <p:spPr>
          <a:xfrm>
            <a:off x="593725" y="1754187"/>
            <a:ext cx="11762080" cy="6699652"/>
          </a:xfrm>
        </p:spPr>
        <p:txBody>
          <a:bodyPr/>
          <a:lstStyle/>
          <a:p>
            <a:pPr marL="0" indent="0">
              <a:buNone/>
            </a:pPr>
            <a:r>
              <a:rPr lang="en-GB" dirty="0" smtClean="0">
                <a:hlinkClick r:id="rId3"/>
              </a:rPr>
              <a:t>http://www.autodesk.com/myfirstrevitplugin</a:t>
            </a:r>
            <a:r>
              <a:rPr lang="en-GB" dirty="0" smtClean="0"/>
              <a:t/>
            </a:r>
            <a:br>
              <a:rPr lang="en-GB" dirty="0" smtClean="0"/>
            </a:br>
            <a:endParaRPr lang="en-GB" dirty="0" smtClean="0"/>
          </a:p>
          <a:p>
            <a:r>
              <a:rPr lang="en-GB" dirty="0" smtClean="0"/>
              <a:t>A self-paced tutorial and assumes no programming knowledge.</a:t>
            </a:r>
          </a:p>
          <a:p>
            <a:endParaRPr lang="en-GB" sz="1600" dirty="0" smtClean="0"/>
          </a:p>
          <a:p>
            <a:r>
              <a:rPr lang="en-US" dirty="0" smtClean="0"/>
              <a:t>7 lessons to get you started with Revit programming</a:t>
            </a:r>
          </a:p>
          <a:p>
            <a:endParaRPr lang="en-US" sz="1600" dirty="0" smtClean="0"/>
          </a:p>
          <a:p>
            <a:r>
              <a:rPr lang="en-US" dirty="0" smtClean="0"/>
              <a:t>Video and lessons can be downloaded</a:t>
            </a:r>
          </a:p>
          <a:p>
            <a:endParaRPr lang="en-US" dirty="0" smtClean="0"/>
          </a:p>
          <a:p>
            <a:endParaRPr lang="en-US" dirty="0"/>
          </a:p>
        </p:txBody>
      </p:sp>
      <p:sp>
        <p:nvSpPr>
          <p:cNvPr id="5"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pic>
        <p:nvPicPr>
          <p:cNvPr id="10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85975" y="5411787"/>
            <a:ext cx="8207595" cy="3844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481254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resources</a:t>
            </a:r>
            <a:endParaRPr lang="en-US" dirty="0"/>
          </a:p>
        </p:txBody>
      </p:sp>
      <p:sp>
        <p:nvSpPr>
          <p:cNvPr id="3" name="Content Placeholder 2"/>
          <p:cNvSpPr>
            <a:spLocks noGrp="1"/>
          </p:cNvSpPr>
          <p:nvPr>
            <p:ph idx="1"/>
          </p:nvPr>
        </p:nvSpPr>
        <p:spPr>
          <a:xfrm>
            <a:off x="593725" y="1906587"/>
            <a:ext cx="11762080" cy="6939556"/>
          </a:xfrm>
        </p:spPr>
        <p:txBody>
          <a:bodyPr/>
          <a:lstStyle/>
          <a:p>
            <a:r>
              <a:rPr lang="en-US" dirty="0" smtClean="0"/>
              <a:t>Revit 2013 API Labs</a:t>
            </a:r>
          </a:p>
          <a:p>
            <a:r>
              <a:rPr lang="en-US" dirty="0" smtClean="0"/>
              <a:t>	Revit training material for self-paced learning</a:t>
            </a:r>
          </a:p>
          <a:p>
            <a:pPr marL="0" indent="0">
              <a:buNone/>
            </a:pPr>
            <a:r>
              <a:rPr lang="en-GB" sz="2800" dirty="0" smtClean="0"/>
              <a:t>         </a:t>
            </a:r>
            <a:r>
              <a:rPr lang="en-GB" sz="2800" dirty="0" smtClean="0">
                <a:hlinkClick r:id="rId3"/>
              </a:rPr>
              <a:t>http://www.autodesk.com/developrevit</a:t>
            </a:r>
            <a:endParaRPr lang="en-GB" sz="2800" dirty="0" smtClean="0"/>
          </a:p>
          <a:p>
            <a:pPr marL="0" lvl="1" indent="0">
              <a:buNone/>
            </a:pPr>
            <a:endParaRPr lang="en-GB" sz="2400" dirty="0" smtClean="0"/>
          </a:p>
          <a:p>
            <a:r>
              <a:rPr lang="en-US" dirty="0" err="1" smtClean="0"/>
              <a:t>DevTV</a:t>
            </a:r>
            <a:r>
              <a:rPr lang="en-US" dirty="0" smtClean="0"/>
              <a:t> and </a:t>
            </a:r>
            <a:r>
              <a:rPr lang="en-US" smtClean="0"/>
              <a:t>Webcast recordings</a:t>
            </a:r>
            <a:endParaRPr lang="en-US" dirty="0" smtClean="0"/>
          </a:p>
          <a:p>
            <a:r>
              <a:rPr lang="en-US" dirty="0" smtClean="0"/>
              <a:t>	</a:t>
            </a:r>
            <a:r>
              <a:rPr lang="en-US" dirty="0" smtClean="0">
                <a:hlinkClick r:id="rId4"/>
              </a:rPr>
              <a:t>Revit API Webcast archive</a:t>
            </a:r>
            <a:endParaRPr lang="en-US" dirty="0" smtClean="0"/>
          </a:p>
          <a:p>
            <a:endParaRPr lang="en-US" sz="1200" dirty="0" smtClean="0"/>
          </a:p>
          <a:p>
            <a:endParaRPr lang="en-US" sz="1200" dirty="0" smtClean="0"/>
          </a:p>
          <a:p>
            <a:r>
              <a:rPr lang="en-US" dirty="0" smtClean="0"/>
              <a:t>Revit SDK Samples folder </a:t>
            </a:r>
          </a:p>
          <a:p>
            <a:r>
              <a:rPr lang="en-US" smtClean="0"/>
              <a:t>	Large number of </a:t>
            </a:r>
            <a:r>
              <a:rPr lang="en-US" dirty="0" smtClean="0"/>
              <a:t>sample projects on different topics</a:t>
            </a:r>
          </a:p>
          <a:p>
            <a:r>
              <a:rPr lang="en-US" smtClean="0"/>
              <a:t>	</a:t>
            </a:r>
            <a:r>
              <a:rPr lang="en-US" sz="2800" smtClean="0"/>
              <a:t>Look at </a:t>
            </a:r>
            <a:r>
              <a:rPr lang="en-US" sz="2800" dirty="0" smtClean="0"/>
              <a:t>“[SDK Folder]\</a:t>
            </a:r>
            <a:r>
              <a:rPr lang="en-US" sz="2800" smtClean="0"/>
              <a:t>Samples\SamplesContent.htm”</a:t>
            </a:r>
            <a:endParaRPr lang="en-US" sz="2800" dirty="0" smtClean="0"/>
          </a:p>
          <a:p>
            <a:endParaRPr lang="en-US" sz="2800" dirty="0" smtClean="0"/>
          </a:p>
          <a:p>
            <a:r>
              <a:rPr lang="en-US" dirty="0"/>
              <a:t>Jeremy </a:t>
            </a:r>
            <a:r>
              <a:rPr lang="en-US" dirty="0" err="1"/>
              <a:t>Tammik’s</a:t>
            </a:r>
            <a:r>
              <a:rPr lang="en-US" dirty="0"/>
              <a:t> blog on Revit API</a:t>
            </a:r>
          </a:p>
          <a:p>
            <a:pPr marL="0" indent="0">
              <a:buNone/>
            </a:pPr>
            <a:r>
              <a:rPr lang="en-US" dirty="0"/>
              <a:t>	 </a:t>
            </a:r>
            <a:r>
              <a:rPr lang="en-US" dirty="0">
                <a:hlinkClick r:id="rId5"/>
              </a:rPr>
              <a:t>http</a:t>
            </a:r>
            <a:r>
              <a:rPr lang="en-US">
                <a:hlinkClick r:id="rId5"/>
              </a:rPr>
              <a:t>://</a:t>
            </a:r>
            <a:r>
              <a:rPr lang="en-US" smtClean="0">
                <a:hlinkClick r:id="rId5"/>
              </a:rPr>
              <a:t>thebuildingcoder.typepad.com</a:t>
            </a:r>
            <a:endParaRPr lang="en-US" dirty="0"/>
          </a:p>
        </p:txBody>
      </p:sp>
      <p:sp>
        <p:nvSpPr>
          <p:cNvPr id="4"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extLst>
      <p:ext uri="{BB962C8B-B14F-4D97-AF65-F5344CB8AC3E}">
        <p14:creationId xmlns="" xmlns:p14="http://schemas.microsoft.com/office/powerpoint/2010/main" val="13893943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4037" y="4291176"/>
            <a:ext cx="8019725" cy="968212"/>
          </a:xfrm>
        </p:spPr>
        <p:txBody>
          <a:bodyPr/>
          <a:lstStyle/>
          <a:p>
            <a:r>
              <a:rPr lang="en-GB" dirty="0" smtClean="0"/>
              <a:t>Getting Started</a:t>
            </a:r>
          </a:p>
        </p:txBody>
      </p:sp>
      <p:sp>
        <p:nvSpPr>
          <p:cNvPr id="16387" name="Rectangle 3"/>
          <p:cNvSpPr>
            <a:spLocks noGrp="1" noChangeArrowheads="1"/>
          </p:cNvSpPr>
          <p:nvPr>
            <p:ph type="subTitle" sz="quarter" idx="1"/>
          </p:nvPr>
        </p:nvSpPr>
        <p:spPr/>
        <p:txBody>
          <a:bodyPr/>
          <a:lstStyle/>
          <a:p>
            <a:r>
              <a:rPr lang="en-US" dirty="0" smtClean="0"/>
              <a:t>First Steps up to Hello World</a:t>
            </a:r>
            <a:endParaRPr lang="en-GB" dirty="0" smtClean="0"/>
          </a:p>
        </p:txBody>
      </p:sp>
    </p:spTree>
    <p:extLst>
      <p:ext uri="{BB962C8B-B14F-4D97-AF65-F5344CB8AC3E}">
        <p14:creationId xmlns="" xmlns:p14="http://schemas.microsoft.com/office/powerpoint/2010/main" val="5763930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7175" y="230187"/>
            <a:ext cx="11762080" cy="1417320"/>
          </a:xfrm>
        </p:spPr>
        <p:txBody>
          <a:bodyPr/>
          <a:lstStyle/>
          <a:p>
            <a:pPr eaLnBrk="1" hangingPunct="1"/>
            <a:r>
              <a:rPr lang="en-GB" dirty="0" smtClean="0"/>
              <a:t>Extending Revit</a:t>
            </a:r>
          </a:p>
        </p:txBody>
      </p:sp>
      <p:sp>
        <p:nvSpPr>
          <p:cNvPr id="20483" name="Rectangle 3"/>
          <p:cNvSpPr>
            <a:spLocks noGrp="1" noChangeArrowheads="1"/>
          </p:cNvSpPr>
          <p:nvPr>
            <p:ph idx="1"/>
          </p:nvPr>
        </p:nvSpPr>
        <p:spPr>
          <a:xfrm>
            <a:off x="180975" y="1525587"/>
            <a:ext cx="12567510" cy="7543800"/>
          </a:xfrm>
        </p:spPr>
        <p:txBody>
          <a:bodyPr/>
          <a:lstStyle/>
          <a:p>
            <a:pPr eaLnBrk="1" hangingPunct="1">
              <a:buFontTx/>
              <a:buNone/>
            </a:pPr>
            <a:r>
              <a:rPr lang="en-US" dirty="0" smtClean="0"/>
              <a:t> </a:t>
            </a:r>
            <a:r>
              <a:rPr lang="en-GB" dirty="0" smtClean="0"/>
              <a:t>1. External command</a:t>
            </a:r>
          </a:p>
          <a:p>
            <a:pPr lvl="1" eaLnBrk="1" hangingPunct="1"/>
            <a:r>
              <a:rPr lang="en-GB" sz="2400" dirty="0" smtClean="0"/>
              <a:t>Implement IExternalCommand</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marL="284146" lvl="1" indent="0" eaLnBrk="1" hangingPunct="1">
              <a:buNone/>
            </a:pPr>
            <a:r>
              <a:rPr lang="en-GB" sz="2400" dirty="0" smtClean="0"/>
              <a:t>   Add-Ins &gt; External Tools</a:t>
            </a:r>
          </a:p>
          <a:p>
            <a:pPr lvl="1"/>
            <a:r>
              <a:rPr lang="en-GB" sz="2400" dirty="0"/>
              <a:t>Listed in a add-in manifest file</a:t>
            </a:r>
          </a:p>
          <a:p>
            <a:pPr eaLnBrk="1" hangingPunct="1">
              <a:buFontTx/>
              <a:buNone/>
            </a:pPr>
            <a:endParaRPr lang="en-GB" sz="1200" dirty="0" smtClean="0"/>
          </a:p>
          <a:p>
            <a:pPr eaLnBrk="1" hangingPunct="1">
              <a:buFontTx/>
              <a:buNone/>
            </a:pPr>
            <a:r>
              <a:rPr lang="en-GB" dirty="0" smtClean="0"/>
              <a:t>2. External application</a:t>
            </a:r>
          </a:p>
          <a:p>
            <a:pPr lvl="1" eaLnBrk="1" hangingPunct="1"/>
            <a:r>
              <a:rPr lang="en-GB" sz="2400" dirty="0" smtClean="0"/>
              <a:t>Implement IExternalApplication</a:t>
            </a:r>
          </a:p>
          <a:p>
            <a:pPr lvl="1"/>
            <a:r>
              <a:rPr lang="en-GB" sz="2400" dirty="0" smtClean="0"/>
              <a:t>Applications can </a:t>
            </a:r>
            <a:r>
              <a:rPr lang="en-US" sz="2400" dirty="0" smtClean="0"/>
              <a:t>create new panels in the ribbon Add-Ins tab</a:t>
            </a:r>
            <a:endParaRPr lang="en-GB" sz="2400" dirty="0" smtClean="0"/>
          </a:p>
          <a:p>
            <a:pPr lvl="1" eaLnBrk="1" hangingPunct="1"/>
            <a:r>
              <a:rPr lang="en-GB" sz="2400" dirty="0" smtClean="0"/>
              <a:t>External applications make use of external commands, so 1. is a subset of 2.</a:t>
            </a:r>
          </a:p>
          <a:p>
            <a:pPr lvl="1" eaLnBrk="1" hangingPunct="1"/>
            <a:r>
              <a:rPr lang="en-GB" sz="2400" dirty="0" smtClean="0"/>
              <a:t>Listed </a:t>
            </a:r>
            <a:r>
              <a:rPr lang="en-GB" sz="2400" dirty="0"/>
              <a:t>in a add-in manifest file</a:t>
            </a:r>
          </a:p>
          <a:p>
            <a:pPr eaLnBrk="1" hangingPunct="1">
              <a:buFontTx/>
              <a:buNone/>
            </a:pPr>
            <a:endParaRPr lang="en-GB" sz="1200" dirty="0" smtClean="0"/>
          </a:p>
          <a:p>
            <a:pPr>
              <a:buNone/>
            </a:pPr>
            <a:r>
              <a:rPr lang="en-GB" dirty="0" smtClean="0"/>
              <a:t>3. Macro </a:t>
            </a:r>
          </a:p>
          <a:p>
            <a:pPr lvl="1"/>
            <a:r>
              <a:rPr lang="en-GB" sz="2400" dirty="0" smtClean="0"/>
              <a:t>[SDK Folder]\SDK\Macro Samples</a:t>
            </a:r>
          </a:p>
          <a:p>
            <a:pPr lvl="1"/>
            <a:r>
              <a:rPr lang="en-US" sz="2400" dirty="0" smtClean="0"/>
              <a:t>Macro environment changed from VSTA Macros to </a:t>
            </a:r>
            <a:r>
              <a:rPr lang="en-US" sz="2400" dirty="0" err="1" smtClean="0"/>
              <a:t>SharpDevelop</a:t>
            </a:r>
            <a:endParaRPr lang="en-US" sz="2400" dirty="0" smtClean="0"/>
          </a:p>
          <a:p>
            <a:pPr lvl="2"/>
            <a:r>
              <a:rPr lang="en-US" sz="2000" dirty="0" err="1" smtClean="0"/>
              <a:t>WikiHelp</a:t>
            </a:r>
            <a:r>
              <a:rPr lang="en-US" sz="2000" dirty="0" smtClean="0"/>
              <a:t> &gt; Revit Help &gt; Customize Revit &gt; Automating Tasks with Macros </a:t>
            </a:r>
            <a:r>
              <a:rPr lang="en-US" sz="2000" dirty="0"/>
              <a:t>&gt;  “</a:t>
            </a:r>
            <a:r>
              <a:rPr lang="en-US" sz="2000" dirty="0">
                <a:hlinkClick r:id="rId3"/>
              </a:rPr>
              <a:t>Upgrading Revit Macros</a:t>
            </a:r>
            <a:r>
              <a:rPr lang="en-US" sz="2000" dirty="0"/>
              <a:t>” </a:t>
            </a:r>
            <a:endParaRPr lang="en-GB" sz="2000" dirty="0"/>
          </a:p>
          <a:p>
            <a:pPr lvl="2"/>
            <a:r>
              <a:rPr lang="en-GB" sz="2000" dirty="0" smtClean="0">
                <a:hlinkClick r:id="rId4"/>
              </a:rPr>
              <a:t>http://thebuildingcode.typepad.com/blog/2012/04/migrating-vsta-macros-to-sharpdevelop.html</a:t>
            </a:r>
            <a:endParaRPr lang="en-GB" sz="2000" dirty="0" smtClean="0"/>
          </a:p>
          <a:p>
            <a:pPr lvl="1"/>
            <a:endParaRPr lang="en-GB" dirty="0" smtClean="0"/>
          </a:p>
          <a:p>
            <a:pPr lvl="1">
              <a:buNone/>
            </a:pPr>
            <a:endParaRPr lang="en-GB" sz="2400" dirty="0" smtClean="0"/>
          </a:p>
        </p:txBody>
      </p:sp>
      <p:sp>
        <p:nvSpPr>
          <p:cNvPr id="20484"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Getting Started</a:t>
            </a:r>
          </a:p>
        </p:txBody>
      </p:sp>
    </p:spTree>
    <p:extLst>
      <p:ext uri="{BB962C8B-B14F-4D97-AF65-F5344CB8AC3E}">
        <p14:creationId xmlns="" xmlns:p14="http://schemas.microsoft.com/office/powerpoint/2010/main" val="264000408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Revit API DLLs</a:t>
            </a:r>
            <a:endParaRPr lang="en-GB" dirty="0" smtClean="0"/>
          </a:p>
        </p:txBody>
      </p:sp>
      <p:sp>
        <p:nvSpPr>
          <p:cNvPr id="18435" name="Rectangle 3"/>
          <p:cNvSpPr>
            <a:spLocks noGrp="1" noChangeArrowheads="1"/>
          </p:cNvSpPr>
          <p:nvPr>
            <p:ph idx="1"/>
          </p:nvPr>
        </p:nvSpPr>
        <p:spPr/>
        <p:txBody>
          <a:bodyPr/>
          <a:lstStyle/>
          <a:p>
            <a:pPr lvl="1"/>
            <a:r>
              <a:rPr lang="en-GB" smtClean="0"/>
              <a:t>.NET API</a:t>
            </a:r>
          </a:p>
          <a:p>
            <a:pPr lvl="2"/>
            <a:r>
              <a:rPr lang="en-GB" smtClean="0"/>
              <a:t>Microsoft Visual Studio 2010 </a:t>
            </a:r>
          </a:p>
          <a:p>
            <a:pPr lvl="2"/>
            <a:r>
              <a:rPr lang="en-GB" smtClean="0"/>
              <a:t>Microsoft .NET Framework 4.0</a:t>
            </a:r>
          </a:p>
          <a:p>
            <a:pPr lvl="2"/>
            <a:r>
              <a:rPr lang="en-GB" smtClean="0"/>
              <a:t>Reference "[Revit  Install folder]\Program\RevitAPI.dll“</a:t>
            </a:r>
          </a:p>
          <a:p>
            <a:pPr lvl="2"/>
            <a:r>
              <a:rPr lang="en-GB" smtClean="0"/>
              <a:t>Reference "[Revit  Install folder]\Program\RevitAPIUI.dll“</a:t>
            </a:r>
          </a:p>
          <a:p>
            <a:pPr lvl="2"/>
            <a:r>
              <a:rPr lang="en-GB" smtClean="0"/>
              <a:t>Remember to set 'Copy Local' to False</a:t>
            </a:r>
          </a:p>
          <a:p>
            <a:pPr lvl="2"/>
            <a:r>
              <a:rPr lang="en-GB" smtClean="0"/>
              <a:t>C# or VB.NET, managed C++, any .NET compliant language</a:t>
            </a:r>
          </a:p>
          <a:p>
            <a:pPr lvl="2"/>
            <a:endParaRPr lang="en-GB" smtClean="0"/>
          </a:p>
          <a:p>
            <a:pPr lvl="1"/>
            <a:r>
              <a:rPr lang="en-GB" smtClean="0"/>
              <a:t>Revit, Revit Architecture, Structure and MEP flavours</a:t>
            </a:r>
          </a:p>
          <a:p>
            <a:pPr lvl="2"/>
            <a:r>
              <a:rPr lang="en-GB" smtClean="0"/>
              <a:t>Same API DLL</a:t>
            </a:r>
          </a:p>
          <a:p>
            <a:pPr lvl="2"/>
            <a:r>
              <a:rPr lang="en-GB" smtClean="0"/>
              <a:t>Certain functionality only works  in Architecture, MEP or Structure</a:t>
            </a:r>
            <a:endParaRPr lang="en-GB" dirty="0" smtClean="0"/>
          </a:p>
        </p:txBody>
      </p:sp>
      <p:sp>
        <p:nvSpPr>
          <p:cNvPr id="18436"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extLst>
      <p:ext uri="{BB962C8B-B14F-4D97-AF65-F5344CB8AC3E}">
        <p14:creationId xmlns="" xmlns:p14="http://schemas.microsoft.com/office/powerpoint/2010/main" val="19205322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AutoShape 9"/>
          <p:cNvSpPr>
            <a:spLocks noChangeArrowheads="1"/>
          </p:cNvSpPr>
          <p:nvPr/>
        </p:nvSpPr>
        <p:spPr bwMode="auto">
          <a:xfrm>
            <a:off x="638175" y="2668587"/>
            <a:ext cx="10967498" cy="665006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21506" name="Rectangle 2"/>
          <p:cNvSpPr>
            <a:spLocks noGrp="1" noChangeArrowheads="1"/>
          </p:cNvSpPr>
          <p:nvPr>
            <p:ph type="title"/>
          </p:nvPr>
        </p:nvSpPr>
        <p:spPr/>
        <p:txBody>
          <a:bodyPr/>
          <a:lstStyle/>
          <a:p>
            <a:r>
              <a:rPr lang="en-GB" dirty="0" smtClean="0"/>
              <a:t>External Command</a:t>
            </a:r>
          </a:p>
        </p:txBody>
      </p:sp>
      <p:sp>
        <p:nvSpPr>
          <p:cNvPr id="851971" name="Rectangle 3"/>
          <p:cNvSpPr>
            <a:spLocks noGrp="1" noChangeArrowheads="1"/>
          </p:cNvSpPr>
          <p:nvPr>
            <p:ph idx="1"/>
          </p:nvPr>
        </p:nvSpPr>
        <p:spPr>
          <a:xfrm>
            <a:off x="593725" y="1617553"/>
            <a:ext cx="11322050" cy="7320556"/>
          </a:xfrm>
        </p:spPr>
        <p:txBody>
          <a:bodyPr/>
          <a:lstStyle/>
          <a:p>
            <a:pPr lvl="1"/>
            <a:r>
              <a:rPr lang="en-GB" sz="2400" dirty="0" smtClean="0"/>
              <a:t>Implement </a:t>
            </a:r>
            <a:r>
              <a:rPr lang="en-GB" sz="2400" dirty="0" err="1" smtClean="0"/>
              <a:t>Autodesk.Revit.IExternalCommand</a:t>
            </a:r>
            <a:r>
              <a:rPr lang="en-GB" sz="2400" dirty="0" smtClean="0"/>
              <a:t> interface</a:t>
            </a:r>
          </a:p>
          <a:p>
            <a:pPr lvl="1"/>
            <a:r>
              <a:rPr lang="en-GB" sz="2400" dirty="0" smtClean="0"/>
              <a:t>Implement </a:t>
            </a:r>
            <a:r>
              <a:rPr lang="en-GB" sz="2400" dirty="0" err="1" smtClean="0"/>
              <a:t>IExternalCommand.Execute</a:t>
            </a:r>
            <a:r>
              <a:rPr lang="en-GB" sz="2400" dirty="0" smtClean="0"/>
              <a:t> method</a:t>
            </a:r>
          </a:p>
          <a:p>
            <a:pPr marL="1193734" lvl="3" indent="0">
              <a:buNone/>
            </a:pPr>
            <a:r>
              <a:rPr lang="en-GB" dirty="0" smtClean="0"/>
              <a:t>	</a:t>
            </a:r>
          </a:p>
        </p:txBody>
      </p:sp>
      <p:sp>
        <p:nvSpPr>
          <p:cNvPr id="21508" name="Text Box 5"/>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7" name="Rectangle 3"/>
          <p:cNvSpPr txBox="1">
            <a:spLocks noChangeArrowheads="1"/>
          </p:cNvSpPr>
          <p:nvPr/>
        </p:nvSpPr>
        <p:spPr bwMode="auto">
          <a:xfrm>
            <a:off x="638175" y="2826935"/>
            <a:ext cx="10820401" cy="65472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a:lstStyle>
          <a:p>
            <a:pPr marL="0" indent="0">
              <a:buNone/>
            </a:pPr>
            <a:r>
              <a:rPr lang="en-US" sz="2000" b="1" dirty="0" smtClean="0">
                <a:solidFill>
                  <a:schemeClr val="accent1"/>
                </a:solidFill>
                <a:latin typeface="Courier New" pitchFamily="49" charset="0"/>
                <a:cs typeface="Courier New" pitchFamily="49" charset="0"/>
              </a:rPr>
              <a:t>       </a:t>
            </a: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Transaction(</a:t>
            </a:r>
            <a:r>
              <a:rPr lang="en-US" sz="1800" b="1" dirty="0" err="1">
                <a:latin typeface="Courier New" pitchFamily="49" charset="0"/>
                <a:cs typeface="Courier New" pitchFamily="49" charset="0"/>
              </a:rPr>
              <a:t>TransactionMode.Manual</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Regeneration(</a:t>
            </a:r>
            <a:r>
              <a:rPr lang="en-US" sz="1800" b="1" dirty="0" err="1">
                <a:latin typeface="Courier New" pitchFamily="49" charset="0"/>
                <a:cs typeface="Courier New" pitchFamily="49" charset="0"/>
              </a:rPr>
              <a:t>RegenerationOption.Manual</a:t>
            </a:r>
            <a:r>
              <a:rPr lang="en-US" sz="1800" b="1" dirty="0">
                <a:latin typeface="Courier New" pitchFamily="49" charset="0"/>
                <a:cs typeface="Courier New" pitchFamily="49" charset="0"/>
              </a:rPr>
              <a:t>)]</a:t>
            </a:r>
          </a:p>
          <a:p>
            <a:pPr lvl="3">
              <a:spcBef>
                <a:spcPts val="0"/>
              </a:spcBef>
              <a:buFont typeface="Wingdings" pitchFamily="2" charset="2"/>
              <a:buNone/>
            </a:pPr>
            <a:r>
              <a:rPr lang="en-GB" sz="1800" b="1" dirty="0" smtClean="0">
                <a:solidFill>
                  <a:schemeClr val="accent1"/>
                </a:solidFill>
                <a:latin typeface="Courier New" pitchFamily="49" charset="0"/>
                <a:cs typeface="Courier New" pitchFamily="49" charset="0"/>
              </a:rPr>
              <a:t>public class </a:t>
            </a:r>
            <a:r>
              <a:rPr lang="en-GB" sz="1800" b="1" dirty="0" smtClean="0">
                <a:latin typeface="Courier New" pitchFamily="49" charset="0"/>
                <a:cs typeface="Courier New" pitchFamily="49" charset="0"/>
              </a:rPr>
              <a:t>Command : </a:t>
            </a:r>
            <a:r>
              <a:rPr lang="en-GB" sz="1800" b="1" dirty="0" err="1" smtClean="0">
                <a:latin typeface="Courier New" pitchFamily="49" charset="0"/>
                <a:cs typeface="Courier New" pitchFamily="49" charset="0"/>
              </a:rPr>
              <a:t>IExternalCommand</a:t>
            </a:r>
            <a:endParaRPr lang="en-GB" sz="1800" b="1" dirty="0" smtClean="0">
              <a:latin typeface="Courier New" pitchFamily="49" charset="0"/>
              <a:cs typeface="Courier New" pitchFamily="49" charset="0"/>
            </a:endParaRPr>
          </a:p>
          <a:p>
            <a:pPr lvl="3">
              <a:spcBef>
                <a:spcPts val="0"/>
              </a:spcBef>
              <a:buFont typeface="Wingdings" pitchFamily="2" charset="2"/>
              <a:buNone/>
            </a:pPr>
            <a:r>
              <a:rPr lang="en-GB" sz="1800" b="1" dirty="0" smtClean="0">
                <a:latin typeface="Courier New" pitchFamily="49" charset="0"/>
                <a:cs typeface="Courier New" pitchFamily="49" charset="0"/>
              </a:rPr>
              <a:t>{</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smtClean="0">
                <a:solidFill>
                  <a:schemeClr val="accent1"/>
                </a:solidFill>
                <a:latin typeface="Courier New" pitchFamily="49" charset="0"/>
                <a:cs typeface="Courier New" pitchFamily="49" charset="0"/>
              </a:rPr>
              <a:t>public</a:t>
            </a:r>
            <a:r>
              <a:rPr lang="en-GB"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Result </a:t>
            </a:r>
            <a:r>
              <a:rPr lang="en-US" sz="1800" dirty="0" smtClean="0"/>
              <a:t> </a:t>
            </a:r>
            <a:r>
              <a:rPr lang="en-GB" sz="1800" b="1" dirty="0" smtClean="0">
                <a:solidFill>
                  <a:schemeClr val="folHlink"/>
                </a:solidFill>
                <a:latin typeface="Courier New" pitchFamily="49" charset="0"/>
                <a:cs typeface="Courier New" pitchFamily="49" charset="0"/>
              </a:rPr>
              <a:t>Execute</a:t>
            </a:r>
            <a:r>
              <a:rPr lang="en-GB" sz="1800" b="1" dirty="0" smtClean="0">
                <a:latin typeface="Courier New" pitchFamily="49" charset="0"/>
                <a:cs typeface="Courier New" pitchFamily="49" charset="0"/>
              </a:rPr>
              <a:t>(</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err="1" smtClean="0">
                <a:latin typeface="Courier New" pitchFamily="49" charset="0"/>
                <a:cs typeface="Courier New" pitchFamily="49" charset="0"/>
              </a:rPr>
              <a:t>ExternalCommandData</a:t>
            </a:r>
            <a:r>
              <a:rPr lang="en-GB" sz="1800" b="1" dirty="0" smtClean="0">
                <a:latin typeface="Courier New" pitchFamily="49" charset="0"/>
                <a:cs typeface="Courier New" pitchFamily="49" charset="0"/>
              </a:rPr>
              <a:t> </a:t>
            </a:r>
            <a:r>
              <a:rPr lang="en-GB" sz="1800" b="1" dirty="0" err="1" smtClean="0">
                <a:latin typeface="Courier New" pitchFamily="49" charset="0"/>
                <a:cs typeface="Courier New" pitchFamily="49" charset="0"/>
              </a:rPr>
              <a:t>commandData</a:t>
            </a:r>
            <a:r>
              <a:rPr lang="en-GB" sz="1800" b="1" dirty="0" smtClean="0">
                <a:latin typeface="Courier New" pitchFamily="49" charset="0"/>
                <a:cs typeface="Courier New" pitchFamily="49" charset="0"/>
              </a:rPr>
              <a:t>,</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smtClean="0">
                <a:solidFill>
                  <a:srgbClr val="00AADD"/>
                </a:solidFill>
                <a:latin typeface="Courier New" pitchFamily="49" charset="0"/>
                <a:cs typeface="Courier New" pitchFamily="49" charset="0"/>
              </a:rPr>
              <a:t>ref string</a:t>
            </a:r>
            <a:r>
              <a:rPr lang="en-GB" sz="1800" b="1" dirty="0" smtClean="0">
                <a:latin typeface="Courier New" pitchFamily="49" charset="0"/>
                <a:cs typeface="Courier New" pitchFamily="49" charset="0"/>
              </a:rPr>
              <a:t> message, </a:t>
            </a:r>
          </a:p>
          <a:p>
            <a:pPr lvl="3">
              <a:spcBef>
                <a:spcPts val="0"/>
              </a:spcBef>
              <a:buFont typeface="Wingdings" pitchFamily="2" charset="2"/>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ElementSet</a:t>
            </a:r>
            <a:r>
              <a:rPr lang="en-US" sz="1800" b="1" dirty="0" smtClean="0">
                <a:latin typeface="Courier New" pitchFamily="49" charset="0"/>
                <a:cs typeface="Courier New" pitchFamily="49" charset="0"/>
              </a:rPr>
              <a:t> </a:t>
            </a:r>
            <a:r>
              <a:rPr lang="en-GB" sz="1800" b="1" dirty="0" smtClean="0">
                <a:latin typeface="Courier New" pitchFamily="49" charset="0"/>
                <a:cs typeface="Courier New" pitchFamily="49" charset="0"/>
              </a:rPr>
              <a:t>elements</a:t>
            </a:r>
          </a:p>
          <a:p>
            <a:pPr lvl="3">
              <a:spcBef>
                <a:spcPts val="0"/>
              </a:spcBef>
              <a:buFont typeface="Wingdings" pitchFamily="2" charset="2"/>
              <a:buNone/>
            </a:pPr>
            <a:r>
              <a:rPr lang="en-GB" sz="1800" b="1" dirty="0">
                <a:latin typeface="Courier New" pitchFamily="49" charset="0"/>
                <a:cs typeface="Courier New" pitchFamily="49" charset="0"/>
              </a:rPr>
              <a:t> </a:t>
            </a: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smtClean="0">
                <a:solidFill>
                  <a:srgbClr val="00AADD"/>
                </a:solidFill>
                <a:latin typeface="Courier New" pitchFamily="49" charset="0"/>
                <a:cs typeface="Courier New" pitchFamily="49" charset="0"/>
              </a:rPr>
              <a:t>try</a:t>
            </a:r>
          </a:p>
          <a:p>
            <a:pPr lvl="3">
              <a:spcBef>
                <a:spcPts val="0"/>
              </a:spcBef>
              <a:buFont typeface="Wingdings" pitchFamily="2" charset="2"/>
              <a:buNone/>
            </a:pPr>
            <a:r>
              <a:rPr lang="en-GB" sz="1800" b="1" dirty="0" smtClean="0">
                <a:latin typeface="Courier New" pitchFamily="49" charset="0"/>
                <a:cs typeface="Courier New" pitchFamily="49" charset="0"/>
              </a:rPr>
              <a:t>        {</a:t>
            </a:r>
          </a:p>
          <a:p>
            <a:pPr lvl="3">
              <a:spcBef>
                <a:spcPts val="0"/>
              </a:spcBef>
              <a:buNone/>
            </a:pPr>
            <a:r>
              <a:rPr lang="en-GB" sz="1800" b="1" dirty="0">
                <a:latin typeface="Courier New" pitchFamily="49" charset="0"/>
                <a:cs typeface="Courier New" pitchFamily="49" charset="0"/>
              </a:rPr>
              <a:t> </a:t>
            </a:r>
            <a:r>
              <a:rPr lang="en-GB" sz="1800" b="1" dirty="0" smtClean="0">
                <a:latin typeface="Courier New" pitchFamily="49" charset="0"/>
                <a:cs typeface="Courier New" pitchFamily="49" charset="0"/>
              </a:rPr>
              <a:t>           </a:t>
            </a:r>
            <a:r>
              <a:rPr lang="en-GB" sz="1800" b="1" dirty="0" smtClean="0">
                <a:solidFill>
                  <a:srgbClr val="00B050"/>
                </a:solidFill>
                <a:latin typeface="Courier New" pitchFamily="49" charset="0"/>
                <a:cs typeface="Courier New" pitchFamily="49" charset="0"/>
              </a:rPr>
              <a:t>// Use transaction to perform DB changes...</a:t>
            </a:r>
            <a:endParaRPr lang="en-GB" sz="1800" b="1" dirty="0">
              <a:solidFill>
                <a:srgbClr val="00B050"/>
              </a:solidFill>
              <a:latin typeface="Courier New" pitchFamily="49" charset="0"/>
              <a:cs typeface="Courier New" pitchFamily="49" charset="0"/>
            </a:endParaRPr>
          </a:p>
          <a:p>
            <a:pPr lvl="3">
              <a:spcBef>
                <a:spcPts val="0"/>
              </a:spcBef>
              <a:buNone/>
            </a:pPr>
            <a:r>
              <a:rPr lang="en-GB" sz="1800" b="1" dirty="0" smtClean="0">
                <a:solidFill>
                  <a:srgbClr val="00AADD"/>
                </a:solidFill>
                <a:latin typeface="Courier New" pitchFamily="49" charset="0"/>
                <a:cs typeface="Courier New" pitchFamily="49" charset="0"/>
              </a:rPr>
              <a:t>		   return</a:t>
            </a:r>
            <a:r>
              <a:rPr lang="en-GB" sz="1800" b="1" dirty="0" smtClean="0">
                <a:latin typeface="Courier New" pitchFamily="49" charset="0"/>
                <a:cs typeface="Courier New" pitchFamily="49" charset="0"/>
              </a:rPr>
              <a:t> </a:t>
            </a:r>
            <a:r>
              <a:rPr lang="en-GB" sz="1800" b="1" dirty="0" err="1">
                <a:solidFill>
                  <a:schemeClr val="folHlink"/>
                </a:solidFill>
                <a:latin typeface="Courier New" pitchFamily="49" charset="0"/>
                <a:cs typeface="Courier New" pitchFamily="49" charset="0"/>
              </a:rPr>
              <a:t>IExternalCommand.Result.Succeeded</a:t>
            </a:r>
            <a:r>
              <a:rPr lang="en-GB" sz="1800" b="1" dirty="0">
                <a:latin typeface="Courier New" pitchFamily="49" charset="0"/>
                <a:cs typeface="Courier New" pitchFamily="49" charset="0"/>
              </a:rPr>
              <a:t>;</a:t>
            </a:r>
          </a:p>
          <a:p>
            <a:pPr lvl="3">
              <a:spcBef>
                <a:spcPts val="0"/>
              </a:spcBef>
              <a:buNone/>
            </a:pPr>
            <a:r>
              <a:rPr lang="en-GB" sz="1800" b="1" dirty="0">
                <a:latin typeface="Courier New" pitchFamily="49" charset="0"/>
                <a:cs typeface="Courier New" pitchFamily="49" charset="0"/>
              </a:rPr>
              <a:t> </a:t>
            </a:r>
            <a:r>
              <a:rPr lang="en-GB" sz="1800" b="1" dirty="0" smtClean="0">
                <a:latin typeface="Courier New" pitchFamily="49" charset="0"/>
                <a:cs typeface="Courier New" pitchFamily="49" charset="0"/>
              </a:rPr>
              <a:t>           </a:t>
            </a:r>
            <a:r>
              <a:rPr lang="en-GB" sz="1800" b="1" dirty="0" smtClean="0">
                <a:solidFill>
                  <a:srgbClr val="00B050"/>
                </a:solidFill>
                <a:latin typeface="Courier New" pitchFamily="49" charset="0"/>
                <a:cs typeface="Courier New" pitchFamily="49" charset="0"/>
              </a:rPr>
              <a:t>//return </a:t>
            </a:r>
            <a:r>
              <a:rPr lang="en-GB" sz="1800" b="1" dirty="0" err="1">
                <a:solidFill>
                  <a:srgbClr val="00B050"/>
                </a:solidFill>
                <a:latin typeface="Courier New" pitchFamily="49" charset="0"/>
                <a:cs typeface="Courier New" pitchFamily="49" charset="0"/>
              </a:rPr>
              <a:t>IExternalCommand.Result.Canceled</a:t>
            </a:r>
            <a:r>
              <a:rPr lang="en-GB" sz="1800" b="1" dirty="0">
                <a:solidFill>
                  <a:srgbClr val="00B050"/>
                </a:solidFill>
                <a:latin typeface="Courier New" pitchFamily="49" charset="0"/>
                <a:cs typeface="Courier New" pitchFamily="49" charset="0"/>
              </a:rPr>
              <a:t>; </a:t>
            </a:r>
            <a:r>
              <a:rPr lang="en-GB" sz="1800" b="1" dirty="0" smtClean="0">
                <a:latin typeface="Courier New" pitchFamily="49" charset="0"/>
                <a:cs typeface="Courier New" pitchFamily="49" charset="0"/>
              </a:rPr>
              <a:t>                  </a:t>
            </a:r>
          </a:p>
          <a:p>
            <a:pPr lvl="3">
              <a:spcBef>
                <a:spcPts val="0"/>
              </a:spcBef>
              <a:buNone/>
            </a:pPr>
            <a:r>
              <a:rPr lang="en-GB" sz="1800" b="1" dirty="0">
                <a:latin typeface="Courier New" pitchFamily="49" charset="0"/>
                <a:cs typeface="Courier New" pitchFamily="49" charset="0"/>
              </a:rPr>
              <a:t> </a:t>
            </a: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smtClean="0">
                <a:solidFill>
                  <a:srgbClr val="00AADD"/>
                </a:solidFill>
                <a:latin typeface="Courier New" pitchFamily="49" charset="0"/>
                <a:cs typeface="Courier New" pitchFamily="49" charset="0"/>
              </a:rPr>
              <a:t>catch</a:t>
            </a:r>
            <a:r>
              <a:rPr lang="en-GB" sz="1800" b="1" dirty="0" smtClean="0">
                <a:latin typeface="Courier New" pitchFamily="49" charset="0"/>
                <a:cs typeface="Courier New" pitchFamily="49" charset="0"/>
              </a:rPr>
              <a:t>( </a:t>
            </a:r>
            <a:r>
              <a:rPr lang="en-GB" sz="1800" b="1" dirty="0" err="1" smtClean="0">
                <a:latin typeface="Courier New" pitchFamily="49" charset="0"/>
                <a:cs typeface="Courier New" pitchFamily="49" charset="0"/>
              </a:rPr>
              <a:t>System.Exception</a:t>
            </a:r>
            <a:r>
              <a:rPr lang="en-GB" sz="1800" b="1" dirty="0" smtClean="0">
                <a:latin typeface="Courier New" pitchFamily="49" charset="0"/>
                <a:cs typeface="Courier New" pitchFamily="49" charset="0"/>
              </a:rPr>
              <a:t> ex )</a:t>
            </a:r>
          </a:p>
          <a:p>
            <a:pPr lvl="3">
              <a:spcBef>
                <a:spcPts val="0"/>
              </a:spcBef>
              <a:buFont typeface="Wingdings" pitchFamily="2" charset="2"/>
              <a:buNone/>
            </a:pP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            message = </a:t>
            </a:r>
            <a:r>
              <a:rPr lang="en-GB" sz="1800" b="1" dirty="0" err="1" smtClean="0">
                <a:latin typeface="Courier New" pitchFamily="49" charset="0"/>
                <a:cs typeface="Courier New" pitchFamily="49" charset="0"/>
              </a:rPr>
              <a:t>ex.ToString</a:t>
            </a:r>
            <a:r>
              <a:rPr lang="en-GB" sz="1800" b="1" dirty="0" smtClean="0">
                <a:latin typeface="Courier New" pitchFamily="49" charset="0"/>
                <a:cs typeface="Courier New" pitchFamily="49" charset="0"/>
              </a:rPr>
              <a:t>();</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smtClean="0">
                <a:solidFill>
                  <a:srgbClr val="00AADD"/>
                </a:solidFill>
                <a:latin typeface="Courier New" pitchFamily="49" charset="0"/>
                <a:cs typeface="Courier New" pitchFamily="49" charset="0"/>
              </a:rPr>
              <a:t>return</a:t>
            </a:r>
            <a:r>
              <a:rPr lang="en-GB" sz="1800" b="1" dirty="0" smtClean="0">
                <a:latin typeface="Courier New" pitchFamily="49" charset="0"/>
                <a:cs typeface="Courier New" pitchFamily="49" charset="0"/>
              </a:rPr>
              <a:t> </a:t>
            </a:r>
            <a:r>
              <a:rPr lang="en-GB" sz="1800" b="1" dirty="0" err="1" smtClean="0">
                <a:solidFill>
                  <a:schemeClr val="folHlink"/>
                </a:solidFill>
                <a:latin typeface="Courier New" pitchFamily="49" charset="0"/>
                <a:cs typeface="Courier New" pitchFamily="49" charset="0"/>
              </a:rPr>
              <a:t>IExternalCommand.Result.Failed</a:t>
            </a:r>
            <a:r>
              <a:rPr lang="en-GB" sz="1800" b="1" dirty="0" smtClean="0">
                <a:latin typeface="Courier New" pitchFamily="49" charset="0"/>
                <a:cs typeface="Courier New" pitchFamily="49" charset="0"/>
              </a:rPr>
              <a:t>;</a:t>
            </a:r>
          </a:p>
          <a:p>
            <a:pPr lvl="3">
              <a:spcBef>
                <a:spcPts val="0"/>
              </a:spcBef>
              <a:buFont typeface="Wingdings" pitchFamily="2" charset="2"/>
              <a:buNone/>
            </a:pPr>
            <a:r>
              <a:rPr lang="en-GB" sz="1800" b="1" dirty="0" smtClean="0">
                <a:latin typeface="Courier New" pitchFamily="49" charset="0"/>
                <a:cs typeface="Courier New" pitchFamily="49" charset="0"/>
              </a:rPr>
              <a:t>	</a:t>
            </a:r>
            <a:r>
              <a:rPr lang="en-GB" sz="1800" b="1" dirty="0">
                <a:latin typeface="Courier New" pitchFamily="49" charset="0"/>
                <a:cs typeface="Courier New" pitchFamily="49" charset="0"/>
              </a:rPr>
              <a:t> </a:t>
            </a: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     }</a:t>
            </a:r>
          </a:p>
          <a:p>
            <a:pPr lvl="3">
              <a:spcBef>
                <a:spcPts val="0"/>
              </a:spcBef>
              <a:buFont typeface="Wingdings" pitchFamily="2" charset="2"/>
              <a:buNone/>
            </a:pPr>
            <a:r>
              <a:rPr lang="en-GB" sz="1800" b="1" dirty="0" smtClean="0">
                <a:latin typeface="Courier New" pitchFamily="49" charset="0"/>
                <a:cs typeface="Courier New" pitchFamily="49" charset="0"/>
              </a:rPr>
              <a:t>}</a:t>
            </a:r>
          </a:p>
        </p:txBody>
      </p:sp>
    </p:spTree>
    <p:extLst>
      <p:ext uri="{BB962C8B-B14F-4D97-AF65-F5344CB8AC3E}">
        <p14:creationId xmlns="" xmlns:p14="http://schemas.microsoft.com/office/powerpoint/2010/main" val="38091634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93725" y="1587"/>
            <a:ext cx="9798050" cy="1143000"/>
          </a:xfrm>
        </p:spPr>
        <p:txBody>
          <a:bodyPr/>
          <a:lstStyle/>
          <a:p>
            <a:r>
              <a:rPr lang="en-GB" sz="3600" smtClean="0"/>
              <a:t>Add-in Manifest for </a:t>
            </a:r>
            <a:r>
              <a:rPr lang="en-GB" sz="3600" dirty="0" smtClean="0"/>
              <a:t>External Command</a:t>
            </a:r>
          </a:p>
        </p:txBody>
      </p:sp>
      <p:sp>
        <p:nvSpPr>
          <p:cNvPr id="25604" name="Text Box 5"/>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
        <p:nvSpPr>
          <p:cNvPr id="10" name="Rectangle 3"/>
          <p:cNvSpPr txBox="1">
            <a:spLocks noChangeArrowheads="1"/>
          </p:cNvSpPr>
          <p:nvPr/>
        </p:nvSpPr>
        <p:spPr bwMode="auto">
          <a:xfrm>
            <a:off x="530236" y="1068387"/>
            <a:ext cx="10928339" cy="79248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a:lstStyle>
          <a:p>
            <a:pPr marL="0" indent="0">
              <a:buFont typeface="Wingdings" pitchFamily="2" charset="2"/>
              <a:buNone/>
            </a:pPr>
            <a:r>
              <a:rPr lang="en-US" sz="2400" dirty="0">
                <a:solidFill>
                  <a:srgbClr val="7030A0"/>
                </a:solidFill>
              </a:rPr>
              <a:t>&lt;?</a:t>
            </a:r>
            <a:r>
              <a:rPr lang="en-US" sz="2400" dirty="0" smtClean="0">
                <a:solidFill>
                  <a:srgbClr val="C00000"/>
                </a:solidFill>
              </a:rPr>
              <a:t>xml</a:t>
            </a:r>
            <a:r>
              <a:rPr lang="en-US" sz="2400" dirty="0" smtClean="0"/>
              <a:t> </a:t>
            </a:r>
            <a:r>
              <a:rPr lang="en-US" sz="2400" dirty="0">
                <a:solidFill>
                  <a:srgbClr val="FF0000"/>
                </a:solidFill>
              </a:rPr>
              <a:t>version</a:t>
            </a:r>
            <a:r>
              <a:rPr lang="en-US" sz="2400" dirty="0">
                <a:solidFill>
                  <a:srgbClr val="7030A0"/>
                </a:solidFill>
              </a:rPr>
              <a:t>="1.0" </a:t>
            </a:r>
            <a:r>
              <a:rPr lang="en-US" sz="2400" dirty="0" smtClean="0">
                <a:solidFill>
                  <a:srgbClr val="FF0000"/>
                </a:solidFill>
              </a:rPr>
              <a:t>encoding</a:t>
            </a:r>
            <a:r>
              <a:rPr lang="en-US" sz="2400" dirty="0">
                <a:solidFill>
                  <a:srgbClr val="7030A0"/>
                </a:solidFill>
              </a:rPr>
              <a:t>="utf-8"?&gt;</a:t>
            </a:r>
          </a:p>
          <a:p>
            <a:pPr marL="0" indent="0">
              <a:buFont typeface="Wingdings" pitchFamily="2" charset="2"/>
              <a:buNone/>
            </a:pPr>
            <a:r>
              <a:rPr lang="en-US" sz="2400" dirty="0">
                <a:solidFill>
                  <a:srgbClr val="7030A0"/>
                </a:solidFill>
              </a:rPr>
              <a:t>&lt;</a:t>
            </a:r>
            <a:r>
              <a:rPr lang="en-US" sz="2400" dirty="0" err="1">
                <a:solidFill>
                  <a:srgbClr val="C00000"/>
                </a:solidFill>
              </a:rPr>
              <a:t>RevitAddIns</a:t>
            </a:r>
            <a:r>
              <a:rPr lang="en-US" sz="2400" dirty="0">
                <a:solidFill>
                  <a:srgbClr val="7030A0"/>
                </a:solidFill>
              </a:rPr>
              <a:t>&gt;</a:t>
            </a:r>
          </a:p>
          <a:p>
            <a:pPr marL="0" indent="0">
              <a:buFont typeface="Wingdings" pitchFamily="2" charset="2"/>
              <a:buNone/>
            </a:pPr>
            <a:r>
              <a:rPr lang="en-US" sz="2400" dirty="0" smtClean="0"/>
              <a:t>  	</a:t>
            </a:r>
            <a:r>
              <a:rPr lang="en-US" sz="2400" dirty="0">
                <a:solidFill>
                  <a:srgbClr val="7030A0"/>
                </a:solidFill>
              </a:rPr>
              <a:t>&lt;</a:t>
            </a:r>
            <a:r>
              <a:rPr lang="en-US" sz="2400" dirty="0" err="1">
                <a:solidFill>
                  <a:srgbClr val="C00000"/>
                </a:solidFill>
              </a:rPr>
              <a:t>AddIn</a:t>
            </a:r>
            <a:r>
              <a:rPr lang="en-US" sz="2400" dirty="0" smtClean="0">
                <a:solidFill>
                  <a:srgbClr val="77BB11"/>
                </a:solidFill>
              </a:rPr>
              <a:t> </a:t>
            </a:r>
            <a:r>
              <a:rPr lang="en-US" sz="2400" dirty="0">
                <a:solidFill>
                  <a:srgbClr val="FF0000"/>
                </a:solidFill>
              </a:rPr>
              <a:t>Type</a:t>
            </a:r>
            <a:r>
              <a:rPr lang="en-US" sz="2400" dirty="0">
                <a:solidFill>
                  <a:srgbClr val="7030A0"/>
                </a:solidFill>
              </a:rPr>
              <a:t>="Command"&gt;</a:t>
            </a:r>
          </a:p>
          <a:p>
            <a:pPr marL="0" indent="0">
              <a:buFont typeface="Wingdings" pitchFamily="2" charset="2"/>
              <a:buNone/>
            </a:pPr>
            <a:r>
              <a:rPr lang="en-US" sz="2400" dirty="0" smtClean="0"/>
              <a:t>    		</a:t>
            </a:r>
            <a:r>
              <a:rPr lang="en-US" sz="2400" dirty="0">
                <a:solidFill>
                  <a:srgbClr val="7030A0"/>
                </a:solidFill>
              </a:rPr>
              <a:t>&lt;</a:t>
            </a:r>
            <a:r>
              <a:rPr lang="en-US" sz="2400" dirty="0">
                <a:solidFill>
                  <a:srgbClr val="C00000"/>
                </a:solidFill>
              </a:rPr>
              <a:t>Text</a:t>
            </a:r>
            <a:r>
              <a:rPr lang="en-US" sz="2400" dirty="0">
                <a:solidFill>
                  <a:srgbClr val="7030A0"/>
                </a:solidFill>
              </a:rPr>
              <a:t>&gt;</a:t>
            </a:r>
            <a:r>
              <a:rPr lang="en-US" sz="2400" dirty="0" smtClean="0">
                <a:solidFill>
                  <a:schemeClr val="tx1"/>
                </a:solidFill>
              </a:rPr>
              <a:t>Hello World</a:t>
            </a:r>
            <a:r>
              <a:rPr lang="en-US" sz="2400" dirty="0">
                <a:solidFill>
                  <a:srgbClr val="7030A0"/>
                </a:solidFill>
              </a:rPr>
              <a:t>&lt;/</a:t>
            </a:r>
            <a:r>
              <a:rPr lang="en-US" sz="2400" dirty="0">
                <a:solidFill>
                  <a:srgbClr val="C00000"/>
                </a:solidFill>
              </a:rPr>
              <a:t>Text</a:t>
            </a:r>
            <a:r>
              <a:rPr lang="en-US" sz="2400" dirty="0">
                <a:solidFill>
                  <a:srgbClr val="7030A0"/>
                </a:solidFill>
              </a:rPr>
              <a:t>&gt;</a:t>
            </a:r>
            <a:r>
              <a:rPr lang="en-US" sz="2400" dirty="0" smtClean="0">
                <a:solidFill>
                  <a:srgbClr val="00B0F0"/>
                </a:solidFill>
              </a:rPr>
              <a:t/>
            </a:r>
            <a:br>
              <a:rPr lang="en-US" sz="2400" dirty="0" smtClean="0">
                <a:solidFill>
                  <a:srgbClr val="00B0F0"/>
                </a:solidFill>
              </a:rPr>
            </a:br>
            <a:r>
              <a:rPr lang="en-US" sz="2400" dirty="0" smtClean="0">
                <a:solidFill>
                  <a:srgbClr val="00B0F0"/>
                </a:solidFill>
              </a:rPr>
              <a:t>                          </a:t>
            </a:r>
            <a:r>
              <a:rPr lang="en-US" sz="2400" dirty="0">
                <a:solidFill>
                  <a:srgbClr val="7030A0"/>
                </a:solidFill>
              </a:rPr>
              <a:t>&lt;</a:t>
            </a:r>
            <a:r>
              <a:rPr lang="en-US" sz="2400" dirty="0" err="1">
                <a:solidFill>
                  <a:srgbClr val="C00000"/>
                </a:solidFill>
              </a:rPr>
              <a:t>FullClassName</a:t>
            </a:r>
            <a:r>
              <a:rPr lang="en-US" sz="2400" dirty="0">
                <a:solidFill>
                  <a:srgbClr val="7030A0"/>
                </a:solidFill>
              </a:rPr>
              <a:t>&gt;</a:t>
            </a:r>
            <a:r>
              <a:rPr lang="en-US" sz="2400" dirty="0" err="1">
                <a:solidFill>
                  <a:schemeClr val="tx1"/>
                </a:solidFill>
              </a:rPr>
              <a:t>IntroCs.HelloWorld</a:t>
            </a:r>
            <a:r>
              <a:rPr lang="en-US" sz="2400" dirty="0">
                <a:solidFill>
                  <a:srgbClr val="7030A0"/>
                </a:solidFill>
              </a:rPr>
              <a:t>&lt;/</a:t>
            </a:r>
            <a:r>
              <a:rPr lang="en-US" sz="2400" dirty="0" err="1">
                <a:solidFill>
                  <a:srgbClr val="C00000"/>
                </a:solidFill>
              </a:rPr>
              <a:t>FullClassName</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a:solidFill>
                  <a:srgbClr val="C00000"/>
                </a:solidFill>
              </a:rPr>
              <a:t>Assembly</a:t>
            </a:r>
            <a:r>
              <a:rPr lang="en-US" sz="2400" dirty="0">
                <a:solidFill>
                  <a:srgbClr val="7030A0"/>
                </a:solidFill>
              </a:rPr>
              <a:t>&gt;</a:t>
            </a:r>
            <a:r>
              <a:rPr lang="en-US" sz="2400" dirty="0">
                <a:solidFill>
                  <a:schemeClr val="tx1"/>
                </a:solidFill>
              </a:rPr>
              <a:t>IntroCs.dll</a:t>
            </a:r>
            <a:r>
              <a:rPr lang="en-US" sz="2400" dirty="0">
                <a:solidFill>
                  <a:srgbClr val="7030A0"/>
                </a:solidFill>
              </a:rPr>
              <a:t>&lt;/</a:t>
            </a:r>
            <a:r>
              <a:rPr lang="en-US" sz="2400" dirty="0">
                <a:solidFill>
                  <a:srgbClr val="C00000"/>
                </a:solidFill>
              </a:rPr>
              <a:t>Assembly</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err="1">
                <a:solidFill>
                  <a:srgbClr val="C00000"/>
                </a:solidFill>
              </a:rPr>
              <a:t>AddInId</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chemeClr val="tx1"/>
                </a:solidFill>
              </a:rPr>
              <a:t>8d4aebdc-43f2-4b6e-98df-3afd3f2001c7</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err="1">
                <a:solidFill>
                  <a:srgbClr val="C00000"/>
                </a:solidFill>
              </a:rPr>
              <a:t>AddInId</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err="1">
                <a:solidFill>
                  <a:srgbClr val="C00000"/>
                </a:solidFill>
              </a:rPr>
              <a:t>VendorId</a:t>
            </a:r>
            <a:r>
              <a:rPr lang="en-US" sz="2400" dirty="0">
                <a:solidFill>
                  <a:srgbClr val="7030A0"/>
                </a:solidFill>
              </a:rPr>
              <a:t>&gt;</a:t>
            </a:r>
            <a:r>
              <a:rPr lang="en-US" sz="2400" dirty="0">
                <a:solidFill>
                  <a:schemeClr val="tx1"/>
                </a:solidFill>
              </a:rPr>
              <a:t>ADNP</a:t>
            </a:r>
            <a:r>
              <a:rPr lang="en-US" sz="2400" dirty="0">
                <a:solidFill>
                  <a:srgbClr val="7030A0"/>
                </a:solidFill>
              </a:rPr>
              <a:t>&lt;/</a:t>
            </a:r>
            <a:r>
              <a:rPr lang="en-US" sz="2400" dirty="0" err="1">
                <a:solidFill>
                  <a:srgbClr val="C00000"/>
                </a:solidFill>
              </a:rPr>
              <a:t>VendorId</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err="1">
                <a:solidFill>
                  <a:srgbClr val="C00000"/>
                </a:solidFill>
              </a:rPr>
              <a:t>VendorDescription</a:t>
            </a:r>
            <a:r>
              <a:rPr lang="en-US" sz="2400" dirty="0">
                <a:solidFill>
                  <a:srgbClr val="7030A0"/>
                </a:solidFill>
              </a:rPr>
              <a:t>&gt;</a:t>
            </a:r>
          </a:p>
          <a:p>
            <a:pPr marL="0" indent="0">
              <a:buFont typeface="Wingdings" pitchFamily="2" charset="2"/>
              <a:buNone/>
            </a:pPr>
            <a:r>
              <a:rPr lang="en-US" sz="2400" dirty="0" smtClean="0">
                <a:solidFill>
                  <a:srgbClr val="00B0F0"/>
                </a:solidFill>
              </a:rPr>
              <a:t>			</a:t>
            </a:r>
            <a:r>
              <a:rPr lang="en-US" sz="2400" dirty="0">
                <a:solidFill>
                  <a:schemeClr val="tx1"/>
                </a:solidFill>
              </a:rPr>
              <a:t>Autodesk, Inc. www.autodesk.com</a:t>
            </a:r>
          </a:p>
          <a:p>
            <a:pPr marL="0" indent="0">
              <a:buFont typeface="Wingdings" pitchFamily="2" charset="2"/>
              <a:buNone/>
            </a:pPr>
            <a:r>
              <a:rPr lang="en-US" sz="2400" dirty="0" smtClean="0">
                <a:solidFill>
                  <a:srgbClr val="00B0F0"/>
                </a:solidFill>
              </a:rPr>
              <a:t>		</a:t>
            </a:r>
            <a:r>
              <a:rPr lang="en-US" sz="2400" dirty="0">
                <a:solidFill>
                  <a:srgbClr val="7030A0"/>
                </a:solidFill>
              </a:rPr>
              <a:t>&lt;/</a:t>
            </a:r>
            <a:r>
              <a:rPr lang="en-US" sz="2400" dirty="0" err="1">
                <a:solidFill>
                  <a:srgbClr val="C00000"/>
                </a:solidFill>
              </a:rPr>
              <a:t>VendorDescription</a:t>
            </a:r>
            <a:r>
              <a:rPr lang="en-US" sz="2400" dirty="0">
                <a:solidFill>
                  <a:srgbClr val="7030A0"/>
                </a:solidFill>
              </a:rPr>
              <a:t>&gt;</a:t>
            </a:r>
          </a:p>
          <a:p>
            <a:pPr marL="0" indent="0">
              <a:buFont typeface="Wingdings" pitchFamily="2" charset="2"/>
              <a:buNone/>
            </a:pPr>
            <a:r>
              <a:rPr lang="en-US" sz="2400" dirty="0" smtClean="0"/>
              <a:t>  	</a:t>
            </a:r>
            <a:r>
              <a:rPr lang="en-US" sz="2400" dirty="0">
                <a:solidFill>
                  <a:srgbClr val="7030A0"/>
                </a:solidFill>
              </a:rPr>
              <a:t>&lt;/</a:t>
            </a:r>
            <a:r>
              <a:rPr lang="en-US" sz="2400" dirty="0" err="1">
                <a:solidFill>
                  <a:srgbClr val="C00000"/>
                </a:solidFill>
              </a:rPr>
              <a:t>AddIn</a:t>
            </a:r>
            <a:r>
              <a:rPr lang="en-US" sz="2400" dirty="0">
                <a:solidFill>
                  <a:srgbClr val="7030A0"/>
                </a:solidFill>
              </a:rPr>
              <a:t>&gt;</a:t>
            </a:r>
          </a:p>
          <a:p>
            <a:pPr marL="0" indent="0">
              <a:buFont typeface="Wingdings" pitchFamily="2" charset="2"/>
              <a:buNone/>
            </a:pPr>
            <a:r>
              <a:rPr lang="en-US" sz="2400" dirty="0">
                <a:solidFill>
                  <a:srgbClr val="7030A0"/>
                </a:solidFill>
              </a:rPr>
              <a:t>&lt;/</a:t>
            </a:r>
            <a:r>
              <a:rPr lang="en-US" sz="2400" dirty="0" err="1">
                <a:solidFill>
                  <a:srgbClr val="C00000"/>
                </a:solidFill>
              </a:rPr>
              <a:t>RevitAddIns</a:t>
            </a:r>
            <a:r>
              <a:rPr lang="en-US" sz="2400" dirty="0" smtClean="0">
                <a:solidFill>
                  <a:srgbClr val="7030A0"/>
                </a:solidFill>
              </a:rPr>
              <a:t>&gt;</a:t>
            </a:r>
          </a:p>
          <a:p>
            <a:r>
              <a:rPr lang="en-US" sz="2400"/>
              <a:t>C</a:t>
            </a:r>
            <a:r>
              <a:rPr lang="en-US" sz="2400" smtClean="0"/>
              <a:t>reate add-in </a:t>
            </a:r>
            <a:r>
              <a:rPr lang="en-US" sz="2400" dirty="0"/>
              <a:t>manifest file and place it in </a:t>
            </a:r>
          </a:p>
          <a:p>
            <a:pPr marL="0" indent="0">
              <a:buNone/>
            </a:pPr>
            <a:r>
              <a:rPr lang="en-US" sz="2400" dirty="0"/>
              <a:t>        %</a:t>
            </a:r>
            <a:r>
              <a:rPr lang="en-US" sz="2400" dirty="0" err="1"/>
              <a:t>appdata</a:t>
            </a:r>
            <a:r>
              <a:rPr lang="en-US" sz="2400" dirty="0"/>
              <a:t>%\Autodesk\Revit\</a:t>
            </a:r>
            <a:r>
              <a:rPr lang="en-US" sz="2400" dirty="0" err="1"/>
              <a:t>Addins</a:t>
            </a:r>
            <a:r>
              <a:rPr lang="en-US" sz="2400" dirty="0"/>
              <a:t>\2013  </a:t>
            </a:r>
            <a:r>
              <a:rPr lang="en-US" sz="2400" dirty="0" smtClean="0"/>
              <a:t>   or</a:t>
            </a:r>
          </a:p>
          <a:p>
            <a:pPr marL="0" indent="0">
              <a:buNone/>
            </a:pPr>
            <a:r>
              <a:rPr lang="en-US" sz="2400" dirty="0"/>
              <a:t> </a:t>
            </a:r>
            <a:r>
              <a:rPr lang="en-US" sz="2400" dirty="0" smtClean="0"/>
              <a:t>       %</a:t>
            </a:r>
            <a:r>
              <a:rPr lang="en-US" sz="2400" dirty="0" err="1"/>
              <a:t>programdata</a:t>
            </a:r>
            <a:r>
              <a:rPr lang="en-US" sz="2400" dirty="0"/>
              <a:t>%\Autodesk\Revit\</a:t>
            </a:r>
            <a:r>
              <a:rPr lang="en-US" sz="2400" dirty="0" err="1"/>
              <a:t>Addins</a:t>
            </a:r>
            <a:r>
              <a:rPr lang="en-US" sz="2400" dirty="0"/>
              <a:t>\2013</a:t>
            </a:r>
          </a:p>
          <a:p>
            <a:pPr marL="0" indent="0">
              <a:buFont typeface="Wingdings" pitchFamily="2" charset="2"/>
              <a:buNone/>
            </a:pPr>
            <a:endParaRPr lang="en-US" sz="2400" dirty="0" smtClean="0">
              <a:solidFill>
                <a:srgbClr val="7030A0"/>
              </a:solidFill>
            </a:endParaRPr>
          </a:p>
          <a:p>
            <a:pPr marL="0" indent="0">
              <a:buFont typeface="Wingdings" pitchFamily="2" charset="2"/>
              <a:buNone/>
            </a:pPr>
            <a:endParaRPr lang="en-US" sz="2400" dirty="0" smtClean="0">
              <a:solidFill>
                <a:srgbClr val="7030A0"/>
              </a:solidFill>
            </a:endParaRPr>
          </a:p>
          <a:p>
            <a:pPr marL="0" indent="0">
              <a:buFont typeface="Wingdings" pitchFamily="2" charset="2"/>
              <a:buNone/>
            </a:pPr>
            <a:endParaRPr lang="en-GB" sz="2400" dirty="0">
              <a:solidFill>
                <a:srgbClr val="7030A0"/>
              </a:solidFill>
            </a:endParaRPr>
          </a:p>
        </p:txBody>
      </p:sp>
    </p:spTree>
    <p:extLst>
      <p:ext uri="{BB962C8B-B14F-4D97-AF65-F5344CB8AC3E}">
        <p14:creationId xmlns="" xmlns:p14="http://schemas.microsoft.com/office/powerpoint/2010/main" val="653669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4036" y="1296988"/>
            <a:ext cx="10471139" cy="7619999"/>
          </a:xfrm>
        </p:spPr>
        <p:txBody>
          <a:bodyPr/>
          <a:lstStyle/>
          <a:p>
            <a:pPr marL="510223" lvl="1" indent="-255112"/>
            <a:r>
              <a:rPr lang="en-GB" smtClean="0"/>
              <a:t>Implement </a:t>
            </a:r>
            <a:r>
              <a:rPr lang="en-GB" dirty="0" err="1" smtClean="0"/>
              <a:t>Autodesk.Revit.UI.IExternalApplication</a:t>
            </a:r>
            <a:r>
              <a:rPr lang="en-GB" dirty="0" smtClean="0"/>
              <a:t> interface</a:t>
            </a:r>
          </a:p>
          <a:p>
            <a:pPr marL="510223" lvl="1" indent="-255112"/>
            <a:r>
              <a:rPr lang="en-GB" dirty="0" smtClean="0"/>
              <a:t>Implement </a:t>
            </a:r>
            <a:r>
              <a:rPr lang="en-GB" dirty="0" err="1" smtClean="0"/>
              <a:t>OnStartup</a:t>
            </a:r>
            <a:r>
              <a:rPr lang="en-GB" dirty="0" smtClean="0"/>
              <a:t>() and </a:t>
            </a:r>
            <a:r>
              <a:rPr lang="en-GB" dirty="0" err="1" smtClean="0"/>
              <a:t>OnShutdown</a:t>
            </a:r>
            <a:r>
              <a:rPr lang="en-GB" dirty="0" smtClean="0"/>
              <a:t>() methods</a:t>
            </a:r>
          </a:p>
          <a:p>
            <a:endParaRPr lang="en-US" sz="1600" b="1" dirty="0" smtClean="0"/>
          </a:p>
          <a:p>
            <a:pPr marL="0" indent="0">
              <a:buNone/>
            </a:pPr>
            <a:r>
              <a:rPr lang="en-US" sz="1600" b="1" dirty="0" smtClean="0"/>
              <a:t> </a:t>
            </a:r>
            <a:r>
              <a:rPr lang="en-US" sz="1800" b="1" dirty="0" smtClean="0"/>
              <a:t>	</a:t>
            </a:r>
            <a:r>
              <a:rPr lang="en-US" sz="1800" b="1" dirty="0" smtClean="0">
                <a:solidFill>
                  <a:srgbClr val="00AADD"/>
                </a:solidFill>
                <a:latin typeface="Courier New" pitchFamily="49" charset="0"/>
                <a:cs typeface="Courier New" pitchFamily="49" charset="0"/>
              </a:rPr>
              <a:t>public class </a:t>
            </a:r>
            <a:r>
              <a:rPr lang="en-US" sz="1800" b="1" dirty="0" err="1" smtClean="0">
                <a:latin typeface="Courier New" pitchFamily="49" charset="0"/>
                <a:cs typeface="Courier New" pitchFamily="49" charset="0"/>
              </a:rPr>
              <a:t>HelloWorldApp</a:t>
            </a:r>
            <a:r>
              <a:rPr lang="en-US" sz="1800" b="1" dirty="0" smtClean="0"/>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IExternalApplication</a:t>
            </a:r>
            <a:endParaRPr lang="en-US" sz="1800" b="1" dirty="0" smtClean="0">
              <a:latin typeface="Courier New" pitchFamily="49" charset="0"/>
              <a:cs typeface="Courier New" pitchFamily="49" charset="0"/>
            </a:endParaRPr>
          </a:p>
          <a:p>
            <a:pPr marL="0" indent="0">
              <a:buNone/>
            </a:pPr>
            <a:r>
              <a:rPr lang="en-US" sz="1800" b="1" dirty="0" smtClean="0"/>
              <a:t>   	 {</a:t>
            </a:r>
          </a:p>
          <a:p>
            <a:pPr marL="0" indent="0">
              <a:buNone/>
            </a:pPr>
            <a:r>
              <a:rPr lang="en-US" sz="1800" b="1" dirty="0" smtClean="0"/>
              <a:t>       		</a:t>
            </a:r>
            <a:r>
              <a:rPr lang="en-US" sz="1800" b="1" dirty="0" smtClean="0">
                <a:latin typeface="Courier New" pitchFamily="49" charset="0"/>
                <a:cs typeface="Courier New" pitchFamily="49" charset="0"/>
              </a:rPr>
              <a:t> </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OnStartup</a:t>
            </a:r>
            <a:r>
              <a:rPr lang="en-US" sz="1800" b="1" dirty="0" smtClean="0">
                <a:solidFill>
                  <a:srgbClr val="00B050"/>
                </a:solidFill>
                <a:latin typeface="Courier New" pitchFamily="49" charset="0"/>
                <a:cs typeface="Courier New" pitchFamily="49" charset="0"/>
              </a:rPr>
              <a:t>() - called when Revit starts. </a:t>
            </a:r>
          </a:p>
          <a:p>
            <a:pPr marL="0" indent="0">
              <a:buNone/>
            </a:pPr>
            <a:r>
              <a:rPr lang="en-US" sz="1800" b="1" dirty="0" smtClean="0"/>
              <a:t>       		</a:t>
            </a:r>
            <a:r>
              <a:rPr lang="en-US" sz="1800" b="1" dirty="0" smtClean="0">
                <a:solidFill>
                  <a:srgbClr val="00AADD"/>
                </a:solidFill>
                <a:latin typeface="Courier New" pitchFamily="49" charset="0"/>
                <a:cs typeface="Courier New" pitchFamily="49" charset="0"/>
              </a:rPr>
              <a:t>public</a:t>
            </a:r>
            <a:r>
              <a:rPr lang="en-US" sz="1800" b="1" dirty="0" smtClean="0"/>
              <a:t> </a:t>
            </a:r>
            <a:r>
              <a:rPr lang="en-US" sz="1800" b="1" dirty="0" smtClean="0">
                <a:solidFill>
                  <a:schemeClr val="folHlink"/>
                </a:solidFill>
                <a:latin typeface="Courier New" pitchFamily="49" charset="0"/>
                <a:cs typeface="Courier New" pitchFamily="49" charset="0"/>
              </a:rPr>
              <a:t>Result</a:t>
            </a:r>
            <a:r>
              <a:rPr lang="en-US" sz="1800" b="1" dirty="0" smtClean="0"/>
              <a:t> </a:t>
            </a:r>
            <a:r>
              <a:rPr lang="en-US" sz="1800" b="1" dirty="0" err="1" smtClean="0">
                <a:solidFill>
                  <a:srgbClr val="0070C0"/>
                </a:solidFill>
              </a:rPr>
              <a:t>OnStartup</a:t>
            </a:r>
            <a:r>
              <a:rPr lang="en-US" sz="1800" b="1" dirty="0" smtClean="0">
                <a:solidFill>
                  <a:srgbClr val="0070C0"/>
                </a:solidFill>
              </a:rPr>
              <a:t> </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UIControlledApplication</a:t>
            </a:r>
            <a:r>
              <a:rPr lang="en-US" sz="1800" b="1" dirty="0" smtClean="0">
                <a:latin typeface="Courier New" pitchFamily="49" charset="0"/>
                <a:cs typeface="Courier New" pitchFamily="49" charset="0"/>
              </a:rPr>
              <a:t> app)</a:t>
            </a:r>
          </a:p>
          <a:p>
            <a:pPr marL="0" indent="0">
              <a:buNone/>
            </a:pPr>
            <a:r>
              <a:rPr lang="en-US" sz="1800" b="1" dirty="0" smtClean="0"/>
              <a:t>       		</a:t>
            </a:r>
            <a:r>
              <a:rPr lang="en-US" sz="1800" b="1" dirty="0" smtClean="0">
                <a:latin typeface="Courier New" pitchFamily="49" charset="0"/>
                <a:cs typeface="Courier New" pitchFamily="49" charset="0"/>
              </a:rPr>
              <a:t>{</a:t>
            </a:r>
          </a:p>
          <a:p>
            <a:pPr marL="0" indent="0">
              <a:buNone/>
            </a:pPr>
            <a:r>
              <a:rPr lang="en-US" sz="1800" b="1" smtClean="0">
                <a:solidFill>
                  <a:srgbClr val="00B050"/>
                </a:solidFill>
                <a:latin typeface="Courier New" pitchFamily="49" charset="0"/>
                <a:cs typeface="Courier New" pitchFamily="49" charset="0"/>
              </a:rPr>
              <a:t>                    // </a:t>
            </a:r>
            <a:r>
              <a:rPr lang="en-US" sz="1800" b="1" dirty="0" smtClean="0">
                <a:solidFill>
                  <a:srgbClr val="00B050"/>
                </a:solidFill>
                <a:latin typeface="Courier New" pitchFamily="49" charset="0"/>
                <a:cs typeface="Courier New" pitchFamily="49" charset="0"/>
              </a:rPr>
              <a:t>Create panel in add-in tab</a:t>
            </a:r>
          </a:p>
          <a:p>
            <a:pPr marL="0" indent="0">
              <a:buNone/>
            </a:pPr>
            <a:r>
              <a:rPr lang="en-US" sz="1800" b="1" dirty="0" smtClean="0"/>
              <a:t>           		</a:t>
            </a:r>
            <a:r>
              <a:rPr lang="en-US" sz="1800" b="1" smtClean="0"/>
              <a:t>	</a:t>
            </a:r>
            <a:r>
              <a:rPr lang="en-US" sz="1800" b="1" smtClean="0">
                <a:solidFill>
                  <a:srgbClr val="00AADD"/>
                </a:solidFill>
                <a:latin typeface="Courier New" pitchFamily="49" charset="0"/>
                <a:cs typeface="Courier New" pitchFamily="49" charset="0"/>
              </a:rPr>
              <a:t>return </a:t>
            </a:r>
            <a:r>
              <a:rPr lang="en-US" sz="1800" b="1" dirty="0" err="1" smtClean="0">
                <a:solidFill>
                  <a:schemeClr val="folHlink"/>
                </a:solidFill>
                <a:latin typeface="Courier New" pitchFamily="49" charset="0"/>
                <a:cs typeface="Courier New" pitchFamily="49" charset="0"/>
              </a:rPr>
              <a:t>Result.Succeeded</a:t>
            </a:r>
            <a:r>
              <a:rPr lang="en-US" sz="1800" b="1" dirty="0" smtClean="0">
                <a:solidFill>
                  <a:srgbClr val="00AADD"/>
                </a:solidFill>
                <a:latin typeface="Courier New" pitchFamily="49" charset="0"/>
                <a:cs typeface="Courier New" pitchFamily="49" charset="0"/>
              </a:rPr>
              <a:t>;</a:t>
            </a:r>
          </a:p>
          <a:p>
            <a:pPr marL="0" indent="0">
              <a:buNone/>
            </a:pPr>
            <a:r>
              <a:rPr lang="en-US" sz="1800" b="1" dirty="0" smtClean="0">
                <a:solidFill>
                  <a:srgbClr val="00AADD"/>
                </a:solidFill>
                <a:latin typeface="Courier New" pitchFamily="49" charset="0"/>
                <a:cs typeface="Courier New" pitchFamily="49" charset="0"/>
              </a:rPr>
              <a:t>        	</a:t>
            </a:r>
            <a:r>
              <a:rPr lang="en-US" sz="1800" b="1" dirty="0" smtClean="0">
                <a:latin typeface="Courier New" pitchFamily="49" charset="0"/>
                <a:cs typeface="Courier New" pitchFamily="49" charset="0"/>
              </a:rPr>
              <a:t>}</a:t>
            </a:r>
          </a:p>
          <a:p>
            <a:pPr marL="0" indent="0">
              <a:buNone/>
            </a:pPr>
            <a:endParaRPr lang="en-US" sz="1800" b="1" dirty="0" smtClean="0"/>
          </a:p>
          <a:p>
            <a:pPr marL="0" indent="0">
              <a:buNone/>
            </a:pPr>
            <a:r>
              <a:rPr lang="en-US" sz="1800" b="1" dirty="0" smtClean="0"/>
              <a:t>        		</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OnShutdown</a:t>
            </a:r>
            <a:r>
              <a:rPr lang="en-US" sz="1800" b="1" dirty="0" smtClean="0">
                <a:solidFill>
                  <a:srgbClr val="00B050"/>
                </a:solidFill>
                <a:latin typeface="Courier New" pitchFamily="49" charset="0"/>
                <a:cs typeface="Courier New" pitchFamily="49" charset="0"/>
              </a:rPr>
              <a:t>() - called when Revit ends. </a:t>
            </a:r>
          </a:p>
          <a:p>
            <a:pPr marL="0" indent="0">
              <a:buNone/>
            </a:pPr>
            <a:r>
              <a:rPr lang="en-US" sz="1800" b="1" dirty="0" smtClean="0"/>
              <a:t>        		</a:t>
            </a:r>
            <a:r>
              <a:rPr lang="en-US" sz="1800" b="1" dirty="0" smtClean="0">
                <a:solidFill>
                  <a:srgbClr val="00AADD"/>
                </a:solidFill>
                <a:latin typeface="Courier New" pitchFamily="49" charset="0"/>
                <a:cs typeface="Courier New" pitchFamily="49" charset="0"/>
              </a:rPr>
              <a:t>public</a:t>
            </a:r>
            <a:r>
              <a:rPr lang="en-US" sz="1800" b="1" dirty="0" smtClean="0"/>
              <a:t> </a:t>
            </a:r>
            <a:r>
              <a:rPr lang="en-US" sz="1800" b="1" dirty="0" smtClean="0">
                <a:solidFill>
                  <a:schemeClr val="folHlink"/>
                </a:solidFill>
                <a:latin typeface="Courier New" pitchFamily="49" charset="0"/>
                <a:cs typeface="Courier New" pitchFamily="49" charset="0"/>
              </a:rPr>
              <a:t>Result</a:t>
            </a:r>
            <a:r>
              <a:rPr lang="en-US" sz="1800" b="1" dirty="0" smtClean="0"/>
              <a:t> </a:t>
            </a:r>
            <a:r>
              <a:rPr lang="en-US" sz="1800" b="1" dirty="0" err="1" smtClean="0">
                <a:solidFill>
                  <a:srgbClr val="0070C0"/>
                </a:solidFill>
              </a:rPr>
              <a:t>OnShutdown</a:t>
            </a:r>
            <a:r>
              <a:rPr lang="en-US" sz="1800" b="1" dirty="0" smtClean="0">
                <a:solidFill>
                  <a:srgbClr val="0070C0"/>
                </a:solidFill>
              </a:rPr>
              <a:t> </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UIControlledApplication</a:t>
            </a:r>
            <a:r>
              <a:rPr lang="en-US" sz="1800" b="1" dirty="0" smtClean="0">
                <a:latin typeface="Courier New" pitchFamily="49" charset="0"/>
                <a:cs typeface="Courier New" pitchFamily="49" charset="0"/>
              </a:rPr>
              <a:t> app)</a:t>
            </a:r>
          </a:p>
          <a:p>
            <a:pPr marL="0" indent="0">
              <a:buNone/>
            </a:pPr>
            <a:r>
              <a:rPr lang="en-US" sz="1800" b="1" dirty="0" smtClean="0"/>
              <a:t>        		{</a:t>
            </a:r>
          </a:p>
          <a:p>
            <a:pPr marL="0" indent="0">
              <a:buNone/>
            </a:pPr>
            <a:r>
              <a:rPr lang="en-US" sz="1800" b="1" dirty="0" smtClean="0"/>
              <a:t>           			 </a:t>
            </a:r>
            <a:r>
              <a:rPr lang="en-US" sz="1800" b="1" dirty="0" smtClean="0">
                <a:solidFill>
                  <a:srgbClr val="00AADD"/>
                </a:solidFill>
                <a:latin typeface="Courier New" pitchFamily="49" charset="0"/>
                <a:cs typeface="Courier New" pitchFamily="49" charset="0"/>
              </a:rPr>
              <a:t>return</a:t>
            </a:r>
            <a:r>
              <a:rPr lang="en-US" sz="1800" b="1" dirty="0" smtClean="0">
                <a:solidFill>
                  <a:schemeClr val="folHlink"/>
                </a:solidFill>
                <a:latin typeface="Courier New" pitchFamily="49" charset="0"/>
                <a:cs typeface="Courier New" pitchFamily="49" charset="0"/>
              </a:rPr>
              <a:t> </a:t>
            </a:r>
            <a:r>
              <a:rPr lang="en-US" sz="1800" b="1" dirty="0" err="1" smtClean="0">
                <a:solidFill>
                  <a:schemeClr val="folHlink"/>
                </a:solidFill>
                <a:latin typeface="Courier New" pitchFamily="49" charset="0"/>
                <a:cs typeface="Courier New" pitchFamily="49" charset="0"/>
              </a:rPr>
              <a:t>Result.Succeeded</a:t>
            </a:r>
            <a:r>
              <a:rPr lang="en-US" sz="1800" b="1" dirty="0" smtClean="0"/>
              <a:t>;</a:t>
            </a:r>
          </a:p>
          <a:p>
            <a:pPr marL="0" indent="0">
              <a:buNone/>
            </a:pPr>
            <a:r>
              <a:rPr lang="en-US" sz="1800" b="1" dirty="0" smtClean="0"/>
              <a:t>       		 }</a:t>
            </a:r>
          </a:p>
          <a:p>
            <a:pPr marL="0" indent="0">
              <a:buNone/>
            </a:pPr>
            <a:r>
              <a:rPr lang="en-US" sz="1800" b="1" dirty="0" smtClean="0"/>
              <a:t>   	 }</a:t>
            </a:r>
          </a:p>
          <a:p>
            <a:pPr marL="0" indent="0">
              <a:buNone/>
            </a:pPr>
            <a:endParaRPr lang="en-US" sz="1400" b="1" dirty="0" smtClean="0"/>
          </a:p>
          <a:p>
            <a:pPr lvl="1"/>
            <a:r>
              <a:rPr lang="en-GB" smtClean="0"/>
              <a:t>Example: </a:t>
            </a:r>
            <a:r>
              <a:rPr lang="en-GB"/>
              <a:t>SDK </a:t>
            </a:r>
            <a:r>
              <a:rPr lang="en-GB" smtClean="0"/>
              <a:t>Ribbon sample</a:t>
            </a:r>
            <a:endParaRPr lang="en-US" dirty="0"/>
          </a:p>
        </p:txBody>
      </p:sp>
      <p:sp>
        <p:nvSpPr>
          <p:cNvPr id="23557" name="AutoShape 5"/>
          <p:cNvSpPr>
            <a:spLocks noChangeArrowheads="1"/>
          </p:cNvSpPr>
          <p:nvPr/>
        </p:nvSpPr>
        <p:spPr bwMode="auto">
          <a:xfrm>
            <a:off x="790575" y="2363787"/>
            <a:ext cx="9487406" cy="5410200"/>
          </a:xfrm>
          <a:prstGeom prst="roundRect">
            <a:avLst>
              <a:gd name="adj" fmla="val 16667"/>
            </a:avLst>
          </a:prstGeom>
          <a:noFill/>
          <a:ln w="9525" algn="ctr">
            <a:solidFill>
              <a:schemeClr val="tx1"/>
            </a:solidFill>
            <a:round/>
            <a:headEnd/>
            <a:tailEnd/>
          </a:ln>
        </p:spPr>
        <p:txBody>
          <a:bodyPr wrap="none" lIns="0" tIns="0" rIns="0" bIns="0" anchor="ctr"/>
          <a:lstStyle/>
          <a:p>
            <a:endParaRPr lang="en-GB"/>
          </a:p>
        </p:txBody>
      </p:sp>
      <p:sp>
        <p:nvSpPr>
          <p:cNvPr id="23554" name="Rectangle 2"/>
          <p:cNvSpPr>
            <a:spLocks noGrp="1" noChangeArrowheads="1"/>
          </p:cNvSpPr>
          <p:nvPr>
            <p:ph type="title"/>
          </p:nvPr>
        </p:nvSpPr>
        <p:spPr/>
        <p:txBody>
          <a:bodyPr/>
          <a:lstStyle/>
          <a:p>
            <a:pPr eaLnBrk="1" hangingPunct="1"/>
            <a:r>
              <a:rPr lang="en-GB" smtClean="0"/>
              <a:t>External Application</a:t>
            </a:r>
            <a:endParaRPr lang="en-GB" dirty="0" smtClean="0"/>
          </a:p>
        </p:txBody>
      </p:sp>
      <p:sp>
        <p:nvSpPr>
          <p:cNvPr id="23556"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extLst>
      <p:ext uri="{BB962C8B-B14F-4D97-AF65-F5344CB8AC3E}">
        <p14:creationId xmlns="" xmlns:p14="http://schemas.microsoft.com/office/powerpoint/2010/main" val="28364555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4038" y="153987"/>
            <a:ext cx="10242537" cy="932203"/>
          </a:xfrm>
        </p:spPr>
        <p:txBody>
          <a:bodyPr/>
          <a:lstStyle/>
          <a:p>
            <a:pPr eaLnBrk="1" hangingPunct="1"/>
            <a:r>
              <a:rPr lang="en-GB" sz="3600" smtClean="0"/>
              <a:t>Add-in Manifest for </a:t>
            </a:r>
            <a:r>
              <a:rPr lang="en-GB" sz="3600" dirty="0" smtClean="0"/>
              <a:t>External Application</a:t>
            </a:r>
          </a:p>
        </p:txBody>
      </p:sp>
      <p:sp>
        <p:nvSpPr>
          <p:cNvPr id="25603" name="Rectangle 3"/>
          <p:cNvSpPr>
            <a:spLocks noGrp="1" noChangeArrowheads="1"/>
          </p:cNvSpPr>
          <p:nvPr>
            <p:ph idx="1"/>
          </p:nvPr>
        </p:nvSpPr>
        <p:spPr>
          <a:xfrm>
            <a:off x="872951" y="1144587"/>
            <a:ext cx="9747424" cy="8077200"/>
          </a:xfrm>
        </p:spPr>
        <p:txBody>
          <a:bodyPr/>
          <a:lstStyle/>
          <a:p>
            <a:pPr marL="0" indent="0">
              <a:buNone/>
            </a:pPr>
            <a:r>
              <a:rPr lang="en-US" sz="2400" dirty="0">
                <a:solidFill>
                  <a:srgbClr val="7030A0"/>
                </a:solidFill>
              </a:rPr>
              <a:t>&lt;?</a:t>
            </a:r>
            <a:r>
              <a:rPr lang="en-US" sz="2400" dirty="0">
                <a:solidFill>
                  <a:srgbClr val="C00000"/>
                </a:solidFill>
              </a:rPr>
              <a:t>xml</a:t>
            </a:r>
            <a:r>
              <a:rPr lang="en-US" sz="2400" dirty="0"/>
              <a:t> </a:t>
            </a:r>
            <a:r>
              <a:rPr lang="en-US" sz="2400" dirty="0">
                <a:solidFill>
                  <a:srgbClr val="FF0000"/>
                </a:solidFill>
              </a:rPr>
              <a:t>version</a:t>
            </a:r>
            <a:r>
              <a:rPr lang="en-US" sz="2400" dirty="0">
                <a:solidFill>
                  <a:srgbClr val="7030A0"/>
                </a:solidFill>
              </a:rPr>
              <a:t>="1.0" </a:t>
            </a:r>
            <a:r>
              <a:rPr lang="en-US" sz="2400" dirty="0">
                <a:solidFill>
                  <a:srgbClr val="FF0000"/>
                </a:solidFill>
              </a:rPr>
              <a:t>encoding</a:t>
            </a:r>
            <a:r>
              <a:rPr lang="en-US" sz="2400" dirty="0">
                <a:solidFill>
                  <a:srgbClr val="7030A0"/>
                </a:solidFill>
              </a:rPr>
              <a:t>="utf-8"?&gt;</a:t>
            </a:r>
          </a:p>
          <a:p>
            <a:pPr marL="0" indent="0">
              <a:buNone/>
            </a:pPr>
            <a:r>
              <a:rPr lang="en-US" sz="2400" dirty="0">
                <a:solidFill>
                  <a:srgbClr val="7030A0"/>
                </a:solidFill>
              </a:rPr>
              <a:t>&lt;</a:t>
            </a:r>
            <a:r>
              <a:rPr lang="en-US" sz="2400" dirty="0" err="1">
                <a:solidFill>
                  <a:srgbClr val="C00000"/>
                </a:solidFill>
              </a:rPr>
              <a:t>RevitAddIns</a:t>
            </a:r>
            <a:r>
              <a:rPr lang="en-US" sz="2400" dirty="0">
                <a:solidFill>
                  <a:srgbClr val="7030A0"/>
                </a:solidFill>
              </a:rPr>
              <a:t>&gt;</a:t>
            </a:r>
          </a:p>
          <a:p>
            <a:pPr marL="0" indent="0">
              <a:buNone/>
            </a:pPr>
            <a:r>
              <a:rPr lang="en-US" sz="2400" dirty="0"/>
              <a:t>  	</a:t>
            </a:r>
            <a:r>
              <a:rPr lang="en-US" sz="2400" dirty="0">
                <a:solidFill>
                  <a:srgbClr val="7030A0"/>
                </a:solidFill>
              </a:rPr>
              <a:t>&lt;</a:t>
            </a:r>
            <a:r>
              <a:rPr lang="en-US" sz="2400" dirty="0" err="1">
                <a:solidFill>
                  <a:srgbClr val="C00000"/>
                </a:solidFill>
              </a:rPr>
              <a:t>AddIn</a:t>
            </a:r>
            <a:r>
              <a:rPr lang="en-US" sz="2400" dirty="0">
                <a:solidFill>
                  <a:srgbClr val="77BB11"/>
                </a:solidFill>
              </a:rPr>
              <a:t> </a:t>
            </a:r>
            <a:r>
              <a:rPr lang="en-US" sz="2400" dirty="0">
                <a:solidFill>
                  <a:srgbClr val="FF0000"/>
                </a:solidFill>
              </a:rPr>
              <a:t>Type</a:t>
            </a:r>
            <a:r>
              <a:rPr lang="en-US" sz="2400" dirty="0">
                <a:solidFill>
                  <a:srgbClr val="7030A0"/>
                </a:solidFill>
              </a:rPr>
              <a:t>=“Application"&gt;</a:t>
            </a:r>
          </a:p>
          <a:p>
            <a:pPr marL="0" indent="0">
              <a:buNone/>
            </a:pPr>
            <a:r>
              <a:rPr lang="en-US" sz="2400" dirty="0"/>
              <a:t>    		</a:t>
            </a:r>
            <a:r>
              <a:rPr lang="en-US" sz="2400" dirty="0" smtClean="0">
                <a:solidFill>
                  <a:srgbClr val="7030A0"/>
                </a:solidFill>
              </a:rPr>
              <a:t>&lt;</a:t>
            </a:r>
            <a:r>
              <a:rPr lang="en-US" sz="2400" dirty="0" smtClean="0">
                <a:solidFill>
                  <a:srgbClr val="C00000"/>
                </a:solidFill>
              </a:rPr>
              <a:t>Name</a:t>
            </a:r>
            <a:r>
              <a:rPr lang="en-US" sz="2400" dirty="0" smtClean="0">
                <a:solidFill>
                  <a:srgbClr val="7030A0"/>
                </a:solidFill>
              </a:rPr>
              <a:t>&gt;</a:t>
            </a:r>
            <a:r>
              <a:rPr lang="en-US" sz="2400" dirty="0" smtClean="0">
                <a:solidFill>
                  <a:schemeClr val="tx1"/>
                </a:solidFill>
              </a:rPr>
              <a:t>Hello World App</a:t>
            </a:r>
            <a:r>
              <a:rPr lang="en-US" sz="2400" dirty="0" smtClean="0">
                <a:solidFill>
                  <a:srgbClr val="7030A0"/>
                </a:solidFill>
              </a:rPr>
              <a:t>&lt;/</a:t>
            </a:r>
            <a:r>
              <a:rPr lang="en-US" sz="2400" dirty="0" smtClean="0">
                <a:solidFill>
                  <a:srgbClr val="C00000"/>
                </a:solidFill>
              </a:rPr>
              <a:t>Name</a:t>
            </a:r>
            <a:r>
              <a:rPr lang="en-US" sz="2400" dirty="0" smtClean="0">
                <a:solidFill>
                  <a:srgbClr val="7030A0"/>
                </a:solidFill>
              </a:rPr>
              <a:t>&gt;</a:t>
            </a:r>
            <a:endParaRPr lang="en-US" sz="2400" dirty="0">
              <a:solidFill>
                <a:srgbClr val="7030A0"/>
              </a:solidFill>
            </a:endParaRPr>
          </a:p>
          <a:p>
            <a:pPr marL="0" indent="0">
              <a:buNone/>
            </a:pPr>
            <a:r>
              <a:rPr lang="en-US" sz="2400" dirty="0">
                <a:solidFill>
                  <a:srgbClr val="00B0F0"/>
                </a:solidFill>
              </a:rPr>
              <a:t>    		</a:t>
            </a:r>
            <a:r>
              <a:rPr lang="en-US" sz="2400" dirty="0">
                <a:solidFill>
                  <a:srgbClr val="7030A0"/>
                </a:solidFill>
              </a:rPr>
              <a:t>&lt;</a:t>
            </a:r>
            <a:r>
              <a:rPr lang="en-US" sz="2400" dirty="0" err="1">
                <a:solidFill>
                  <a:srgbClr val="C00000"/>
                </a:solidFill>
              </a:rPr>
              <a:t>FullClassName</a:t>
            </a:r>
            <a:r>
              <a:rPr lang="en-US" sz="2400" dirty="0">
                <a:solidFill>
                  <a:srgbClr val="7030A0"/>
                </a:solidFill>
              </a:rPr>
              <a:t>&gt;</a:t>
            </a:r>
            <a:r>
              <a:rPr lang="en-US" sz="2400" dirty="0" err="1">
                <a:solidFill>
                  <a:schemeClr val="tx1"/>
                </a:solidFill>
              </a:rPr>
              <a:t>IntroCs.HelloWorld</a:t>
            </a:r>
            <a:r>
              <a:rPr lang="en-US" sz="2400" dirty="0">
                <a:solidFill>
                  <a:srgbClr val="7030A0"/>
                </a:solidFill>
              </a:rPr>
              <a:t>&lt;/</a:t>
            </a:r>
            <a:r>
              <a:rPr lang="en-US" sz="2400" dirty="0" err="1">
                <a:solidFill>
                  <a:srgbClr val="C00000"/>
                </a:solidFill>
              </a:rPr>
              <a:t>FullClassName</a:t>
            </a:r>
            <a:r>
              <a:rPr lang="en-US" sz="2400" dirty="0">
                <a:solidFill>
                  <a:srgbClr val="7030A0"/>
                </a:solidFill>
              </a:rPr>
              <a:t>&gt;</a:t>
            </a:r>
          </a:p>
          <a:p>
            <a:pPr marL="0" indent="0">
              <a:buNone/>
            </a:pPr>
            <a:r>
              <a:rPr lang="en-US" sz="2400" dirty="0">
                <a:solidFill>
                  <a:srgbClr val="00B0F0"/>
                </a:solidFill>
              </a:rPr>
              <a:t>    		</a:t>
            </a:r>
            <a:r>
              <a:rPr lang="en-US" sz="2400" dirty="0">
                <a:solidFill>
                  <a:srgbClr val="7030A0"/>
                </a:solidFill>
              </a:rPr>
              <a:t>&lt;</a:t>
            </a:r>
            <a:r>
              <a:rPr lang="en-US" sz="2400" dirty="0">
                <a:solidFill>
                  <a:srgbClr val="C00000"/>
                </a:solidFill>
              </a:rPr>
              <a:t>Assembly</a:t>
            </a:r>
            <a:r>
              <a:rPr lang="en-US" sz="2400" dirty="0">
                <a:solidFill>
                  <a:srgbClr val="7030A0"/>
                </a:solidFill>
              </a:rPr>
              <a:t>&gt;</a:t>
            </a:r>
            <a:r>
              <a:rPr lang="en-US" sz="2400" dirty="0">
                <a:solidFill>
                  <a:schemeClr val="tx1"/>
                </a:solidFill>
              </a:rPr>
              <a:t>IntroCs.dll</a:t>
            </a:r>
            <a:r>
              <a:rPr lang="en-US" sz="2400" dirty="0">
                <a:solidFill>
                  <a:srgbClr val="7030A0"/>
                </a:solidFill>
              </a:rPr>
              <a:t>&lt;/</a:t>
            </a:r>
            <a:r>
              <a:rPr lang="en-US" sz="2400" dirty="0">
                <a:solidFill>
                  <a:srgbClr val="C00000"/>
                </a:solidFill>
              </a:rPr>
              <a:t>Assembly</a:t>
            </a:r>
            <a:r>
              <a:rPr lang="en-US" sz="2400" dirty="0">
                <a:solidFill>
                  <a:srgbClr val="7030A0"/>
                </a:solidFill>
              </a:rPr>
              <a:t>&gt;</a:t>
            </a:r>
          </a:p>
          <a:p>
            <a:pPr marL="0" indent="0">
              <a:buNone/>
            </a:pPr>
            <a:r>
              <a:rPr lang="en-US" sz="2400" dirty="0">
                <a:solidFill>
                  <a:srgbClr val="00B0F0"/>
                </a:solidFill>
              </a:rPr>
              <a:t>   		</a:t>
            </a:r>
            <a:r>
              <a:rPr lang="en-US" sz="2400" dirty="0">
                <a:solidFill>
                  <a:srgbClr val="7030A0"/>
                </a:solidFill>
              </a:rPr>
              <a:t>&lt;</a:t>
            </a:r>
            <a:r>
              <a:rPr lang="en-US" sz="2400" dirty="0" err="1">
                <a:solidFill>
                  <a:srgbClr val="C00000"/>
                </a:solidFill>
              </a:rPr>
              <a:t>AddInId</a:t>
            </a:r>
            <a:r>
              <a:rPr lang="en-US" sz="2400" dirty="0">
                <a:solidFill>
                  <a:srgbClr val="7030A0"/>
                </a:solidFill>
              </a:rPr>
              <a:t>&gt;</a:t>
            </a:r>
          </a:p>
          <a:p>
            <a:pPr marL="0" indent="0">
              <a:buNone/>
            </a:pPr>
            <a:r>
              <a:rPr lang="en-US" sz="2400" dirty="0">
                <a:solidFill>
                  <a:srgbClr val="00B0F0"/>
                </a:solidFill>
              </a:rPr>
              <a:t>	</a:t>
            </a:r>
            <a:r>
              <a:rPr lang="en-US" sz="2400" dirty="0" smtClean="0">
                <a:solidFill>
                  <a:srgbClr val="00B0F0"/>
                </a:solidFill>
              </a:rPr>
              <a:t>		</a:t>
            </a:r>
            <a:r>
              <a:rPr lang="en-US" sz="2400" dirty="0">
                <a:solidFill>
                  <a:schemeClr val="tx1"/>
                </a:solidFill>
              </a:rPr>
              <a:t>4d4aebdc-43f2-4b6e-98df-3afd3f2001c7</a:t>
            </a:r>
          </a:p>
          <a:p>
            <a:pPr marL="0" indent="0">
              <a:buNone/>
            </a:pPr>
            <a:r>
              <a:rPr lang="en-US" sz="2400" dirty="0">
                <a:solidFill>
                  <a:srgbClr val="00B0F0"/>
                </a:solidFill>
              </a:rPr>
              <a:t>	</a:t>
            </a:r>
            <a:r>
              <a:rPr lang="en-US" sz="2400" dirty="0" smtClean="0">
                <a:solidFill>
                  <a:srgbClr val="00B0F0"/>
                </a:solidFill>
              </a:rPr>
              <a:t>	</a:t>
            </a:r>
            <a:r>
              <a:rPr lang="en-US" sz="2400" dirty="0">
                <a:solidFill>
                  <a:srgbClr val="7030A0"/>
                </a:solidFill>
              </a:rPr>
              <a:t>&lt;/</a:t>
            </a:r>
            <a:r>
              <a:rPr lang="en-US" sz="2400" dirty="0" err="1">
                <a:solidFill>
                  <a:srgbClr val="C00000"/>
                </a:solidFill>
              </a:rPr>
              <a:t>AddInId</a:t>
            </a:r>
            <a:r>
              <a:rPr lang="en-US" sz="2400" dirty="0">
                <a:solidFill>
                  <a:srgbClr val="7030A0"/>
                </a:solidFill>
              </a:rPr>
              <a:t>&gt;</a:t>
            </a:r>
          </a:p>
          <a:p>
            <a:pPr marL="0" indent="0">
              <a:buNone/>
            </a:pPr>
            <a:r>
              <a:rPr lang="en-US" sz="2400" dirty="0">
                <a:solidFill>
                  <a:srgbClr val="00B0F0"/>
                </a:solidFill>
              </a:rPr>
              <a:t>    		</a:t>
            </a:r>
            <a:r>
              <a:rPr lang="en-US" sz="2400" dirty="0">
                <a:solidFill>
                  <a:srgbClr val="7030A0"/>
                </a:solidFill>
              </a:rPr>
              <a:t>&lt;</a:t>
            </a:r>
            <a:r>
              <a:rPr lang="en-US" sz="2400" dirty="0" err="1">
                <a:solidFill>
                  <a:srgbClr val="C00000"/>
                </a:solidFill>
              </a:rPr>
              <a:t>VendorId</a:t>
            </a:r>
            <a:r>
              <a:rPr lang="en-US" sz="2400" dirty="0">
                <a:solidFill>
                  <a:srgbClr val="7030A0"/>
                </a:solidFill>
              </a:rPr>
              <a:t>&gt;</a:t>
            </a:r>
            <a:r>
              <a:rPr lang="en-US" sz="2400" dirty="0">
                <a:solidFill>
                  <a:schemeClr val="tx1"/>
                </a:solidFill>
              </a:rPr>
              <a:t>ADNP</a:t>
            </a:r>
            <a:r>
              <a:rPr lang="en-US" sz="2400" dirty="0">
                <a:solidFill>
                  <a:srgbClr val="7030A0"/>
                </a:solidFill>
              </a:rPr>
              <a:t>&lt;/</a:t>
            </a:r>
            <a:r>
              <a:rPr lang="en-US" sz="2400" dirty="0" err="1">
                <a:solidFill>
                  <a:srgbClr val="C00000"/>
                </a:solidFill>
              </a:rPr>
              <a:t>VendorId</a:t>
            </a:r>
            <a:r>
              <a:rPr lang="en-US" sz="2400" dirty="0">
                <a:solidFill>
                  <a:srgbClr val="7030A0"/>
                </a:solidFill>
              </a:rPr>
              <a:t>&gt;</a:t>
            </a:r>
          </a:p>
          <a:p>
            <a:pPr marL="0" indent="0">
              <a:buNone/>
            </a:pPr>
            <a:r>
              <a:rPr lang="en-US" sz="2400" dirty="0">
                <a:solidFill>
                  <a:srgbClr val="00B0F0"/>
                </a:solidFill>
              </a:rPr>
              <a:t>    		</a:t>
            </a:r>
            <a:r>
              <a:rPr lang="en-US" sz="2400" dirty="0">
                <a:solidFill>
                  <a:srgbClr val="7030A0"/>
                </a:solidFill>
              </a:rPr>
              <a:t>&lt;</a:t>
            </a:r>
            <a:r>
              <a:rPr lang="en-US" sz="2400" dirty="0" err="1">
                <a:solidFill>
                  <a:srgbClr val="C00000"/>
                </a:solidFill>
              </a:rPr>
              <a:t>VendorDescription</a:t>
            </a:r>
            <a:r>
              <a:rPr lang="en-US" sz="2400" dirty="0">
                <a:solidFill>
                  <a:srgbClr val="7030A0"/>
                </a:solidFill>
              </a:rPr>
              <a:t>&gt;</a:t>
            </a:r>
          </a:p>
          <a:p>
            <a:pPr marL="0" indent="0">
              <a:buNone/>
            </a:pPr>
            <a:r>
              <a:rPr lang="en-US" sz="2400" dirty="0">
                <a:solidFill>
                  <a:srgbClr val="00B0F0"/>
                </a:solidFill>
              </a:rPr>
              <a:t>	</a:t>
            </a:r>
            <a:r>
              <a:rPr lang="en-US" sz="2400" dirty="0" smtClean="0">
                <a:solidFill>
                  <a:srgbClr val="00B0F0"/>
                </a:solidFill>
              </a:rPr>
              <a:t>		</a:t>
            </a:r>
            <a:r>
              <a:rPr lang="en-US" sz="2400" dirty="0">
                <a:solidFill>
                  <a:schemeClr val="tx1"/>
                </a:solidFill>
              </a:rPr>
              <a:t>Autodesk, Inc. www.autodesk.com</a:t>
            </a:r>
          </a:p>
          <a:p>
            <a:pPr marL="0" indent="0">
              <a:buNone/>
            </a:pPr>
            <a:r>
              <a:rPr lang="en-US" sz="2400" dirty="0">
                <a:solidFill>
                  <a:srgbClr val="00B0F0"/>
                </a:solidFill>
              </a:rPr>
              <a:t>	</a:t>
            </a:r>
            <a:r>
              <a:rPr lang="en-US" sz="2400" dirty="0" smtClean="0">
                <a:solidFill>
                  <a:srgbClr val="00B0F0"/>
                </a:solidFill>
              </a:rPr>
              <a:t>	</a:t>
            </a:r>
            <a:r>
              <a:rPr lang="en-US" sz="2400" dirty="0">
                <a:solidFill>
                  <a:srgbClr val="7030A0"/>
                </a:solidFill>
              </a:rPr>
              <a:t>&lt;/</a:t>
            </a:r>
            <a:r>
              <a:rPr lang="en-US" sz="2400" dirty="0">
                <a:solidFill>
                  <a:srgbClr val="C00000"/>
                </a:solidFill>
              </a:rPr>
              <a:t>VendorDescription</a:t>
            </a:r>
            <a:r>
              <a:rPr lang="en-US" sz="2400" dirty="0">
                <a:solidFill>
                  <a:srgbClr val="7030A0"/>
                </a:solidFill>
              </a:rPr>
              <a:t>&gt;</a:t>
            </a:r>
          </a:p>
          <a:p>
            <a:pPr marL="0" indent="0">
              <a:buNone/>
            </a:pPr>
            <a:r>
              <a:rPr lang="en-US" sz="2400" dirty="0"/>
              <a:t>  	</a:t>
            </a:r>
            <a:r>
              <a:rPr lang="en-US" sz="2400" dirty="0">
                <a:solidFill>
                  <a:srgbClr val="7030A0"/>
                </a:solidFill>
              </a:rPr>
              <a:t>&lt;/</a:t>
            </a:r>
            <a:r>
              <a:rPr lang="en-US" sz="2400" dirty="0" err="1">
                <a:solidFill>
                  <a:srgbClr val="C00000"/>
                </a:solidFill>
              </a:rPr>
              <a:t>AddIn</a:t>
            </a:r>
            <a:r>
              <a:rPr lang="en-US" sz="2400" dirty="0">
                <a:solidFill>
                  <a:srgbClr val="7030A0"/>
                </a:solidFill>
              </a:rPr>
              <a:t>&gt;</a:t>
            </a:r>
          </a:p>
          <a:p>
            <a:pPr marL="0" indent="0">
              <a:buNone/>
            </a:pPr>
            <a:r>
              <a:rPr lang="en-US" sz="2400" dirty="0">
                <a:solidFill>
                  <a:srgbClr val="7030A0"/>
                </a:solidFill>
              </a:rPr>
              <a:t>&lt;/</a:t>
            </a:r>
            <a:r>
              <a:rPr lang="en-US" sz="2400" dirty="0" err="1">
                <a:solidFill>
                  <a:srgbClr val="C00000"/>
                </a:solidFill>
              </a:rPr>
              <a:t>RevitAddIns</a:t>
            </a:r>
            <a:r>
              <a:rPr lang="en-US" sz="2400" dirty="0" smtClean="0">
                <a:solidFill>
                  <a:srgbClr val="7030A0"/>
                </a:solidFill>
              </a:rPr>
              <a:t>&gt;</a:t>
            </a:r>
          </a:p>
          <a:p>
            <a:pPr marL="0" indent="0">
              <a:buNone/>
            </a:pPr>
            <a:endParaRPr lang="en-US" sz="1200" dirty="0" smtClean="0">
              <a:solidFill>
                <a:srgbClr val="7030A0"/>
              </a:solidFill>
            </a:endParaRPr>
          </a:p>
          <a:p>
            <a:r>
              <a:rPr lang="en-US" sz="2400"/>
              <a:t>C</a:t>
            </a:r>
            <a:r>
              <a:rPr lang="en-US" sz="2400" smtClean="0"/>
              <a:t>reate add-in </a:t>
            </a:r>
            <a:r>
              <a:rPr lang="en-US" sz="2400" dirty="0"/>
              <a:t>manifest file and place it in </a:t>
            </a:r>
          </a:p>
          <a:p>
            <a:pPr marL="0" indent="0">
              <a:buNone/>
            </a:pPr>
            <a:r>
              <a:rPr lang="en-US" sz="2400" dirty="0"/>
              <a:t>        %</a:t>
            </a:r>
            <a:r>
              <a:rPr lang="en-US" sz="2400" dirty="0" err="1"/>
              <a:t>appdata</a:t>
            </a:r>
            <a:r>
              <a:rPr lang="en-US" sz="2400" dirty="0"/>
              <a:t>%\Autodesk\Revit\</a:t>
            </a:r>
            <a:r>
              <a:rPr lang="en-US" sz="2400" dirty="0" err="1"/>
              <a:t>Addins</a:t>
            </a:r>
            <a:r>
              <a:rPr lang="en-US" sz="2400" dirty="0"/>
              <a:t>\2013     or</a:t>
            </a:r>
          </a:p>
          <a:p>
            <a:pPr marL="0" indent="0">
              <a:buNone/>
            </a:pPr>
            <a:r>
              <a:rPr lang="en-US" sz="2400" dirty="0"/>
              <a:t>        %</a:t>
            </a:r>
            <a:r>
              <a:rPr lang="en-US" sz="2400" dirty="0" err="1"/>
              <a:t>programdata</a:t>
            </a:r>
            <a:r>
              <a:rPr lang="en-US" sz="2400" dirty="0"/>
              <a:t>%\Autodesk\Revit\</a:t>
            </a:r>
            <a:r>
              <a:rPr lang="en-US" sz="2400" dirty="0" err="1"/>
              <a:t>Addins</a:t>
            </a:r>
            <a:r>
              <a:rPr lang="en-US" sz="2400" dirty="0"/>
              <a:t>\2013</a:t>
            </a:r>
          </a:p>
          <a:p>
            <a:pPr marL="0" indent="0">
              <a:buNone/>
            </a:pPr>
            <a:endParaRPr lang="en-GB" sz="2800" dirty="0">
              <a:solidFill>
                <a:srgbClr val="7030A0"/>
              </a:solidFill>
            </a:endParaRPr>
          </a:p>
        </p:txBody>
      </p:sp>
      <p:sp>
        <p:nvSpPr>
          <p:cNvPr id="25604" name="Text Box 5"/>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spTree>
    <p:extLst>
      <p:ext uri="{BB962C8B-B14F-4D97-AF65-F5344CB8AC3E}">
        <p14:creationId xmlns="" xmlns:p14="http://schemas.microsoft.com/office/powerpoint/2010/main" val="33015238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GB" smtClean="0"/>
              <a:t>Getting Started</a:t>
            </a:r>
          </a:p>
        </p:txBody>
      </p:sp>
      <p:sp>
        <p:nvSpPr>
          <p:cNvPr id="26626" name="Rectangle 2"/>
          <p:cNvSpPr>
            <a:spLocks noGrp="1" noChangeArrowheads="1"/>
          </p:cNvSpPr>
          <p:nvPr>
            <p:ph idx="1"/>
          </p:nvPr>
        </p:nvSpPr>
        <p:spPr>
          <a:xfrm>
            <a:off x="593725" y="2146491"/>
            <a:ext cx="11762080" cy="5170296"/>
          </a:xfrm>
        </p:spPr>
        <p:txBody>
          <a:bodyPr/>
          <a:lstStyle/>
          <a:p>
            <a:pPr lvl="1"/>
            <a:r>
              <a:rPr lang="en-GB" smtClean="0"/>
              <a:t>External command: HelloWorld</a:t>
            </a:r>
          </a:p>
          <a:p>
            <a:pPr lvl="1"/>
            <a:r>
              <a:rPr lang="en-GB" smtClean="0"/>
              <a:t>External applications: HelloWorldApp</a:t>
            </a:r>
          </a:p>
          <a:p>
            <a:pPr lvl="1"/>
            <a:r>
              <a:rPr lang="en-GB" smtClean="0"/>
              <a:t>"Hello World" basic sample</a:t>
            </a:r>
          </a:p>
          <a:p>
            <a:pPr lvl="1"/>
            <a:r>
              <a:rPr lang="en-GB" smtClean="0"/>
              <a:t>What arguments are passed to the command?</a:t>
            </a:r>
          </a:p>
          <a:p>
            <a:pPr lvl="1"/>
            <a:r>
              <a:rPr lang="en-GB" smtClean="0"/>
              <a:t>What can the command return?</a:t>
            </a:r>
          </a:p>
          <a:p>
            <a:pPr marL="284146" lvl="1" indent="0">
              <a:buNone/>
            </a:pPr>
            <a:r>
              <a:rPr lang="en-GB" smtClean="0"/>
              <a:t>						</a:t>
            </a:r>
          </a:p>
          <a:p>
            <a:pPr marL="284146" lvl="1" indent="0">
              <a:buNone/>
            </a:pPr>
            <a:r>
              <a:rPr lang="en-GB" smtClean="0"/>
              <a:t>						</a:t>
            </a:r>
            <a:r>
              <a:rPr lang="en-GB" sz="2300" kern="1200" smtClean="0">
                <a:solidFill>
                  <a:schemeClr val="accent1"/>
                </a:solidFill>
                <a:latin typeface="Arial" pitchFamily="34" charset="0"/>
                <a:ea typeface="ヒラギノ角ゴ Pro W3"/>
                <a:cs typeface="ヒラギノ角ゴ Pro W3"/>
              </a:rPr>
              <a:t>Demo</a:t>
            </a:r>
          </a:p>
          <a:p>
            <a:pPr lvl="1"/>
            <a:endParaRPr lang="en-GB" dirty="0" smtClean="0"/>
          </a:p>
        </p:txBody>
      </p:sp>
      <p:sp>
        <p:nvSpPr>
          <p:cNvPr id="26628"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Getting Started</a:t>
            </a:r>
          </a:p>
        </p:txBody>
      </p:sp>
    </p:spTree>
    <p:extLst>
      <p:ext uri="{BB962C8B-B14F-4D97-AF65-F5344CB8AC3E}">
        <p14:creationId xmlns="" xmlns:p14="http://schemas.microsoft.com/office/powerpoint/2010/main" val="40711111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LiveMeetingAudio.png"/>
          <p:cNvPicPr>
            <a:picLocks noChangeAspect="1"/>
          </p:cNvPicPr>
          <p:nvPr/>
        </p:nvPicPr>
        <p:blipFill>
          <a:blip r:embed="rId3" cstate="print"/>
          <a:stretch>
            <a:fillRect/>
          </a:stretch>
        </p:blipFill>
        <p:spPr>
          <a:xfrm>
            <a:off x="4914742" y="7697787"/>
            <a:ext cx="3469216" cy="1104900"/>
          </a:xfrm>
          <a:prstGeom prst="rect">
            <a:avLst/>
          </a:prstGeom>
        </p:spPr>
      </p:pic>
      <p:sp>
        <p:nvSpPr>
          <p:cNvPr id="5122" name="Rectangle 2"/>
          <p:cNvSpPr>
            <a:spLocks noGrp="1" noChangeArrowheads="1"/>
          </p:cNvSpPr>
          <p:nvPr>
            <p:ph type="title"/>
          </p:nvPr>
        </p:nvSpPr>
        <p:spPr>
          <a:xfrm>
            <a:off x="443639" y="409902"/>
            <a:ext cx="11850574" cy="1370130"/>
          </a:xfrm>
        </p:spPr>
        <p:txBody>
          <a:bodyPr/>
          <a:lstStyle/>
          <a:p>
            <a:pPr eaLnBrk="1" hangingPunct="1"/>
            <a:r>
              <a:rPr lang="en-US" altLang="ja-JP" dirty="0" smtClean="0">
                <a:ea typeface="ＭＳ Ｐゴシック" pitchFamily="34" charset="-128"/>
              </a:rPr>
              <a:t>Before we start</a:t>
            </a:r>
            <a:br>
              <a:rPr lang="en-US" altLang="ja-JP" dirty="0" smtClean="0">
                <a:ea typeface="ＭＳ Ｐゴシック" pitchFamily="34" charset="-128"/>
              </a:rPr>
            </a:br>
            <a:r>
              <a:rPr lang="en-US" altLang="ja-JP" sz="2400" smtClean="0">
                <a:solidFill>
                  <a:srgbClr val="00B0F0"/>
                </a:solidFill>
                <a:ea typeface="ＭＳ Ｐゴシック" pitchFamily="34" charset="-128"/>
              </a:rPr>
              <a:t>LiveMeeting</a:t>
            </a:r>
            <a:r>
              <a:rPr lang="en-US" altLang="ja-JP" sz="2400" dirty="0" smtClean="0">
                <a:solidFill>
                  <a:srgbClr val="00B0F0"/>
                </a:solidFill>
                <a:ea typeface="ＭＳ Ｐゴシック" pitchFamily="34" charset="-128"/>
              </a:rPr>
              <a:t> and conference call – </a:t>
            </a:r>
            <a:r>
              <a:rPr lang="en-US" altLang="ja-JP" sz="2400" smtClean="0">
                <a:solidFill>
                  <a:srgbClr val="00B0F0"/>
                </a:solidFill>
                <a:ea typeface="ＭＳ Ｐゴシック" pitchFamily="34" charset="-128"/>
              </a:rPr>
              <a:t>how to</a:t>
            </a:r>
            <a:endParaRPr lang="en-US" altLang="ja-JP" sz="2400" i="1" dirty="0" smtClean="0">
              <a:solidFill>
                <a:srgbClr val="00B0F0"/>
              </a:solidFill>
              <a:ea typeface="ＭＳ Ｐゴシック" pitchFamily="34" charset="-128"/>
            </a:endParaRPr>
          </a:p>
        </p:txBody>
      </p:sp>
      <p:sp>
        <p:nvSpPr>
          <p:cNvPr id="5124" name="Rectangle 4"/>
          <p:cNvSpPr>
            <a:spLocks noChangeArrowheads="1"/>
          </p:cNvSpPr>
          <p:nvPr/>
        </p:nvSpPr>
        <p:spPr bwMode="auto">
          <a:xfrm>
            <a:off x="5000368" y="2710215"/>
            <a:ext cx="4629407" cy="948972"/>
          </a:xfrm>
          <a:prstGeom prst="rect">
            <a:avLst/>
          </a:prstGeom>
          <a:noFill/>
          <a:ln w="9525">
            <a:noFill/>
            <a:miter lim="800000"/>
            <a:headEnd/>
            <a:tailEnd/>
          </a:ln>
        </p:spPr>
        <p:txBody>
          <a:bodyPr lIns="0" tIns="0" rIns="0" bIns="0"/>
          <a:lstStyle/>
          <a:p>
            <a:pPr algn="l">
              <a:buNone/>
            </a:pPr>
            <a:r>
              <a:rPr lang="en-US" altLang="ja-JP" sz="2800" dirty="0">
                <a:ea typeface="ＭＳ Ｐゴシック" pitchFamily="34" charset="-128"/>
              </a:rPr>
              <a:t>Expand to full screen mode</a:t>
            </a:r>
          </a:p>
          <a:p>
            <a:pPr algn="l">
              <a:buNone/>
            </a:pPr>
            <a:r>
              <a:rPr lang="en-US" altLang="ja-JP" sz="2800" dirty="0">
                <a:ea typeface="ＭＳ Ｐゴシック" pitchFamily="34" charset="-128"/>
              </a:rPr>
              <a:t>Press ESC to </a:t>
            </a:r>
            <a:r>
              <a:rPr lang="en-US" altLang="ja-JP" sz="2800" dirty="0" smtClean="0">
                <a:ea typeface="ＭＳ Ｐゴシック" pitchFamily="34" charset="-128"/>
              </a:rPr>
              <a:t>return</a:t>
            </a:r>
            <a:endParaRPr lang="ja-JP" altLang="en-US" sz="2800" dirty="0">
              <a:ea typeface="ＭＳ Ｐゴシック" pitchFamily="34" charset="-128"/>
            </a:endParaRPr>
          </a:p>
        </p:txBody>
      </p:sp>
      <p:sp>
        <p:nvSpPr>
          <p:cNvPr id="5123" name="Rectangle 3"/>
          <p:cNvSpPr>
            <a:spLocks noChangeArrowheads="1"/>
          </p:cNvSpPr>
          <p:nvPr/>
        </p:nvSpPr>
        <p:spPr bwMode="auto">
          <a:xfrm>
            <a:off x="696464" y="2014594"/>
            <a:ext cx="3105586" cy="7275711"/>
          </a:xfrm>
          <a:prstGeom prst="rect">
            <a:avLst/>
          </a:prstGeom>
          <a:noFill/>
          <a:ln w="9525">
            <a:noFill/>
            <a:miter lim="800000"/>
            <a:headEnd/>
            <a:tailEnd/>
          </a:ln>
        </p:spPr>
        <p:txBody>
          <a:bodyPr lIns="0" tIns="0" rIns="0" bIns="0"/>
          <a:lstStyle/>
          <a:p>
            <a:pPr algn="l">
              <a:spcBef>
                <a:spcPct val="15000"/>
              </a:spcBef>
              <a:buNone/>
            </a:pPr>
            <a:endParaRPr lang="en-US" altLang="ja-JP" sz="2800" b="1" dirty="0">
              <a:ea typeface="ＭＳ Ｐゴシック" pitchFamily="34" charset="-128"/>
            </a:endParaRPr>
          </a:p>
        </p:txBody>
      </p:sp>
      <p:pic>
        <p:nvPicPr>
          <p:cNvPr id="18433" name="Picture 1"/>
          <p:cNvPicPr>
            <a:picLocks noChangeAspect="1" noChangeArrowheads="1"/>
          </p:cNvPicPr>
          <p:nvPr/>
        </p:nvPicPr>
        <p:blipFill>
          <a:blip r:embed="rId4" cstate="print"/>
          <a:srcRect/>
          <a:stretch>
            <a:fillRect/>
          </a:stretch>
        </p:blipFill>
        <p:spPr bwMode="auto">
          <a:xfrm>
            <a:off x="5000368" y="2014593"/>
            <a:ext cx="5585164" cy="623350"/>
          </a:xfrm>
          <a:prstGeom prst="rect">
            <a:avLst/>
          </a:prstGeom>
          <a:noFill/>
          <a:ln w="9525">
            <a:noFill/>
            <a:miter lim="800000"/>
            <a:headEnd/>
            <a:tailEnd/>
          </a:ln>
          <a:effectLst/>
        </p:spPr>
      </p:pic>
      <p:pic>
        <p:nvPicPr>
          <p:cNvPr id="18434" name="Picture 2"/>
          <p:cNvPicPr>
            <a:picLocks noChangeAspect="1" noChangeArrowheads="1"/>
          </p:cNvPicPr>
          <p:nvPr/>
        </p:nvPicPr>
        <p:blipFill>
          <a:blip r:embed="rId5" cstate="print"/>
          <a:srcRect/>
          <a:stretch>
            <a:fillRect/>
          </a:stretch>
        </p:blipFill>
        <p:spPr bwMode="auto">
          <a:xfrm>
            <a:off x="9629775" y="2742800"/>
            <a:ext cx="955757" cy="758860"/>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cstate="print"/>
          <a:srcRect/>
          <a:stretch>
            <a:fillRect/>
          </a:stretch>
        </p:blipFill>
        <p:spPr bwMode="auto">
          <a:xfrm>
            <a:off x="5020117" y="3846584"/>
            <a:ext cx="4282837" cy="3441973"/>
          </a:xfrm>
          <a:prstGeom prst="rect">
            <a:avLst/>
          </a:prstGeom>
          <a:noFill/>
          <a:ln w="9525">
            <a:noFill/>
            <a:miter lim="800000"/>
            <a:headEnd/>
            <a:tailEnd/>
          </a:ln>
          <a:effectLst/>
        </p:spPr>
      </p:pic>
      <p:sp>
        <p:nvSpPr>
          <p:cNvPr id="19" name="Oval 18"/>
          <p:cNvSpPr/>
          <p:nvPr/>
        </p:nvSpPr>
        <p:spPr bwMode="auto">
          <a:xfrm>
            <a:off x="6432498" y="2014593"/>
            <a:ext cx="799644" cy="695622"/>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0" name="Oval 19"/>
          <p:cNvSpPr/>
          <p:nvPr/>
        </p:nvSpPr>
        <p:spPr bwMode="auto">
          <a:xfrm>
            <a:off x="6458277" y="2014593"/>
            <a:ext cx="799644"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1" name="Oval 20"/>
          <p:cNvSpPr/>
          <p:nvPr/>
        </p:nvSpPr>
        <p:spPr bwMode="auto">
          <a:xfrm>
            <a:off x="4752975" y="4258965"/>
            <a:ext cx="1572181"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22" name="Oval 21"/>
          <p:cNvSpPr/>
          <p:nvPr/>
        </p:nvSpPr>
        <p:spPr bwMode="auto">
          <a:xfrm>
            <a:off x="6228794" y="8221365"/>
            <a:ext cx="1572181"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6" name="Content Placeholder 15"/>
          <p:cNvSpPr>
            <a:spLocks noGrp="1"/>
          </p:cNvSpPr>
          <p:nvPr>
            <p:ph idx="1"/>
          </p:nvPr>
        </p:nvSpPr>
        <p:spPr>
          <a:xfrm>
            <a:off x="513787" y="2350675"/>
            <a:ext cx="4091952" cy="6325064"/>
          </a:xfrm>
        </p:spPr>
        <p:txBody>
          <a:bodyPr/>
          <a:lstStyle/>
          <a:p>
            <a:pPr rtl="0" eaLnBrk="1" latinLnBrk="0" hangingPunct="1">
              <a:spcBef>
                <a:spcPts val="6000"/>
              </a:spcBef>
            </a:pPr>
            <a:r>
              <a:rPr lang="en-US" sz="3600" kern="1200" dirty="0" smtClean="0">
                <a:solidFill>
                  <a:schemeClr val="tx1"/>
                </a:solidFill>
                <a:latin typeface="+mj-lt"/>
                <a:ea typeface="+mn-ea"/>
                <a:cs typeface="Arial" pitchFamily="34" charset="0"/>
              </a:rPr>
              <a:t>Full Screen Mode</a:t>
            </a:r>
            <a:endParaRPr lang="en-GB" dirty="0" smtClean="0"/>
          </a:p>
          <a:p>
            <a:pPr rtl="0" eaLnBrk="1" latinLnBrk="0" hangingPunct="1">
              <a:spcBef>
                <a:spcPts val="6000"/>
              </a:spcBef>
            </a:pPr>
            <a:r>
              <a:rPr lang="en-US" sz="3600" kern="1200" dirty="0" smtClean="0">
                <a:solidFill>
                  <a:schemeClr val="tx1"/>
                </a:solidFill>
                <a:latin typeface="+mj-lt"/>
                <a:ea typeface="+mn-ea"/>
                <a:cs typeface="Arial" pitchFamily="34" charset="0"/>
              </a:rPr>
              <a:t>Real-time Q&amp;A</a:t>
            </a:r>
            <a:endParaRPr lang="en-GB" dirty="0" smtClean="0"/>
          </a:p>
          <a:p>
            <a:pPr>
              <a:spcBef>
                <a:spcPts val="6000"/>
              </a:spcBef>
            </a:pPr>
            <a:r>
              <a:rPr lang="en-GB" sz="3600" dirty="0" smtClean="0"/>
              <a:t>Use </a:t>
            </a:r>
            <a:r>
              <a:rPr lang="en-GB" sz="3600" dirty="0"/>
              <a:t>Internet Audio</a:t>
            </a:r>
          </a:p>
          <a:p>
            <a:pPr rtl="0" eaLnBrk="1" latinLnBrk="0" hangingPunct="1">
              <a:spcBef>
                <a:spcPts val="6000"/>
              </a:spcBef>
            </a:pPr>
            <a:r>
              <a:rPr lang="en-US" sz="3600" kern="1200" dirty="0" smtClean="0">
                <a:solidFill>
                  <a:schemeClr val="tx1"/>
                </a:solidFill>
                <a:latin typeface="+mj-lt"/>
                <a:ea typeface="+mn-ea"/>
                <a:cs typeface="Arial" pitchFamily="34" charset="0"/>
              </a:rPr>
              <a:t>Mute phone *6</a:t>
            </a:r>
            <a:endParaRPr lang="en-GB" dirty="0"/>
          </a:p>
        </p:txBody>
      </p:sp>
    </p:spTree>
    <p:extLst>
      <p:ext uri="{BB962C8B-B14F-4D97-AF65-F5344CB8AC3E}">
        <p14:creationId xmlns="" xmlns:p14="http://schemas.microsoft.com/office/powerpoint/2010/main" val="362582032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RvtSamples</a:t>
            </a:r>
            <a:endParaRPr lang="en-GB" dirty="0"/>
          </a:p>
        </p:txBody>
      </p:sp>
      <p:sp>
        <p:nvSpPr>
          <p:cNvPr id="3" name="Content Placeholder 2"/>
          <p:cNvSpPr>
            <a:spLocks noGrp="1"/>
          </p:cNvSpPr>
          <p:nvPr>
            <p:ph idx="1"/>
          </p:nvPr>
        </p:nvSpPr>
        <p:spPr>
          <a:xfrm>
            <a:off x="561975" y="1449387"/>
            <a:ext cx="11762080" cy="5257800"/>
          </a:xfrm>
        </p:spPr>
        <p:txBody>
          <a:bodyPr/>
          <a:lstStyle/>
          <a:p>
            <a:r>
              <a:rPr lang="en-US" sz="2800" dirty="0" smtClean="0"/>
              <a:t>So every sample command requires an explicit add-in manifest?</a:t>
            </a:r>
          </a:p>
          <a:p>
            <a:pPr marL="0" indent="0">
              <a:buNone/>
            </a:pPr>
            <a:r>
              <a:rPr lang="en-US" dirty="0" smtClean="0"/>
              <a:t>	Use </a:t>
            </a:r>
            <a:r>
              <a:rPr lang="en-US" smtClean="0"/>
              <a:t>the RvtSamples SDK sample application</a:t>
            </a:r>
            <a:endParaRPr lang="en-US" dirty="0" smtClean="0"/>
          </a:p>
          <a:p>
            <a:r>
              <a:rPr lang="en-US" dirty="0" smtClean="0"/>
              <a:t>Includes RvtSamples.txt listing for all SDK samples</a:t>
            </a:r>
          </a:p>
          <a:p>
            <a:endParaRPr lang="en-US" sz="1200" dirty="0" smtClean="0"/>
          </a:p>
          <a:p>
            <a:r>
              <a:rPr lang="en-US" dirty="0" smtClean="0"/>
              <a:t>Adds them all to an own menu entry</a:t>
            </a:r>
          </a:p>
          <a:p>
            <a:endParaRPr lang="en-US" sz="1200" dirty="0" smtClean="0"/>
          </a:p>
          <a:p>
            <a:r>
              <a:rPr lang="en-US" smtClean="0"/>
              <a:t>Install </a:t>
            </a:r>
            <a:r>
              <a:rPr lang="en-US" dirty="0" smtClean="0"/>
              <a:t>“</a:t>
            </a:r>
            <a:r>
              <a:rPr lang="en-US" dirty="0" err="1" smtClean="0"/>
              <a:t>RvtSamples.addin</a:t>
            </a:r>
            <a:r>
              <a:rPr lang="en-US" dirty="0" smtClean="0"/>
              <a:t>” and never touch it again</a:t>
            </a:r>
          </a:p>
          <a:p>
            <a:endParaRPr lang="en-US" sz="1200" dirty="0" smtClean="0"/>
          </a:p>
          <a:p>
            <a:r>
              <a:rPr lang="en-US" dirty="0" smtClean="0"/>
              <a:t>You can add your own entries to RvtSamples.txt</a:t>
            </a:r>
          </a:p>
          <a:p>
            <a:endParaRPr lang="en-US" sz="1200" dirty="0" smtClean="0"/>
          </a:p>
          <a:p>
            <a:r>
              <a:rPr lang="en-US" dirty="0" smtClean="0"/>
              <a:t>Also define own pull-down buttons for additional sections</a:t>
            </a:r>
          </a:p>
        </p:txBody>
      </p:sp>
      <p:sp>
        <p:nvSpPr>
          <p:cNvPr id="4"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66775" y="6630987"/>
            <a:ext cx="11277600" cy="1781321"/>
          </a:xfrm>
          <a:prstGeom prst="rect">
            <a:avLst/>
          </a:prstGeom>
        </p:spPr>
      </p:pic>
    </p:spTree>
    <p:extLst>
      <p:ext uri="{BB962C8B-B14F-4D97-AF65-F5344CB8AC3E}">
        <p14:creationId xmlns="" xmlns:p14="http://schemas.microsoft.com/office/powerpoint/2010/main" val="32493090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smtClean="0"/>
              <a:t>RevitLookup</a:t>
            </a:r>
          </a:p>
        </p:txBody>
      </p:sp>
      <p:sp>
        <p:nvSpPr>
          <p:cNvPr id="104451" name="Rectangle 3"/>
          <p:cNvSpPr>
            <a:spLocks noGrp="1" noChangeArrowheads="1"/>
          </p:cNvSpPr>
          <p:nvPr>
            <p:ph idx="1"/>
          </p:nvPr>
        </p:nvSpPr>
        <p:spPr>
          <a:xfrm>
            <a:off x="593725" y="1677987"/>
            <a:ext cx="11762080" cy="7168156"/>
          </a:xfrm>
        </p:spPr>
        <p:txBody>
          <a:bodyPr/>
          <a:lstStyle/>
          <a:p>
            <a:r>
              <a:rPr lang="en-GB" dirty="0" smtClean="0"/>
              <a:t>Included in the Revit SDK</a:t>
            </a:r>
          </a:p>
          <a:p>
            <a:r>
              <a:rPr lang="en-GB" dirty="0" smtClean="0"/>
              <a:t>Interactively access and explore entire database structure</a:t>
            </a:r>
          </a:p>
          <a:p>
            <a:r>
              <a:rPr lang="en-GB" dirty="0" smtClean="0"/>
              <a:t>Elements, parameters, relationships</a:t>
            </a:r>
          </a:p>
          <a:p>
            <a:r>
              <a:rPr lang="en-GB" dirty="0" smtClean="0"/>
              <a:t>Comprehensive Revit API test </a:t>
            </a:r>
          </a:p>
          <a:p>
            <a:r>
              <a:rPr lang="en-GB" dirty="0" smtClean="0"/>
              <a:t>Sample code and utility classes</a:t>
            </a:r>
          </a:p>
          <a:p>
            <a:r>
              <a:rPr lang="en-GB" dirty="0" smtClean="0"/>
              <a:t>Scaffolding for quick tests</a:t>
            </a:r>
          </a:p>
          <a:p>
            <a:r>
              <a:rPr lang="en-GB" dirty="0" smtClean="0"/>
              <a:t>Refer RevitLookup.doc</a:t>
            </a:r>
          </a:p>
          <a:p>
            <a:r>
              <a:rPr lang="en-GB" dirty="0" smtClean="0"/>
              <a:t>Explore</a:t>
            </a:r>
          </a:p>
          <a:p>
            <a:pPr lvl="1"/>
            <a:r>
              <a:rPr lang="en-GB" sz="2400" dirty="0" smtClean="0"/>
              <a:t>Document</a:t>
            </a:r>
          </a:p>
          <a:p>
            <a:pPr lvl="1"/>
            <a:r>
              <a:rPr lang="en-GB" sz="2400" dirty="0" smtClean="0"/>
              <a:t>Current selection</a:t>
            </a:r>
          </a:p>
          <a:p>
            <a:pPr lvl="1"/>
            <a:r>
              <a:rPr lang="en-GB" sz="2400" dirty="0" smtClean="0"/>
              <a:t>Application</a:t>
            </a:r>
          </a:p>
          <a:p>
            <a:pPr lvl="1"/>
            <a:r>
              <a:rPr lang="en-GB" sz="2400" dirty="0" smtClean="0"/>
              <a:t>Tests</a:t>
            </a:r>
          </a:p>
          <a:p>
            <a:pPr lvl="1"/>
            <a:r>
              <a:rPr lang="en-GB" sz="2400" dirty="0" smtClean="0"/>
              <a:t>Events</a:t>
            </a:r>
          </a:p>
          <a:p>
            <a:pPr lvl="1"/>
            <a:endParaRPr lang="en-GB" sz="2400" dirty="0" smtClean="0"/>
          </a:p>
          <a:p>
            <a:pPr lvl="1"/>
            <a:endParaRPr lang="en-GB" dirty="0" smtClean="0"/>
          </a:p>
        </p:txBody>
      </p:sp>
      <p:sp>
        <p:nvSpPr>
          <p:cNvPr id="5" name="Text Box 4"/>
          <p:cNvSpPr txBox="1">
            <a:spLocks noChangeArrowheads="1"/>
          </p:cNvSpPr>
          <p:nvPr/>
        </p:nvSpPr>
        <p:spPr bwMode="auto">
          <a:xfrm>
            <a:off x="10603187" y="194235"/>
            <a:ext cx="2254362"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Getting Started</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34176" y="4402791"/>
            <a:ext cx="5486400" cy="4627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596000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r>
              <a:rPr lang="en-GB" smtClean="0"/>
              <a:t>Database and Elements</a:t>
            </a:r>
          </a:p>
        </p:txBody>
      </p:sp>
      <p:sp>
        <p:nvSpPr>
          <p:cNvPr id="30723" name="Rectangle 3"/>
          <p:cNvSpPr>
            <a:spLocks noGrp="1" noChangeArrowheads="1"/>
          </p:cNvSpPr>
          <p:nvPr>
            <p:ph type="subTitle" sz="quarter" idx="1"/>
          </p:nvPr>
        </p:nvSpPr>
        <p:spPr>
          <a:xfrm>
            <a:off x="454039" y="6396109"/>
            <a:ext cx="8718536" cy="1192495"/>
          </a:xfrm>
        </p:spPr>
        <p:txBody>
          <a:bodyPr/>
          <a:lstStyle/>
          <a:p>
            <a:r>
              <a:rPr lang="en-US" dirty="0" err="1" smtClean="0"/>
              <a:t>Analyse</a:t>
            </a:r>
            <a:r>
              <a:rPr lang="en-US" dirty="0" smtClean="0"/>
              <a:t> the contents of the </a:t>
            </a:r>
            <a:r>
              <a:rPr lang="en-US" smtClean="0"/>
              <a:t>Revit database</a:t>
            </a:r>
            <a:endParaRPr lang="en-US" dirty="0" smtClean="0"/>
          </a:p>
          <a:p>
            <a:r>
              <a:rPr lang="en-US" dirty="0" smtClean="0"/>
              <a:t>Iterate and filter for </a:t>
            </a:r>
            <a:r>
              <a:rPr lang="en-US" smtClean="0"/>
              <a:t>specific elements</a:t>
            </a:r>
            <a:endParaRPr lang="en-US" dirty="0" smtClean="0"/>
          </a:p>
        </p:txBody>
      </p:sp>
    </p:spTree>
    <p:extLst>
      <p:ext uri="{BB962C8B-B14F-4D97-AF65-F5344CB8AC3E}">
        <p14:creationId xmlns="" xmlns:p14="http://schemas.microsoft.com/office/powerpoint/2010/main" val="42553444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Subsubset of Object Model</a:t>
            </a:r>
          </a:p>
        </p:txBody>
      </p:sp>
      <p:sp>
        <p:nvSpPr>
          <p:cNvPr id="34820" name="Text Box 5"/>
          <p:cNvSpPr txBox="1">
            <a:spLocks noChangeArrowheads="1"/>
          </p:cNvSpPr>
          <p:nvPr/>
        </p:nvSpPr>
        <p:spPr bwMode="auto">
          <a:xfrm>
            <a:off x="5665802" y="2211387"/>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34825" name="Text Box 10"/>
          <p:cNvSpPr txBox="1">
            <a:spLocks noChangeArrowheads="1"/>
          </p:cNvSpPr>
          <p:nvPr/>
        </p:nvSpPr>
        <p:spPr bwMode="auto">
          <a:xfrm>
            <a:off x="9599610" y="3176598"/>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34826" name="Text Box 11"/>
          <p:cNvSpPr txBox="1">
            <a:spLocks noChangeArrowheads="1"/>
          </p:cNvSpPr>
          <p:nvPr/>
        </p:nvSpPr>
        <p:spPr bwMode="auto">
          <a:xfrm>
            <a:off x="6017373" y="4045545"/>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err="1" smtClean="0">
                <a:ea typeface="ＭＳ Ｐゴシック" pitchFamily="34" charset="-128"/>
              </a:rPr>
              <a:t>HostObj</a:t>
            </a:r>
            <a:r>
              <a:rPr kumimoji="1" lang="en-US" altLang="ja-JP" sz="1700" dirty="0" smtClean="0">
                <a:ea typeface="ＭＳ Ｐゴシック" pitchFamily="34" charset="-128"/>
              </a:rPr>
              <a:t> </a:t>
            </a:r>
            <a:r>
              <a:rPr kumimoji="1" lang="en-US" altLang="ja-JP" sz="1700" dirty="0">
                <a:ea typeface="ＭＳ Ｐゴシック" pitchFamily="34" charset="-128"/>
              </a:rPr>
              <a:t>Attributes</a:t>
            </a:r>
          </a:p>
        </p:txBody>
      </p:sp>
      <p:sp>
        <p:nvSpPr>
          <p:cNvPr id="34827" name="Line 12"/>
          <p:cNvSpPr>
            <a:spLocks noChangeShapeType="1"/>
          </p:cNvSpPr>
          <p:nvPr/>
        </p:nvSpPr>
        <p:spPr bwMode="auto">
          <a:xfrm>
            <a:off x="6728919" y="3571256"/>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34828" name="Line 13"/>
          <p:cNvSpPr>
            <a:spLocks noChangeShapeType="1"/>
          </p:cNvSpPr>
          <p:nvPr/>
        </p:nvSpPr>
        <p:spPr bwMode="auto">
          <a:xfrm flipH="1">
            <a:off x="4906002" y="3842276"/>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34829" name="Line 14"/>
          <p:cNvSpPr>
            <a:spLocks noChangeShapeType="1"/>
          </p:cNvSpPr>
          <p:nvPr/>
        </p:nvSpPr>
        <p:spPr bwMode="auto">
          <a:xfrm flipH="1">
            <a:off x="8316911" y="3842276"/>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30" name="Line 15"/>
          <p:cNvSpPr>
            <a:spLocks noChangeShapeType="1"/>
          </p:cNvSpPr>
          <p:nvPr/>
        </p:nvSpPr>
        <p:spPr bwMode="auto">
          <a:xfrm flipH="1">
            <a:off x="4210269" y="3842276"/>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31" name="Line 16"/>
          <p:cNvSpPr>
            <a:spLocks noChangeShapeType="1"/>
          </p:cNvSpPr>
          <p:nvPr/>
        </p:nvSpPr>
        <p:spPr bwMode="auto">
          <a:xfrm>
            <a:off x="6298288" y="2615661"/>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34832" name="Line 17"/>
          <p:cNvSpPr>
            <a:spLocks noChangeShapeType="1"/>
          </p:cNvSpPr>
          <p:nvPr/>
        </p:nvSpPr>
        <p:spPr bwMode="auto">
          <a:xfrm flipH="1">
            <a:off x="931190" y="2874184"/>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34833" name="Text Box 18"/>
          <p:cNvSpPr txBox="1">
            <a:spLocks noChangeArrowheads="1"/>
          </p:cNvSpPr>
          <p:nvPr/>
        </p:nvSpPr>
        <p:spPr bwMode="auto">
          <a:xfrm>
            <a:off x="4275522" y="4050319"/>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34834" name="Text Box 19"/>
          <p:cNvSpPr txBox="1">
            <a:spLocks noChangeArrowheads="1"/>
          </p:cNvSpPr>
          <p:nvPr/>
        </p:nvSpPr>
        <p:spPr bwMode="auto">
          <a:xfrm>
            <a:off x="4058671" y="5035030"/>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34835" name="Line 20"/>
          <p:cNvSpPr>
            <a:spLocks noChangeShapeType="1"/>
          </p:cNvSpPr>
          <p:nvPr/>
        </p:nvSpPr>
        <p:spPr bwMode="auto">
          <a:xfrm flipV="1">
            <a:off x="4987067" y="4725612"/>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34836" name="Line 21"/>
          <p:cNvSpPr>
            <a:spLocks noChangeShapeType="1"/>
          </p:cNvSpPr>
          <p:nvPr/>
        </p:nvSpPr>
        <p:spPr bwMode="auto">
          <a:xfrm flipV="1">
            <a:off x="4930596" y="3851569"/>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34837" name="Text Box 22"/>
          <p:cNvSpPr txBox="1">
            <a:spLocks noChangeArrowheads="1"/>
          </p:cNvSpPr>
          <p:nvPr/>
        </p:nvSpPr>
        <p:spPr bwMode="auto">
          <a:xfrm>
            <a:off x="7733496" y="4045544"/>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34838" name="Line 23"/>
          <p:cNvSpPr>
            <a:spLocks noChangeShapeType="1"/>
          </p:cNvSpPr>
          <p:nvPr/>
        </p:nvSpPr>
        <p:spPr bwMode="auto">
          <a:xfrm flipV="1">
            <a:off x="8388569" y="3846795"/>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34839" name="Text Box 24"/>
          <p:cNvSpPr txBox="1">
            <a:spLocks noChangeArrowheads="1"/>
          </p:cNvSpPr>
          <p:nvPr/>
        </p:nvSpPr>
        <p:spPr bwMode="auto">
          <a:xfrm>
            <a:off x="6017373" y="620366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34840" name="Text Box 25"/>
          <p:cNvSpPr txBox="1">
            <a:spLocks noChangeArrowheads="1"/>
          </p:cNvSpPr>
          <p:nvPr/>
        </p:nvSpPr>
        <p:spPr bwMode="auto">
          <a:xfrm>
            <a:off x="7727346" y="620366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Cont. Footing Type</a:t>
            </a:r>
          </a:p>
        </p:txBody>
      </p:sp>
      <p:sp>
        <p:nvSpPr>
          <p:cNvPr id="34841" name="Text Box 26"/>
          <p:cNvSpPr txBox="1">
            <a:spLocks noChangeArrowheads="1"/>
          </p:cNvSpPr>
          <p:nvPr/>
        </p:nvSpPr>
        <p:spPr bwMode="auto">
          <a:xfrm>
            <a:off x="4188043" y="620366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Wall Type</a:t>
            </a:r>
          </a:p>
        </p:txBody>
      </p:sp>
      <p:sp>
        <p:nvSpPr>
          <p:cNvPr id="34843" name="Line 28"/>
          <p:cNvSpPr>
            <a:spLocks noChangeShapeType="1"/>
          </p:cNvSpPr>
          <p:nvPr/>
        </p:nvSpPr>
        <p:spPr bwMode="auto">
          <a:xfrm flipH="1" flipV="1">
            <a:off x="4906002" y="5895759"/>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34844" name="Line 29"/>
          <p:cNvSpPr>
            <a:spLocks noChangeShapeType="1"/>
          </p:cNvSpPr>
          <p:nvPr/>
        </p:nvSpPr>
        <p:spPr bwMode="auto">
          <a:xfrm flipH="1">
            <a:off x="8316911" y="590780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45" name="Line 30"/>
          <p:cNvSpPr>
            <a:spLocks noChangeShapeType="1"/>
          </p:cNvSpPr>
          <p:nvPr/>
        </p:nvSpPr>
        <p:spPr bwMode="auto">
          <a:xfrm flipH="1">
            <a:off x="3961792" y="589424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46" name="Line 31"/>
          <p:cNvSpPr>
            <a:spLocks noChangeShapeType="1"/>
          </p:cNvSpPr>
          <p:nvPr/>
        </p:nvSpPr>
        <p:spPr bwMode="auto">
          <a:xfrm flipV="1">
            <a:off x="8382419" y="591231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4847" name="Line 32"/>
          <p:cNvSpPr>
            <a:spLocks noChangeShapeType="1"/>
          </p:cNvSpPr>
          <p:nvPr/>
        </p:nvSpPr>
        <p:spPr bwMode="auto">
          <a:xfrm flipV="1">
            <a:off x="4942144" y="589425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4848" name="Text Box 33"/>
          <p:cNvSpPr txBox="1">
            <a:spLocks noChangeArrowheads="1"/>
          </p:cNvSpPr>
          <p:nvPr/>
        </p:nvSpPr>
        <p:spPr bwMode="auto">
          <a:xfrm>
            <a:off x="10624232" y="3970767"/>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4849" name="Text Box 34"/>
          <p:cNvSpPr txBox="1">
            <a:spLocks noChangeArrowheads="1"/>
          </p:cNvSpPr>
          <p:nvPr/>
        </p:nvSpPr>
        <p:spPr bwMode="auto">
          <a:xfrm>
            <a:off x="10624231" y="4621219"/>
            <a:ext cx="1977344" cy="392920"/>
          </a:xfrm>
          <a:prstGeom prst="rect">
            <a:avLst/>
          </a:prstGeom>
          <a:noFill/>
          <a:ln w="9525">
            <a:solidFill>
              <a:schemeClr val="tx1"/>
            </a:solidFill>
            <a:miter lim="800000"/>
            <a:headEnd/>
            <a:tailEnd/>
          </a:ln>
        </p:spPr>
        <p:txBody>
          <a:bodyPr lIns="130039" tIns="65020" rIns="130039" bIns="65020">
            <a:spAutoFit/>
          </a:bodyPr>
          <a:lstStyle>
            <a:defPPr>
              <a:defRPr lang="en-US"/>
            </a:defPPr>
            <a:lvl1pPr>
              <a:spcBef>
                <a:spcPct val="50000"/>
              </a:spcBef>
              <a:defRPr kumimoji="1" sz="1700">
                <a:ea typeface="ＭＳ Ｐゴシック" pitchFamily="34" charset="-128"/>
              </a:defRPr>
            </a:lvl1pPr>
          </a:lstStyle>
          <a:p>
            <a:r>
              <a:rPr lang="en-US" altLang="ja-JP" dirty="0" err="1"/>
              <a:t>CeilingAndFloor</a:t>
            </a:r>
            <a:endParaRPr lang="en-US" altLang="ja-JP" dirty="0"/>
          </a:p>
        </p:txBody>
      </p:sp>
      <p:sp>
        <p:nvSpPr>
          <p:cNvPr id="34852" name="Text Box 37"/>
          <p:cNvSpPr txBox="1">
            <a:spLocks noChangeArrowheads="1"/>
          </p:cNvSpPr>
          <p:nvPr/>
        </p:nvSpPr>
        <p:spPr bwMode="auto">
          <a:xfrm>
            <a:off x="10648452" y="5911514"/>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smtClean="0">
                <a:ea typeface="ＭＳ Ｐゴシック" pitchFamily="34" charset="-128"/>
              </a:rPr>
              <a:t>ContFooting</a:t>
            </a:r>
            <a:endParaRPr kumimoji="1" lang="en-US" altLang="ja-JP" sz="1700" dirty="0">
              <a:ea typeface="ＭＳ Ｐゴシック" pitchFamily="34" charset="-128"/>
            </a:endParaRPr>
          </a:p>
        </p:txBody>
      </p:sp>
      <p:sp>
        <p:nvSpPr>
          <p:cNvPr id="34853" name="Text Box 38"/>
          <p:cNvSpPr txBox="1">
            <a:spLocks noChangeArrowheads="1"/>
          </p:cNvSpPr>
          <p:nvPr/>
        </p:nvSpPr>
        <p:spPr bwMode="auto">
          <a:xfrm>
            <a:off x="10648452" y="6519621"/>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err="1" smtClean="0">
                <a:ea typeface="ＭＳ Ｐゴシック" pitchFamily="34" charset="-128"/>
              </a:rPr>
              <a:t>RoofBase</a:t>
            </a:r>
            <a:endParaRPr kumimoji="1" lang="en-US" altLang="ja-JP" sz="1700" dirty="0">
              <a:ea typeface="ＭＳ Ｐゴシック" pitchFamily="34" charset="-128"/>
            </a:endParaRPr>
          </a:p>
        </p:txBody>
      </p:sp>
      <p:sp>
        <p:nvSpPr>
          <p:cNvPr id="34854" name="Line 39"/>
          <p:cNvSpPr>
            <a:spLocks noChangeShapeType="1"/>
          </p:cNvSpPr>
          <p:nvPr/>
        </p:nvSpPr>
        <p:spPr bwMode="auto">
          <a:xfrm flipH="1">
            <a:off x="9973674" y="3559984"/>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4855" name="Line 40"/>
          <p:cNvSpPr>
            <a:spLocks noChangeShapeType="1"/>
          </p:cNvSpPr>
          <p:nvPr/>
        </p:nvSpPr>
        <p:spPr bwMode="auto">
          <a:xfrm flipH="1">
            <a:off x="9973676" y="419661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4856" name="Line 41"/>
          <p:cNvSpPr>
            <a:spLocks noChangeShapeType="1"/>
          </p:cNvSpPr>
          <p:nvPr/>
        </p:nvSpPr>
        <p:spPr bwMode="auto">
          <a:xfrm flipH="1" flipV="1">
            <a:off x="9976450" y="4845859"/>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34858" name="Line 43"/>
          <p:cNvSpPr>
            <a:spLocks noChangeShapeType="1"/>
          </p:cNvSpPr>
          <p:nvPr/>
        </p:nvSpPr>
        <p:spPr bwMode="auto">
          <a:xfrm flipH="1">
            <a:off x="9997894" y="6077243"/>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4859" name="Line 44"/>
          <p:cNvSpPr>
            <a:spLocks noChangeShapeType="1"/>
          </p:cNvSpPr>
          <p:nvPr/>
        </p:nvSpPr>
        <p:spPr bwMode="auto">
          <a:xfrm flipH="1">
            <a:off x="9973676" y="6721759"/>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34860" name="Line 45"/>
          <p:cNvSpPr>
            <a:spLocks noChangeShapeType="1"/>
          </p:cNvSpPr>
          <p:nvPr/>
        </p:nvSpPr>
        <p:spPr bwMode="auto">
          <a:xfrm flipH="1">
            <a:off x="9973674" y="6055374"/>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34861" name="Text Box 46"/>
          <p:cNvSpPr txBox="1">
            <a:spLocks noChangeArrowheads="1"/>
          </p:cNvSpPr>
          <p:nvPr/>
        </p:nvSpPr>
        <p:spPr bwMode="auto">
          <a:xfrm>
            <a:off x="267035" y="3164126"/>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34862" name="Line 47"/>
          <p:cNvSpPr>
            <a:spLocks noChangeShapeType="1"/>
          </p:cNvSpPr>
          <p:nvPr/>
        </p:nvSpPr>
        <p:spPr bwMode="auto">
          <a:xfrm flipH="1" flipV="1">
            <a:off x="10000780" y="2872884"/>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34863" name="Text Box 48"/>
          <p:cNvSpPr txBox="1">
            <a:spLocks noChangeArrowheads="1"/>
          </p:cNvSpPr>
          <p:nvPr/>
        </p:nvSpPr>
        <p:spPr bwMode="auto">
          <a:xfrm>
            <a:off x="5775675" y="3166982"/>
            <a:ext cx="1728040" cy="39292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smtClean="0">
                <a:ea typeface="ＭＳ Ｐゴシック" pitchFamily="34" charset="-128"/>
              </a:rPr>
              <a:t>ElementType</a:t>
            </a:r>
            <a:endParaRPr kumimoji="1" lang="en-US" altLang="ja-JP" sz="1700" dirty="0">
              <a:ea typeface="ＭＳ Ｐゴシック" pitchFamily="34" charset="-128"/>
            </a:endParaRPr>
          </a:p>
        </p:txBody>
      </p:sp>
      <p:sp>
        <p:nvSpPr>
          <p:cNvPr id="34864" name="Text Box 49"/>
          <p:cNvSpPr txBox="1">
            <a:spLocks noChangeArrowheads="1"/>
          </p:cNvSpPr>
          <p:nvPr/>
        </p:nvSpPr>
        <p:spPr bwMode="auto">
          <a:xfrm>
            <a:off x="267035" y="4035912"/>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34865" name="Line 50"/>
          <p:cNvSpPr>
            <a:spLocks noChangeShapeType="1"/>
          </p:cNvSpPr>
          <p:nvPr/>
        </p:nvSpPr>
        <p:spPr bwMode="auto">
          <a:xfrm flipV="1">
            <a:off x="942439" y="3584209"/>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34866" name="Line 51"/>
          <p:cNvSpPr>
            <a:spLocks noChangeShapeType="1"/>
          </p:cNvSpPr>
          <p:nvPr/>
        </p:nvSpPr>
        <p:spPr bwMode="auto">
          <a:xfrm flipV="1">
            <a:off x="931144" y="2879554"/>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34867" name="Text Box 52"/>
          <p:cNvSpPr txBox="1">
            <a:spLocks noChangeArrowheads="1"/>
          </p:cNvSpPr>
          <p:nvPr/>
        </p:nvSpPr>
        <p:spPr bwMode="auto">
          <a:xfrm>
            <a:off x="2323797" y="3185633"/>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34869" name="Line 54"/>
          <p:cNvSpPr>
            <a:spLocks noChangeShapeType="1"/>
          </p:cNvSpPr>
          <p:nvPr/>
        </p:nvSpPr>
        <p:spPr bwMode="auto">
          <a:xfrm flipV="1">
            <a:off x="3062264" y="3587948"/>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34870" name="Line 55"/>
          <p:cNvSpPr>
            <a:spLocks noChangeShapeType="1"/>
          </p:cNvSpPr>
          <p:nvPr/>
        </p:nvSpPr>
        <p:spPr bwMode="auto">
          <a:xfrm flipV="1">
            <a:off x="3050969" y="2883293"/>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34871" name="Text Box 56"/>
          <p:cNvSpPr txBox="1">
            <a:spLocks noChangeArrowheads="1"/>
          </p:cNvSpPr>
          <p:nvPr/>
        </p:nvSpPr>
        <p:spPr bwMode="auto">
          <a:xfrm>
            <a:off x="2160212" y="4028295"/>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dirty="0">
                <a:ea typeface="ＭＳ Ｐゴシック" pitchFamily="34" charset="-128"/>
              </a:rPr>
              <a:t>Family Instance</a:t>
            </a:r>
          </a:p>
        </p:txBody>
      </p:sp>
      <p:sp>
        <p:nvSpPr>
          <p:cNvPr id="34873" name="Line 58"/>
          <p:cNvSpPr>
            <a:spLocks noChangeShapeType="1"/>
          </p:cNvSpPr>
          <p:nvPr/>
        </p:nvSpPr>
        <p:spPr bwMode="auto">
          <a:xfrm flipH="1">
            <a:off x="0" y="4168814"/>
            <a:ext cx="537614" cy="0"/>
          </a:xfrm>
          <a:prstGeom prst="line">
            <a:avLst/>
          </a:prstGeom>
          <a:noFill/>
          <a:ln w="9525">
            <a:solidFill>
              <a:schemeClr val="bg1"/>
            </a:solidFill>
            <a:prstDash val="dash"/>
            <a:round/>
            <a:headEnd/>
            <a:tailEnd/>
          </a:ln>
        </p:spPr>
        <p:txBody>
          <a:bodyPr lIns="130039" tIns="65020" rIns="130039" bIns="65020"/>
          <a:lstStyle/>
          <a:p>
            <a:endParaRPr lang="en-GB"/>
          </a:p>
        </p:txBody>
      </p:sp>
      <p:sp>
        <p:nvSpPr>
          <p:cNvPr id="34874" name="Line 59"/>
          <p:cNvSpPr>
            <a:spLocks noChangeShapeType="1"/>
          </p:cNvSpPr>
          <p:nvPr/>
        </p:nvSpPr>
        <p:spPr bwMode="auto">
          <a:xfrm flipH="1">
            <a:off x="2314575" y="3843159"/>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34875" name="Line 60"/>
          <p:cNvSpPr>
            <a:spLocks noChangeShapeType="1"/>
          </p:cNvSpPr>
          <p:nvPr/>
        </p:nvSpPr>
        <p:spPr bwMode="auto">
          <a:xfrm flipH="1">
            <a:off x="3414649" y="3843159"/>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4876" name="Line 62"/>
          <p:cNvSpPr>
            <a:spLocks noChangeShapeType="1"/>
          </p:cNvSpPr>
          <p:nvPr/>
        </p:nvSpPr>
        <p:spPr bwMode="auto">
          <a:xfrm>
            <a:off x="6713666" y="2882327"/>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63" name="Line 16"/>
          <p:cNvSpPr>
            <a:spLocks noChangeShapeType="1"/>
          </p:cNvSpPr>
          <p:nvPr/>
        </p:nvSpPr>
        <p:spPr bwMode="auto">
          <a:xfrm>
            <a:off x="6727928" y="2877579"/>
            <a:ext cx="1651" cy="282354"/>
          </a:xfrm>
          <a:prstGeom prst="line">
            <a:avLst/>
          </a:prstGeom>
          <a:noFill/>
          <a:ln w="9525">
            <a:solidFill>
              <a:schemeClr val="tx1"/>
            </a:solidFill>
            <a:round/>
            <a:headEnd/>
            <a:tailEnd/>
          </a:ln>
        </p:spPr>
        <p:txBody>
          <a:bodyPr lIns="130039" tIns="65020" rIns="130039" bIns="65020"/>
          <a:lstStyle/>
          <a:p>
            <a:endParaRPr lang="en-GB"/>
          </a:p>
        </p:txBody>
      </p:sp>
      <p:sp>
        <p:nvSpPr>
          <p:cNvPr id="64" name="TextBox 63"/>
          <p:cNvSpPr txBox="1"/>
          <p:nvPr/>
        </p:nvSpPr>
        <p:spPr>
          <a:xfrm>
            <a:off x="7921603" y="8001000"/>
            <a:ext cx="4213623" cy="1292662"/>
          </a:xfrm>
          <a:prstGeom prst="rect">
            <a:avLst/>
          </a:prstGeom>
          <a:noFill/>
        </p:spPr>
        <p:txBody>
          <a:bodyPr wrap="square" rtlCol="0">
            <a:spAutoFit/>
          </a:bodyPr>
          <a:lstStyle/>
          <a:p>
            <a:r>
              <a:rPr lang="en-US" smtClean="0"/>
              <a:t>Host and component objects, standard and system</a:t>
            </a:r>
            <a:endParaRPr lang="en-GB"/>
          </a:p>
        </p:txBody>
      </p:sp>
      <p:sp>
        <p:nvSpPr>
          <p:cNvPr id="65" name="TextBox 64"/>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cxnSp>
        <p:nvCxnSpPr>
          <p:cNvPr id="67" name="Straight Connector 66"/>
          <p:cNvCxnSpPr>
            <a:endCxn id="34839" idx="0"/>
          </p:cNvCxnSpPr>
          <p:nvPr/>
        </p:nvCxnSpPr>
        <p:spPr>
          <a:xfrm rot="5400000">
            <a:off x="6076927" y="551891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68" name="Line 60"/>
          <p:cNvSpPr>
            <a:spLocks noChangeShapeType="1"/>
          </p:cNvSpPr>
          <p:nvPr/>
        </p:nvSpPr>
        <p:spPr bwMode="auto">
          <a:xfrm flipH="1">
            <a:off x="9976002" y="6705826"/>
            <a:ext cx="0" cy="427944"/>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69" name="Text Box 33"/>
          <p:cNvSpPr txBox="1">
            <a:spLocks noChangeArrowheads="1"/>
          </p:cNvSpPr>
          <p:nvPr/>
        </p:nvSpPr>
        <p:spPr bwMode="auto">
          <a:xfrm>
            <a:off x="11862319" y="5220347"/>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dirty="0" smtClean="0">
                <a:ea typeface="ＭＳ Ｐゴシック" pitchFamily="34" charset="-128"/>
              </a:rPr>
              <a:t>Floor</a:t>
            </a:r>
            <a:endParaRPr kumimoji="1" lang="en-US" altLang="ja-JP" sz="1700" dirty="0">
              <a:ea typeface="ＭＳ Ｐゴシック" pitchFamily="34" charset="-128"/>
            </a:endParaRPr>
          </a:p>
        </p:txBody>
      </p:sp>
      <p:sp>
        <p:nvSpPr>
          <p:cNvPr id="70" name="Line 40"/>
          <p:cNvSpPr>
            <a:spLocks noChangeShapeType="1"/>
          </p:cNvSpPr>
          <p:nvPr/>
        </p:nvSpPr>
        <p:spPr bwMode="auto">
          <a:xfrm flipH="1">
            <a:off x="11195997" y="5402772"/>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71" name="Line 40"/>
          <p:cNvSpPr>
            <a:spLocks noChangeShapeType="1"/>
          </p:cNvSpPr>
          <p:nvPr/>
        </p:nvSpPr>
        <p:spPr bwMode="auto">
          <a:xfrm flipH="1">
            <a:off x="11198443" y="5032031"/>
            <a:ext cx="0" cy="365304"/>
          </a:xfrm>
          <a:prstGeom prst="line">
            <a:avLst/>
          </a:prstGeom>
          <a:noFill/>
          <a:ln w="9525">
            <a:solidFill>
              <a:schemeClr val="tx1"/>
            </a:solidFill>
            <a:round/>
            <a:headEnd/>
            <a:tailEnd/>
          </a:ln>
        </p:spPr>
        <p:txBody>
          <a:bodyPr lIns="130039" tIns="65020" rIns="130039" bIns="65020"/>
          <a:lstStyle/>
          <a:p>
            <a:endParaRPr lang="en-GB"/>
          </a:p>
        </p:txBody>
      </p:sp>
    </p:spTree>
    <p:extLst>
      <p:ext uri="{BB962C8B-B14F-4D97-AF65-F5344CB8AC3E}">
        <p14:creationId xmlns="" xmlns:p14="http://schemas.microsoft.com/office/powerpoint/2010/main" val="3033080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t>Accessing Current Revit Element Selection</a:t>
            </a:r>
            <a:endParaRPr lang="en-GB" dirty="0" smtClean="0"/>
          </a:p>
        </p:txBody>
      </p:sp>
      <p:sp>
        <p:nvSpPr>
          <p:cNvPr id="35843" name="Rectangle 3"/>
          <p:cNvSpPr>
            <a:spLocks noGrp="1" noChangeArrowheads="1"/>
          </p:cNvSpPr>
          <p:nvPr>
            <p:ph idx="1"/>
          </p:nvPr>
        </p:nvSpPr>
        <p:spPr/>
        <p:txBody>
          <a:bodyPr/>
          <a:lstStyle/>
          <a:p>
            <a:r>
              <a:rPr lang="en-US" dirty="0" smtClean="0"/>
              <a:t>Use input argument </a:t>
            </a:r>
            <a:r>
              <a:rPr lang="en-US" noProof="1" smtClean="0"/>
              <a:t>ExternalCommandData</a:t>
            </a:r>
          </a:p>
          <a:p>
            <a:r>
              <a:rPr lang="en-US" dirty="0" smtClean="0"/>
              <a:t>Current selection is member of </a:t>
            </a:r>
            <a:r>
              <a:rPr lang="en-US" dirty="0" err="1" smtClean="0"/>
              <a:t>UIDocument</a:t>
            </a:r>
            <a:r>
              <a:rPr lang="en-US" dirty="0" smtClean="0"/>
              <a:t> class</a:t>
            </a:r>
          </a:p>
          <a:p>
            <a:pPr lvl="1"/>
            <a:r>
              <a:rPr lang="en-US" sz="2400" noProof="1" smtClean="0"/>
              <a:t>ExternalCommandData</a:t>
            </a:r>
            <a:r>
              <a:rPr lang="en-GB" sz="2400" dirty="0" smtClean="0">
                <a:sym typeface="Wingdings" pitchFamily="2" charset="2"/>
              </a:rPr>
              <a:t>.</a:t>
            </a:r>
            <a:r>
              <a:rPr lang="en-GB" sz="2400" dirty="0" err="1" smtClean="0">
                <a:sym typeface="Wingdings" pitchFamily="2" charset="2"/>
              </a:rPr>
              <a:t>Application.ActiveUIDocument.Selection.Elements</a:t>
            </a:r>
            <a:r>
              <a:rPr lang="en-GB" sz="2400" dirty="0" smtClean="0">
                <a:sym typeface="Wingdings" pitchFamily="2" charset="2"/>
              </a:rPr>
              <a:t> </a:t>
            </a:r>
          </a:p>
          <a:p>
            <a:pPr lvl="1"/>
            <a:endParaRPr lang="en-GB" dirty="0" smtClean="0"/>
          </a:p>
          <a:p>
            <a:r>
              <a:rPr lang="en-US" dirty="0" err="1" smtClean="0"/>
              <a:t>UIDocument.Selection.Elements</a:t>
            </a:r>
            <a:r>
              <a:rPr lang="en-US" dirty="0" smtClean="0"/>
              <a:t> returns </a:t>
            </a:r>
            <a:r>
              <a:rPr lang="en-US" dirty="0" err="1" smtClean="0"/>
              <a:t>SelElementSet</a:t>
            </a:r>
            <a:r>
              <a:rPr lang="en-US" dirty="0" smtClean="0"/>
              <a:t> collection</a:t>
            </a:r>
          </a:p>
          <a:p>
            <a:r>
              <a:rPr lang="en-US" noProof="1" smtClean="0"/>
              <a:t>Use </a:t>
            </a:r>
            <a:r>
              <a:rPr lang="en-GB" dirty="0" err="1" smtClean="0">
                <a:sym typeface="Wingdings" pitchFamily="2" charset="2"/>
              </a:rPr>
              <a:t>foreach</a:t>
            </a:r>
            <a:r>
              <a:rPr lang="en-GB" dirty="0" smtClean="0">
                <a:sym typeface="Wingdings" pitchFamily="2" charset="2"/>
              </a:rPr>
              <a:t>, Size, Contains</a:t>
            </a:r>
            <a:endParaRPr lang="en-US" noProof="1" smtClean="0"/>
          </a:p>
          <a:p>
            <a:pPr marL="1671545" lvl="4" indent="0">
              <a:buNone/>
            </a:pPr>
            <a:endParaRPr lang="en-GB" dirty="0" smtClean="0"/>
          </a:p>
          <a:p>
            <a:pPr marL="1671545" lvl="4" indent="0">
              <a:buNone/>
            </a:pPr>
            <a:r>
              <a:rPr lang="en-GB" sz="2400" dirty="0">
                <a:solidFill>
                  <a:srgbClr val="7030A0"/>
                </a:solidFill>
              </a:rPr>
              <a:t>Selection</a:t>
            </a:r>
            <a:r>
              <a:rPr lang="en-GB" dirty="0" smtClean="0"/>
              <a:t> </a:t>
            </a:r>
            <a:r>
              <a:rPr lang="en-GB" b="1" dirty="0" err="1" smtClean="0"/>
              <a:t>sel</a:t>
            </a:r>
            <a:r>
              <a:rPr lang="en-GB" b="1" dirty="0" smtClean="0"/>
              <a:t> = </a:t>
            </a:r>
            <a:r>
              <a:rPr lang="en-GB" b="1" dirty="0" err="1" smtClean="0"/>
              <a:t>uiDoc</a:t>
            </a:r>
            <a:r>
              <a:rPr lang="en-GB" dirty="0" err="1" smtClean="0"/>
              <a:t>.</a:t>
            </a:r>
            <a:r>
              <a:rPr lang="en-GB" sz="2400" dirty="0" err="1">
                <a:solidFill>
                  <a:srgbClr val="7030A0"/>
                </a:solidFill>
              </a:rPr>
              <a:t>Selection</a:t>
            </a:r>
            <a:r>
              <a:rPr lang="en-GB" dirty="0" smtClean="0"/>
              <a:t>;</a:t>
            </a:r>
          </a:p>
          <a:p>
            <a:pPr marL="1671545" lvl="4" indent="0">
              <a:buNone/>
            </a:pPr>
            <a:r>
              <a:rPr lang="en-US" sz="2400" dirty="0">
                <a:solidFill>
                  <a:srgbClr val="0070C0"/>
                </a:solidFill>
              </a:rPr>
              <a:t>string</a:t>
            </a:r>
            <a:r>
              <a:rPr lang="en-US" dirty="0" smtClean="0"/>
              <a:t> s </a:t>
            </a:r>
            <a:r>
              <a:rPr lang="en-US" b="1" dirty="0" smtClean="0"/>
              <a:t>= "There are " + </a:t>
            </a:r>
            <a:r>
              <a:rPr lang="en-US" b="1" dirty="0" err="1" smtClean="0"/>
              <a:t>sel.Elements.Size</a:t>
            </a:r>
            <a:r>
              <a:rPr lang="en-US" b="1" dirty="0" smtClean="0"/>
              <a:t> + " elements";</a:t>
            </a:r>
          </a:p>
          <a:p>
            <a:pPr marL="1671545" lvl="4" indent="0">
              <a:buNone/>
            </a:pPr>
            <a:r>
              <a:rPr lang="en-GB" sz="2400" dirty="0" err="1">
                <a:solidFill>
                  <a:srgbClr val="0070C0"/>
                </a:solidFill>
              </a:rPr>
              <a:t>foreach</a:t>
            </a:r>
            <a:r>
              <a:rPr lang="en-GB" dirty="0" smtClean="0"/>
              <a:t>( </a:t>
            </a:r>
            <a:r>
              <a:rPr lang="en-GB" sz="2400" dirty="0">
                <a:solidFill>
                  <a:srgbClr val="7030A0"/>
                </a:solidFill>
              </a:rPr>
              <a:t>Element</a:t>
            </a:r>
            <a:r>
              <a:rPr lang="en-GB" dirty="0" smtClean="0"/>
              <a:t> e </a:t>
            </a:r>
            <a:r>
              <a:rPr lang="en-GB" sz="2400" dirty="0">
                <a:solidFill>
                  <a:srgbClr val="0070C0"/>
                </a:solidFill>
              </a:rPr>
              <a:t>in</a:t>
            </a:r>
            <a:r>
              <a:rPr lang="en-GB" dirty="0" smtClean="0"/>
              <a:t> </a:t>
            </a:r>
            <a:r>
              <a:rPr lang="en-GB" dirty="0" err="1" smtClean="0"/>
              <a:t>sel.</a:t>
            </a:r>
            <a:r>
              <a:rPr lang="en-GB" sz="2400" dirty="0" err="1">
                <a:solidFill>
                  <a:srgbClr val="7030A0"/>
                </a:solidFill>
              </a:rPr>
              <a:t>Elements</a:t>
            </a:r>
            <a:r>
              <a:rPr lang="en-GB" dirty="0" smtClean="0"/>
              <a:t> )</a:t>
            </a:r>
          </a:p>
          <a:p>
            <a:pPr marL="1671545" lvl="4" indent="0">
              <a:buNone/>
            </a:pPr>
            <a:r>
              <a:rPr lang="en-GB" dirty="0" smtClean="0"/>
              <a:t>{</a:t>
            </a:r>
          </a:p>
          <a:p>
            <a:pPr marL="1671545" lvl="4" indent="0">
              <a:buNone/>
            </a:pPr>
            <a:r>
              <a:rPr lang="en-US" dirty="0" smtClean="0"/>
              <a:t>       </a:t>
            </a:r>
            <a:r>
              <a:rPr lang="en-US" sz="2400" dirty="0">
                <a:solidFill>
                  <a:srgbClr val="0070C0"/>
                </a:solidFill>
              </a:rPr>
              <a:t>string</a:t>
            </a:r>
            <a:r>
              <a:rPr lang="en-US" dirty="0" smtClean="0"/>
              <a:t> </a:t>
            </a:r>
            <a:r>
              <a:rPr lang="en-US" b="1" dirty="0" smtClean="0"/>
              <a:t>cat = (null == </a:t>
            </a:r>
            <a:r>
              <a:rPr lang="en-US" b="1" dirty="0" err="1" smtClean="0"/>
              <a:t>e.Category</a:t>
            </a:r>
            <a:r>
              <a:rPr lang="en-US" b="1" dirty="0" smtClean="0"/>
              <a:t>) ? </a:t>
            </a:r>
            <a:r>
              <a:rPr lang="en-US" b="1" dirty="0" err="1" smtClean="0"/>
              <a:t>e.GetType</a:t>
            </a:r>
            <a:r>
              <a:rPr lang="en-US" b="1" dirty="0" smtClean="0"/>
              <a:t>().Name : </a:t>
            </a:r>
            <a:r>
              <a:rPr lang="en-US" b="1" dirty="0" err="1" smtClean="0"/>
              <a:t>e.Category.Name</a:t>
            </a:r>
            <a:r>
              <a:rPr lang="en-US" b="1" dirty="0" smtClean="0"/>
              <a:t>;</a:t>
            </a:r>
          </a:p>
          <a:p>
            <a:pPr marL="1671545" lvl="4" indent="0">
              <a:buNone/>
            </a:pPr>
            <a:r>
              <a:rPr lang="pt-BR" dirty="0" smtClean="0"/>
              <a:t>       </a:t>
            </a:r>
            <a:r>
              <a:rPr lang="en-US" sz="2400" dirty="0">
                <a:solidFill>
                  <a:srgbClr val="0070C0"/>
                </a:solidFill>
              </a:rPr>
              <a:t>string</a:t>
            </a:r>
            <a:r>
              <a:rPr lang="en-US" dirty="0" smtClean="0"/>
              <a:t> </a:t>
            </a:r>
            <a:r>
              <a:rPr lang="en-US" b="1" dirty="0" err="1" smtClean="0"/>
              <a:t>desc</a:t>
            </a:r>
            <a:r>
              <a:rPr lang="en-US" b="1" dirty="0" smtClean="0"/>
              <a:t> = cat</a:t>
            </a:r>
            <a:r>
              <a:rPr lang="pt-BR" b="1" dirty="0" smtClean="0"/>
              <a:t> + " Id=" + e.Id.IntegerValue.</a:t>
            </a:r>
            <a:r>
              <a:rPr lang="pt-BR" sz="2400" dirty="0">
                <a:solidFill>
                  <a:srgbClr val="0070C0"/>
                </a:solidFill>
              </a:rPr>
              <a:t>ToString</a:t>
            </a:r>
            <a:r>
              <a:rPr lang="pt-BR" dirty="0" smtClean="0"/>
              <a:t>();</a:t>
            </a:r>
          </a:p>
          <a:p>
            <a:pPr marL="1671545" lvl="4" indent="0">
              <a:buNone/>
            </a:pPr>
            <a:r>
              <a:rPr lang="en-GB" dirty="0" smtClean="0"/>
              <a:t>}</a:t>
            </a:r>
          </a:p>
        </p:txBody>
      </p:sp>
      <p:grpSp>
        <p:nvGrpSpPr>
          <p:cNvPr id="15" name="Group 14"/>
          <p:cNvGrpSpPr/>
          <p:nvPr/>
        </p:nvGrpSpPr>
        <p:grpSpPr>
          <a:xfrm>
            <a:off x="8784712" y="4770655"/>
            <a:ext cx="3959132" cy="1780527"/>
            <a:chOff x="3677075" y="6682636"/>
            <a:chExt cx="3956717" cy="1780527"/>
          </a:xfrm>
        </p:grpSpPr>
        <p:cxnSp>
          <p:nvCxnSpPr>
            <p:cNvPr id="16" name="AutoShape 15"/>
            <p:cNvCxnSpPr>
              <a:cxnSpLocks noChangeShapeType="1"/>
            </p:cNvCxnSpPr>
            <p:nvPr/>
          </p:nvCxnSpPr>
          <p:spPr bwMode="auto">
            <a:xfrm rot="16200000" flipH="1">
              <a:off x="4160895" y="7594107"/>
              <a:ext cx="360365" cy="228773"/>
            </a:xfrm>
            <a:prstGeom prst="bentConnector3">
              <a:avLst>
                <a:gd name="adj1" fmla="val 50000"/>
              </a:avLst>
            </a:prstGeom>
            <a:noFill/>
            <a:ln w="25400">
              <a:solidFill>
                <a:schemeClr val="tx1"/>
              </a:solidFill>
              <a:miter lim="800000"/>
              <a:headEnd/>
              <a:tailEnd/>
            </a:ln>
          </p:spPr>
        </p:cxnSp>
        <p:sp>
          <p:nvSpPr>
            <p:cNvPr id="17" name="Rectangle 16"/>
            <p:cNvSpPr>
              <a:spLocks noChangeArrowheads="1"/>
            </p:cNvSpPr>
            <p:nvPr/>
          </p:nvSpPr>
          <p:spPr bwMode="auto">
            <a:xfrm>
              <a:off x="4729570" y="8115452"/>
              <a:ext cx="2904222" cy="347711"/>
            </a:xfrm>
            <a:prstGeom prst="rect">
              <a:avLst/>
            </a:prstGeom>
            <a:gradFill rotWithShape="1">
              <a:gsLst>
                <a:gs pos="0">
                  <a:srgbClr val="765E2F"/>
                </a:gs>
                <a:gs pos="50000">
                  <a:srgbClr val="FFCC66"/>
                </a:gs>
                <a:gs pos="100000">
                  <a:srgbClr val="765E2F"/>
                </a:gs>
              </a:gsLst>
              <a:lin ang="5400000" scaled="1"/>
            </a:gradFill>
            <a:ln w="12700">
              <a:solidFill>
                <a:schemeClr val="tx1"/>
              </a:solidFill>
              <a:miter lim="800000"/>
              <a:headEnd/>
              <a:tailEnd/>
            </a:ln>
          </p:spPr>
          <p:txBody>
            <a:bodyPr wrap="none" tIns="91440" bIns="91440" anchor="ctr"/>
            <a:lstStyle/>
            <a:p>
              <a:pPr eaLnBrk="0" hangingPunct="0"/>
              <a:r>
                <a:rPr lang="en-US" altLang="ja-JP" sz="2300" dirty="0">
                  <a:ea typeface="ＭＳ Ｐゴシック" pitchFamily="34" charset="-128"/>
                </a:rPr>
                <a:t>Elements</a:t>
              </a:r>
            </a:p>
          </p:txBody>
        </p:sp>
        <p:sp>
          <p:nvSpPr>
            <p:cNvPr id="18" name="Rectangle 17"/>
            <p:cNvSpPr>
              <a:spLocks noChangeArrowheads="1"/>
            </p:cNvSpPr>
            <p:nvPr/>
          </p:nvSpPr>
          <p:spPr bwMode="auto">
            <a:xfrm>
              <a:off x="4054530" y="7159634"/>
              <a:ext cx="2905856" cy="346907"/>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err="1" smtClean="0"/>
                <a:t>ActiveUIDocument</a:t>
              </a:r>
              <a:endParaRPr lang="en-US" altLang="ja-JP" sz="2300" dirty="0"/>
            </a:p>
          </p:txBody>
        </p:sp>
        <p:sp>
          <p:nvSpPr>
            <p:cNvPr id="19" name="Rectangle 18"/>
            <p:cNvSpPr>
              <a:spLocks noChangeArrowheads="1"/>
            </p:cNvSpPr>
            <p:nvPr/>
          </p:nvSpPr>
          <p:spPr bwMode="auto">
            <a:xfrm>
              <a:off x="3677075" y="6682636"/>
              <a:ext cx="2904050" cy="34871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wrap="none" tIns="91440" bIns="91440" anchor="ctr"/>
            <a:lstStyle/>
            <a:p>
              <a:pPr eaLnBrk="0" hangingPunct="0">
                <a:defRPr/>
              </a:pPr>
              <a:r>
                <a:rPr lang="en-US" altLang="ja-JP" sz="2300" dirty="0"/>
                <a:t>Application</a:t>
              </a:r>
            </a:p>
          </p:txBody>
        </p:sp>
        <p:cxnSp>
          <p:nvCxnSpPr>
            <p:cNvPr id="20" name="AutoShape 20"/>
            <p:cNvCxnSpPr>
              <a:cxnSpLocks noChangeShapeType="1"/>
            </p:cNvCxnSpPr>
            <p:nvPr/>
          </p:nvCxnSpPr>
          <p:spPr bwMode="auto">
            <a:xfrm rot="16200000" flipH="1">
              <a:off x="3812458" y="7044902"/>
              <a:ext cx="255428" cy="227966"/>
            </a:xfrm>
            <a:prstGeom prst="bentConnector2">
              <a:avLst/>
            </a:prstGeom>
            <a:noFill/>
            <a:ln w="25400">
              <a:solidFill>
                <a:schemeClr val="tx1"/>
              </a:solidFill>
              <a:miter lim="800000"/>
              <a:headEnd/>
              <a:tailEnd/>
            </a:ln>
          </p:spPr>
        </p:cxnSp>
        <p:sp>
          <p:nvSpPr>
            <p:cNvPr id="21" name="Rectangle 17"/>
            <p:cNvSpPr>
              <a:spLocks noChangeArrowheads="1"/>
            </p:cNvSpPr>
            <p:nvPr/>
          </p:nvSpPr>
          <p:spPr bwMode="auto">
            <a:xfrm>
              <a:off x="4354093" y="7669974"/>
              <a:ext cx="2905856" cy="3487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a:ln>
            <a:effectLst/>
          </p:spPr>
          <p:txBody>
            <a:bodyPr tIns="91440" bIns="91440" anchor="ctr"/>
            <a:lstStyle/>
            <a:p>
              <a:pPr eaLnBrk="0" hangingPunct="0">
                <a:defRPr/>
              </a:pPr>
              <a:r>
                <a:rPr lang="en-US" altLang="ja-JP" sz="2300" dirty="0"/>
                <a:t>Selection</a:t>
              </a:r>
            </a:p>
          </p:txBody>
        </p:sp>
        <p:cxnSp>
          <p:nvCxnSpPr>
            <p:cNvPr id="22" name="AutoShape 15"/>
            <p:cNvCxnSpPr>
              <a:cxnSpLocks noChangeShapeType="1"/>
            </p:cNvCxnSpPr>
            <p:nvPr/>
          </p:nvCxnSpPr>
          <p:spPr bwMode="auto">
            <a:xfrm rot="16200000" flipH="1">
              <a:off x="4505049" y="8031953"/>
              <a:ext cx="255428" cy="227966"/>
            </a:xfrm>
            <a:prstGeom prst="bentConnector2">
              <a:avLst/>
            </a:prstGeom>
            <a:noFill/>
            <a:ln w="25400">
              <a:solidFill>
                <a:schemeClr val="tx1"/>
              </a:solidFill>
              <a:miter lim="800000"/>
              <a:headEnd/>
              <a:tailEnd/>
            </a:ln>
          </p:spPr>
        </p:cxnSp>
      </p:grpSp>
      <p:sp>
        <p:nvSpPr>
          <p:cNvPr id="13"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Tree>
    <p:extLst>
      <p:ext uri="{BB962C8B-B14F-4D97-AF65-F5344CB8AC3E}">
        <p14:creationId xmlns="" xmlns:p14="http://schemas.microsoft.com/office/powerpoint/2010/main" val="15615971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Identifying Revit Elements</a:t>
            </a:r>
            <a:endParaRPr lang="en-GB" dirty="0" smtClean="0"/>
          </a:p>
        </p:txBody>
      </p:sp>
      <p:sp>
        <p:nvSpPr>
          <p:cNvPr id="37891" name="Rectangle 3"/>
          <p:cNvSpPr>
            <a:spLocks noGrp="1" noChangeArrowheads="1"/>
          </p:cNvSpPr>
          <p:nvPr>
            <p:ph idx="1"/>
          </p:nvPr>
        </p:nvSpPr>
        <p:spPr>
          <a:xfrm>
            <a:off x="593725" y="2146491"/>
            <a:ext cx="11762080" cy="6237096"/>
          </a:xfrm>
        </p:spPr>
        <p:txBody>
          <a:bodyPr/>
          <a:lstStyle/>
          <a:p>
            <a:pPr lvl="1"/>
            <a:r>
              <a:rPr lang="en-US" dirty="0" smtClean="0"/>
              <a:t>Normal OO approach uses object type or class</a:t>
            </a:r>
          </a:p>
          <a:p>
            <a:pPr lvl="1"/>
            <a:endParaRPr lang="en-US" dirty="0" smtClean="0"/>
          </a:p>
          <a:p>
            <a:pPr lvl="1"/>
            <a:r>
              <a:rPr lang="en-US" dirty="0" smtClean="0"/>
              <a:t>In Revit API, an object can be identified by</a:t>
            </a:r>
            <a:endParaRPr lang="en-US" dirty="0" smtClean="0">
              <a:sym typeface="Wingdings" pitchFamily="2" charset="2"/>
            </a:endParaRPr>
          </a:p>
          <a:p>
            <a:pPr lvl="2"/>
            <a:r>
              <a:rPr lang="en-GB" dirty="0">
                <a:sym typeface="Wingdings" pitchFamily="2" charset="2"/>
              </a:rPr>
              <a:t>Object type or class, i.e. .NET </a:t>
            </a:r>
            <a:r>
              <a:rPr lang="en-GB" dirty="0" err="1">
                <a:sym typeface="Wingdings" pitchFamily="2" charset="2"/>
              </a:rPr>
              <a:t>System.Type</a:t>
            </a:r>
            <a:endParaRPr lang="en-GB" dirty="0">
              <a:sym typeface="Wingdings" pitchFamily="2" charset="2"/>
            </a:endParaRPr>
          </a:p>
          <a:p>
            <a:pPr lvl="2"/>
            <a:r>
              <a:rPr lang="en-GB" dirty="0" smtClean="0">
                <a:sym typeface="Wingdings" pitchFamily="2" charset="2"/>
              </a:rPr>
              <a:t>Category </a:t>
            </a:r>
          </a:p>
          <a:p>
            <a:pPr lvl="2"/>
            <a:r>
              <a:rPr lang="en-GB" dirty="0" smtClean="0">
                <a:sym typeface="Wingdings" pitchFamily="2" charset="2"/>
              </a:rPr>
              <a:t>Specific parameter values</a:t>
            </a:r>
          </a:p>
          <a:p>
            <a:pPr lvl="2"/>
            <a:endParaRPr lang="en-GB" dirty="0" smtClean="0">
              <a:sym typeface="Wingdings" pitchFamily="2" charset="2"/>
            </a:endParaRPr>
          </a:p>
          <a:p>
            <a:pPr lvl="1"/>
            <a:r>
              <a:rPr lang="en-GB" dirty="0" smtClean="0">
                <a:sym typeface="Wingdings" pitchFamily="2" charset="2"/>
              </a:rPr>
              <a:t>We use a combination of different criteria</a:t>
            </a:r>
          </a:p>
          <a:p>
            <a:pPr lvl="1"/>
            <a:endParaRPr lang="en-GB" dirty="0" smtClean="0">
              <a:sym typeface="Wingdings" pitchFamily="2" charset="2"/>
            </a:endParaRPr>
          </a:p>
          <a:p>
            <a:pPr lvl="1"/>
            <a:r>
              <a:rPr lang="en-GB" dirty="0" smtClean="0">
                <a:sym typeface="Wingdings" pitchFamily="2" charset="2"/>
              </a:rPr>
              <a:t>Sometimes additional checks are needed</a:t>
            </a:r>
          </a:p>
          <a:p>
            <a:pPr lvl="1"/>
            <a:endParaRPr lang="en-GB" dirty="0" smtClean="0">
              <a:sym typeface="Wingdings" pitchFamily="2" charset="2"/>
            </a:endParaRPr>
          </a:p>
          <a:p>
            <a:pPr lvl="1"/>
            <a:r>
              <a:rPr lang="en-US" dirty="0" smtClean="0">
                <a:sym typeface="Wingdings" pitchFamily="2" charset="2"/>
              </a:rPr>
              <a:t>Many combinations can be encoded into the filtering mechanism which executes efficiently</a:t>
            </a:r>
            <a:endParaRPr lang="en-GB" dirty="0" smtClean="0">
              <a:sym typeface="Wingdings" pitchFamily="2" charset="2"/>
            </a:endParaRPr>
          </a:p>
        </p:txBody>
      </p:sp>
      <p:sp>
        <p:nvSpPr>
          <p:cNvPr id="5"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Tree>
    <p:extLst>
      <p:ext uri="{BB962C8B-B14F-4D97-AF65-F5344CB8AC3E}">
        <p14:creationId xmlns="" xmlns:p14="http://schemas.microsoft.com/office/powerpoint/2010/main" val="121733693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t>Accessing Revit Database Elements</a:t>
            </a:r>
            <a:endParaRPr lang="en-GB" dirty="0" smtClean="0"/>
          </a:p>
        </p:txBody>
      </p:sp>
      <p:sp>
        <p:nvSpPr>
          <p:cNvPr id="5"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8" name="Rectangle 3"/>
          <p:cNvSpPr>
            <a:spLocks noGrp="1" noChangeArrowheads="1"/>
          </p:cNvSpPr>
          <p:nvPr>
            <p:ph idx="1"/>
          </p:nvPr>
        </p:nvSpPr>
        <p:spPr>
          <a:xfrm>
            <a:off x="561975" y="1591281"/>
            <a:ext cx="12088879" cy="8071608"/>
          </a:xfrm>
        </p:spPr>
        <p:txBody>
          <a:bodyPr/>
          <a:lstStyle/>
          <a:p>
            <a:pPr>
              <a:buNone/>
            </a:pPr>
            <a:r>
              <a:rPr lang="en-US" dirty="0" smtClean="0"/>
              <a:t>Access to all or filtered elements using </a:t>
            </a:r>
            <a:r>
              <a:rPr lang="en-US" dirty="0" err="1" smtClean="0"/>
              <a:t>FilteredElementCollector</a:t>
            </a:r>
            <a:endParaRPr lang="en-US" dirty="0"/>
          </a:p>
          <a:p>
            <a:pPr>
              <a:spcBef>
                <a:spcPts val="1800"/>
              </a:spcBef>
            </a:pPr>
            <a:r>
              <a:rPr lang="en-US" dirty="0" smtClean="0"/>
              <a:t>Filtered</a:t>
            </a:r>
          </a:p>
          <a:p>
            <a:pPr marL="284146" lvl="1" indent="0">
              <a:buNone/>
            </a:pPr>
            <a:r>
              <a:rPr lang="en-US" sz="2400" dirty="0" smtClean="0">
                <a:solidFill>
                  <a:srgbClr val="7030A0"/>
                </a:solidFill>
              </a:rPr>
              <a:t>        </a:t>
            </a:r>
            <a:r>
              <a:rPr lang="en-US" sz="2400" dirty="0" err="1" smtClean="0">
                <a:solidFill>
                  <a:srgbClr val="7030A0"/>
                </a:solidFill>
              </a:rPr>
              <a:t>FilteredElementCollector</a:t>
            </a:r>
            <a:r>
              <a:rPr lang="en-US" sz="2400" dirty="0" err="1" smtClean="0"/>
              <a:t>.</a:t>
            </a:r>
            <a:r>
              <a:rPr lang="en-US" sz="2400" b="1" dirty="0" err="1" smtClean="0">
                <a:solidFill>
                  <a:srgbClr val="00B0F0"/>
                </a:solidFill>
              </a:rPr>
              <a:t>WherePasses</a:t>
            </a:r>
            <a:r>
              <a:rPr lang="en-US" sz="2400" dirty="0" smtClean="0"/>
              <a:t>(</a:t>
            </a:r>
            <a:r>
              <a:rPr lang="en-US" sz="2400" dirty="0" err="1" smtClean="0"/>
              <a:t>ElementFilter</a:t>
            </a:r>
            <a:r>
              <a:rPr lang="en-US" sz="2400" dirty="0" smtClean="0"/>
              <a:t>)</a:t>
            </a:r>
          </a:p>
          <a:p>
            <a:pPr>
              <a:spcBef>
                <a:spcPts val="1800"/>
              </a:spcBef>
            </a:pPr>
            <a:r>
              <a:rPr lang="en-US" dirty="0" smtClean="0"/>
              <a:t>Specified type</a:t>
            </a:r>
          </a:p>
          <a:p>
            <a:pPr marL="284146" lvl="1" indent="0">
              <a:buNone/>
            </a:pPr>
            <a:r>
              <a:rPr lang="en-US" sz="2400" dirty="0" smtClean="0">
                <a:solidFill>
                  <a:srgbClr val="7030A0"/>
                </a:solidFill>
              </a:rPr>
              <a:t>        </a:t>
            </a:r>
            <a:r>
              <a:rPr lang="en-US" sz="2400" dirty="0" err="1" smtClean="0">
                <a:solidFill>
                  <a:srgbClr val="7030A0"/>
                </a:solidFill>
              </a:rPr>
              <a:t>FilteredElementCollector</a:t>
            </a:r>
            <a:r>
              <a:rPr lang="en-US" sz="2400" dirty="0" err="1" smtClean="0"/>
              <a:t>.</a:t>
            </a:r>
            <a:r>
              <a:rPr lang="en-US" sz="2400" b="1" dirty="0" err="1" smtClean="0">
                <a:solidFill>
                  <a:srgbClr val="00B0F0"/>
                </a:solidFill>
              </a:rPr>
              <a:t>OfClass</a:t>
            </a:r>
            <a:r>
              <a:rPr lang="en-US" sz="2400" dirty="0" smtClean="0"/>
              <a:t>(Type)</a:t>
            </a:r>
          </a:p>
          <a:p>
            <a:pPr>
              <a:spcBef>
                <a:spcPts val="1800"/>
              </a:spcBef>
            </a:pPr>
            <a:r>
              <a:rPr lang="en-US" dirty="0" smtClean="0"/>
              <a:t>All</a:t>
            </a:r>
            <a:endParaRPr lang="en-US" dirty="0"/>
          </a:p>
          <a:p>
            <a:pPr lvl="1"/>
            <a:r>
              <a:rPr lang="en-US" sz="2400" dirty="0"/>
              <a:t>Rarely required</a:t>
            </a:r>
          </a:p>
          <a:p>
            <a:pPr marL="0" indent="0">
              <a:buNone/>
            </a:pPr>
            <a:r>
              <a:rPr lang="en-US" b="1" dirty="0"/>
              <a:t>        </a:t>
            </a:r>
            <a:r>
              <a:rPr lang="en-US" sz="2400" dirty="0" err="1">
                <a:solidFill>
                  <a:srgbClr val="7030A0"/>
                </a:solidFill>
              </a:rPr>
              <a:t>FilteredElementCollector</a:t>
            </a:r>
            <a:r>
              <a:rPr lang="en-US" sz="1800" dirty="0"/>
              <a:t> </a:t>
            </a:r>
            <a:r>
              <a:rPr lang="en-US" sz="1800" b="1" dirty="0"/>
              <a:t>collector1</a:t>
            </a:r>
            <a:r>
              <a:rPr lang="en-US" sz="1800" dirty="0"/>
              <a:t> </a:t>
            </a:r>
            <a:r>
              <a:rPr lang="en-US" sz="1800" b="1" dirty="0"/>
              <a:t>=</a:t>
            </a:r>
            <a:r>
              <a:rPr lang="en-US" sz="1800" dirty="0"/>
              <a:t> </a:t>
            </a:r>
            <a:r>
              <a:rPr lang="en-US" sz="2400" dirty="0">
                <a:solidFill>
                  <a:srgbClr val="0070C0"/>
                </a:solidFill>
              </a:rPr>
              <a:t>new</a:t>
            </a:r>
            <a:r>
              <a:rPr lang="en-US" sz="1800" dirty="0"/>
              <a:t> </a:t>
            </a:r>
            <a:r>
              <a:rPr lang="en-US" sz="2400" dirty="0" err="1" smtClean="0">
                <a:solidFill>
                  <a:srgbClr val="7030A0"/>
                </a:solidFill>
              </a:rPr>
              <a:t>FilteredElementCollector</a:t>
            </a:r>
            <a:r>
              <a:rPr lang="en-US" sz="1800" b="1" dirty="0" smtClean="0"/>
              <a:t>(</a:t>
            </a:r>
            <a:r>
              <a:rPr lang="en-US" sz="1800" dirty="0" smtClean="0">
                <a:solidFill>
                  <a:srgbClr val="FFFF00"/>
                </a:solidFill>
              </a:rPr>
              <a:t>doc</a:t>
            </a:r>
            <a:r>
              <a:rPr lang="en-US" sz="1800" b="1" dirty="0" smtClean="0"/>
              <a:t>);</a:t>
            </a:r>
          </a:p>
          <a:p>
            <a:pPr marL="0" indent="0">
              <a:buNone/>
            </a:pPr>
            <a:r>
              <a:rPr lang="en-US" sz="1800" dirty="0"/>
              <a:t>	</a:t>
            </a:r>
            <a:r>
              <a:rPr lang="en-US" sz="1800" b="1" dirty="0" smtClean="0"/>
              <a:t>collector1</a:t>
            </a:r>
            <a:r>
              <a:rPr lang="en-US" sz="1800" dirty="0" smtClean="0"/>
              <a:t>.</a:t>
            </a:r>
            <a:r>
              <a:rPr lang="en-US" sz="1800" b="1" dirty="0" smtClean="0">
                <a:solidFill>
                  <a:srgbClr val="00B0F0"/>
                </a:solidFill>
              </a:rPr>
              <a:t>WhereElementIsElementType</a:t>
            </a:r>
            <a:r>
              <a:rPr lang="en-US" sz="1800" b="1" dirty="0"/>
              <a:t>();</a:t>
            </a:r>
          </a:p>
          <a:p>
            <a:pPr marL="0" indent="0">
              <a:buNone/>
            </a:pPr>
            <a:r>
              <a:rPr lang="en-US" sz="2400" dirty="0">
                <a:solidFill>
                  <a:srgbClr val="7030A0"/>
                </a:solidFill>
              </a:rPr>
              <a:t>           </a:t>
            </a:r>
            <a:r>
              <a:rPr lang="en-US" sz="2400" dirty="0" err="1" smtClean="0">
                <a:solidFill>
                  <a:srgbClr val="7030A0"/>
                </a:solidFill>
              </a:rPr>
              <a:t>FilteredElementCollector</a:t>
            </a:r>
            <a:r>
              <a:rPr lang="en-US" sz="2400" dirty="0" smtClean="0">
                <a:solidFill>
                  <a:srgbClr val="7030A0"/>
                </a:solidFill>
              </a:rPr>
              <a:t> </a:t>
            </a:r>
            <a:r>
              <a:rPr lang="en-US" sz="1800" b="1" dirty="0"/>
              <a:t>collector2</a:t>
            </a:r>
            <a:r>
              <a:rPr lang="en-US" sz="1800" dirty="0"/>
              <a:t> </a:t>
            </a:r>
            <a:r>
              <a:rPr lang="en-US" sz="1800" b="1" dirty="0"/>
              <a:t>=</a:t>
            </a:r>
            <a:r>
              <a:rPr lang="en-US" sz="1800" dirty="0"/>
              <a:t> </a:t>
            </a:r>
            <a:r>
              <a:rPr lang="en-US" sz="2400" dirty="0">
                <a:solidFill>
                  <a:srgbClr val="0070C0"/>
                </a:solidFill>
              </a:rPr>
              <a:t>new</a:t>
            </a:r>
            <a:r>
              <a:rPr lang="en-US" sz="1800" dirty="0"/>
              <a:t> </a:t>
            </a:r>
            <a:r>
              <a:rPr lang="en-US" sz="2400" dirty="0" err="1" smtClean="0">
                <a:solidFill>
                  <a:srgbClr val="7030A0"/>
                </a:solidFill>
              </a:rPr>
              <a:t>FilteredElementCollector</a:t>
            </a:r>
            <a:r>
              <a:rPr lang="en-US" sz="2400" b="1" dirty="0" smtClean="0">
                <a:solidFill>
                  <a:schemeClr val="tx1"/>
                </a:solidFill>
              </a:rPr>
              <a:t>(</a:t>
            </a:r>
            <a:r>
              <a:rPr lang="en-US" sz="1800" dirty="0">
                <a:solidFill>
                  <a:srgbClr val="FFFF00"/>
                </a:solidFill>
              </a:rPr>
              <a:t>doc</a:t>
            </a:r>
            <a:r>
              <a:rPr lang="en-US" sz="1800" b="1" dirty="0" smtClean="0">
                <a:solidFill>
                  <a:schemeClr val="tx1"/>
                </a:solidFill>
              </a:rPr>
              <a:t>)</a:t>
            </a:r>
            <a:r>
              <a:rPr lang="en-US" sz="1800" dirty="0" smtClean="0">
                <a:solidFill>
                  <a:srgbClr val="00B0F0"/>
                </a:solidFill>
              </a:rPr>
              <a:t>;</a:t>
            </a:r>
          </a:p>
          <a:p>
            <a:pPr marL="0" indent="0">
              <a:buNone/>
            </a:pPr>
            <a:r>
              <a:rPr lang="en-US" sz="1800" dirty="0">
                <a:solidFill>
                  <a:srgbClr val="00B0F0"/>
                </a:solidFill>
              </a:rPr>
              <a:t> </a:t>
            </a:r>
            <a:r>
              <a:rPr lang="en-US" sz="1800" dirty="0" smtClean="0">
                <a:solidFill>
                  <a:srgbClr val="00B0F0"/>
                </a:solidFill>
              </a:rPr>
              <a:t>             </a:t>
            </a:r>
            <a:r>
              <a:rPr lang="en-US" sz="1800" b="1" dirty="0" smtClean="0"/>
              <a:t>collector2</a:t>
            </a:r>
            <a:r>
              <a:rPr lang="en-US" sz="1800" dirty="0" smtClean="0">
                <a:solidFill>
                  <a:srgbClr val="00B0F0"/>
                </a:solidFill>
              </a:rPr>
              <a:t>.</a:t>
            </a:r>
            <a:r>
              <a:rPr lang="en-US" sz="1800" b="1" dirty="0" smtClean="0">
                <a:solidFill>
                  <a:srgbClr val="00B0F0"/>
                </a:solidFill>
              </a:rPr>
              <a:t>WhereElementIsNotElementType</a:t>
            </a:r>
            <a:r>
              <a:rPr lang="en-US" sz="1800" dirty="0"/>
              <a:t>();</a:t>
            </a:r>
          </a:p>
          <a:p>
            <a:pPr marL="0" indent="0">
              <a:buNone/>
            </a:pPr>
            <a:r>
              <a:rPr lang="en-US" sz="1800" dirty="0"/>
              <a:t>              </a:t>
            </a:r>
            <a:r>
              <a:rPr lang="en-US" sz="1800" b="1" dirty="0"/>
              <a:t>collector1.</a:t>
            </a:r>
            <a:r>
              <a:rPr lang="en-US" sz="1800" b="1" dirty="0">
                <a:solidFill>
                  <a:srgbClr val="00B0F0"/>
                </a:solidFill>
              </a:rPr>
              <a:t>UnionWith</a:t>
            </a:r>
            <a:r>
              <a:rPr lang="en-US" sz="1800" b="1" dirty="0"/>
              <a:t>(collector2);</a:t>
            </a:r>
          </a:p>
          <a:p>
            <a:pPr marL="0" indent="0">
              <a:buNone/>
            </a:pPr>
            <a:r>
              <a:rPr lang="en-US" sz="1800" dirty="0"/>
              <a:t>              </a:t>
            </a:r>
            <a:r>
              <a:rPr lang="en-US" sz="2400" dirty="0" err="1">
                <a:solidFill>
                  <a:srgbClr val="0070C0"/>
                </a:solidFill>
              </a:rPr>
              <a:t>foreach</a:t>
            </a:r>
            <a:r>
              <a:rPr lang="en-US" sz="2400" dirty="0">
                <a:solidFill>
                  <a:srgbClr val="0070C0"/>
                </a:solidFill>
              </a:rPr>
              <a:t> </a:t>
            </a:r>
            <a:r>
              <a:rPr lang="en-US" sz="1800" dirty="0"/>
              <a:t>(</a:t>
            </a:r>
            <a:r>
              <a:rPr lang="en-US" sz="2400" dirty="0">
                <a:solidFill>
                  <a:srgbClr val="7030A0"/>
                </a:solidFill>
              </a:rPr>
              <a:t>Element</a:t>
            </a:r>
            <a:r>
              <a:rPr lang="en-US" sz="1800" dirty="0"/>
              <a:t> </a:t>
            </a:r>
            <a:r>
              <a:rPr lang="en-US" sz="1800" b="1" dirty="0"/>
              <a:t>e</a:t>
            </a:r>
            <a:r>
              <a:rPr lang="en-US" sz="1800" dirty="0"/>
              <a:t> </a:t>
            </a:r>
            <a:r>
              <a:rPr lang="en-US" sz="2400" dirty="0">
                <a:solidFill>
                  <a:srgbClr val="0070C0"/>
                </a:solidFill>
              </a:rPr>
              <a:t>in</a:t>
            </a:r>
            <a:r>
              <a:rPr lang="en-US" sz="1800" dirty="0"/>
              <a:t> </a:t>
            </a:r>
            <a:r>
              <a:rPr lang="en-US" sz="1800" b="1" dirty="0" smtClean="0"/>
              <a:t>collector1</a:t>
            </a:r>
            <a:r>
              <a:rPr lang="en-US" sz="1800" dirty="0" smtClean="0"/>
              <a:t>)</a:t>
            </a:r>
            <a:endParaRPr lang="en-US" sz="1800" dirty="0"/>
          </a:p>
          <a:p>
            <a:pPr marL="0" indent="0">
              <a:buNone/>
            </a:pPr>
            <a:r>
              <a:rPr lang="en-US" sz="1800" dirty="0"/>
              <a:t>              </a:t>
            </a:r>
            <a:r>
              <a:rPr lang="en-US" sz="1800" b="1" dirty="0"/>
              <a:t>{</a:t>
            </a:r>
          </a:p>
          <a:p>
            <a:pPr marL="0" indent="0">
              <a:buNone/>
            </a:pPr>
            <a:r>
              <a:rPr lang="en-US" sz="1800" b="1" dirty="0"/>
              <a:t>              </a:t>
            </a:r>
            <a:r>
              <a:rPr lang="en-US" sz="1800" b="1" dirty="0" smtClean="0"/>
              <a:t>}</a:t>
            </a:r>
          </a:p>
          <a:p>
            <a:pPr marL="0" indent="0">
              <a:buNone/>
            </a:pPr>
            <a:r>
              <a:rPr lang="en-US" sz="2400" dirty="0" smtClean="0">
                <a:solidFill>
                  <a:srgbClr val="0070C0"/>
                </a:solidFill>
              </a:rPr>
              <a:t>           </a:t>
            </a:r>
            <a:r>
              <a:rPr lang="en-US" sz="2400" dirty="0" err="1" smtClean="0">
                <a:solidFill>
                  <a:srgbClr val="0070C0"/>
                </a:solidFill>
              </a:rPr>
              <a:t>IList</a:t>
            </a:r>
            <a:r>
              <a:rPr lang="en-US" sz="2400" dirty="0" smtClean="0"/>
              <a:t>&lt;</a:t>
            </a:r>
            <a:r>
              <a:rPr lang="en-US" sz="2400" dirty="0" smtClean="0">
                <a:solidFill>
                  <a:srgbClr val="7030A0"/>
                </a:solidFill>
              </a:rPr>
              <a:t>Element</a:t>
            </a:r>
            <a:r>
              <a:rPr lang="en-US" sz="2400" dirty="0"/>
              <a:t>&gt;</a:t>
            </a:r>
            <a:r>
              <a:rPr lang="en-US" sz="2400" b="1" dirty="0"/>
              <a:t> </a:t>
            </a:r>
            <a:r>
              <a:rPr lang="en-US" sz="2400" b="1" dirty="0" smtClean="0"/>
              <a:t>elements</a:t>
            </a:r>
            <a:r>
              <a:rPr lang="en-US" sz="2400" dirty="0" smtClean="0"/>
              <a:t> =</a:t>
            </a:r>
            <a:r>
              <a:rPr lang="en-US" sz="2400" b="1" dirty="0" smtClean="0"/>
              <a:t> </a:t>
            </a:r>
            <a:r>
              <a:rPr lang="en-US" sz="2400" dirty="0" smtClean="0"/>
              <a:t>collector1.</a:t>
            </a:r>
            <a:r>
              <a:rPr lang="en-US" sz="2400" dirty="0" smtClean="0">
                <a:solidFill>
                  <a:srgbClr val="7030A0"/>
                </a:solidFill>
              </a:rPr>
              <a:t>ToElements</a:t>
            </a:r>
            <a:r>
              <a:rPr lang="en-US" sz="2400" b="1" dirty="0"/>
              <a:t>();</a:t>
            </a:r>
          </a:p>
          <a:p>
            <a:pPr marL="284146" lvl="1" indent="0">
              <a:buNone/>
            </a:pPr>
            <a:endParaRPr lang="en-US" sz="2400" dirty="0" smtClean="0"/>
          </a:p>
        </p:txBody>
      </p:sp>
    </p:spTree>
    <p:extLst>
      <p:ext uri="{BB962C8B-B14F-4D97-AF65-F5344CB8AC3E}">
        <p14:creationId xmlns="" xmlns:p14="http://schemas.microsoft.com/office/powerpoint/2010/main" val="8749662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smtClean="0"/>
              <a:t>Get all Walls</a:t>
            </a:r>
          </a:p>
        </p:txBody>
      </p:sp>
      <p:sp>
        <p:nvSpPr>
          <p:cNvPr id="8"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11" name="AutoShape 6"/>
          <p:cNvSpPr>
            <a:spLocks noChangeArrowheads="1"/>
          </p:cNvSpPr>
          <p:nvPr/>
        </p:nvSpPr>
        <p:spPr bwMode="auto">
          <a:xfrm>
            <a:off x="349129" y="1906588"/>
            <a:ext cx="12135677" cy="4495800"/>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12" name="Rectangle 3"/>
          <p:cNvSpPr>
            <a:spLocks noGrp="1" noChangeArrowheads="1"/>
          </p:cNvSpPr>
          <p:nvPr>
            <p:ph idx="1"/>
          </p:nvPr>
        </p:nvSpPr>
        <p:spPr>
          <a:xfrm>
            <a:off x="638175" y="2225843"/>
            <a:ext cx="11972574" cy="3947943"/>
          </a:xfrm>
        </p:spPr>
        <p:txBody>
          <a:bodyPr/>
          <a:lstStyle/>
          <a:p>
            <a:pPr marL="0" indent="0">
              <a:buNone/>
            </a:pPr>
            <a:r>
              <a:rPr lang="en-US" sz="2000" dirty="0" smtClean="0"/>
              <a:t>        </a:t>
            </a:r>
            <a:r>
              <a:rPr lang="en-US" sz="2400" dirty="0">
                <a:solidFill>
                  <a:srgbClr val="0070C0"/>
                </a:solidFill>
              </a:rPr>
              <a:t>public</a:t>
            </a:r>
            <a:r>
              <a:rPr lang="en-US" sz="2000" b="1" dirty="0" smtClean="0"/>
              <a:t> </a:t>
            </a:r>
            <a:r>
              <a:rPr lang="en-US" sz="2400" dirty="0">
                <a:solidFill>
                  <a:srgbClr val="0070C0"/>
                </a:solidFill>
              </a:rPr>
              <a:t>static</a:t>
            </a:r>
            <a:r>
              <a:rPr lang="en-US" sz="2000" b="1" dirty="0"/>
              <a:t> </a:t>
            </a:r>
            <a:r>
              <a:rPr lang="en-US" sz="2400" dirty="0" err="1">
                <a:solidFill>
                  <a:srgbClr val="0070C0"/>
                </a:solidFill>
              </a:rPr>
              <a:t>IList</a:t>
            </a:r>
            <a:r>
              <a:rPr lang="en-US" sz="2000" dirty="0"/>
              <a:t>&lt;</a:t>
            </a:r>
            <a:r>
              <a:rPr lang="en-US" sz="2400" dirty="0">
                <a:solidFill>
                  <a:srgbClr val="7030A0"/>
                </a:solidFill>
              </a:rPr>
              <a:t>Element</a:t>
            </a:r>
            <a:r>
              <a:rPr lang="en-US" sz="2000" dirty="0"/>
              <a:t>&gt;</a:t>
            </a:r>
            <a:r>
              <a:rPr lang="en-US" sz="2000" b="1" dirty="0"/>
              <a:t> </a:t>
            </a:r>
            <a:r>
              <a:rPr lang="en-US" sz="2000" b="1" dirty="0" err="1"/>
              <a:t>GetAllWalls</a:t>
            </a:r>
            <a:r>
              <a:rPr lang="en-US" sz="2000" b="1" dirty="0"/>
              <a:t>(</a:t>
            </a:r>
            <a:r>
              <a:rPr lang="en-US" sz="2400" dirty="0">
                <a:solidFill>
                  <a:srgbClr val="7030A0"/>
                </a:solidFill>
              </a:rPr>
              <a:t>Document</a:t>
            </a:r>
            <a:r>
              <a:rPr lang="en-US" sz="2000" b="1" dirty="0"/>
              <a:t> </a:t>
            </a:r>
            <a:r>
              <a:rPr lang="en-US" sz="2000" dirty="0">
                <a:solidFill>
                  <a:srgbClr val="FFFF00"/>
                </a:solidFill>
              </a:rPr>
              <a:t>doc</a:t>
            </a:r>
            <a:r>
              <a:rPr lang="en-US" sz="2000" b="1" dirty="0"/>
              <a:t>)</a:t>
            </a:r>
          </a:p>
          <a:p>
            <a:pPr marL="0" indent="0">
              <a:buNone/>
            </a:pPr>
            <a:r>
              <a:rPr lang="en-US" sz="2000" b="1" dirty="0"/>
              <a:t>        {</a:t>
            </a:r>
          </a:p>
          <a:p>
            <a:pPr marL="0" indent="0">
              <a:buNone/>
            </a:pPr>
            <a:r>
              <a:rPr lang="en-US" sz="2000" dirty="0" smtClean="0"/>
              <a:t>            </a:t>
            </a:r>
            <a:r>
              <a:rPr lang="en-US" sz="2400" dirty="0" err="1" smtClean="0">
                <a:solidFill>
                  <a:srgbClr val="7030A0"/>
                </a:solidFill>
              </a:rPr>
              <a:t>FilteredElementCollector</a:t>
            </a:r>
            <a:r>
              <a:rPr lang="en-US" sz="2000" dirty="0" smtClean="0"/>
              <a:t> </a:t>
            </a:r>
            <a:r>
              <a:rPr lang="en-US" sz="2000" b="1" dirty="0" err="1" smtClean="0"/>
              <a:t>wallTypeCollector</a:t>
            </a:r>
            <a:r>
              <a:rPr lang="en-US" sz="2000" b="1" dirty="0" smtClean="0"/>
              <a:t> = </a:t>
            </a:r>
            <a:r>
              <a:rPr lang="en-US" sz="2000" dirty="0" smtClean="0"/>
              <a:t>new</a:t>
            </a:r>
            <a:r>
              <a:rPr lang="en-US" sz="2000" b="1" dirty="0" smtClean="0"/>
              <a:t> </a:t>
            </a:r>
            <a:r>
              <a:rPr lang="en-US" sz="2400" dirty="0" err="1" smtClean="0">
                <a:solidFill>
                  <a:srgbClr val="7030A0"/>
                </a:solidFill>
              </a:rPr>
              <a:t>FilteredElementCollector</a:t>
            </a:r>
            <a:r>
              <a:rPr lang="en-US" sz="2000" b="1" dirty="0" smtClean="0"/>
              <a:t>(</a:t>
            </a:r>
            <a:r>
              <a:rPr lang="en-US" sz="2000" dirty="0" smtClean="0">
                <a:solidFill>
                  <a:srgbClr val="FFFF00"/>
                </a:solidFill>
              </a:rPr>
              <a:t>doc</a:t>
            </a:r>
            <a:r>
              <a:rPr lang="en-US" sz="2000" b="1" dirty="0" smtClean="0"/>
              <a:t>);</a:t>
            </a:r>
          </a:p>
          <a:p>
            <a:pPr marL="0" indent="0">
              <a:buNone/>
            </a:pPr>
            <a:r>
              <a:rPr lang="en-US" sz="2000" b="1" dirty="0" smtClean="0"/>
              <a:t>            </a:t>
            </a:r>
            <a:r>
              <a:rPr lang="en-US" sz="2000" b="1" dirty="0" err="1"/>
              <a:t>wallTypeCollector</a:t>
            </a:r>
            <a:r>
              <a:rPr lang="en-US" sz="2000" b="1" dirty="0"/>
              <a:t> = </a:t>
            </a:r>
            <a:r>
              <a:rPr lang="en-US" sz="2000" b="1" dirty="0" err="1"/>
              <a:t>wallTypeCollector</a:t>
            </a:r>
            <a:r>
              <a:rPr lang="en-US" sz="2400" dirty="0" err="1">
                <a:solidFill>
                  <a:srgbClr val="7030A0"/>
                </a:solidFill>
              </a:rPr>
              <a:t>.OfClass</a:t>
            </a:r>
            <a:r>
              <a:rPr lang="en-US" sz="2400" dirty="0">
                <a:solidFill>
                  <a:srgbClr val="7030A0"/>
                </a:solidFill>
              </a:rPr>
              <a:t>(</a:t>
            </a:r>
            <a:r>
              <a:rPr lang="en-US" sz="2400" dirty="0" err="1">
                <a:solidFill>
                  <a:srgbClr val="7030A0"/>
                </a:solidFill>
              </a:rPr>
              <a:t>typeof</a:t>
            </a:r>
            <a:r>
              <a:rPr lang="en-US" sz="2400" dirty="0">
                <a:solidFill>
                  <a:srgbClr val="7030A0"/>
                </a:solidFill>
              </a:rPr>
              <a:t>(Wall));</a:t>
            </a:r>
          </a:p>
          <a:p>
            <a:pPr marL="0" indent="0">
              <a:buNone/>
            </a:pPr>
            <a:endParaRPr lang="en-US" sz="2000" b="1" dirty="0"/>
          </a:p>
          <a:p>
            <a:pPr marL="0" indent="0">
              <a:buNone/>
            </a:pPr>
            <a:r>
              <a:rPr lang="en-US" sz="2000" b="1" dirty="0"/>
              <a:t>            </a:t>
            </a:r>
            <a:r>
              <a:rPr lang="en-US" sz="2000" dirty="0">
                <a:solidFill>
                  <a:srgbClr val="00B050"/>
                </a:solidFill>
              </a:rPr>
              <a:t>// We now have the list of walls</a:t>
            </a:r>
            <a:endParaRPr lang="en-US" sz="2000" b="1" dirty="0">
              <a:solidFill>
                <a:srgbClr val="00B050"/>
              </a:solidFill>
            </a:endParaRPr>
          </a:p>
          <a:p>
            <a:pPr marL="0" indent="0">
              <a:buNone/>
            </a:pPr>
            <a:r>
              <a:rPr lang="en-US" sz="2400" dirty="0">
                <a:solidFill>
                  <a:srgbClr val="0070C0"/>
                </a:solidFill>
              </a:rPr>
              <a:t>          </a:t>
            </a:r>
            <a:r>
              <a:rPr lang="en-US" sz="2400" dirty="0" err="1" smtClean="0">
                <a:solidFill>
                  <a:srgbClr val="0070C0"/>
                </a:solidFill>
              </a:rPr>
              <a:t>ILis</a:t>
            </a:r>
            <a:r>
              <a:rPr lang="en-US" sz="2400" dirty="0" err="1">
                <a:solidFill>
                  <a:srgbClr val="0070C0"/>
                </a:solidFill>
              </a:rPr>
              <a:t>t</a:t>
            </a:r>
            <a:r>
              <a:rPr lang="en-US" sz="2000" dirty="0" smtClean="0"/>
              <a:t>&lt;</a:t>
            </a:r>
            <a:r>
              <a:rPr lang="en-US" sz="2400" dirty="0" smtClean="0">
                <a:solidFill>
                  <a:srgbClr val="7030A0"/>
                </a:solidFill>
              </a:rPr>
              <a:t>Element</a:t>
            </a:r>
            <a:r>
              <a:rPr lang="en-US" sz="2000" dirty="0"/>
              <a:t>&gt;</a:t>
            </a:r>
            <a:r>
              <a:rPr lang="en-US" sz="2000" b="1" dirty="0"/>
              <a:t> walls = </a:t>
            </a:r>
            <a:r>
              <a:rPr lang="en-US" sz="2000" b="1" dirty="0" err="1"/>
              <a:t>wallTypeCollector</a:t>
            </a:r>
            <a:r>
              <a:rPr lang="en-US" sz="2400" b="1" dirty="0" err="1">
                <a:solidFill>
                  <a:srgbClr val="7030A0"/>
                </a:solidFill>
              </a:rPr>
              <a:t>.</a:t>
            </a:r>
            <a:r>
              <a:rPr lang="en-US" sz="2400" dirty="0" err="1">
                <a:solidFill>
                  <a:srgbClr val="7030A0"/>
                </a:solidFill>
              </a:rPr>
              <a:t>ToElements</a:t>
            </a:r>
            <a:r>
              <a:rPr lang="en-US" sz="2000" b="1" dirty="0"/>
              <a:t>();</a:t>
            </a:r>
          </a:p>
          <a:p>
            <a:pPr marL="0" indent="0">
              <a:buNone/>
            </a:pPr>
            <a:endParaRPr lang="en-US" sz="1200" b="1" dirty="0"/>
          </a:p>
          <a:p>
            <a:pPr marL="0" indent="0">
              <a:buNone/>
            </a:pPr>
            <a:r>
              <a:rPr lang="en-US" sz="2000" b="1" dirty="0"/>
              <a:t>            </a:t>
            </a:r>
            <a:r>
              <a:rPr lang="en-US" sz="2400" dirty="0">
                <a:solidFill>
                  <a:srgbClr val="0070C0"/>
                </a:solidFill>
              </a:rPr>
              <a:t>return</a:t>
            </a:r>
            <a:r>
              <a:rPr lang="en-US" sz="2000" b="1" dirty="0"/>
              <a:t> </a:t>
            </a:r>
            <a:r>
              <a:rPr lang="en-US" sz="2000" dirty="0"/>
              <a:t>walls</a:t>
            </a:r>
            <a:r>
              <a:rPr lang="en-US" sz="2000" b="1" dirty="0"/>
              <a:t>;</a:t>
            </a:r>
          </a:p>
          <a:p>
            <a:pPr marL="0" indent="0">
              <a:buNone/>
            </a:pPr>
            <a:r>
              <a:rPr lang="en-US" sz="2000" b="1" dirty="0"/>
              <a:t>        </a:t>
            </a:r>
            <a:r>
              <a:rPr lang="en-US" sz="2000" b="1" dirty="0" smtClean="0"/>
              <a:t>}			</a:t>
            </a:r>
            <a:endParaRPr lang="en-GB" sz="2000" dirty="0" smtClean="0"/>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10375" y="5716587"/>
            <a:ext cx="4991100" cy="2900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01556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dirty="0" smtClean="0"/>
              <a:t>Get all Doors</a:t>
            </a:r>
          </a:p>
        </p:txBody>
      </p:sp>
      <p:sp>
        <p:nvSpPr>
          <p:cNvPr id="8"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11" name="AutoShape 6"/>
          <p:cNvSpPr>
            <a:spLocks noChangeArrowheads="1"/>
          </p:cNvSpPr>
          <p:nvPr/>
        </p:nvSpPr>
        <p:spPr bwMode="auto">
          <a:xfrm>
            <a:off x="288043" y="1630362"/>
            <a:ext cx="12284159" cy="5358776"/>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12" name="Rectangle 3"/>
          <p:cNvSpPr>
            <a:spLocks noGrp="1" noChangeArrowheads="1"/>
          </p:cNvSpPr>
          <p:nvPr>
            <p:ph idx="1"/>
          </p:nvPr>
        </p:nvSpPr>
        <p:spPr>
          <a:xfrm>
            <a:off x="638175" y="1891727"/>
            <a:ext cx="11468100" cy="4836045"/>
          </a:xfrm>
        </p:spPr>
        <p:txBody>
          <a:bodyPr/>
          <a:lstStyle/>
          <a:p>
            <a:pPr marL="0" indent="0">
              <a:buNone/>
            </a:pPr>
            <a:r>
              <a:rPr lang="en-US" b="1" dirty="0"/>
              <a:t> </a:t>
            </a:r>
            <a:r>
              <a:rPr lang="en-US" b="1" dirty="0" smtClean="0"/>
              <a:t>     </a:t>
            </a:r>
            <a:r>
              <a:rPr lang="en-US" sz="2400" dirty="0">
                <a:solidFill>
                  <a:srgbClr val="0070C0"/>
                </a:solidFill>
              </a:rPr>
              <a:t>public static </a:t>
            </a:r>
            <a:r>
              <a:rPr lang="en-US" sz="2400" dirty="0" err="1">
                <a:solidFill>
                  <a:srgbClr val="0070C0"/>
                </a:solidFill>
              </a:rPr>
              <a:t>IList</a:t>
            </a:r>
            <a:r>
              <a:rPr lang="en-US" sz="2400" dirty="0"/>
              <a:t>&lt;</a:t>
            </a:r>
            <a:r>
              <a:rPr lang="en-US" sz="2400" dirty="0">
                <a:solidFill>
                  <a:srgbClr val="7030A0"/>
                </a:solidFill>
              </a:rPr>
              <a:t>Element</a:t>
            </a:r>
            <a:r>
              <a:rPr lang="en-US" sz="2400" dirty="0"/>
              <a:t>&gt;</a:t>
            </a:r>
            <a:r>
              <a:rPr lang="en-US" sz="2400" b="1" dirty="0"/>
              <a:t> </a:t>
            </a:r>
            <a:r>
              <a:rPr lang="en-US" sz="2400" dirty="0" err="1"/>
              <a:t>GetAllDoors</a:t>
            </a:r>
            <a:r>
              <a:rPr lang="en-US" sz="2400" b="1" dirty="0"/>
              <a:t>(</a:t>
            </a:r>
            <a:r>
              <a:rPr lang="en-US" sz="2400" dirty="0">
                <a:solidFill>
                  <a:srgbClr val="7030A0"/>
                </a:solidFill>
              </a:rPr>
              <a:t>Document </a:t>
            </a:r>
            <a:r>
              <a:rPr lang="en-US" sz="2000" dirty="0">
                <a:solidFill>
                  <a:srgbClr val="FFFF00"/>
                </a:solidFill>
              </a:rPr>
              <a:t>doc</a:t>
            </a:r>
            <a:r>
              <a:rPr lang="en-US" sz="2400" b="1" dirty="0"/>
              <a:t>)</a:t>
            </a:r>
          </a:p>
          <a:p>
            <a:pPr marL="0" indent="0">
              <a:buNone/>
            </a:pPr>
            <a:r>
              <a:rPr lang="en-US" sz="2400" b="1" dirty="0"/>
              <a:t>        {</a:t>
            </a:r>
          </a:p>
          <a:p>
            <a:pPr marL="0" indent="0">
              <a:buNone/>
            </a:pPr>
            <a:r>
              <a:rPr lang="en-US" sz="2400" b="1" dirty="0"/>
              <a:t>            </a:t>
            </a:r>
            <a:r>
              <a:rPr lang="en-US" sz="2400" dirty="0" err="1">
                <a:solidFill>
                  <a:srgbClr val="7030A0"/>
                </a:solidFill>
              </a:rPr>
              <a:t>FilteredElementCollector</a:t>
            </a:r>
            <a:r>
              <a:rPr lang="en-US" sz="2400" b="1" dirty="0"/>
              <a:t> </a:t>
            </a:r>
            <a:r>
              <a:rPr lang="en-US" sz="2400" dirty="0"/>
              <a:t>collector</a:t>
            </a:r>
            <a:r>
              <a:rPr lang="en-US" sz="2400" b="1" dirty="0"/>
              <a:t> </a:t>
            </a:r>
            <a:r>
              <a:rPr lang="en-US" sz="2400" dirty="0"/>
              <a:t>=</a:t>
            </a:r>
            <a:r>
              <a:rPr lang="en-US" sz="2400" b="1" dirty="0"/>
              <a:t> </a:t>
            </a:r>
            <a:r>
              <a:rPr lang="en-US" sz="2400" dirty="0">
                <a:solidFill>
                  <a:srgbClr val="0070C0"/>
                </a:solidFill>
              </a:rPr>
              <a:t>new</a:t>
            </a:r>
            <a:r>
              <a:rPr lang="en-US" sz="2400" b="1" dirty="0"/>
              <a:t> </a:t>
            </a:r>
            <a:r>
              <a:rPr lang="en-US" sz="2400" dirty="0" err="1">
                <a:solidFill>
                  <a:srgbClr val="7030A0"/>
                </a:solidFill>
              </a:rPr>
              <a:t>FilteredElementCollector</a:t>
            </a:r>
            <a:r>
              <a:rPr lang="en-US" sz="2000" dirty="0">
                <a:solidFill>
                  <a:srgbClr val="FFFF00"/>
                </a:solidFill>
              </a:rPr>
              <a:t>(doc</a:t>
            </a:r>
            <a:r>
              <a:rPr lang="en-US" sz="2400" b="1" dirty="0"/>
              <a:t>);</a:t>
            </a:r>
          </a:p>
          <a:p>
            <a:pPr marL="0" indent="0">
              <a:buNone/>
            </a:pPr>
            <a:endParaRPr lang="en-US" sz="2400" dirty="0">
              <a:solidFill>
                <a:srgbClr val="0070C0"/>
              </a:solidFill>
            </a:endParaRPr>
          </a:p>
          <a:p>
            <a:pPr marL="0" indent="0">
              <a:buNone/>
            </a:pPr>
            <a:r>
              <a:rPr lang="en-US" sz="2400" b="1" dirty="0"/>
              <a:t>            </a:t>
            </a:r>
            <a:r>
              <a:rPr lang="en-US" sz="2400" dirty="0"/>
              <a:t>collector</a:t>
            </a:r>
            <a:r>
              <a:rPr lang="en-US" sz="2400" b="1" dirty="0"/>
              <a:t> </a:t>
            </a:r>
            <a:r>
              <a:rPr lang="en-US" sz="2400" dirty="0"/>
              <a:t>=</a:t>
            </a:r>
            <a:r>
              <a:rPr lang="en-US" sz="2400" b="1" dirty="0"/>
              <a:t> </a:t>
            </a:r>
            <a:r>
              <a:rPr lang="en-US" sz="2400" dirty="0" err="1"/>
              <a:t>collector</a:t>
            </a:r>
            <a:r>
              <a:rPr lang="en-US" sz="2400" b="1" dirty="0" err="1"/>
              <a:t>.</a:t>
            </a:r>
            <a:r>
              <a:rPr lang="en-US" sz="2400" dirty="0" err="1">
                <a:solidFill>
                  <a:srgbClr val="7030A0"/>
                </a:solidFill>
              </a:rPr>
              <a:t>OfClass</a:t>
            </a:r>
            <a:r>
              <a:rPr lang="en-US" sz="2400" dirty="0">
                <a:solidFill>
                  <a:srgbClr val="0070C0"/>
                </a:solidFill>
              </a:rPr>
              <a:t>(</a:t>
            </a:r>
            <a:r>
              <a:rPr lang="en-US" sz="2400" dirty="0" err="1">
                <a:solidFill>
                  <a:srgbClr val="0070C0"/>
                </a:solidFill>
              </a:rPr>
              <a:t>typeof</a:t>
            </a:r>
            <a:r>
              <a:rPr lang="en-US" sz="2400" dirty="0">
                <a:solidFill>
                  <a:srgbClr val="0070C0"/>
                </a:solidFill>
              </a:rPr>
              <a:t>(</a:t>
            </a:r>
            <a:r>
              <a:rPr lang="en-US" sz="2400" dirty="0" err="1">
                <a:solidFill>
                  <a:srgbClr val="FFC000"/>
                </a:solidFill>
              </a:rPr>
              <a:t>FamilyInstance</a:t>
            </a:r>
            <a:r>
              <a:rPr lang="en-US" sz="2400" b="1" dirty="0"/>
              <a:t>));</a:t>
            </a:r>
          </a:p>
          <a:p>
            <a:pPr marL="0" indent="0">
              <a:buNone/>
            </a:pPr>
            <a:r>
              <a:rPr lang="en-US" sz="2400" b="1" dirty="0"/>
              <a:t>            </a:t>
            </a:r>
            <a:r>
              <a:rPr lang="en-US" sz="2400" dirty="0"/>
              <a:t>collector</a:t>
            </a:r>
            <a:r>
              <a:rPr lang="en-US" sz="2400" b="1" dirty="0"/>
              <a:t> </a:t>
            </a:r>
            <a:r>
              <a:rPr lang="en-US" sz="2400" dirty="0"/>
              <a:t>=</a:t>
            </a:r>
            <a:r>
              <a:rPr lang="en-US" sz="2400" b="1" dirty="0"/>
              <a:t> </a:t>
            </a:r>
            <a:r>
              <a:rPr lang="en-US" sz="2400" dirty="0" err="1"/>
              <a:t>collector.</a:t>
            </a:r>
            <a:r>
              <a:rPr lang="en-US" sz="2400" dirty="0" err="1">
                <a:solidFill>
                  <a:srgbClr val="7030A0"/>
                </a:solidFill>
              </a:rPr>
              <a:t>OfCategory</a:t>
            </a:r>
            <a:r>
              <a:rPr lang="en-US" sz="2400" b="1" dirty="0"/>
              <a:t>(</a:t>
            </a:r>
            <a:r>
              <a:rPr lang="en-US" sz="2400" dirty="0" err="1">
                <a:solidFill>
                  <a:srgbClr val="FFC000"/>
                </a:solidFill>
              </a:rPr>
              <a:t>BuiltInCategory.OST_Doors</a:t>
            </a:r>
            <a:r>
              <a:rPr lang="en-US" sz="2400" b="1" dirty="0"/>
              <a:t>);</a:t>
            </a:r>
          </a:p>
          <a:p>
            <a:pPr marL="0" indent="0">
              <a:buNone/>
            </a:pPr>
            <a:endParaRPr lang="en-US" sz="2400" b="1" dirty="0"/>
          </a:p>
          <a:p>
            <a:pPr marL="0" indent="0">
              <a:buNone/>
            </a:pPr>
            <a:r>
              <a:rPr lang="en-US" sz="2400" b="1" dirty="0"/>
              <a:t>            </a:t>
            </a:r>
            <a:r>
              <a:rPr lang="en-US" sz="2000" dirty="0">
                <a:solidFill>
                  <a:srgbClr val="00B050"/>
                </a:solidFill>
              </a:rPr>
              <a:t>// We now have the list of doors</a:t>
            </a:r>
          </a:p>
          <a:p>
            <a:pPr marL="0" indent="0">
              <a:buNone/>
            </a:pPr>
            <a:r>
              <a:rPr lang="en-US" sz="2400" b="1" dirty="0"/>
              <a:t>            </a:t>
            </a:r>
            <a:r>
              <a:rPr lang="en-US" sz="2400" dirty="0" err="1">
                <a:solidFill>
                  <a:srgbClr val="0070C0"/>
                </a:solidFill>
              </a:rPr>
              <a:t>IList</a:t>
            </a:r>
            <a:r>
              <a:rPr lang="en-US" sz="2400" dirty="0"/>
              <a:t>&lt;</a:t>
            </a:r>
            <a:r>
              <a:rPr lang="en-US" sz="2400" dirty="0">
                <a:solidFill>
                  <a:srgbClr val="7030A0"/>
                </a:solidFill>
              </a:rPr>
              <a:t>Element</a:t>
            </a:r>
            <a:r>
              <a:rPr lang="en-US" sz="2400" dirty="0"/>
              <a:t>&gt;</a:t>
            </a:r>
            <a:r>
              <a:rPr lang="en-US" sz="2400" b="1" dirty="0"/>
              <a:t> </a:t>
            </a:r>
            <a:r>
              <a:rPr lang="en-US" sz="2400" dirty="0"/>
              <a:t>doors</a:t>
            </a:r>
            <a:r>
              <a:rPr lang="en-US" sz="2400" b="1" dirty="0"/>
              <a:t> </a:t>
            </a:r>
            <a:r>
              <a:rPr lang="en-US" sz="2400" dirty="0"/>
              <a:t>=</a:t>
            </a:r>
            <a:r>
              <a:rPr lang="en-US" sz="2400" b="1" dirty="0"/>
              <a:t> </a:t>
            </a:r>
            <a:r>
              <a:rPr lang="en-US" sz="2400" dirty="0" err="1"/>
              <a:t>collector.</a:t>
            </a:r>
            <a:r>
              <a:rPr lang="en-US" sz="2400" dirty="0" err="1">
                <a:solidFill>
                  <a:srgbClr val="7030A0"/>
                </a:solidFill>
              </a:rPr>
              <a:t>ToElements</a:t>
            </a:r>
            <a:r>
              <a:rPr lang="en-US" sz="2400" b="1" dirty="0"/>
              <a:t>();</a:t>
            </a:r>
          </a:p>
          <a:p>
            <a:pPr marL="0" indent="0">
              <a:buNone/>
            </a:pPr>
            <a:r>
              <a:rPr lang="en-US" sz="2400" b="1" dirty="0"/>
              <a:t>           </a:t>
            </a:r>
            <a:r>
              <a:rPr lang="en-US" sz="2400" dirty="0">
                <a:solidFill>
                  <a:srgbClr val="0070C0"/>
                </a:solidFill>
              </a:rPr>
              <a:t> return </a:t>
            </a:r>
            <a:r>
              <a:rPr lang="en-US" sz="2400" dirty="0"/>
              <a:t>doors</a:t>
            </a:r>
            <a:r>
              <a:rPr lang="en-US" sz="2400" b="1" dirty="0"/>
              <a:t>;</a:t>
            </a:r>
          </a:p>
          <a:p>
            <a:pPr marL="0" indent="0">
              <a:buNone/>
            </a:pPr>
            <a:r>
              <a:rPr lang="en-US" sz="2400" b="1" dirty="0"/>
              <a:t>        }</a:t>
            </a:r>
            <a:endParaRPr lang="en-GB" sz="2400" dirty="0" smtClean="0">
              <a:solidFill>
                <a:schemeClr val="accent1"/>
              </a:solidFill>
            </a:endParaRPr>
          </a:p>
        </p:txBody>
      </p:sp>
      <p:pic>
        <p:nvPicPr>
          <p:cNvPr id="1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48575" y="6126162"/>
            <a:ext cx="4457700" cy="2867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Text Box 4"/>
          <p:cNvSpPr txBox="1">
            <a:spLocks noChangeArrowheads="1"/>
          </p:cNvSpPr>
          <p:nvPr/>
        </p:nvSpPr>
        <p:spPr bwMode="auto">
          <a:xfrm>
            <a:off x="4752975" y="8107362"/>
            <a:ext cx="1905000" cy="353943"/>
          </a:xfrm>
          <a:prstGeom prst="rect">
            <a:avLst/>
          </a:prstGeom>
          <a:noFill/>
          <a:ln w="9525" algn="ctr">
            <a:noFill/>
            <a:miter lim="800000"/>
            <a:headEnd/>
            <a:tailEnd/>
          </a:ln>
        </p:spPr>
        <p:txBody>
          <a:bodyPr wrap="square" lIns="0" tIns="0" rIns="0" bIns="0">
            <a:spAutoFit/>
          </a:bodyPr>
          <a:lstStyle/>
          <a:p>
            <a:pPr algn="ctr">
              <a:spcBef>
                <a:spcPct val="50000"/>
              </a:spcBef>
            </a:pPr>
            <a:r>
              <a:rPr lang="en-GB" sz="2300" dirty="0" smtClean="0">
                <a:solidFill>
                  <a:schemeClr val="accent1"/>
                </a:solidFill>
              </a:rPr>
              <a:t>Demo</a:t>
            </a:r>
            <a:endParaRPr lang="en-GB" sz="2300" dirty="0">
              <a:solidFill>
                <a:schemeClr val="accent1"/>
              </a:solidFill>
            </a:endParaRPr>
          </a:p>
        </p:txBody>
      </p:sp>
    </p:spTree>
    <p:extLst>
      <p:ext uri="{BB962C8B-B14F-4D97-AF65-F5344CB8AC3E}">
        <p14:creationId xmlns="" xmlns:p14="http://schemas.microsoft.com/office/powerpoint/2010/main" val="20816535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ttleHouse01.png"/>
          <p:cNvPicPr>
            <a:picLocks noChangeAspect="1"/>
          </p:cNvPicPr>
          <p:nvPr/>
        </p:nvPicPr>
        <p:blipFill>
          <a:blip r:embed="rId3" cstate="print"/>
          <a:stretch>
            <a:fillRect/>
          </a:stretch>
        </p:blipFill>
        <p:spPr>
          <a:xfrm>
            <a:off x="8935780" y="4050188"/>
            <a:ext cx="3373908" cy="3429000"/>
          </a:xfrm>
          <a:prstGeom prst="rect">
            <a:avLst/>
          </a:prstGeom>
        </p:spPr>
      </p:pic>
      <p:sp>
        <p:nvSpPr>
          <p:cNvPr id="48130" name="Rectangle 2"/>
          <p:cNvSpPr>
            <a:spLocks noGrp="1" noChangeArrowheads="1"/>
          </p:cNvSpPr>
          <p:nvPr>
            <p:ph type="title"/>
          </p:nvPr>
        </p:nvSpPr>
        <p:spPr>
          <a:xfrm>
            <a:off x="454036" y="194233"/>
            <a:ext cx="11276330" cy="1626129"/>
          </a:xfrm>
        </p:spPr>
        <p:txBody>
          <a:bodyPr/>
          <a:lstStyle/>
          <a:p>
            <a:pPr eaLnBrk="1" hangingPunct="1"/>
            <a:r>
              <a:rPr lang="en-GB" dirty="0" smtClean="0"/>
              <a:t>Creating Elements</a:t>
            </a:r>
          </a:p>
        </p:txBody>
      </p:sp>
      <p:sp>
        <p:nvSpPr>
          <p:cNvPr id="48131" name="Rectangle 3"/>
          <p:cNvSpPr>
            <a:spLocks noGrp="1" noChangeArrowheads="1"/>
          </p:cNvSpPr>
          <p:nvPr>
            <p:ph idx="1"/>
          </p:nvPr>
        </p:nvSpPr>
        <p:spPr>
          <a:xfrm>
            <a:off x="454038" y="1855305"/>
            <a:ext cx="11687447" cy="5870713"/>
          </a:xfrm>
        </p:spPr>
        <p:txBody>
          <a:bodyPr/>
          <a:lstStyle/>
          <a:p>
            <a:pPr marL="487647" lvl="1" indent="-325098"/>
            <a:r>
              <a:rPr lang="en-GB" sz="3200" dirty="0" smtClean="0"/>
              <a:t>Adding</a:t>
            </a:r>
          </a:p>
          <a:p>
            <a:pPr marL="975292" lvl="2" indent="-325098"/>
            <a:r>
              <a:rPr lang="en-GB" dirty="0" smtClean="0"/>
              <a:t>Methods defined by </a:t>
            </a:r>
            <a:r>
              <a:rPr lang="en-GB" dirty="0" err="1" smtClean="0"/>
              <a:t>Autodesk.Revit.Creation.Document</a:t>
            </a:r>
            <a:endParaRPr lang="en-GB" dirty="0" smtClean="0"/>
          </a:p>
          <a:p>
            <a:pPr marL="650194" lvl="2" indent="0">
              <a:buNone/>
            </a:pPr>
            <a:r>
              <a:rPr lang="en-GB" dirty="0" smtClean="0"/>
              <a:t>Ex : Creation of a floor</a:t>
            </a:r>
          </a:p>
          <a:p>
            <a:pPr marL="650194" lvl="2" indent="0">
              <a:buNone/>
            </a:pPr>
            <a:r>
              <a:rPr lang="en-GB" sz="2000" dirty="0" err="1" smtClean="0">
                <a:solidFill>
                  <a:schemeClr val="folHlink"/>
                </a:solidFill>
              </a:rPr>
              <a:t>NewSlab</a:t>
            </a:r>
            <a:r>
              <a:rPr lang="en-GB" sz="2000" dirty="0" smtClean="0"/>
              <a:t>( </a:t>
            </a:r>
            <a:r>
              <a:rPr lang="en-GB" sz="2000" dirty="0" err="1" smtClean="0"/>
              <a:t>CurveArray</a:t>
            </a:r>
            <a:r>
              <a:rPr lang="en-GB" sz="2000" dirty="0" smtClean="0"/>
              <a:t> profile, Level, Line </a:t>
            </a:r>
            <a:r>
              <a:rPr lang="en-GB" sz="2000" dirty="0" err="1" smtClean="0"/>
              <a:t>slopedArrow</a:t>
            </a:r>
            <a:r>
              <a:rPr lang="en-GB" sz="2000" dirty="0" smtClean="0"/>
              <a:t>, double slope, bool </a:t>
            </a:r>
            <a:r>
              <a:rPr lang="en-GB" sz="2000" dirty="0" err="1" smtClean="0"/>
              <a:t>isStructural</a:t>
            </a:r>
            <a:r>
              <a:rPr lang="en-GB" sz="2000" dirty="0" smtClean="0"/>
              <a:t> );</a:t>
            </a:r>
          </a:p>
          <a:p>
            <a:pPr marL="975292" lvl="2" indent="-325098"/>
            <a:endParaRPr lang="en-GB" dirty="0" smtClean="0"/>
          </a:p>
          <a:p>
            <a:pPr marL="975292" lvl="2" indent="-325098"/>
            <a:r>
              <a:rPr lang="en-GB" dirty="0" smtClean="0"/>
              <a:t>For Wall creation, use its static methods</a:t>
            </a:r>
          </a:p>
          <a:p>
            <a:pPr marL="650194" lvl="2" indent="0">
              <a:buNone/>
            </a:pPr>
            <a:r>
              <a:rPr lang="en-GB" sz="2000" smtClean="0">
                <a:solidFill>
                  <a:schemeClr val="folHlink"/>
                </a:solidFill>
              </a:rPr>
              <a:t>Wall.Create</a:t>
            </a:r>
            <a:r>
              <a:rPr lang="en-GB" sz="2000" smtClean="0"/>
              <a:t>( </a:t>
            </a:r>
            <a:r>
              <a:rPr lang="en-GB" sz="2000" dirty="0" err="1" smtClean="0"/>
              <a:t>CurveArray</a:t>
            </a:r>
            <a:r>
              <a:rPr lang="en-GB" sz="2000" dirty="0" smtClean="0"/>
              <a:t> profile, bool structural ); </a:t>
            </a:r>
            <a:r>
              <a:rPr lang="en-GB" sz="2000" dirty="0" smtClean="0">
                <a:solidFill>
                  <a:srgbClr val="00B050"/>
                </a:solidFill>
              </a:rPr>
              <a:t>// + 4 overloads</a:t>
            </a:r>
          </a:p>
          <a:p>
            <a:pPr marL="1920084" lvl="4" indent="-325098"/>
            <a:endParaRPr lang="en-GB" sz="1600" dirty="0" smtClean="0"/>
          </a:p>
          <a:p>
            <a:pPr marL="487647" lvl="1" indent="-325098"/>
            <a:r>
              <a:rPr lang="en-GB" sz="3200" dirty="0" smtClean="0"/>
              <a:t>Deleting</a:t>
            </a:r>
          </a:p>
          <a:p>
            <a:pPr marL="975292" lvl="2" indent="-325098"/>
            <a:r>
              <a:rPr lang="en-GB" dirty="0" smtClean="0"/>
              <a:t>Revit SDK Samples - </a:t>
            </a:r>
            <a:r>
              <a:rPr lang="en-GB" dirty="0" err="1" smtClean="0"/>
              <a:t>DeleteDimensions</a:t>
            </a:r>
            <a:r>
              <a:rPr lang="en-GB" dirty="0" smtClean="0"/>
              <a:t>, </a:t>
            </a:r>
            <a:r>
              <a:rPr lang="en-GB" dirty="0" err="1" smtClean="0"/>
              <a:t>DeleteObject</a:t>
            </a:r>
            <a:endParaRPr lang="en-GB" dirty="0" smtClean="0"/>
          </a:p>
        </p:txBody>
      </p:sp>
      <p:sp>
        <p:nvSpPr>
          <p:cNvPr id="6"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7" name="Text Box 4"/>
          <p:cNvSpPr txBox="1">
            <a:spLocks noChangeArrowheads="1"/>
          </p:cNvSpPr>
          <p:nvPr/>
        </p:nvSpPr>
        <p:spPr bwMode="auto">
          <a:xfrm>
            <a:off x="4897164" y="7773987"/>
            <a:ext cx="1905000" cy="353943"/>
          </a:xfrm>
          <a:prstGeom prst="rect">
            <a:avLst/>
          </a:prstGeom>
          <a:noFill/>
          <a:ln w="9525" algn="ctr">
            <a:noFill/>
            <a:miter lim="800000"/>
            <a:headEnd/>
            <a:tailEnd/>
          </a:ln>
        </p:spPr>
        <p:txBody>
          <a:bodyPr wrap="square" lIns="0" tIns="0" rIns="0" bIns="0">
            <a:spAutoFit/>
          </a:bodyPr>
          <a:lstStyle/>
          <a:p>
            <a:pPr algn="ctr">
              <a:spcBef>
                <a:spcPct val="50000"/>
              </a:spcBef>
            </a:pPr>
            <a:r>
              <a:rPr lang="en-GB" sz="2300" dirty="0" smtClean="0">
                <a:solidFill>
                  <a:schemeClr val="accent1"/>
                </a:solidFill>
              </a:rPr>
              <a:t>Demo</a:t>
            </a:r>
            <a:endParaRPr lang="en-GB" sz="2300" dirty="0">
              <a:solidFill>
                <a:schemeClr val="accent1"/>
              </a:solidFill>
            </a:endParaRPr>
          </a:p>
        </p:txBody>
      </p:sp>
    </p:spTree>
    <p:extLst>
      <p:ext uri="{BB962C8B-B14F-4D97-AF65-F5344CB8AC3E}">
        <p14:creationId xmlns="" xmlns:p14="http://schemas.microsoft.com/office/powerpoint/2010/main" val="9298223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dirty="0" smtClean="0"/>
              <a:t>About the Presenter</a:t>
            </a:r>
          </a:p>
        </p:txBody>
      </p:sp>
      <p:sp>
        <p:nvSpPr>
          <p:cNvPr id="4099" name="Rectangle 3"/>
          <p:cNvSpPr>
            <a:spLocks noGrp="1" noChangeArrowheads="1"/>
          </p:cNvSpPr>
          <p:nvPr>
            <p:ph idx="1"/>
          </p:nvPr>
        </p:nvSpPr>
        <p:spPr>
          <a:xfrm>
            <a:off x="454038" y="4184640"/>
            <a:ext cx="11840175" cy="2522547"/>
          </a:xfrm>
          <a:noFill/>
        </p:spPr>
        <p:txBody>
          <a:bodyPr/>
          <a:lstStyle/>
          <a:p>
            <a:pPr marL="0" lvl="1" indent="0">
              <a:buClr>
                <a:schemeClr val="accent1"/>
              </a:buClr>
              <a:buSzPct val="80000"/>
              <a:buNone/>
              <a:defRPr/>
            </a:pPr>
            <a:r>
              <a:rPr lang="en-US" sz="2400" dirty="0"/>
              <a:t>Balaji is a member of the AEC and PTD workgroups within the </a:t>
            </a:r>
            <a:r>
              <a:rPr lang="en-US" sz="2400" dirty="0" smtClean="0"/>
              <a:t>Developer Technical </a:t>
            </a:r>
            <a:r>
              <a:rPr lang="en-US" sz="2400" dirty="0"/>
              <a:t>Services (DevTech) team in Autodesk where he provides programming support and training to developers on </a:t>
            </a:r>
            <a:r>
              <a:rPr lang="en-US" sz="2400" dirty="0" smtClean="0"/>
              <a:t>the Revit and AutoCAD API</a:t>
            </a:r>
            <a:r>
              <a:rPr lang="en-US" sz="2400" dirty="0"/>
              <a:t>.</a:t>
            </a:r>
          </a:p>
          <a:p>
            <a:pPr marL="0" lvl="1" indent="0">
              <a:buClr>
                <a:schemeClr val="accent1"/>
              </a:buClr>
              <a:buSzPct val="80000"/>
              <a:buNone/>
              <a:defRPr/>
            </a:pPr>
            <a:endParaRPr lang="en-US" sz="2400" dirty="0"/>
          </a:p>
          <a:p>
            <a:pPr marL="0" lvl="1" indent="0">
              <a:buClr>
                <a:schemeClr val="accent1"/>
              </a:buClr>
              <a:buSzPct val="80000"/>
              <a:buNone/>
              <a:defRPr/>
            </a:pPr>
            <a:r>
              <a:rPr lang="en-US" sz="2400" dirty="0"/>
              <a:t>Balaji holds a </a:t>
            </a:r>
            <a:r>
              <a:rPr lang="en-US" sz="2400" dirty="0" smtClean="0"/>
              <a:t>Masters degree </a:t>
            </a:r>
            <a:r>
              <a:rPr lang="en-US" sz="2400" dirty="0"/>
              <a:t>in Machine Design from Indian Institute of Technology, </a:t>
            </a:r>
            <a:r>
              <a:rPr lang="en-US" sz="2400" dirty="0" err="1"/>
              <a:t>Kharagpur</a:t>
            </a:r>
            <a:r>
              <a:rPr lang="en-US" sz="2400" dirty="0"/>
              <a:t>, India. </a:t>
            </a:r>
          </a:p>
        </p:txBody>
      </p:sp>
      <p:sp>
        <p:nvSpPr>
          <p:cNvPr id="4101" name="Text Box 5"/>
          <p:cNvSpPr txBox="1">
            <a:spLocks noChangeArrowheads="1"/>
          </p:cNvSpPr>
          <p:nvPr/>
        </p:nvSpPr>
        <p:spPr bwMode="auto">
          <a:xfrm>
            <a:off x="408861" y="2111713"/>
            <a:ext cx="6681279" cy="1423971"/>
          </a:xfrm>
          <a:prstGeom prst="rect">
            <a:avLst/>
          </a:prstGeom>
          <a:noFill/>
          <a:ln w="9525">
            <a:noFill/>
            <a:miter lim="800000"/>
            <a:headEnd/>
            <a:tailEnd/>
          </a:ln>
        </p:spPr>
        <p:txBody>
          <a:bodyPr wrap="square" lIns="130039" tIns="65020" rIns="130039" bIns="65020">
            <a:spAutoFit/>
          </a:bodyPr>
          <a:lstStyle/>
          <a:p>
            <a:r>
              <a:rPr lang="en-US" sz="3600" b="1" dirty="0" smtClean="0"/>
              <a:t>Balaji Ramamoorthy</a:t>
            </a:r>
            <a:endParaRPr lang="en-US" sz="3600" b="1" dirty="0"/>
          </a:p>
          <a:p>
            <a:r>
              <a:rPr lang="en-GB" sz="2400" dirty="0"/>
              <a:t>Developer Technical Services</a:t>
            </a:r>
            <a:endParaRPr lang="en-US" sz="2400" dirty="0"/>
          </a:p>
          <a:p>
            <a:r>
              <a:rPr lang="en-US" sz="2400" dirty="0" smtClean="0"/>
              <a:t>APAC, Autodesk</a:t>
            </a:r>
            <a:endParaRPr lang="en-US" sz="2400" dirty="0"/>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773655" y="1373187"/>
            <a:ext cx="2706890" cy="2360407"/>
          </a:xfrm>
          <a:prstGeom prst="rect">
            <a:avLst/>
          </a:prstGeom>
        </p:spPr>
      </p:pic>
    </p:spTree>
    <p:extLst>
      <p:ext uri="{BB962C8B-B14F-4D97-AF65-F5344CB8AC3E}">
        <p14:creationId xmlns="" xmlns:p14="http://schemas.microsoft.com/office/powerpoint/2010/main" val="335758582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AutoShape 6"/>
          <p:cNvSpPr>
            <a:spLocks noChangeArrowheads="1"/>
          </p:cNvSpPr>
          <p:nvPr/>
        </p:nvSpPr>
        <p:spPr bwMode="auto">
          <a:xfrm>
            <a:off x="699104" y="1982788"/>
            <a:ext cx="10544557" cy="5638800"/>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54274" name="Rectangle 2"/>
          <p:cNvSpPr>
            <a:spLocks noGrp="1" noChangeArrowheads="1"/>
          </p:cNvSpPr>
          <p:nvPr>
            <p:ph type="title"/>
          </p:nvPr>
        </p:nvSpPr>
        <p:spPr>
          <a:xfrm>
            <a:off x="549636" y="187509"/>
            <a:ext cx="11276330" cy="1102751"/>
          </a:xfrm>
        </p:spPr>
        <p:txBody>
          <a:bodyPr/>
          <a:lstStyle/>
          <a:p>
            <a:r>
              <a:rPr lang="en-GB" dirty="0" smtClean="0"/>
              <a:t>Element manipulation</a:t>
            </a:r>
          </a:p>
        </p:txBody>
      </p:sp>
      <p:sp>
        <p:nvSpPr>
          <p:cNvPr id="54278" name="Rectangle 3"/>
          <p:cNvSpPr>
            <a:spLocks noGrp="1" noChangeArrowheads="1"/>
          </p:cNvSpPr>
          <p:nvPr>
            <p:ph idx="1"/>
          </p:nvPr>
        </p:nvSpPr>
        <p:spPr>
          <a:xfrm>
            <a:off x="1171576" y="1933999"/>
            <a:ext cx="8458200" cy="5916188"/>
          </a:xfrm>
        </p:spPr>
        <p:txBody>
          <a:bodyPr/>
          <a:lstStyle/>
          <a:p>
            <a:pPr marL="0" indent="0">
              <a:buNone/>
            </a:pPr>
            <a:r>
              <a:rPr lang="en-US" b="1" dirty="0"/>
              <a:t> </a:t>
            </a:r>
            <a:r>
              <a:rPr lang="en-US" b="1" dirty="0" smtClean="0"/>
              <a:t>      </a:t>
            </a:r>
            <a:r>
              <a:rPr lang="en-US" sz="2000" dirty="0">
                <a:solidFill>
                  <a:schemeClr val="folHlink"/>
                </a:solidFill>
              </a:rPr>
              <a:t>Wall </a:t>
            </a:r>
            <a:r>
              <a:rPr lang="en-US" sz="1800" b="1" dirty="0" err="1"/>
              <a:t>aWall</a:t>
            </a:r>
            <a:r>
              <a:rPr lang="en-US" sz="1800" b="1" dirty="0"/>
              <a:t> = e </a:t>
            </a:r>
            <a:r>
              <a:rPr lang="en-US" sz="2400" dirty="0">
                <a:solidFill>
                  <a:srgbClr val="0070C0"/>
                </a:solidFill>
              </a:rPr>
              <a:t>as</a:t>
            </a:r>
            <a:r>
              <a:rPr lang="en-US" sz="1800" b="1" dirty="0"/>
              <a:t> </a:t>
            </a:r>
            <a:r>
              <a:rPr lang="en-US" sz="2000" dirty="0">
                <a:solidFill>
                  <a:schemeClr val="folHlink"/>
                </a:solidFill>
              </a:rPr>
              <a:t>Wall</a:t>
            </a:r>
            <a:r>
              <a:rPr lang="en-US" sz="1800" b="1" dirty="0"/>
              <a:t>;</a:t>
            </a:r>
          </a:p>
          <a:p>
            <a:pPr marL="0" indent="0">
              <a:buNone/>
            </a:pPr>
            <a:r>
              <a:rPr lang="en-US" sz="1800" b="1" dirty="0" smtClean="0"/>
              <a:t>            </a:t>
            </a:r>
            <a:r>
              <a:rPr lang="en-US" sz="2000" dirty="0" err="1">
                <a:solidFill>
                  <a:schemeClr val="folHlink"/>
                </a:solidFill>
              </a:rPr>
              <a:t>LocationCurve</a:t>
            </a:r>
            <a:r>
              <a:rPr lang="en-US" sz="2000" dirty="0">
                <a:solidFill>
                  <a:schemeClr val="folHlink"/>
                </a:solidFill>
              </a:rPr>
              <a:t> </a:t>
            </a:r>
            <a:r>
              <a:rPr lang="en-US" sz="1800" b="1" dirty="0" err="1"/>
              <a:t>wallLocation</a:t>
            </a:r>
            <a:r>
              <a:rPr lang="en-US" sz="1800" b="1" dirty="0"/>
              <a:t> = (</a:t>
            </a:r>
            <a:r>
              <a:rPr lang="en-US" sz="2000" dirty="0" err="1">
                <a:solidFill>
                  <a:schemeClr val="folHlink"/>
                </a:solidFill>
              </a:rPr>
              <a:t>LocationCurve</a:t>
            </a:r>
            <a:r>
              <a:rPr lang="en-US" sz="1800" b="1" dirty="0"/>
              <a:t>)</a:t>
            </a:r>
            <a:r>
              <a:rPr lang="en-US" sz="1800" dirty="0" err="1"/>
              <a:t>aWall.Location</a:t>
            </a:r>
            <a:r>
              <a:rPr lang="en-US" sz="1800" b="1" dirty="0"/>
              <a:t>;</a:t>
            </a:r>
          </a:p>
          <a:p>
            <a:pPr marL="0" indent="0">
              <a:buNone/>
            </a:pPr>
            <a:endParaRPr lang="en-US" sz="1800" b="1" dirty="0"/>
          </a:p>
          <a:p>
            <a:pPr marL="0" indent="0">
              <a:buNone/>
            </a:pPr>
            <a:r>
              <a:rPr lang="en-US" sz="1800" b="1" dirty="0"/>
              <a:t>            </a:t>
            </a:r>
            <a:r>
              <a:rPr lang="en-US" sz="2000" dirty="0">
                <a:solidFill>
                  <a:schemeClr val="folHlink"/>
                </a:solidFill>
              </a:rPr>
              <a:t>XYZ</a:t>
            </a:r>
            <a:r>
              <a:rPr lang="en-US" sz="1800" b="1" dirty="0"/>
              <a:t> pt1 = </a:t>
            </a:r>
            <a:r>
              <a:rPr lang="en-US" sz="1800" b="1" dirty="0" err="1"/>
              <a:t>wallLocation.Curve.</a:t>
            </a:r>
            <a:r>
              <a:rPr lang="en-US" sz="2000" dirty="0" err="1">
                <a:solidFill>
                  <a:schemeClr val="folHlink"/>
                </a:solidFill>
              </a:rPr>
              <a:t>get_EndPoint</a:t>
            </a:r>
            <a:r>
              <a:rPr lang="en-US" sz="1800" b="1" dirty="0"/>
              <a:t>(0);</a:t>
            </a:r>
          </a:p>
          <a:p>
            <a:pPr marL="0" indent="0">
              <a:buNone/>
            </a:pPr>
            <a:r>
              <a:rPr lang="en-US" sz="1800" b="1" dirty="0"/>
              <a:t>            </a:t>
            </a:r>
            <a:r>
              <a:rPr lang="en-US" sz="2000" dirty="0">
                <a:solidFill>
                  <a:schemeClr val="folHlink"/>
                </a:solidFill>
              </a:rPr>
              <a:t>XYZ</a:t>
            </a:r>
            <a:r>
              <a:rPr lang="en-US" sz="1800" b="1" dirty="0"/>
              <a:t> pt2 = </a:t>
            </a:r>
            <a:r>
              <a:rPr lang="en-US" sz="1800" b="1" dirty="0" err="1"/>
              <a:t>wallLocation.Curve.</a:t>
            </a:r>
            <a:r>
              <a:rPr lang="en-US" sz="2000" dirty="0" err="1">
                <a:solidFill>
                  <a:schemeClr val="folHlink"/>
                </a:solidFill>
              </a:rPr>
              <a:t>get_EndPoint</a:t>
            </a:r>
            <a:r>
              <a:rPr lang="en-US" sz="1800" b="1" dirty="0"/>
              <a:t>(1);</a:t>
            </a:r>
          </a:p>
          <a:p>
            <a:pPr marL="0" indent="0">
              <a:buNone/>
            </a:pPr>
            <a:endParaRPr lang="en-US" sz="1800" b="1" dirty="0"/>
          </a:p>
          <a:p>
            <a:pPr marL="0" indent="0">
              <a:buNone/>
            </a:pPr>
            <a:r>
              <a:rPr lang="en-US" sz="1800" b="1" dirty="0"/>
              <a:t>            </a:t>
            </a:r>
            <a:r>
              <a:rPr lang="en-US" sz="2000" dirty="0">
                <a:solidFill>
                  <a:schemeClr val="folHlink"/>
                </a:solidFill>
              </a:rPr>
              <a:t>XYZ</a:t>
            </a:r>
            <a:r>
              <a:rPr lang="en-US" sz="1800" b="1" dirty="0"/>
              <a:t> </a:t>
            </a:r>
            <a:r>
              <a:rPr lang="en-US" sz="1800" b="1" dirty="0" smtClean="0"/>
              <a:t>axisPt1 </a:t>
            </a:r>
            <a:r>
              <a:rPr lang="en-US" sz="1800" b="1" dirty="0"/>
              <a:t>= </a:t>
            </a:r>
            <a:r>
              <a:rPr lang="en-US" sz="1800" b="1" dirty="0" smtClean="0"/>
              <a:t>pt1;</a:t>
            </a:r>
            <a:endParaRPr lang="en-US" sz="1800" b="1" dirty="0"/>
          </a:p>
          <a:p>
            <a:pPr marL="0" indent="0">
              <a:buNone/>
            </a:pPr>
            <a:r>
              <a:rPr lang="en-US" sz="1800" b="1" dirty="0"/>
              <a:t>            </a:t>
            </a:r>
            <a:r>
              <a:rPr lang="en-US" sz="2000" dirty="0">
                <a:solidFill>
                  <a:schemeClr val="folHlink"/>
                </a:solidFill>
              </a:rPr>
              <a:t>XYZ</a:t>
            </a:r>
            <a:r>
              <a:rPr lang="en-US" sz="1800" b="1" dirty="0"/>
              <a:t> </a:t>
            </a:r>
            <a:r>
              <a:rPr lang="en-US" sz="1800" b="1" dirty="0" smtClean="0"/>
              <a:t>axisPt2 </a:t>
            </a:r>
            <a:r>
              <a:rPr lang="en-US" sz="1800" b="1" dirty="0"/>
              <a:t>= </a:t>
            </a:r>
            <a:r>
              <a:rPr lang="en-US" sz="2400" dirty="0">
                <a:solidFill>
                  <a:srgbClr val="0070C0"/>
                </a:solidFill>
              </a:rPr>
              <a:t>new</a:t>
            </a:r>
            <a:r>
              <a:rPr lang="en-US" sz="2000" dirty="0">
                <a:solidFill>
                  <a:schemeClr val="folHlink"/>
                </a:solidFill>
              </a:rPr>
              <a:t> </a:t>
            </a:r>
            <a:r>
              <a:rPr lang="en-US" sz="2000" dirty="0" smtClean="0">
                <a:solidFill>
                  <a:schemeClr val="folHlink"/>
                </a:solidFill>
              </a:rPr>
              <a:t>XYZ</a:t>
            </a:r>
            <a:r>
              <a:rPr lang="en-US" sz="1800" b="1" dirty="0" smtClean="0"/>
              <a:t>(pt1.X, pt1.Y, pt1.Z + 10.0);</a:t>
            </a:r>
            <a:endParaRPr lang="en-US" sz="1800" b="1" dirty="0"/>
          </a:p>
          <a:p>
            <a:pPr marL="0" indent="0">
              <a:buNone/>
            </a:pPr>
            <a:endParaRPr lang="en-US" sz="2000" dirty="0">
              <a:solidFill>
                <a:schemeClr val="folHlink"/>
              </a:solidFill>
            </a:endParaRPr>
          </a:p>
          <a:p>
            <a:pPr marL="0" indent="0">
              <a:buNone/>
            </a:pPr>
            <a:r>
              <a:rPr lang="en-US" sz="2000" dirty="0">
                <a:solidFill>
                  <a:srgbClr val="00B050"/>
                </a:solidFill>
              </a:rPr>
              <a:t>            // Create a new line bound for rotational axis. </a:t>
            </a:r>
          </a:p>
          <a:p>
            <a:pPr marL="0" indent="0">
              <a:buNone/>
            </a:pPr>
            <a:r>
              <a:rPr lang="en-US" sz="1800" b="1" dirty="0"/>
              <a:t>            </a:t>
            </a:r>
            <a:r>
              <a:rPr lang="en-US" sz="2000" dirty="0">
                <a:solidFill>
                  <a:schemeClr val="folHlink"/>
                </a:solidFill>
              </a:rPr>
              <a:t>Line</a:t>
            </a:r>
            <a:r>
              <a:rPr lang="en-US" sz="1800" b="1" dirty="0"/>
              <a:t> </a:t>
            </a:r>
            <a:r>
              <a:rPr lang="en-US" sz="1800" b="1" dirty="0" smtClean="0"/>
              <a:t>axis </a:t>
            </a:r>
            <a:r>
              <a:rPr lang="en-US" sz="1800" b="1" dirty="0"/>
              <a:t>= </a:t>
            </a:r>
            <a:r>
              <a:rPr lang="en-US" sz="1800" b="1" dirty="0" err="1" smtClean="0"/>
              <a:t>app.Create.</a:t>
            </a:r>
            <a:r>
              <a:rPr lang="en-US" sz="2000" dirty="0" err="1" smtClean="0">
                <a:solidFill>
                  <a:schemeClr val="folHlink"/>
                </a:solidFill>
              </a:rPr>
              <a:t>NewLineBound</a:t>
            </a:r>
            <a:r>
              <a:rPr lang="en-US" sz="1800" b="1" dirty="0" smtClean="0"/>
              <a:t>(axisPt1</a:t>
            </a:r>
            <a:r>
              <a:rPr lang="en-US" sz="1800" b="1" dirty="0"/>
              <a:t>, </a:t>
            </a:r>
            <a:r>
              <a:rPr lang="en-US" sz="1800" b="1" dirty="0" smtClean="0"/>
              <a:t>axisPt2</a:t>
            </a:r>
            <a:r>
              <a:rPr lang="en-US" sz="1800" b="1" dirty="0"/>
              <a:t>);</a:t>
            </a:r>
          </a:p>
          <a:p>
            <a:pPr marL="0" indent="0">
              <a:buNone/>
            </a:pPr>
            <a:endParaRPr lang="en-US" sz="1800" b="1" dirty="0"/>
          </a:p>
          <a:p>
            <a:pPr marL="0" indent="0">
              <a:buNone/>
            </a:pPr>
            <a:r>
              <a:rPr lang="en-US" sz="1800" b="1" dirty="0"/>
              <a:t>            </a:t>
            </a:r>
            <a:r>
              <a:rPr lang="en-US" sz="2000" dirty="0">
                <a:solidFill>
                  <a:srgbClr val="00B050"/>
                </a:solidFill>
              </a:rPr>
              <a:t>// Finally change the curve. </a:t>
            </a:r>
          </a:p>
          <a:p>
            <a:pPr marL="0" indent="0">
              <a:buNone/>
            </a:pPr>
            <a:r>
              <a:rPr lang="en-US" sz="1800" b="1" dirty="0"/>
              <a:t>            </a:t>
            </a:r>
            <a:r>
              <a:rPr lang="en-US" sz="1800" b="1" dirty="0" err="1" smtClean="0"/>
              <a:t>wallLocation.</a:t>
            </a:r>
            <a:r>
              <a:rPr lang="en-US" sz="2000" dirty="0" err="1">
                <a:solidFill>
                  <a:schemeClr val="folHlink"/>
                </a:solidFill>
              </a:rPr>
              <a:t>Rotate</a:t>
            </a:r>
            <a:r>
              <a:rPr lang="en-US" sz="1800" b="1" dirty="0" smtClean="0"/>
              <a:t>(axis, </a:t>
            </a:r>
            <a:r>
              <a:rPr lang="en-US" sz="1800" b="1" dirty="0" err="1" smtClean="0"/>
              <a:t>Math.PI</a:t>
            </a:r>
            <a:r>
              <a:rPr lang="en-US" sz="1800" b="1" dirty="0" smtClean="0"/>
              <a:t> / 2.0);</a:t>
            </a:r>
            <a:endParaRPr lang="en-US" sz="1800" b="1" dirty="0"/>
          </a:p>
          <a:p>
            <a:pPr marL="0" indent="0">
              <a:buNone/>
            </a:pPr>
            <a:r>
              <a:rPr lang="en-US" sz="1800" b="1" dirty="0"/>
              <a:t>            </a:t>
            </a:r>
            <a:r>
              <a:rPr lang="en-US" sz="1800" dirty="0" err="1" smtClean="0">
                <a:solidFill>
                  <a:srgbClr val="FFFF00"/>
                </a:solidFill>
              </a:rPr>
              <a:t>doc</a:t>
            </a:r>
            <a:r>
              <a:rPr lang="en-US" sz="1800" dirty="0" err="1" smtClean="0"/>
              <a:t>.</a:t>
            </a:r>
            <a:r>
              <a:rPr lang="en-US" sz="2000" dirty="0" err="1" smtClean="0">
                <a:solidFill>
                  <a:schemeClr val="folHlink"/>
                </a:solidFill>
              </a:rPr>
              <a:t>Regenerate</a:t>
            </a:r>
            <a:r>
              <a:rPr lang="en-US" sz="1800" b="1" dirty="0" smtClean="0"/>
              <a:t>();		</a:t>
            </a:r>
            <a:endParaRPr lang="en-US" sz="1800" noProof="1" smtClean="0">
              <a:solidFill>
                <a:schemeClr val="accent1"/>
              </a:solidFill>
            </a:endParaRPr>
          </a:p>
        </p:txBody>
      </p:sp>
      <p:sp>
        <p:nvSpPr>
          <p:cNvPr id="6" name="Text Box 4"/>
          <p:cNvSpPr txBox="1">
            <a:spLocks noChangeArrowheads="1"/>
          </p:cNvSpPr>
          <p:nvPr/>
        </p:nvSpPr>
        <p:spPr bwMode="auto">
          <a:xfrm>
            <a:off x="9629775" y="194235"/>
            <a:ext cx="3227773" cy="353943"/>
          </a:xfrm>
          <a:prstGeom prst="rect">
            <a:avLst/>
          </a:prstGeom>
          <a:noFill/>
          <a:ln w="9525" algn="ctr">
            <a:noFill/>
            <a:miter lim="800000"/>
            <a:headEnd/>
            <a:tailEnd/>
          </a:ln>
        </p:spPr>
        <p:txBody>
          <a:bodyPr wrap="square" lIns="0" tIns="0" rIns="0" bIns="0">
            <a:spAutoFit/>
          </a:bodyPr>
          <a:lstStyle/>
          <a:p>
            <a:pPr algn="r">
              <a:spcBef>
                <a:spcPct val="50000"/>
              </a:spcBef>
            </a:pPr>
            <a:r>
              <a:rPr lang="en-GB" sz="2300" dirty="0" smtClean="0">
                <a:solidFill>
                  <a:schemeClr val="accent1"/>
                </a:solidFill>
              </a:rPr>
              <a:t>Database and Elements</a:t>
            </a:r>
            <a:endParaRPr lang="en-GB" sz="2300" dirty="0">
              <a:solidFill>
                <a:schemeClr val="accent1"/>
              </a:solidFill>
            </a:endParaRPr>
          </a:p>
        </p:txBody>
      </p:sp>
      <p:sp>
        <p:nvSpPr>
          <p:cNvPr id="2" name="Rectangle 1"/>
          <p:cNvSpPr/>
          <p:nvPr/>
        </p:nvSpPr>
        <p:spPr>
          <a:xfrm>
            <a:off x="1019175" y="1298517"/>
            <a:ext cx="3628557" cy="584775"/>
          </a:xfrm>
          <a:prstGeom prst="rect">
            <a:avLst/>
          </a:prstGeom>
        </p:spPr>
        <p:txBody>
          <a:bodyPr wrap="none">
            <a:spAutoFit/>
          </a:bodyPr>
          <a:lstStyle/>
          <a:p>
            <a:pPr marL="487647" lvl="1" indent="-325098"/>
            <a:r>
              <a:rPr lang="en-GB" sz="3200" dirty="0" smtClean="0"/>
              <a:t>e.g., Rotate a wall</a:t>
            </a:r>
            <a:endParaRPr lang="en-GB" sz="3200" dirty="0"/>
          </a:p>
        </p:txBody>
      </p:sp>
      <p:sp>
        <p:nvSpPr>
          <p:cNvPr id="8" name="AutoShape 6"/>
          <p:cNvSpPr>
            <a:spLocks noChangeArrowheads="1"/>
          </p:cNvSpPr>
          <p:nvPr/>
        </p:nvSpPr>
        <p:spPr bwMode="auto">
          <a:xfrm>
            <a:off x="1019174" y="7850187"/>
            <a:ext cx="8991601" cy="1415772"/>
          </a:xfrm>
          <a:prstGeom prst="roundRect">
            <a:avLst>
              <a:gd name="adj" fmla="val 16667"/>
            </a:avLst>
          </a:prstGeom>
          <a:solidFill>
            <a:schemeClr val="bg1">
              <a:lumMod val="85000"/>
            </a:schemeClr>
          </a:solidFill>
          <a:ln w="9525" algn="ctr">
            <a:solidFill>
              <a:schemeClr val="tx1"/>
            </a:solidFill>
            <a:round/>
            <a:headEnd/>
            <a:tailEnd/>
          </a:ln>
        </p:spPr>
        <p:txBody>
          <a:bodyPr wrap="none" lIns="0" tIns="0" rIns="0" bIns="0" anchor="ctr"/>
          <a:lstStyle/>
          <a:p>
            <a:endParaRPr lang="en-GB"/>
          </a:p>
        </p:txBody>
      </p:sp>
      <p:sp>
        <p:nvSpPr>
          <p:cNvPr id="3" name="Rectangle 2"/>
          <p:cNvSpPr/>
          <p:nvPr/>
        </p:nvSpPr>
        <p:spPr>
          <a:xfrm>
            <a:off x="790575" y="7850187"/>
            <a:ext cx="9372599" cy="1323439"/>
          </a:xfrm>
          <a:prstGeom prst="rect">
            <a:avLst/>
          </a:prstGeom>
        </p:spPr>
        <p:txBody>
          <a:bodyPr wrap="square">
            <a:spAutoFit/>
          </a:bodyPr>
          <a:lstStyle/>
          <a:p>
            <a:r>
              <a:rPr lang="en-US" sz="2000" dirty="0">
                <a:solidFill>
                  <a:schemeClr val="folHlink"/>
                </a:solidFill>
                <a:latin typeface="+mn-lt"/>
                <a:ea typeface="+mn-ea"/>
                <a:cs typeface="+mn-cs"/>
                <a:sym typeface="Arial" pitchFamily="34" charset="0"/>
              </a:rPr>
              <a:t>        </a:t>
            </a:r>
            <a:r>
              <a:rPr lang="en-US" sz="2000" dirty="0" smtClean="0">
                <a:solidFill>
                  <a:schemeClr val="folHlink"/>
                </a:solidFill>
                <a:latin typeface="+mn-lt"/>
                <a:ea typeface="+mn-ea"/>
                <a:cs typeface="+mn-cs"/>
                <a:sym typeface="Arial" pitchFamily="34" charset="0"/>
              </a:rPr>
              <a:t>   </a:t>
            </a:r>
            <a:r>
              <a:rPr lang="en-US" sz="2000" dirty="0">
                <a:solidFill>
                  <a:schemeClr val="folHlink"/>
                </a:solidFill>
                <a:latin typeface="+mn-lt"/>
                <a:ea typeface="+mn-ea"/>
                <a:cs typeface="+mn-cs"/>
                <a:sym typeface="Arial" pitchFamily="34" charset="0"/>
              </a:rPr>
              <a:t>Wall</a:t>
            </a:r>
            <a:r>
              <a:rPr lang="en-US" sz="2000" b="1" dirty="0" smtClean="0"/>
              <a:t> </a:t>
            </a:r>
            <a:r>
              <a:rPr lang="en-US" sz="2000" b="1" dirty="0" err="1"/>
              <a:t>aWall</a:t>
            </a:r>
            <a:r>
              <a:rPr lang="en-US" sz="2000" b="1" dirty="0"/>
              <a:t> = e </a:t>
            </a:r>
            <a:r>
              <a:rPr lang="en-US" sz="2000" b="1" dirty="0">
                <a:solidFill>
                  <a:srgbClr val="0070C0"/>
                </a:solidFill>
                <a:latin typeface="+mn-lt"/>
                <a:ea typeface="+mn-ea"/>
                <a:cs typeface="+mn-cs"/>
                <a:sym typeface="Arial" pitchFamily="34" charset="0"/>
              </a:rPr>
              <a:t>as </a:t>
            </a:r>
            <a:r>
              <a:rPr lang="en-US" sz="2000" dirty="0">
                <a:solidFill>
                  <a:schemeClr val="folHlink"/>
                </a:solidFill>
                <a:latin typeface="+mn-lt"/>
                <a:ea typeface="+mn-ea"/>
                <a:cs typeface="+mn-cs"/>
                <a:sym typeface="Arial" pitchFamily="34" charset="0"/>
              </a:rPr>
              <a:t>Wall</a:t>
            </a:r>
            <a:r>
              <a:rPr lang="en-US" sz="2000" b="1" dirty="0"/>
              <a:t>;</a:t>
            </a:r>
          </a:p>
          <a:p>
            <a:r>
              <a:rPr lang="en-US" sz="2000" b="1" dirty="0"/>
              <a:t>       </a:t>
            </a:r>
            <a:r>
              <a:rPr lang="en-US" sz="2000" b="1" dirty="0" smtClean="0"/>
              <a:t>     </a:t>
            </a:r>
            <a:r>
              <a:rPr lang="en-US" sz="2000" dirty="0">
                <a:solidFill>
                  <a:schemeClr val="folHlink"/>
                </a:solidFill>
                <a:latin typeface="+mn-lt"/>
                <a:ea typeface="+mn-ea"/>
                <a:cs typeface="+mn-cs"/>
                <a:sym typeface="Arial" pitchFamily="34" charset="0"/>
              </a:rPr>
              <a:t>Line</a:t>
            </a:r>
            <a:r>
              <a:rPr lang="en-US" sz="2000" dirty="0"/>
              <a:t> axis = </a:t>
            </a:r>
            <a:r>
              <a:rPr lang="en-US" sz="2000" dirty="0" err="1"/>
              <a:t>app.Create.</a:t>
            </a:r>
            <a:r>
              <a:rPr lang="en-US" sz="2000" dirty="0" err="1">
                <a:solidFill>
                  <a:schemeClr val="folHlink"/>
                </a:solidFill>
                <a:latin typeface="+mn-lt"/>
                <a:ea typeface="+mn-ea"/>
                <a:cs typeface="+mn-cs"/>
                <a:sym typeface="Arial" pitchFamily="34" charset="0"/>
              </a:rPr>
              <a:t>NewLine</a:t>
            </a:r>
            <a:r>
              <a:rPr lang="en-US" sz="2000" dirty="0"/>
              <a:t>(axisPnt1, axisPnt2, true);</a:t>
            </a:r>
          </a:p>
          <a:p>
            <a:r>
              <a:rPr lang="en-US" sz="2000" b="1" dirty="0" smtClean="0"/>
              <a:t>            </a:t>
            </a:r>
            <a:r>
              <a:rPr lang="en-US" sz="2000" b="1" dirty="0" err="1">
                <a:solidFill>
                  <a:schemeClr val="folHlink"/>
                </a:solidFill>
                <a:latin typeface="+mn-lt"/>
                <a:ea typeface="+mn-ea"/>
                <a:cs typeface="+mn-cs"/>
              </a:rPr>
              <a:t>ElementTransformUtils</a:t>
            </a:r>
            <a:r>
              <a:rPr lang="en-US" sz="2000" b="1" dirty="0" err="1" smtClean="0"/>
              <a:t>.RotateElement</a:t>
            </a:r>
            <a:r>
              <a:rPr lang="en-US" sz="2000" b="1" dirty="0" smtClean="0"/>
              <a:t>(doc</a:t>
            </a:r>
            <a:r>
              <a:rPr lang="en-US" sz="2000" b="1" dirty="0"/>
              <a:t>, </a:t>
            </a:r>
            <a:r>
              <a:rPr lang="en-US" sz="2000" b="1" dirty="0" err="1"/>
              <a:t>e.Id</a:t>
            </a:r>
            <a:r>
              <a:rPr lang="en-US" sz="2000" b="1" dirty="0"/>
              <a:t>, </a:t>
            </a:r>
            <a:r>
              <a:rPr lang="en-US" sz="2000" b="1" dirty="0" smtClean="0"/>
              <a:t>axis, </a:t>
            </a:r>
            <a:r>
              <a:rPr lang="en-US" sz="2000" b="1" dirty="0" err="1" smtClean="0"/>
              <a:t>Math.PI</a:t>
            </a:r>
            <a:r>
              <a:rPr lang="en-US" sz="2000" b="1" dirty="0" smtClean="0"/>
              <a:t> / 2.0);</a:t>
            </a:r>
            <a:endParaRPr lang="en-US" sz="2000" b="1" dirty="0"/>
          </a:p>
          <a:p>
            <a:r>
              <a:rPr lang="en-US" sz="2000" b="1" dirty="0"/>
              <a:t>        </a:t>
            </a:r>
            <a:r>
              <a:rPr lang="en-US" sz="2000" b="1" dirty="0" smtClean="0"/>
              <a:t>    </a:t>
            </a:r>
            <a:r>
              <a:rPr lang="en-US" sz="2000" b="1" dirty="0" err="1" smtClean="0"/>
              <a:t>doc.</a:t>
            </a:r>
            <a:r>
              <a:rPr lang="en-US" sz="2000" b="1" dirty="0" err="1">
                <a:solidFill>
                  <a:schemeClr val="folHlink"/>
                </a:solidFill>
                <a:latin typeface="+mn-lt"/>
                <a:ea typeface="+mn-ea"/>
                <a:cs typeface="+mn-cs"/>
                <a:sym typeface="Arial" pitchFamily="34" charset="0"/>
              </a:rPr>
              <a:t>Regenerate</a:t>
            </a:r>
            <a:r>
              <a:rPr lang="en-US" sz="2000" b="1" dirty="0"/>
              <a:t>();</a:t>
            </a:r>
          </a:p>
        </p:txBody>
      </p:sp>
      <p:sp>
        <p:nvSpPr>
          <p:cNvPr id="9" name="Text Box 4"/>
          <p:cNvSpPr txBox="1">
            <a:spLocks noChangeArrowheads="1"/>
          </p:cNvSpPr>
          <p:nvPr/>
        </p:nvSpPr>
        <p:spPr bwMode="auto">
          <a:xfrm>
            <a:off x="9662832" y="8605851"/>
            <a:ext cx="1905000" cy="353943"/>
          </a:xfrm>
          <a:prstGeom prst="rect">
            <a:avLst/>
          </a:prstGeom>
          <a:noFill/>
          <a:ln w="9525" algn="ctr">
            <a:noFill/>
            <a:miter lim="800000"/>
            <a:headEnd/>
            <a:tailEnd/>
          </a:ln>
        </p:spPr>
        <p:txBody>
          <a:bodyPr wrap="square" lIns="0" tIns="0" rIns="0" bIns="0">
            <a:spAutoFit/>
          </a:bodyPr>
          <a:lstStyle/>
          <a:p>
            <a:pPr algn="ctr">
              <a:spcBef>
                <a:spcPct val="50000"/>
              </a:spcBef>
            </a:pPr>
            <a:r>
              <a:rPr lang="en-GB" sz="2300" dirty="0" smtClean="0">
                <a:solidFill>
                  <a:schemeClr val="accent1"/>
                </a:solidFill>
              </a:rPr>
              <a:t>Demo</a:t>
            </a:r>
            <a:endParaRPr lang="en-GB" sz="2300" dirty="0">
              <a:solidFill>
                <a:schemeClr val="accent1"/>
              </a:solidFill>
            </a:endParaRPr>
          </a:p>
        </p:txBody>
      </p:sp>
    </p:spTree>
    <p:extLst>
      <p:ext uri="{BB962C8B-B14F-4D97-AF65-F5344CB8AC3E}">
        <p14:creationId xmlns="" xmlns:p14="http://schemas.microsoft.com/office/powerpoint/2010/main" val="354415576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r>
              <a:rPr lang="en-GB" smtClean="0"/>
              <a:t>Parameters</a:t>
            </a:r>
            <a:endParaRPr lang="en-GB" dirty="0" smtClean="0"/>
          </a:p>
        </p:txBody>
      </p:sp>
      <p:sp>
        <p:nvSpPr>
          <p:cNvPr id="3" name="Subtitle 2"/>
          <p:cNvSpPr>
            <a:spLocks noGrp="1"/>
          </p:cNvSpPr>
          <p:nvPr>
            <p:ph type="subTitle" sz="quarter" idx="1"/>
          </p:nvPr>
        </p:nvSpPr>
        <p:spPr/>
        <p:txBody>
          <a:bodyPr/>
          <a:lstStyle/>
          <a:p>
            <a:r>
              <a:rPr lang="en-US" smtClean="0"/>
              <a:t>Built-In and Shared parameters, </a:t>
            </a:r>
          </a:p>
          <a:p>
            <a:r>
              <a:rPr lang="en-US" smtClean="0"/>
              <a:t>Built-In Parameter Snoop</a:t>
            </a:r>
            <a:endParaRPr lang="en-US" dirty="0"/>
          </a:p>
        </p:txBody>
      </p:sp>
    </p:spTree>
    <p:extLst>
      <p:ext uri="{BB962C8B-B14F-4D97-AF65-F5344CB8AC3E}">
        <p14:creationId xmlns="" xmlns:p14="http://schemas.microsoft.com/office/powerpoint/2010/main" val="98082305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en-GB" smtClean="0"/>
              <a:t>Built-in Vs Shared Parameters</a:t>
            </a:r>
            <a:endParaRPr lang="en-GB" dirty="0" smtClean="0"/>
          </a:p>
        </p:txBody>
      </p:sp>
      <p:sp>
        <p:nvSpPr>
          <p:cNvPr id="3" name="Content Placeholder 2"/>
          <p:cNvSpPr>
            <a:spLocks noGrp="1"/>
          </p:cNvSpPr>
          <p:nvPr>
            <p:ph idx="1"/>
          </p:nvPr>
        </p:nvSpPr>
        <p:spPr/>
        <p:txBody>
          <a:bodyPr/>
          <a:lstStyle/>
          <a:p>
            <a:endParaRPr lang="en-US" dirty="0" smtClean="0"/>
          </a:p>
          <a:p>
            <a:r>
              <a:rPr lang="en-US" dirty="0" smtClean="0"/>
              <a:t>Built-in parameters can be accessed and edited for each element</a:t>
            </a:r>
          </a:p>
          <a:p>
            <a:pPr lvl="1"/>
            <a:r>
              <a:rPr lang="en-US" dirty="0" smtClean="0"/>
              <a:t>Each parameter has its own name, storage type and value</a:t>
            </a:r>
          </a:p>
          <a:p>
            <a:endParaRPr lang="en-US" dirty="0" smtClean="0"/>
          </a:p>
          <a:p>
            <a:r>
              <a:rPr lang="en-US" dirty="0" smtClean="0"/>
              <a:t>Shared parameters are external text files containing parameter specification </a:t>
            </a:r>
          </a:p>
          <a:p>
            <a:pPr lvl="1"/>
            <a:r>
              <a:rPr lang="en-US" dirty="0" smtClean="0"/>
              <a:t>useful for storing additional information on elements</a:t>
            </a:r>
          </a:p>
          <a:p>
            <a:pPr lvl="1"/>
            <a:endParaRPr lang="en-US" dirty="0" smtClean="0"/>
          </a:p>
          <a:p>
            <a:pPr lvl="1"/>
            <a:r>
              <a:rPr lang="en-US" dirty="0" smtClean="0"/>
              <a:t>Fire Rating SDK sample deals with shared parameters.</a:t>
            </a:r>
          </a:p>
          <a:p>
            <a:pPr lvl="1"/>
            <a:r>
              <a:rPr lang="en-US" dirty="0" smtClean="0"/>
              <a:t>    [SDK Folder]\SDK\Samples\</a:t>
            </a:r>
            <a:r>
              <a:rPr lang="en-US" dirty="0" err="1" smtClean="0"/>
              <a:t>FireRating</a:t>
            </a:r>
            <a:endParaRPr lang="en-US" dirty="0" smtClean="0"/>
          </a:p>
        </p:txBody>
      </p:sp>
      <p:sp>
        <p:nvSpPr>
          <p:cNvPr id="4"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Parameters</a:t>
            </a:r>
          </a:p>
        </p:txBody>
      </p:sp>
    </p:spTree>
    <p:extLst>
      <p:ext uri="{BB962C8B-B14F-4D97-AF65-F5344CB8AC3E}">
        <p14:creationId xmlns="" xmlns:p14="http://schemas.microsoft.com/office/powerpoint/2010/main" val="81975136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smtClean="0"/>
              <a:t>Accessing Parameters</a:t>
            </a:r>
            <a:endParaRPr lang="en-GB" dirty="0" smtClean="0"/>
          </a:p>
        </p:txBody>
      </p:sp>
      <p:sp>
        <p:nvSpPr>
          <p:cNvPr id="75780"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Parameters</a:t>
            </a:r>
          </a:p>
        </p:txBody>
      </p:sp>
      <p:sp>
        <p:nvSpPr>
          <p:cNvPr id="8" name="Rectangle 3"/>
          <p:cNvSpPr>
            <a:spLocks noGrp="1" noChangeArrowheads="1"/>
          </p:cNvSpPr>
          <p:nvPr>
            <p:ph idx="1"/>
          </p:nvPr>
        </p:nvSpPr>
        <p:spPr>
          <a:xfrm>
            <a:off x="454036" y="2058987"/>
            <a:ext cx="11581278" cy="6553199"/>
          </a:xfrm>
        </p:spPr>
        <p:txBody>
          <a:bodyPr/>
          <a:lstStyle/>
          <a:p>
            <a:pPr marL="162549" lvl="1" indent="0">
              <a:buNone/>
            </a:pPr>
            <a:r>
              <a:rPr lang="en-GB" sz="3600" dirty="0" smtClean="0"/>
              <a:t>How do we access element parameters?</a:t>
            </a:r>
          </a:p>
          <a:p>
            <a:pPr marL="162549" lvl="1" indent="0">
              <a:buNone/>
            </a:pPr>
            <a:endParaRPr lang="en-GB" sz="3600" dirty="0" smtClean="0"/>
          </a:p>
          <a:p>
            <a:pPr marL="975292" lvl="2" indent="-325098"/>
            <a:r>
              <a:rPr lang="en-GB" dirty="0" smtClean="0"/>
              <a:t>Loop through </a:t>
            </a:r>
            <a:r>
              <a:rPr lang="en-GB" dirty="0" err="1">
                <a:solidFill>
                  <a:schemeClr val="folHlink"/>
                </a:solidFill>
              </a:rPr>
              <a:t>Element</a:t>
            </a:r>
            <a:r>
              <a:rPr lang="en-GB" dirty="0" err="1">
                <a:solidFill>
                  <a:schemeClr val="tx1"/>
                </a:solidFill>
              </a:rPr>
              <a:t>.</a:t>
            </a:r>
            <a:r>
              <a:rPr lang="en-GB" dirty="0" err="1">
                <a:solidFill>
                  <a:srgbClr val="006666"/>
                </a:solidFill>
              </a:rPr>
              <a:t>Parameters</a:t>
            </a:r>
            <a:endParaRPr lang="en-GB" dirty="0">
              <a:solidFill>
                <a:srgbClr val="006666"/>
              </a:solidFill>
            </a:endParaRPr>
          </a:p>
          <a:p>
            <a:pPr marL="975292" lvl="2" indent="-325098"/>
            <a:endParaRPr lang="en-GB" dirty="0" smtClean="0"/>
          </a:p>
          <a:p>
            <a:pPr marL="975292" lvl="2" indent="-325098">
              <a:spcAft>
                <a:spcPts val="600"/>
              </a:spcAft>
            </a:pPr>
            <a:r>
              <a:rPr lang="en-GB" dirty="0" smtClean="0"/>
              <a:t>If name, built-in parameter </a:t>
            </a:r>
            <a:r>
              <a:rPr lang="en-GB" dirty="0" err="1" smtClean="0"/>
              <a:t>enum</a:t>
            </a:r>
            <a:r>
              <a:rPr lang="en-GB" dirty="0" smtClean="0"/>
              <a:t>, definition or GUID is known, get it directly</a:t>
            </a:r>
          </a:p>
          <a:p>
            <a:pPr marL="1462939" lvl="3" indent="-325098">
              <a:buNone/>
            </a:pPr>
            <a:endParaRPr lang="en-GB" sz="2000" b="1" dirty="0" smtClean="0">
              <a:solidFill>
                <a:schemeClr val="tx2"/>
              </a:solidFill>
              <a:latin typeface="Courier New" pitchFamily="49" charset="0"/>
              <a:cs typeface="Courier New" pitchFamily="49" charset="0"/>
            </a:endParaRPr>
          </a:p>
          <a:p>
            <a:pPr marL="1462939" lvl="3" indent="-325098">
              <a:buNone/>
            </a:pPr>
            <a:r>
              <a:rPr lang="en-GB" sz="2000" b="1" dirty="0" smtClean="0">
                <a:solidFill>
                  <a:schemeClr val="tx2"/>
                </a:solidFill>
                <a:latin typeface="Courier New" pitchFamily="49" charset="0"/>
                <a:cs typeface="Courier New" pitchFamily="49" charset="0"/>
              </a:rPr>
              <a:t>Parameter(</a:t>
            </a:r>
            <a:r>
              <a:rPr lang="en-GB" sz="2000" b="1" dirty="0" err="1" smtClean="0">
                <a:solidFill>
                  <a:schemeClr val="tx2"/>
                </a:solidFill>
                <a:latin typeface="Courier New" pitchFamily="49" charset="0"/>
                <a:cs typeface="Courier New" pitchFamily="49" charset="0"/>
              </a:rPr>
              <a:t>BuiltInParameter</a:t>
            </a:r>
            <a:r>
              <a:rPr lang="en-GB" sz="2000" b="1" dirty="0">
                <a:solidFill>
                  <a:schemeClr val="tx2"/>
                </a:solidFill>
                <a:latin typeface="Courier New" pitchFamily="49" charset="0"/>
                <a:cs typeface="Courier New" pitchFamily="49" charset="0"/>
              </a:rPr>
              <a:t>) </a:t>
            </a:r>
            <a:r>
              <a:rPr lang="en-GB" sz="2000" dirty="0"/>
              <a:t>– Retrieve parameter given a parameter id</a:t>
            </a:r>
          </a:p>
          <a:p>
            <a:pPr marL="1462939" lvl="3" indent="-325098">
              <a:buNone/>
            </a:pPr>
            <a:r>
              <a:rPr lang="en-US" sz="2000" b="1" dirty="0" smtClean="0"/>
              <a:t>Parameter </a:t>
            </a:r>
            <a:r>
              <a:rPr lang="en-US" sz="2000" b="1" dirty="0" err="1" smtClean="0"/>
              <a:t>param</a:t>
            </a:r>
            <a:r>
              <a:rPr lang="en-US" sz="2000" b="1" dirty="0" smtClean="0"/>
              <a:t> = </a:t>
            </a:r>
            <a:r>
              <a:rPr lang="en-US" sz="2000" b="1" dirty="0" err="1" smtClean="0"/>
              <a:t>e.</a:t>
            </a:r>
            <a:r>
              <a:rPr lang="en-US" sz="2400" dirty="0" err="1" smtClean="0">
                <a:solidFill>
                  <a:schemeClr val="folHlink"/>
                </a:solidFill>
              </a:rPr>
              <a:t>get_Parameter</a:t>
            </a:r>
            <a:r>
              <a:rPr lang="en-US" sz="2000" b="1" dirty="0" smtClean="0"/>
              <a:t>(</a:t>
            </a:r>
            <a:r>
              <a:rPr lang="en-US" sz="2000" b="1" dirty="0" err="1" smtClean="0">
                <a:solidFill>
                  <a:srgbClr val="008080"/>
                </a:solidFill>
              </a:rPr>
              <a:t>BuiltInParameter</a:t>
            </a:r>
            <a:r>
              <a:rPr lang="en-US" sz="2000" b="1" dirty="0" err="1" smtClean="0"/>
              <a:t>.</a:t>
            </a:r>
            <a:r>
              <a:rPr lang="en-US" sz="2000" b="1" dirty="0" err="1" smtClean="0">
                <a:solidFill>
                  <a:srgbClr val="77BB11"/>
                </a:solidFill>
              </a:rPr>
              <a:t>ALL_MODEL_INSTANCE_COMMENTS</a:t>
            </a:r>
            <a:r>
              <a:rPr lang="en-US" sz="2000" b="1" dirty="0" smtClean="0"/>
              <a:t>);</a:t>
            </a:r>
          </a:p>
          <a:p>
            <a:pPr marL="1462939" lvl="3" indent="-325098">
              <a:buNone/>
            </a:pPr>
            <a:endParaRPr lang="en-GB" sz="2000" b="1" dirty="0" smtClean="0">
              <a:solidFill>
                <a:schemeClr val="tx2"/>
              </a:solidFill>
              <a:latin typeface="Courier New" pitchFamily="49" charset="0"/>
              <a:cs typeface="Courier New" pitchFamily="49" charset="0"/>
            </a:endParaRPr>
          </a:p>
          <a:p>
            <a:pPr marL="1462939" lvl="3" indent="-325098">
              <a:buNone/>
            </a:pPr>
            <a:r>
              <a:rPr lang="en-GB" sz="2000" b="1" dirty="0" smtClean="0">
                <a:solidFill>
                  <a:schemeClr val="tx2"/>
                </a:solidFill>
                <a:latin typeface="Courier New" pitchFamily="49" charset="0"/>
                <a:cs typeface="Courier New" pitchFamily="49" charset="0"/>
              </a:rPr>
              <a:t>Parameter(String) </a:t>
            </a:r>
            <a:r>
              <a:rPr lang="en-GB" sz="2000" dirty="0" smtClean="0"/>
              <a:t>– Retrieve parameter from parameter name </a:t>
            </a:r>
          </a:p>
          <a:p>
            <a:pPr marL="1462939" lvl="3" indent="-325098">
              <a:buNone/>
            </a:pPr>
            <a:r>
              <a:rPr lang="en-US" sz="2000" b="1" dirty="0" err="1"/>
              <a:t>param</a:t>
            </a:r>
            <a:r>
              <a:rPr lang="en-US" sz="2000" b="1" dirty="0"/>
              <a:t> = </a:t>
            </a:r>
            <a:r>
              <a:rPr lang="en-US" sz="2000" b="1" dirty="0" err="1"/>
              <a:t>e.</a:t>
            </a:r>
            <a:r>
              <a:rPr lang="en-US" sz="2400" dirty="0" err="1">
                <a:solidFill>
                  <a:schemeClr val="folHlink"/>
                </a:solidFill>
              </a:rPr>
              <a:t>get_Parameter</a:t>
            </a:r>
            <a:r>
              <a:rPr lang="en-US" sz="2000" b="1" dirty="0"/>
              <a:t>("</a:t>
            </a:r>
            <a:r>
              <a:rPr lang="en-US" sz="2000" b="1" dirty="0">
                <a:solidFill>
                  <a:srgbClr val="77BB11"/>
                </a:solidFill>
              </a:rPr>
              <a:t>Mark</a:t>
            </a:r>
            <a:r>
              <a:rPr lang="en-US" sz="2000" b="1" dirty="0"/>
              <a:t>");</a:t>
            </a:r>
          </a:p>
          <a:p>
            <a:pPr marL="1462939" lvl="3" indent="-325098">
              <a:buNone/>
            </a:pPr>
            <a:endParaRPr lang="en-GB" sz="2000" b="1" dirty="0" smtClean="0">
              <a:solidFill>
                <a:schemeClr val="tx2"/>
              </a:solidFill>
              <a:latin typeface="Courier New" pitchFamily="49" charset="0"/>
              <a:cs typeface="Courier New" pitchFamily="49" charset="0"/>
            </a:endParaRPr>
          </a:p>
          <a:p>
            <a:pPr marL="1462939" lvl="3" indent="-325098">
              <a:buNone/>
            </a:pPr>
            <a:r>
              <a:rPr lang="en-GB" sz="2000" b="1" dirty="0" smtClean="0">
                <a:solidFill>
                  <a:schemeClr val="tx2"/>
                </a:solidFill>
                <a:latin typeface="Courier New" pitchFamily="49" charset="0"/>
                <a:cs typeface="Courier New" pitchFamily="49" charset="0"/>
              </a:rPr>
              <a:t>Less commonly used methods :</a:t>
            </a:r>
            <a:endParaRPr lang="en-GB" sz="2000" b="1" dirty="0">
              <a:solidFill>
                <a:schemeClr val="tx2"/>
              </a:solidFill>
              <a:latin typeface="Courier New" pitchFamily="49" charset="0"/>
              <a:cs typeface="Courier New" pitchFamily="49" charset="0"/>
            </a:endParaRPr>
          </a:p>
          <a:p>
            <a:pPr marL="1462939" lvl="3" indent="-325098">
              <a:buNone/>
            </a:pPr>
            <a:r>
              <a:rPr lang="en-GB" sz="2000" b="1" dirty="0" smtClean="0">
                <a:solidFill>
                  <a:schemeClr val="tx2"/>
                </a:solidFill>
                <a:latin typeface="Courier New" pitchFamily="49" charset="0"/>
                <a:cs typeface="Courier New" pitchFamily="49" charset="0"/>
              </a:rPr>
              <a:t>	Parameter(Definition</a:t>
            </a:r>
            <a:r>
              <a:rPr lang="en-GB" sz="2000" b="1" dirty="0">
                <a:solidFill>
                  <a:schemeClr val="tx2"/>
                </a:solidFill>
                <a:latin typeface="Courier New" pitchFamily="49" charset="0"/>
                <a:cs typeface="Courier New" pitchFamily="49" charset="0"/>
              </a:rPr>
              <a:t>)</a:t>
            </a:r>
            <a:r>
              <a:rPr lang="en-GB" sz="2000" b="1" dirty="0" smtClean="0">
                <a:solidFill>
                  <a:schemeClr val="tx2"/>
                </a:solidFill>
                <a:latin typeface="Courier New" pitchFamily="49" charset="0"/>
                <a:cs typeface="Courier New" pitchFamily="49" charset="0"/>
              </a:rPr>
              <a:t> </a:t>
            </a:r>
            <a:r>
              <a:rPr lang="en-GB" sz="2000" dirty="0" smtClean="0"/>
              <a:t>– Retrieve parameter based on its definition</a:t>
            </a:r>
          </a:p>
          <a:p>
            <a:pPr marL="1462939" lvl="3" indent="-325098">
              <a:buNone/>
            </a:pPr>
            <a:r>
              <a:rPr lang="en-GB" sz="2000" b="1" dirty="0" smtClean="0">
                <a:solidFill>
                  <a:schemeClr val="tx2"/>
                </a:solidFill>
                <a:latin typeface="Courier New" pitchFamily="49" charset="0"/>
                <a:cs typeface="Courier New" pitchFamily="49" charset="0"/>
              </a:rPr>
              <a:t>	Parameter(</a:t>
            </a:r>
            <a:r>
              <a:rPr lang="en-GB" sz="2000" b="1" dirty="0" err="1" smtClean="0">
                <a:solidFill>
                  <a:schemeClr val="tx2"/>
                </a:solidFill>
                <a:latin typeface="Courier New" pitchFamily="49" charset="0"/>
                <a:cs typeface="Courier New" pitchFamily="49" charset="0"/>
              </a:rPr>
              <a:t>Guid</a:t>
            </a:r>
            <a:r>
              <a:rPr lang="en-GB" sz="2000" b="1" dirty="0">
                <a:solidFill>
                  <a:schemeClr val="tx2"/>
                </a:solidFill>
                <a:latin typeface="Courier New" pitchFamily="49" charset="0"/>
                <a:cs typeface="Courier New" pitchFamily="49" charset="0"/>
              </a:rPr>
              <a:t>) </a:t>
            </a:r>
            <a:r>
              <a:rPr lang="en-GB" sz="2000" dirty="0"/>
              <a:t>– Retrieve parameter given a shared parameter GUID</a:t>
            </a:r>
          </a:p>
          <a:p>
            <a:pPr marL="1462939" lvl="3" indent="-325098">
              <a:buNone/>
            </a:pPr>
            <a:endParaRPr lang="en-GB" sz="2000" b="1" dirty="0" smtClean="0">
              <a:solidFill>
                <a:schemeClr val="tx2"/>
              </a:solidFill>
              <a:latin typeface="Courier New" pitchFamily="49" charset="0"/>
              <a:cs typeface="Courier New" pitchFamily="49" charset="0"/>
            </a:endParaRPr>
          </a:p>
          <a:p>
            <a:pPr marL="1462939" lvl="3" indent="-325098">
              <a:buNone/>
            </a:pPr>
            <a:endParaRPr lang="en-GB" sz="2000" dirty="0" smtClean="0"/>
          </a:p>
        </p:txBody>
      </p:sp>
    </p:spTree>
    <p:extLst>
      <p:ext uri="{BB962C8B-B14F-4D97-AF65-F5344CB8AC3E}">
        <p14:creationId xmlns="" xmlns:p14="http://schemas.microsoft.com/office/powerpoint/2010/main" val="55707051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smtClean="0"/>
              <a:t>Element Parameters Collection is Incomplete</a:t>
            </a:r>
            <a:endParaRPr lang="en-GB" dirty="0" smtClean="0"/>
          </a:p>
        </p:txBody>
      </p:sp>
      <p:sp>
        <p:nvSpPr>
          <p:cNvPr id="79875" name="Rectangle 3"/>
          <p:cNvSpPr>
            <a:spLocks noGrp="1" noChangeArrowheads="1"/>
          </p:cNvSpPr>
          <p:nvPr>
            <p:ph idx="1"/>
          </p:nvPr>
        </p:nvSpPr>
        <p:spPr/>
        <p:txBody>
          <a:bodyPr/>
          <a:lstStyle/>
          <a:p>
            <a:r>
              <a:rPr lang="en-GB" dirty="0" smtClean="0"/>
              <a:t>Most elements have more parameters than those listed in the Parameters collection</a:t>
            </a:r>
          </a:p>
          <a:p>
            <a:endParaRPr lang="en-GB" dirty="0" smtClean="0"/>
          </a:p>
          <a:p>
            <a:r>
              <a:rPr lang="en-US" dirty="0" smtClean="0"/>
              <a:t>One way to find more is to attempt to retrieve a parameter for each one of the built-in parameters </a:t>
            </a:r>
            <a:r>
              <a:rPr lang="en-US" dirty="0" err="1" smtClean="0"/>
              <a:t>enum</a:t>
            </a:r>
            <a:r>
              <a:rPr lang="en-US" dirty="0" smtClean="0"/>
              <a:t> values</a:t>
            </a:r>
          </a:p>
          <a:p>
            <a:endParaRPr lang="en-US" dirty="0" smtClean="0"/>
          </a:p>
          <a:p>
            <a:r>
              <a:rPr lang="en-US" dirty="0" smtClean="0"/>
              <a:t>This is implemented by the </a:t>
            </a:r>
            <a:r>
              <a:rPr lang="en-US" dirty="0" err="1" smtClean="0"/>
              <a:t>BuiltInParamsChecker</a:t>
            </a:r>
            <a:r>
              <a:rPr lang="en-US" dirty="0" smtClean="0"/>
              <a:t> and also by Revit Lookup 'Built-in </a:t>
            </a:r>
            <a:r>
              <a:rPr lang="en-US" dirty="0" err="1" smtClean="0"/>
              <a:t>Enums</a:t>
            </a:r>
            <a:r>
              <a:rPr lang="en-US" dirty="0" smtClean="0"/>
              <a:t> Snoop...‘</a:t>
            </a:r>
          </a:p>
          <a:p>
            <a:endParaRPr lang="en-US" dirty="0" smtClean="0"/>
          </a:p>
          <a:p>
            <a:r>
              <a:rPr lang="en-US" dirty="0" smtClean="0"/>
              <a:t>For instance, every family instance has a Room property represented by the ELEM_ROOM_ID built-in parameter, which is not listed in the Parameters collection on a door element</a:t>
            </a:r>
            <a:endParaRPr lang="en-GB" dirty="0" smtClean="0"/>
          </a:p>
        </p:txBody>
      </p:sp>
      <p:sp>
        <p:nvSpPr>
          <p:cNvPr id="79878" name="Text Box 6"/>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extLst>
      <p:ext uri="{BB962C8B-B14F-4D97-AF65-F5344CB8AC3E}">
        <p14:creationId xmlns="" xmlns:p14="http://schemas.microsoft.com/office/powerpoint/2010/main" val="261708344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smtClean="0"/>
              <a:t>Shared Parameters</a:t>
            </a:r>
          </a:p>
        </p:txBody>
      </p:sp>
      <p:sp>
        <p:nvSpPr>
          <p:cNvPr id="87043" name="Rectangle 3"/>
          <p:cNvSpPr>
            <a:spLocks noGrp="1" noChangeArrowheads="1"/>
          </p:cNvSpPr>
          <p:nvPr>
            <p:ph idx="1"/>
          </p:nvPr>
        </p:nvSpPr>
        <p:spPr/>
        <p:txBody>
          <a:bodyPr/>
          <a:lstStyle/>
          <a:p>
            <a:pPr lvl="1"/>
            <a:r>
              <a:rPr lang="en-GB" dirty="0" smtClean="0"/>
              <a:t>Use shared parameters to add per-element data to Revit elements</a:t>
            </a:r>
          </a:p>
          <a:p>
            <a:pPr lvl="1"/>
            <a:endParaRPr lang="en-GB" dirty="0" smtClean="0"/>
          </a:p>
          <a:p>
            <a:pPr lvl="1"/>
            <a:r>
              <a:rPr lang="en-GB" dirty="0" smtClean="0"/>
              <a:t>Export and import these parameters to and from third party applications</a:t>
            </a:r>
          </a:p>
          <a:p>
            <a:pPr lvl="1"/>
            <a:endParaRPr lang="en-GB" dirty="0" smtClean="0"/>
          </a:p>
          <a:p>
            <a:pPr lvl="1"/>
            <a:r>
              <a:rPr lang="en-GB" dirty="0" smtClean="0"/>
              <a:t>The SDK Sample “</a:t>
            </a:r>
            <a:r>
              <a:rPr lang="en-GB" dirty="0" err="1" smtClean="0"/>
              <a:t>FireRating</a:t>
            </a:r>
            <a:r>
              <a:rPr lang="en-GB" dirty="0" smtClean="0"/>
              <a:t>” demonstrates Shared Parameters</a:t>
            </a:r>
          </a:p>
          <a:p>
            <a:pPr lvl="2"/>
            <a:r>
              <a:rPr lang="en-GB" dirty="0" smtClean="0"/>
              <a:t>Creation of shared parameter</a:t>
            </a:r>
          </a:p>
          <a:p>
            <a:pPr lvl="2"/>
            <a:r>
              <a:rPr lang="en-GB" dirty="0" smtClean="0"/>
              <a:t>Export shared parameter data to Microsoft Excel</a:t>
            </a:r>
          </a:p>
          <a:p>
            <a:pPr lvl="2"/>
            <a:r>
              <a:rPr lang="en-GB" dirty="0" smtClean="0"/>
              <a:t>Import shared parameter data from Microsoft Excel</a:t>
            </a:r>
          </a:p>
          <a:p>
            <a:pPr lvl="1"/>
            <a:endParaRPr lang="en-GB" dirty="0" smtClean="0"/>
          </a:p>
          <a:p>
            <a:pPr marL="284146" lvl="1" indent="0">
              <a:buNone/>
            </a:pPr>
            <a:r>
              <a:rPr lang="en-GB" dirty="0" smtClean="0"/>
              <a:t>						</a:t>
            </a:r>
          </a:p>
          <a:p>
            <a:pPr lvl="1"/>
            <a:endParaRPr lang="en-GB" dirty="0" smtClean="0"/>
          </a:p>
        </p:txBody>
      </p:sp>
      <p:sp>
        <p:nvSpPr>
          <p:cNvPr id="87044"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Parameters</a:t>
            </a:r>
          </a:p>
        </p:txBody>
      </p:sp>
    </p:spTree>
    <p:extLst>
      <p:ext uri="{BB962C8B-B14F-4D97-AF65-F5344CB8AC3E}">
        <p14:creationId xmlns="" xmlns:p14="http://schemas.microsoft.com/office/powerpoint/2010/main" val="1348082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Create Shared Parameter</a:t>
            </a:r>
          </a:p>
        </p:txBody>
      </p:sp>
      <p:sp>
        <p:nvSpPr>
          <p:cNvPr id="88067" name="Rectangle 3"/>
          <p:cNvSpPr>
            <a:spLocks noGrp="1" noChangeArrowheads="1"/>
          </p:cNvSpPr>
          <p:nvPr>
            <p:ph idx="1"/>
          </p:nvPr>
        </p:nvSpPr>
        <p:spPr>
          <a:xfrm>
            <a:off x="593725" y="1830387"/>
            <a:ext cx="11762080" cy="7303896"/>
          </a:xfrm>
        </p:spPr>
        <p:txBody>
          <a:bodyPr/>
          <a:lstStyle/>
          <a:p>
            <a:pPr lvl="1"/>
            <a:r>
              <a:rPr lang="en-GB" dirty="0" smtClean="0"/>
              <a:t>Get shared parameters definition file</a:t>
            </a:r>
          </a:p>
          <a:p>
            <a:pPr lvl="3"/>
            <a:r>
              <a:rPr lang="en-US" dirty="0" smtClean="0">
                <a:solidFill>
                  <a:srgbClr val="00B050"/>
                </a:solidFill>
              </a:rPr>
              <a:t>Class </a:t>
            </a:r>
            <a:r>
              <a:rPr lang="en-US" noProof="1" smtClean="0">
                <a:solidFill>
                  <a:srgbClr val="00B050"/>
                </a:solidFill>
              </a:rPr>
              <a:t>Parameters.DefinitionFile</a:t>
            </a:r>
            <a:endParaRPr lang="en-GB" dirty="0" smtClean="0">
              <a:solidFill>
                <a:srgbClr val="00B050"/>
              </a:solidFill>
            </a:endParaRPr>
          </a:p>
          <a:p>
            <a:pPr lvl="3"/>
            <a:r>
              <a:rPr lang="en-GB" dirty="0" err="1" smtClean="0">
                <a:solidFill>
                  <a:srgbClr val="00B050"/>
                </a:solidFill>
              </a:rPr>
              <a:t>Application.Options.SharedParametersFilename</a:t>
            </a:r>
            <a:endParaRPr lang="en-GB" dirty="0" smtClean="0">
              <a:solidFill>
                <a:srgbClr val="00B050"/>
              </a:solidFill>
            </a:endParaRPr>
          </a:p>
          <a:p>
            <a:pPr lvl="3"/>
            <a:r>
              <a:rPr lang="en-GB" dirty="0" err="1" smtClean="0">
                <a:solidFill>
                  <a:srgbClr val="00B050"/>
                </a:solidFill>
              </a:rPr>
              <a:t>Application.OpenSharedParameterFile</a:t>
            </a:r>
            <a:endParaRPr lang="en-GB" dirty="0" smtClean="0">
              <a:solidFill>
                <a:srgbClr val="00B050"/>
              </a:solidFill>
            </a:endParaRPr>
          </a:p>
          <a:p>
            <a:pPr lvl="1"/>
            <a:r>
              <a:rPr lang="en-US" dirty="0" smtClean="0"/>
              <a:t>Get shared parameters group</a:t>
            </a:r>
          </a:p>
          <a:p>
            <a:pPr lvl="3"/>
            <a:r>
              <a:rPr lang="en-US" dirty="0" smtClean="0">
                <a:solidFill>
                  <a:srgbClr val="00B050"/>
                </a:solidFill>
              </a:rPr>
              <a:t>Class </a:t>
            </a:r>
            <a:r>
              <a:rPr lang="en-US" noProof="1" smtClean="0">
                <a:solidFill>
                  <a:srgbClr val="00B050"/>
                </a:solidFill>
              </a:rPr>
              <a:t>Autodesk.Revit.Parameters.DefinitionGroup</a:t>
            </a:r>
            <a:endParaRPr lang="en-US" dirty="0" smtClean="0">
              <a:solidFill>
                <a:srgbClr val="00B050"/>
              </a:solidFill>
            </a:endParaRPr>
          </a:p>
          <a:p>
            <a:pPr lvl="3"/>
            <a:r>
              <a:rPr lang="en-US" dirty="0" err="1" smtClean="0">
                <a:solidFill>
                  <a:srgbClr val="00B050"/>
                </a:solidFill>
              </a:rPr>
              <a:t>DefinitionFile.Groups</a:t>
            </a:r>
            <a:endParaRPr lang="en-US" dirty="0" smtClean="0">
              <a:solidFill>
                <a:srgbClr val="00B050"/>
              </a:solidFill>
            </a:endParaRPr>
          </a:p>
          <a:p>
            <a:pPr lvl="3"/>
            <a:r>
              <a:rPr lang="en-US" dirty="0" err="1" smtClean="0">
                <a:solidFill>
                  <a:srgbClr val="00B050"/>
                </a:solidFill>
              </a:rPr>
              <a:t>DefinitionFile.Groups.Create</a:t>
            </a:r>
            <a:endParaRPr lang="en-US" dirty="0" smtClean="0">
              <a:solidFill>
                <a:srgbClr val="00B050"/>
              </a:solidFill>
            </a:endParaRPr>
          </a:p>
          <a:p>
            <a:pPr lvl="1"/>
            <a:r>
              <a:rPr lang="en-GB" dirty="0" smtClean="0"/>
              <a:t>Get shared parameters definition</a:t>
            </a:r>
          </a:p>
          <a:p>
            <a:pPr lvl="3"/>
            <a:r>
              <a:rPr lang="en-US" dirty="0" smtClean="0">
                <a:solidFill>
                  <a:srgbClr val="00B050"/>
                </a:solidFill>
              </a:rPr>
              <a:t>Class </a:t>
            </a:r>
            <a:r>
              <a:rPr lang="en-US" noProof="1" smtClean="0">
                <a:solidFill>
                  <a:srgbClr val="00B050"/>
                </a:solidFill>
              </a:rPr>
              <a:t>Parameters.Definition</a:t>
            </a:r>
            <a:endParaRPr lang="en-US" dirty="0" smtClean="0">
              <a:solidFill>
                <a:srgbClr val="00B050"/>
              </a:solidFill>
            </a:endParaRPr>
          </a:p>
          <a:p>
            <a:pPr lvl="3"/>
            <a:r>
              <a:rPr lang="en-US" dirty="0" err="1" smtClean="0">
                <a:solidFill>
                  <a:srgbClr val="00B050"/>
                </a:solidFill>
              </a:rPr>
              <a:t>DefinitionGroup.Definitions</a:t>
            </a:r>
            <a:endParaRPr lang="en-US" dirty="0" smtClean="0">
              <a:solidFill>
                <a:srgbClr val="00B050"/>
              </a:solidFill>
            </a:endParaRPr>
          </a:p>
          <a:p>
            <a:pPr lvl="3"/>
            <a:r>
              <a:rPr lang="en-US" dirty="0" err="1" smtClean="0">
                <a:solidFill>
                  <a:srgbClr val="00B050"/>
                </a:solidFill>
              </a:rPr>
              <a:t>DefinitionGroup.Definitions.Create</a:t>
            </a:r>
            <a:endParaRPr lang="en-GB" dirty="0" smtClean="0">
              <a:solidFill>
                <a:srgbClr val="00B050"/>
              </a:solidFill>
            </a:endParaRPr>
          </a:p>
          <a:p>
            <a:pPr lvl="1"/>
            <a:r>
              <a:rPr lang="en-US" dirty="0" smtClean="0"/>
              <a:t>Create category set for binding to 'Doors‘</a:t>
            </a:r>
          </a:p>
          <a:p>
            <a:pPr marL="1193734" lvl="3" indent="0">
              <a:buNone/>
            </a:pPr>
            <a:r>
              <a:rPr lang="en-US" dirty="0" err="1" smtClean="0">
                <a:solidFill>
                  <a:srgbClr val="00B050"/>
                </a:solidFill>
              </a:rPr>
              <a:t>CategorySet</a:t>
            </a:r>
            <a:r>
              <a:rPr lang="en-US" dirty="0" smtClean="0">
                <a:solidFill>
                  <a:srgbClr val="00B050"/>
                </a:solidFill>
              </a:rPr>
              <a:t> = </a:t>
            </a:r>
            <a:r>
              <a:rPr lang="en-US" dirty="0" err="1" smtClean="0">
                <a:solidFill>
                  <a:srgbClr val="00B050"/>
                </a:solidFill>
              </a:rPr>
              <a:t>revitApp.Create.NewCategorySet</a:t>
            </a:r>
            <a:r>
              <a:rPr lang="en-US" dirty="0" smtClean="0">
                <a:solidFill>
                  <a:srgbClr val="00B050"/>
                </a:solidFill>
              </a:rPr>
              <a:t>()</a:t>
            </a:r>
          </a:p>
          <a:p>
            <a:pPr marL="1193734" lvl="3" indent="0">
              <a:buNone/>
            </a:pPr>
            <a:r>
              <a:rPr lang="en-US" dirty="0" err="1" smtClean="0">
                <a:solidFill>
                  <a:srgbClr val="00B050"/>
                </a:solidFill>
              </a:rPr>
              <a:t>catSet.Insert</a:t>
            </a:r>
            <a:r>
              <a:rPr lang="en-US" dirty="0" smtClean="0">
                <a:solidFill>
                  <a:srgbClr val="00B050"/>
                </a:solidFill>
              </a:rPr>
              <a:t>( </a:t>
            </a:r>
            <a:r>
              <a:rPr lang="en-US" dirty="0" err="1" smtClean="0">
                <a:solidFill>
                  <a:srgbClr val="00B050"/>
                </a:solidFill>
              </a:rPr>
              <a:t>doc.Settings.Categories.Item</a:t>
            </a:r>
            <a:r>
              <a:rPr lang="en-US" dirty="0" smtClean="0">
                <a:solidFill>
                  <a:srgbClr val="00B050"/>
                </a:solidFill>
              </a:rPr>
              <a:t>( </a:t>
            </a:r>
            <a:r>
              <a:rPr lang="en-US" dirty="0" err="1" smtClean="0">
                <a:solidFill>
                  <a:srgbClr val="00B050"/>
                </a:solidFill>
              </a:rPr>
              <a:t>BuiltInCategory.OST_Doors</a:t>
            </a:r>
            <a:r>
              <a:rPr lang="en-US" dirty="0" smtClean="0">
                <a:solidFill>
                  <a:srgbClr val="00B050"/>
                </a:solidFill>
              </a:rPr>
              <a:t> ) )</a:t>
            </a:r>
          </a:p>
          <a:p>
            <a:pPr lvl="1"/>
            <a:r>
              <a:rPr lang="en-GB" dirty="0" smtClean="0"/>
              <a:t>Bind the parameter</a:t>
            </a:r>
          </a:p>
          <a:p>
            <a:pPr marL="1193734" lvl="3" indent="0">
              <a:buNone/>
            </a:pPr>
            <a:r>
              <a:rPr lang="en-GB" dirty="0" smtClean="0">
                <a:solidFill>
                  <a:srgbClr val="00B050"/>
                </a:solidFill>
              </a:rPr>
              <a:t>Dim binding As </a:t>
            </a:r>
            <a:r>
              <a:rPr lang="en-GB" dirty="0" err="1" smtClean="0">
                <a:solidFill>
                  <a:srgbClr val="00B050"/>
                </a:solidFill>
              </a:rPr>
              <a:t>Parameters.Binding</a:t>
            </a:r>
            <a:r>
              <a:rPr lang="en-GB" dirty="0" smtClean="0">
                <a:solidFill>
                  <a:srgbClr val="00B050"/>
                </a:solidFill>
              </a:rPr>
              <a:t> = </a:t>
            </a:r>
            <a:r>
              <a:rPr lang="en-GB" dirty="0" err="1" smtClean="0">
                <a:solidFill>
                  <a:srgbClr val="00B050"/>
                </a:solidFill>
              </a:rPr>
              <a:t>revitApp.Create.NewInstanceBinding</a:t>
            </a:r>
            <a:r>
              <a:rPr lang="en-GB" dirty="0" smtClean="0">
                <a:solidFill>
                  <a:srgbClr val="00B050"/>
                </a:solidFill>
              </a:rPr>
              <a:t>( </a:t>
            </a:r>
            <a:r>
              <a:rPr lang="en-GB" dirty="0" err="1" smtClean="0">
                <a:solidFill>
                  <a:srgbClr val="00B050"/>
                </a:solidFill>
              </a:rPr>
              <a:t>catSet</a:t>
            </a:r>
            <a:r>
              <a:rPr lang="en-GB" dirty="0" smtClean="0">
                <a:solidFill>
                  <a:srgbClr val="00B050"/>
                </a:solidFill>
              </a:rPr>
              <a:t> )</a:t>
            </a:r>
          </a:p>
          <a:p>
            <a:pPr marL="1193734" lvl="3" indent="0">
              <a:buNone/>
            </a:pPr>
            <a:r>
              <a:rPr lang="en-GB" dirty="0" err="1" smtClean="0">
                <a:solidFill>
                  <a:srgbClr val="00B050"/>
                </a:solidFill>
              </a:rPr>
              <a:t>doc.ParameterBindings.Insert</a:t>
            </a:r>
            <a:r>
              <a:rPr lang="en-GB" dirty="0" smtClean="0">
                <a:solidFill>
                  <a:srgbClr val="00B050"/>
                </a:solidFill>
              </a:rPr>
              <a:t>( </a:t>
            </a:r>
            <a:r>
              <a:rPr lang="en-GB" dirty="0" err="1" smtClean="0">
                <a:solidFill>
                  <a:srgbClr val="00B050"/>
                </a:solidFill>
              </a:rPr>
              <a:t>fireRatingParamDef</a:t>
            </a:r>
            <a:r>
              <a:rPr lang="en-GB" dirty="0" smtClean="0">
                <a:solidFill>
                  <a:srgbClr val="00B050"/>
                </a:solidFill>
              </a:rPr>
              <a:t>, binding )</a:t>
            </a:r>
          </a:p>
        </p:txBody>
      </p:sp>
      <p:sp>
        <p:nvSpPr>
          <p:cNvPr id="88068"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
        <p:nvSpPr>
          <p:cNvPr id="5" name="Text Box 4"/>
          <p:cNvSpPr txBox="1">
            <a:spLocks noChangeArrowheads="1"/>
          </p:cNvSpPr>
          <p:nvPr/>
        </p:nvSpPr>
        <p:spPr bwMode="auto">
          <a:xfrm>
            <a:off x="10163175" y="6402387"/>
            <a:ext cx="1905000" cy="353943"/>
          </a:xfrm>
          <a:prstGeom prst="rect">
            <a:avLst/>
          </a:prstGeom>
          <a:noFill/>
          <a:ln w="9525" algn="ctr">
            <a:noFill/>
            <a:miter lim="800000"/>
            <a:headEnd/>
            <a:tailEnd/>
          </a:ln>
        </p:spPr>
        <p:txBody>
          <a:bodyPr wrap="square" lIns="0" tIns="0" rIns="0" bIns="0">
            <a:spAutoFit/>
          </a:bodyPr>
          <a:lstStyle/>
          <a:p>
            <a:pPr algn="ctr">
              <a:spcBef>
                <a:spcPct val="50000"/>
              </a:spcBef>
            </a:pPr>
            <a:r>
              <a:rPr lang="en-GB" sz="2300" dirty="0" smtClean="0">
                <a:solidFill>
                  <a:schemeClr val="accent1"/>
                </a:solidFill>
              </a:rPr>
              <a:t>Demo</a:t>
            </a:r>
            <a:endParaRPr lang="en-GB" sz="2300" dirty="0">
              <a:solidFill>
                <a:schemeClr val="accent1"/>
              </a:solidFill>
            </a:endParaRPr>
          </a:p>
        </p:txBody>
      </p:sp>
    </p:spTree>
    <p:extLst>
      <p:ext uri="{BB962C8B-B14F-4D97-AF65-F5344CB8AC3E}">
        <p14:creationId xmlns="" xmlns:p14="http://schemas.microsoft.com/office/powerpoint/2010/main" val="77590000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GB" dirty="0" smtClean="0"/>
              <a:t>Advanced Data Storage: Extensible Storage</a:t>
            </a:r>
          </a:p>
        </p:txBody>
      </p:sp>
      <p:sp>
        <p:nvSpPr>
          <p:cNvPr id="91139" name="Rectangle 3"/>
          <p:cNvSpPr>
            <a:spLocks noGrp="1" noChangeArrowheads="1"/>
          </p:cNvSpPr>
          <p:nvPr>
            <p:ph idx="1"/>
          </p:nvPr>
        </p:nvSpPr>
        <p:spPr>
          <a:xfrm>
            <a:off x="593725" y="2146491"/>
            <a:ext cx="11762080" cy="3265296"/>
          </a:xfrm>
        </p:spPr>
        <p:txBody>
          <a:bodyPr/>
          <a:lstStyle/>
          <a:p>
            <a:pPr lvl="1"/>
            <a:r>
              <a:rPr lang="en-GB" dirty="0" smtClean="0"/>
              <a:t>Need for more complex data storage capabilities? </a:t>
            </a:r>
          </a:p>
          <a:p>
            <a:pPr lvl="1"/>
            <a:r>
              <a:rPr lang="en-GB" dirty="0" smtClean="0"/>
              <a:t>Extensible Storage available since Revit 2012  </a:t>
            </a:r>
          </a:p>
          <a:p>
            <a:pPr lvl="1"/>
            <a:endParaRPr lang="en-GB" dirty="0" smtClean="0"/>
          </a:p>
          <a:p>
            <a:pPr lvl="1"/>
            <a:r>
              <a:rPr lang="en-GB" smtClean="0"/>
              <a:t>Examples</a:t>
            </a:r>
            <a:endParaRPr lang="en-GB" dirty="0" smtClean="0"/>
          </a:p>
          <a:p>
            <a:pPr lvl="2"/>
            <a:r>
              <a:rPr lang="en-GB" smtClean="0"/>
              <a:t>ExtensibleStorageManager SDK sample</a:t>
            </a:r>
            <a:endParaRPr lang="en-GB" dirty="0" smtClean="0"/>
          </a:p>
          <a:p>
            <a:pPr lvl="2"/>
            <a:r>
              <a:rPr lang="en-GB" dirty="0" smtClean="0"/>
              <a:t>Jeremy </a:t>
            </a:r>
            <a:r>
              <a:rPr lang="en-GB" err="1" smtClean="0"/>
              <a:t>Tammik’s</a:t>
            </a:r>
            <a:r>
              <a:rPr lang="en-GB" smtClean="0"/>
              <a:t> AU 2011 class</a:t>
            </a:r>
            <a:br>
              <a:rPr lang="en-GB" smtClean="0"/>
            </a:br>
            <a:r>
              <a:rPr lang="en-GB" smtClean="0">
                <a:hlinkClick r:id="rId3"/>
              </a:rPr>
              <a:t>Extensible </a:t>
            </a:r>
            <a:r>
              <a:rPr lang="en-GB" dirty="0" smtClean="0">
                <a:hlinkClick r:id="rId3"/>
              </a:rPr>
              <a:t>Storage in the Autodesk Revit </a:t>
            </a:r>
            <a:r>
              <a:rPr lang="en-GB" smtClean="0">
                <a:hlinkClick r:id="rId3"/>
              </a:rPr>
              <a:t>2012 API </a:t>
            </a:r>
            <a:endParaRPr lang="en-GB" dirty="0" smtClean="0"/>
          </a:p>
          <a:p>
            <a:pPr lvl="1"/>
            <a:endParaRPr lang="en-US" dirty="0" smtClean="0"/>
          </a:p>
        </p:txBody>
      </p:sp>
      <p:sp>
        <p:nvSpPr>
          <p:cNvPr id="91140"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a:solidFill>
                  <a:schemeClr val="accent1"/>
                </a:solidFill>
              </a:rPr>
              <a:t>Parameters</a:t>
            </a:r>
          </a:p>
        </p:txBody>
      </p:sp>
    </p:spTree>
    <p:extLst>
      <p:ext uri="{BB962C8B-B14F-4D97-AF65-F5344CB8AC3E}">
        <p14:creationId xmlns="" xmlns:p14="http://schemas.microsoft.com/office/powerpoint/2010/main" val="249866613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3152775" y="6859587"/>
            <a:ext cx="7467600" cy="682674"/>
          </a:xfrm>
        </p:spPr>
        <p:txBody>
          <a:bodyPr/>
          <a:lstStyle/>
          <a:p>
            <a:pPr eaLnBrk="1" hangingPunct="1">
              <a:lnSpc>
                <a:spcPct val="90000"/>
              </a:lnSpc>
              <a:spcBef>
                <a:spcPts val="0"/>
              </a:spcBef>
              <a:spcAft>
                <a:spcPts val="1200"/>
              </a:spcAft>
              <a:buFontTx/>
              <a:buNone/>
            </a:pPr>
            <a:r>
              <a:rPr lang="en-GB" smtClean="0"/>
              <a:t>We will continue after a  5 minute break</a:t>
            </a:r>
            <a:endParaRPr lang="en-GB" dirty="0" smtClean="0"/>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981575" y="2588590"/>
            <a:ext cx="3048000" cy="3471794"/>
          </a:xfrm>
          <a:prstGeom prst="rect">
            <a:avLst/>
          </a:prstGeom>
        </p:spPr>
      </p:pic>
    </p:spTree>
    <p:extLst>
      <p:ext uri="{BB962C8B-B14F-4D97-AF65-F5344CB8AC3E}">
        <p14:creationId xmlns="" xmlns:p14="http://schemas.microsoft.com/office/powerpoint/2010/main" val="17368623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Revit 2013 New API Features</a:t>
            </a:r>
            <a:endParaRPr lang="en-GB"/>
          </a:p>
        </p:txBody>
      </p:sp>
      <p:sp>
        <p:nvSpPr>
          <p:cNvPr id="3" name="Content Placeholder 2"/>
          <p:cNvSpPr>
            <a:spLocks noGrp="1"/>
          </p:cNvSpPr>
          <p:nvPr>
            <p:ph idx="1"/>
          </p:nvPr>
        </p:nvSpPr>
        <p:spPr/>
        <p:txBody>
          <a:bodyPr/>
          <a:lstStyle/>
          <a:p>
            <a:r>
              <a:rPr lang="en-GB" smtClean="0"/>
              <a:t>New feature overview and DevDays Online recording</a:t>
            </a:r>
          </a:p>
          <a:p>
            <a:r>
              <a:rPr lang="en-GB" smtClean="0"/>
              <a:t>Add-in integration features in depth, Idling and external events</a:t>
            </a:r>
          </a:p>
          <a:p>
            <a:r>
              <a:rPr lang="en-GB" smtClean="0"/>
              <a:t>Analysis, simulation, MEP and Structure</a:t>
            </a:r>
          </a:p>
          <a:p>
            <a:r>
              <a:rPr lang="en-GB" smtClean="0"/>
              <a:t>New SDK samples</a:t>
            </a:r>
          </a:p>
          <a:p>
            <a:r>
              <a:rPr lang="en-GB" smtClean="0"/>
              <a:t>More News</a:t>
            </a:r>
          </a:p>
        </p:txBody>
      </p:sp>
    </p:spTree>
    <p:extLst>
      <p:ext uri="{BB962C8B-B14F-4D97-AF65-F5344CB8AC3E}">
        <p14:creationId xmlns="" xmlns:p14="http://schemas.microsoft.com/office/powerpoint/2010/main" val="23933818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85775" y="1587"/>
            <a:ext cx="11762080" cy="1417320"/>
          </a:xfrm>
          <a:noFill/>
        </p:spPr>
        <p:txBody>
          <a:bodyPr/>
          <a:lstStyle/>
          <a:p>
            <a:pPr eaLnBrk="1" hangingPunct="1"/>
            <a:r>
              <a:rPr lang="en-GB" smtClean="0"/>
              <a:t>About the Presenter</a:t>
            </a:r>
            <a:endParaRPr lang="en-GB" dirty="0" smtClean="0"/>
          </a:p>
        </p:txBody>
      </p:sp>
      <p:sp>
        <p:nvSpPr>
          <p:cNvPr id="4099" name="Rectangle 3"/>
          <p:cNvSpPr>
            <a:spLocks noGrp="1" noChangeArrowheads="1"/>
          </p:cNvSpPr>
          <p:nvPr>
            <p:ph idx="1"/>
          </p:nvPr>
        </p:nvSpPr>
        <p:spPr>
          <a:xfrm>
            <a:off x="454038" y="3659187"/>
            <a:ext cx="11840175" cy="5410200"/>
          </a:xfrm>
          <a:noFill/>
        </p:spPr>
        <p:txBody>
          <a:bodyPr/>
          <a:lstStyle/>
          <a:p>
            <a:pPr marL="0" indent="0">
              <a:lnSpc>
                <a:spcPct val="90000"/>
              </a:lnSpc>
              <a:spcBef>
                <a:spcPts val="0"/>
              </a:spcBef>
              <a:buNone/>
            </a:pPr>
            <a:r>
              <a:rPr lang="en-US" sz="2400" smtClean="0"/>
              <a:t>Jeremy is a member of the AEC workgroup of the DevTech team, providing developer support, training, and conferences to the Autodesk Developer Network ADN. He originally joined Autodesk in 1988 as the technology evangelist responsible for European developer support. In this capacity, he wrote articles, consulted, lectured on AutoCAD application programming techniques, and supported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lnSpc>
                <a:spcPct val="90000"/>
              </a:lnSpc>
              <a:spcBef>
                <a:spcPts val="0"/>
              </a:spcBef>
            </a:pPr>
            <a:endParaRPr lang="en-US" sz="2400" smtClean="0"/>
          </a:p>
          <a:p>
            <a:pPr marL="0" indent="0">
              <a:lnSpc>
                <a:spcPct val="90000"/>
              </a:lnSpc>
              <a:spcBef>
                <a:spcPts val="0"/>
              </a:spcBef>
              <a:buNone/>
            </a:pPr>
            <a:r>
              <a:rPr lang="en-US" sz="2400" smtClean="0"/>
              <a:t>Jeremy graduated with a MA in mathematics and physics in Marburg, Germany, in 1984, and worked first as a teacher and translator of both computer and human languages, then as a C++ programmer on early GUI and multitasking projects. He is fluent in five European languages, vegetarian, has four kids, plays the flute, likes reading, travelling, theatre improvisation and carpentry, loves mountains, oceans, sports and especially climbing.</a:t>
            </a:r>
            <a:endParaRPr lang="en-US" sz="2400" dirty="0" smtClean="0"/>
          </a:p>
        </p:txBody>
      </p:sp>
      <p:sp>
        <p:nvSpPr>
          <p:cNvPr id="4101" name="Text Box 5"/>
          <p:cNvSpPr txBox="1">
            <a:spLocks noChangeArrowheads="1"/>
          </p:cNvSpPr>
          <p:nvPr/>
        </p:nvSpPr>
        <p:spPr bwMode="auto">
          <a:xfrm>
            <a:off x="333376" y="1677987"/>
            <a:ext cx="5410200" cy="1423971"/>
          </a:xfrm>
          <a:prstGeom prst="rect">
            <a:avLst/>
          </a:prstGeom>
          <a:noFill/>
          <a:ln w="9525">
            <a:noFill/>
            <a:miter lim="800000"/>
            <a:headEnd/>
            <a:tailEnd/>
          </a:ln>
        </p:spPr>
        <p:txBody>
          <a:bodyPr wrap="square" lIns="130039" tIns="65020" rIns="130039" bIns="65020">
            <a:spAutoFit/>
          </a:bodyPr>
          <a:lstStyle/>
          <a:p>
            <a:r>
              <a:rPr lang="en-US" sz="3600" b="1" dirty="0"/>
              <a:t>Jeremy Tammik</a:t>
            </a:r>
          </a:p>
          <a:p>
            <a:r>
              <a:rPr lang="en-GB" sz="2400" dirty="0"/>
              <a:t>Developer Technical Services</a:t>
            </a:r>
            <a:endParaRPr lang="en-US" sz="2400" dirty="0"/>
          </a:p>
          <a:p>
            <a:r>
              <a:rPr lang="en-US" sz="2400" dirty="0" smtClean="0"/>
              <a:t>EMEA, Autodesk</a:t>
            </a:r>
            <a:endParaRPr lang="en-US" sz="2400" dirty="0"/>
          </a:p>
        </p:txBody>
      </p:sp>
      <p:sp>
        <p:nvSpPr>
          <p:cNvPr id="4102" name="Text Box 6"/>
          <p:cNvSpPr txBox="1">
            <a:spLocks noChangeArrowheads="1"/>
          </p:cNvSpPr>
          <p:nvPr/>
        </p:nvSpPr>
        <p:spPr bwMode="auto">
          <a:xfrm>
            <a:off x="9952652"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pic>
        <p:nvPicPr>
          <p:cNvPr id="1027" name="Picture 3"/>
          <p:cNvPicPr>
            <a:picLocks noChangeAspect="1" noChangeArrowheads="1"/>
          </p:cNvPicPr>
          <p:nvPr/>
        </p:nvPicPr>
        <p:blipFill>
          <a:blip r:embed="rId3" cstate="print"/>
          <a:srcRect/>
          <a:stretch>
            <a:fillRect/>
          </a:stretch>
        </p:blipFill>
        <p:spPr bwMode="auto">
          <a:xfrm>
            <a:off x="7496175" y="230568"/>
            <a:ext cx="5333334" cy="3047619"/>
          </a:xfrm>
          <a:prstGeom prst="rect">
            <a:avLst/>
          </a:prstGeom>
          <a:noFill/>
          <a:ln w="9525">
            <a:noFill/>
            <a:miter lim="800000"/>
            <a:headEnd/>
            <a:tailEnd/>
          </a:ln>
        </p:spPr>
      </p:pic>
    </p:spTree>
    <p:extLst>
      <p:ext uri="{BB962C8B-B14F-4D97-AF65-F5344CB8AC3E}">
        <p14:creationId xmlns="" xmlns:p14="http://schemas.microsoft.com/office/powerpoint/2010/main" val="121719909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Product Focus</a:t>
            </a:r>
            <a:endParaRPr lang="en-GB"/>
          </a:p>
        </p:txBody>
      </p:sp>
      <p:sp>
        <p:nvSpPr>
          <p:cNvPr id="3" name="Content Placeholder 2"/>
          <p:cNvSpPr>
            <a:spLocks noGrp="1"/>
          </p:cNvSpPr>
          <p:nvPr>
            <p:ph idx="1"/>
          </p:nvPr>
        </p:nvSpPr>
        <p:spPr/>
        <p:txBody>
          <a:bodyPr/>
          <a:lstStyle/>
          <a:p>
            <a:r>
              <a:rPr lang="en-ZW" smtClean="0"/>
              <a:t>Construction, fabrication and engineering process</a:t>
            </a:r>
          </a:p>
          <a:p>
            <a:pPr lvl="1"/>
            <a:r>
              <a:rPr lang="en-ZW" smtClean="0"/>
              <a:t>Parts and assemblies, precast elements, reinforcement detailing, point clouds, MEP piping system routing </a:t>
            </a:r>
          </a:p>
          <a:p>
            <a:r>
              <a:rPr lang="en-ZW" smtClean="0"/>
              <a:t>Platform scalability</a:t>
            </a:r>
          </a:p>
          <a:p>
            <a:pPr lvl="1"/>
            <a:r>
              <a:rPr lang="en-ZW" smtClean="0"/>
              <a:t>Revit Server</a:t>
            </a:r>
          </a:p>
          <a:p>
            <a:r>
              <a:rPr lang="en-ZW" smtClean="0"/>
              <a:t>Countrification </a:t>
            </a:r>
          </a:p>
          <a:p>
            <a:pPr lvl="1"/>
            <a:r>
              <a:rPr lang="en-ZW" smtClean="0"/>
              <a:t>Stair and railing elements, MEP centerlines, IFC API</a:t>
            </a:r>
          </a:p>
          <a:p>
            <a:r>
              <a:rPr lang="en-ZW" smtClean="0"/>
              <a:t>Interoperability </a:t>
            </a:r>
          </a:p>
          <a:p>
            <a:pPr lvl="1"/>
            <a:r>
              <a:rPr lang="en-ZW" smtClean="0"/>
              <a:t>Revit One Box, runtime discipline switch, translation fidelity, Inventor interoperabilit, add-in integration, view and visualization APIs</a:t>
            </a:r>
          </a:p>
          <a:p>
            <a:r>
              <a:rPr lang="en-ZW" smtClean="0"/>
              <a:t>Analysis and simulation</a:t>
            </a:r>
          </a:p>
          <a:p>
            <a:pPr lvl="1"/>
            <a:r>
              <a:rPr lang="en-ZW" smtClean="0"/>
              <a:t>New physical properties, structural analysis and code checking, analysis visualization, analytical volumes, MEP properties and calculation functionality </a:t>
            </a:r>
            <a:endParaRPr lang="en-GB"/>
          </a:p>
        </p:txBody>
      </p:sp>
    </p:spTree>
    <p:extLst>
      <p:ext uri="{BB962C8B-B14F-4D97-AF65-F5344CB8AC3E}">
        <p14:creationId xmlns="" xmlns:p14="http://schemas.microsoft.com/office/powerpoint/2010/main" val="14928237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New API Feature Overview</a:t>
            </a:r>
            <a:endParaRPr lang="en-GB"/>
          </a:p>
        </p:txBody>
      </p:sp>
      <p:sp>
        <p:nvSpPr>
          <p:cNvPr id="3" name="Content Placeholder 2"/>
          <p:cNvSpPr>
            <a:spLocks noGrp="1"/>
          </p:cNvSpPr>
          <p:nvPr>
            <p:ph idx="1"/>
          </p:nvPr>
        </p:nvSpPr>
        <p:spPr/>
        <p:txBody>
          <a:bodyPr/>
          <a:lstStyle/>
          <a:p>
            <a:r>
              <a:rPr lang="en-GB" smtClean="0"/>
              <a:t>Integration</a:t>
            </a:r>
          </a:p>
          <a:p>
            <a:pPr lvl="1"/>
            <a:r>
              <a:rPr lang="en-GB" smtClean="0"/>
              <a:t>Discipline control, contextual help, keyboard shortcuts, quick access toolbar, replace commands, embed view, drag and drop, custom Options dialogue extensions, progress bar events, view creation and access, access to rendering settings schedule API, DataStorage element, external event framework</a:t>
            </a:r>
          </a:p>
          <a:p>
            <a:r>
              <a:rPr lang="en-GB" smtClean="0"/>
              <a:t>Modelling</a:t>
            </a:r>
          </a:p>
          <a:p>
            <a:pPr lvl="1"/>
            <a:r>
              <a:rPr lang="en-GB" smtClean="0"/>
              <a:t>Stairs and railings, new construction modeling and assembly functionality, ceiling element, filled regions</a:t>
            </a:r>
          </a:p>
          <a:p>
            <a:r>
              <a:rPr lang="en-GB" smtClean="0"/>
              <a:t>Interoperability</a:t>
            </a:r>
          </a:p>
          <a:p>
            <a:pPr lvl="1"/>
            <a:r>
              <a:rPr lang="en-GB" smtClean="0"/>
              <a:t>More generic IFC toolkit, IFC exporter open source, ability to create Revit links, document and worksharing changes, detaching from central, BasicFileInfo class, dimension pre- and suffixes</a:t>
            </a:r>
          </a:p>
          <a:p>
            <a:r>
              <a:rPr lang="en-GB" smtClean="0"/>
              <a:t>Analysis and simulation</a:t>
            </a:r>
          </a:p>
          <a:p>
            <a:pPr lvl="1"/>
            <a:r>
              <a:rPr lang="en-GB" smtClean="0"/>
              <a:t>MEP and Structure</a:t>
            </a:r>
          </a:p>
        </p:txBody>
      </p:sp>
    </p:spTree>
    <p:extLst>
      <p:ext uri="{BB962C8B-B14F-4D97-AF65-F5344CB8AC3E}">
        <p14:creationId xmlns="" xmlns:p14="http://schemas.microsoft.com/office/powerpoint/2010/main" val="30959597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DevDays Online Recording</a:t>
            </a:r>
            <a:endParaRPr lang="en-GB"/>
          </a:p>
        </p:txBody>
      </p:sp>
      <p:sp>
        <p:nvSpPr>
          <p:cNvPr id="3" name="Content Placeholder 2"/>
          <p:cNvSpPr>
            <a:spLocks noGrp="1"/>
          </p:cNvSpPr>
          <p:nvPr>
            <p:ph idx="1"/>
          </p:nvPr>
        </p:nvSpPr>
        <p:spPr/>
        <p:txBody>
          <a:bodyPr/>
          <a:lstStyle/>
          <a:p>
            <a:r>
              <a:rPr lang="en-GB" smtClean="0"/>
              <a:t>World-wide conference tour</a:t>
            </a:r>
          </a:p>
          <a:p>
            <a:r>
              <a:rPr lang="en-GB" smtClean="0"/>
              <a:t>What's New in the Revit 2013 API recording</a:t>
            </a:r>
          </a:p>
          <a:p>
            <a:pPr lvl="1"/>
            <a:r>
              <a:rPr lang="en-GB" sz="2000" smtClean="0">
                <a:hlinkClick r:id="rId3"/>
              </a:rPr>
              <a:t>http://www.adskconsulting.com/adn/cs/api_course_webcast_archive.php</a:t>
            </a:r>
            <a:endParaRPr lang="en-GB" sz="2000" smtClean="0"/>
          </a:p>
          <a:p>
            <a:pPr lvl="1"/>
            <a:r>
              <a:rPr lang="en-GB" sz="2000" smtClean="0">
                <a:hlinkClick r:id="rId4"/>
              </a:rPr>
              <a:t>http://download.autodesk.com/media/adn/DevDaysOnline-Revit2013API.zip</a:t>
            </a:r>
            <a:endParaRPr lang="en-GB" sz="2000" smtClean="0"/>
          </a:p>
          <a:p>
            <a:pPr lvl="1"/>
            <a:r>
              <a:rPr lang="en-GB" sz="2000" smtClean="0">
                <a:hlinkClick r:id="rId5"/>
              </a:rPr>
              <a:t>http://adn.autodesk.com/adn/servlet/item?siteID=4814862&amp;id=19231929&amp;linkID=4901650</a:t>
            </a:r>
            <a:endParaRPr lang="en-GB" sz="2000"/>
          </a:p>
        </p:txBody>
      </p:sp>
    </p:spTree>
    <p:extLst>
      <p:ext uri="{BB962C8B-B14F-4D97-AF65-F5344CB8AC3E}">
        <p14:creationId xmlns="" xmlns:p14="http://schemas.microsoft.com/office/powerpoint/2010/main" val="277287320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Analysis, Simulation and Revit MEP API News</a:t>
            </a:r>
            <a:endParaRPr lang="en-GB"/>
          </a:p>
        </p:txBody>
      </p:sp>
      <p:sp>
        <p:nvSpPr>
          <p:cNvPr id="3" name="Content Placeholder 2"/>
          <p:cNvSpPr>
            <a:spLocks noGrp="1"/>
          </p:cNvSpPr>
          <p:nvPr>
            <p:ph idx="1"/>
          </p:nvPr>
        </p:nvSpPr>
        <p:spPr/>
        <p:txBody>
          <a:bodyPr/>
          <a:lstStyle/>
          <a:p>
            <a:r>
              <a:rPr lang="en-ZW" sz="2800" smtClean="0"/>
              <a:t>Routing preferences: pipe sizes, materials, fitting types</a:t>
            </a:r>
          </a:p>
          <a:p>
            <a:r>
              <a:rPr lang="en-ZW" sz="2800" smtClean="0"/>
              <a:t>RoutingPreferenceTools SDK sample</a:t>
            </a:r>
          </a:p>
          <a:p>
            <a:r>
              <a:rPr lang="en-ZW" sz="2800" smtClean="0"/>
              <a:t>Pipe and duct friction factors</a:t>
            </a:r>
          </a:p>
          <a:p>
            <a:r>
              <a:rPr lang="en-ZW" sz="2800" smtClean="0"/>
              <a:t>MEPSection base class for duct and pipe sections</a:t>
            </a:r>
          </a:p>
          <a:p>
            <a:r>
              <a:rPr lang="en-ZW" sz="2800" smtClean="0"/>
              <a:t>Viscosity and density, FluidType and FluidTemperature classes</a:t>
            </a:r>
          </a:p>
          <a:p>
            <a:r>
              <a:rPr lang="en-ZW" sz="2800" smtClean="0"/>
              <a:t>Access to panel schedule spare circuit values</a:t>
            </a:r>
          </a:p>
          <a:p>
            <a:r>
              <a:rPr lang="en-ZW" sz="2800" smtClean="0"/>
              <a:t>More LabelUtils access to localized user-visible display strings </a:t>
            </a:r>
          </a:p>
          <a:p>
            <a:r>
              <a:rPr lang="en-ZW" sz="2800" smtClean="0"/>
              <a:t>ConnectorProfileType and PartType enumeration changes</a:t>
            </a:r>
          </a:p>
          <a:p>
            <a:r>
              <a:rPr lang="en-ZW" sz="2800" smtClean="0"/>
              <a:t>ConnectorElement changes and new static creation methods </a:t>
            </a:r>
          </a:p>
          <a:p>
            <a:r>
              <a:rPr lang="en-ZW" sz="2800" smtClean="0"/>
              <a:t>ThermalProperties, thermal material assets, gbXML thermal information</a:t>
            </a:r>
          </a:p>
          <a:p>
            <a:r>
              <a:rPr lang="en-ZW" sz="2800" smtClean="0"/>
              <a:t>AVF support for deformed shapes</a:t>
            </a:r>
          </a:p>
          <a:p>
            <a:r>
              <a:rPr lang="en-ZW" sz="2800" smtClean="0"/>
              <a:t>New external services framework</a:t>
            </a:r>
          </a:p>
          <a:p>
            <a:r>
              <a:rPr lang="en-ZW" sz="2800" smtClean="0"/>
              <a:t>New Light and Light Group API</a:t>
            </a:r>
          </a:p>
          <a:p>
            <a:r>
              <a:rPr lang="en-ZW" sz="2800" smtClean="0"/>
              <a:t>ReferenceIntersector class</a:t>
            </a:r>
          </a:p>
          <a:p>
            <a:endParaRPr lang="en-ZW" sz="2800" smtClean="0"/>
          </a:p>
          <a:p>
            <a:endParaRPr lang="en-GB" sz="2800"/>
          </a:p>
        </p:txBody>
      </p:sp>
    </p:spTree>
    <p:extLst>
      <p:ext uri="{BB962C8B-B14F-4D97-AF65-F5344CB8AC3E}">
        <p14:creationId xmlns="" xmlns:p14="http://schemas.microsoft.com/office/powerpoint/2010/main" val="18448453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Revit Structure API News</a:t>
            </a:r>
            <a:endParaRPr lang="en-GB"/>
          </a:p>
        </p:txBody>
      </p:sp>
      <p:sp>
        <p:nvSpPr>
          <p:cNvPr id="3" name="Content Placeholder 2"/>
          <p:cNvSpPr>
            <a:spLocks noGrp="1"/>
          </p:cNvSpPr>
          <p:nvPr>
            <p:ph idx="1"/>
          </p:nvPr>
        </p:nvSpPr>
        <p:spPr/>
        <p:txBody>
          <a:bodyPr/>
          <a:lstStyle/>
          <a:p>
            <a:r>
              <a:rPr lang="en-ZW" smtClean="0"/>
              <a:t>New Rebar members</a:t>
            </a:r>
          </a:p>
          <a:p>
            <a:r>
              <a:rPr lang="en-ZW" smtClean="0"/>
              <a:t>New class ReinforcementSettings </a:t>
            </a:r>
          </a:p>
          <a:p>
            <a:r>
              <a:rPr lang="en-ZW" smtClean="0"/>
              <a:t>AreaReinforcement and PathReinforcement now have types</a:t>
            </a:r>
          </a:p>
          <a:p>
            <a:r>
              <a:rPr lang="en-ZW" smtClean="0"/>
              <a:t>New element type AnalyticalLink</a:t>
            </a:r>
          </a:p>
          <a:p>
            <a:pPr lvl="1"/>
            <a:r>
              <a:rPr lang="en-ZW" smtClean="0"/>
              <a:t>Created between two analytical elements, e.g. a beam and a column</a:t>
            </a:r>
          </a:p>
          <a:p>
            <a:pPr lvl="1"/>
            <a:r>
              <a:rPr lang="en-ZW" smtClean="0"/>
              <a:t>Two kinds of links, user defined and automatically generated</a:t>
            </a:r>
          </a:p>
          <a:p>
            <a:pPr lvl="1"/>
            <a:r>
              <a:rPr lang="en-ZW" smtClean="0"/>
              <a:t>Properties like "fixity state" can be accessed via the API</a:t>
            </a:r>
          </a:p>
          <a:p>
            <a:r>
              <a:rPr lang="en-ZW" smtClean="0"/>
              <a:t>Rebar.GetCenterlineCurves changes improve control</a:t>
            </a:r>
          </a:p>
          <a:p>
            <a:pPr lvl="1"/>
            <a:r>
              <a:rPr lang="en-ZW" smtClean="0"/>
              <a:t>Adjustment for self-intersection, hooks, bend radius curves (fillets)</a:t>
            </a:r>
          </a:p>
          <a:p>
            <a:r>
              <a:rPr lang="en-ZW" smtClean="0"/>
              <a:t>Rebar member changes</a:t>
            </a:r>
          </a:p>
          <a:p>
            <a:r>
              <a:rPr lang="en-ZW" smtClean="0"/>
              <a:t>New RebarInSystem element replaces obsolete BarDescription</a:t>
            </a:r>
          </a:p>
          <a:p>
            <a:r>
              <a:rPr lang="en-ZW" smtClean="0"/>
              <a:t>Access to individual rebars in a system</a:t>
            </a:r>
          </a:p>
          <a:p>
            <a:r>
              <a:rPr lang="en-ZW" smtClean="0"/>
              <a:t>Welded wire mesh and fabric sheet elements</a:t>
            </a:r>
          </a:p>
          <a:p>
            <a:endParaRPr lang="en-GB"/>
          </a:p>
        </p:txBody>
      </p:sp>
    </p:spTree>
    <p:extLst>
      <p:ext uri="{BB962C8B-B14F-4D97-AF65-F5344CB8AC3E}">
        <p14:creationId xmlns="" xmlns:p14="http://schemas.microsoft.com/office/powerpoint/2010/main" val="36185770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Enhanced Add-In Integration</a:t>
            </a:r>
            <a:endParaRPr lang="en-GB"/>
          </a:p>
        </p:txBody>
      </p:sp>
      <p:sp>
        <p:nvSpPr>
          <p:cNvPr id="3" name="Content Placeholder 2"/>
          <p:cNvSpPr>
            <a:spLocks noGrp="1"/>
          </p:cNvSpPr>
          <p:nvPr>
            <p:ph idx="1"/>
          </p:nvPr>
        </p:nvSpPr>
        <p:spPr/>
        <p:txBody>
          <a:bodyPr/>
          <a:lstStyle/>
          <a:p>
            <a:pPr lvl="1"/>
            <a:r>
              <a:rPr lang="en-GB" smtClean="0"/>
              <a:t>Discipline controls: control active discipline and command availability</a:t>
            </a:r>
          </a:p>
          <a:p>
            <a:pPr lvl="1"/>
            <a:r>
              <a:rPr lang="en-GB" smtClean="0"/>
              <a:t>Task dialogue, status bar, quick access toolbar, ribbon tabs and panels</a:t>
            </a:r>
          </a:p>
          <a:p>
            <a:pPr lvl="1"/>
            <a:r>
              <a:rPr lang="en-GB" smtClean="0"/>
              <a:t>Contextual help menu</a:t>
            </a:r>
          </a:p>
          <a:p>
            <a:pPr lvl="1"/>
            <a:r>
              <a:rPr lang="en-GB" smtClean="0"/>
              <a:t>Keyboard shortcuts</a:t>
            </a:r>
          </a:p>
          <a:p>
            <a:pPr lvl="1"/>
            <a:r>
              <a:rPr lang="en-GB" smtClean="0"/>
              <a:t>Replacing Revit commands with custom commands</a:t>
            </a:r>
          </a:p>
          <a:p>
            <a:pPr lvl="1"/>
            <a:r>
              <a:rPr lang="en-GB" smtClean="0"/>
              <a:t>WPF components</a:t>
            </a:r>
          </a:p>
          <a:p>
            <a:pPr lvl="1"/>
            <a:r>
              <a:rPr lang="en-GB" smtClean="0"/>
              <a:t>Options dialogue custom extensions </a:t>
            </a:r>
          </a:p>
          <a:p>
            <a:pPr lvl="1"/>
            <a:r>
              <a:rPr lang="en-GB" smtClean="0"/>
              <a:t>Subscribe to Revit progress bar notifications</a:t>
            </a:r>
          </a:p>
          <a:p>
            <a:pPr lvl="1"/>
            <a:r>
              <a:rPr lang="en-GB" smtClean="0"/>
              <a:t>Embedding and controlling a Revit view in a form </a:t>
            </a:r>
          </a:p>
          <a:p>
            <a:pPr lvl="1"/>
            <a:r>
              <a:rPr lang="en-GB" smtClean="0"/>
              <a:t>Drag and drop API</a:t>
            </a:r>
            <a:endParaRPr lang="en-GB"/>
          </a:p>
        </p:txBody>
      </p:sp>
    </p:spTree>
    <p:extLst>
      <p:ext uri="{BB962C8B-B14F-4D97-AF65-F5344CB8AC3E}">
        <p14:creationId xmlns="" xmlns:p14="http://schemas.microsoft.com/office/powerpoint/2010/main" val="342355715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Idling Frequency</a:t>
            </a:r>
            <a:endParaRPr lang="en-GB"/>
          </a:p>
        </p:txBody>
      </p:sp>
      <p:sp>
        <p:nvSpPr>
          <p:cNvPr id="3" name="Content Placeholder 2"/>
          <p:cNvSpPr>
            <a:spLocks noGrp="1"/>
          </p:cNvSpPr>
          <p:nvPr>
            <p:ph idx="1"/>
          </p:nvPr>
        </p:nvSpPr>
        <p:spPr/>
        <p:txBody>
          <a:bodyPr/>
          <a:lstStyle/>
          <a:p>
            <a:r>
              <a:rPr lang="en-GB" smtClean="0"/>
              <a:t>Interaction with modeless dialogue or asynchronous process</a:t>
            </a:r>
          </a:p>
          <a:p>
            <a:r>
              <a:rPr lang="en-ZW" smtClean="0"/>
              <a:t>Control of Idling event repetition</a:t>
            </a:r>
          </a:p>
          <a:p>
            <a:pPr lvl="1"/>
            <a:r>
              <a:rPr lang="en-ZW" smtClean="0"/>
              <a:t>Default mode: raise one event per idle session</a:t>
            </a:r>
          </a:p>
          <a:p>
            <a:pPr lvl="1"/>
            <a:r>
              <a:rPr lang="en-ZW" smtClean="0"/>
              <a:t>Non-default mode: keeps idling session open and make repeated calls</a:t>
            </a:r>
          </a:p>
          <a:p>
            <a:pPr lvl="1"/>
            <a:r>
              <a:rPr lang="en-ZW" smtClean="0"/>
              <a:t>Previously only option, now you must call SetRaiseWithoutDelay</a:t>
            </a:r>
          </a:p>
          <a:p>
            <a:r>
              <a:rPr lang="en-ZW" smtClean="0"/>
              <a:t>Idling event with no active document</a:t>
            </a:r>
          </a:p>
          <a:p>
            <a:r>
              <a:rPr lang="en-GB" smtClean="0"/>
              <a:t>ModelessForm_IdlingEvent SDK sample</a:t>
            </a:r>
            <a:endParaRPr lang="en-ZW" smtClean="0"/>
          </a:p>
          <a:p>
            <a:endParaRPr lang="en-ZW" smtClean="0"/>
          </a:p>
        </p:txBody>
      </p:sp>
    </p:spTree>
    <p:extLst>
      <p:ext uri="{BB962C8B-B14F-4D97-AF65-F5344CB8AC3E}">
        <p14:creationId xmlns="" xmlns:p14="http://schemas.microsoft.com/office/powerpoint/2010/main" val="310433675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External Events</a:t>
            </a:r>
            <a:endParaRPr lang="en-GB"/>
          </a:p>
        </p:txBody>
      </p:sp>
      <p:sp>
        <p:nvSpPr>
          <p:cNvPr id="3" name="Content Placeholder 2"/>
          <p:cNvSpPr>
            <a:spLocks noGrp="1"/>
          </p:cNvSpPr>
          <p:nvPr>
            <p:ph idx="1"/>
          </p:nvPr>
        </p:nvSpPr>
        <p:spPr/>
        <p:txBody>
          <a:bodyPr/>
          <a:lstStyle/>
          <a:p>
            <a:r>
              <a:rPr lang="en-GB" smtClean="0"/>
              <a:t>Wrapper around the the Idling event, simplified interface</a:t>
            </a:r>
          </a:p>
          <a:p>
            <a:r>
              <a:rPr lang="en-ZW" smtClean="0"/>
              <a:t>Implement event handler derived from IExternalEventHandler</a:t>
            </a:r>
          </a:p>
          <a:p>
            <a:r>
              <a:rPr lang="en-ZW" smtClean="0"/>
              <a:t>Implement Execute and GetName methods</a:t>
            </a:r>
          </a:p>
          <a:p>
            <a:r>
              <a:rPr lang="en-ZW" smtClean="0"/>
              <a:t>Instantiate event itself via ExternalEvent.Create</a:t>
            </a:r>
          </a:p>
          <a:p>
            <a:r>
              <a:rPr lang="en-GB" smtClean="0"/>
              <a:t>Asynchronous process calls event.Raise</a:t>
            </a:r>
          </a:p>
          <a:p>
            <a:pPr lvl="4"/>
            <a:endParaRPr lang="en-GB" smtClean="0"/>
          </a:p>
          <a:p>
            <a:pPr lvl="4"/>
            <a:r>
              <a:rPr lang="en-GB" smtClean="0"/>
              <a:t>RequestHandler handler = new RequestHandler();</a:t>
            </a:r>
          </a:p>
          <a:p>
            <a:pPr lvl="4"/>
            <a:r>
              <a:rPr lang="en-GB" smtClean="0"/>
              <a:t>ExternalEvent event = ExternalEvent.Create( handler );</a:t>
            </a:r>
          </a:p>
          <a:p>
            <a:pPr lvl="4"/>
            <a:r>
              <a:rPr lang="en-GB" smtClean="0"/>
              <a:t>form = new ModelessForm( event, handler );</a:t>
            </a:r>
          </a:p>
          <a:p>
            <a:pPr lvl="4"/>
            <a:r>
              <a:rPr lang="en-GB" smtClean="0"/>
              <a:t>form.Show();</a:t>
            </a:r>
          </a:p>
          <a:p>
            <a:pPr lvl="4"/>
            <a:endParaRPr lang="en-GB" smtClean="0"/>
          </a:p>
          <a:p>
            <a:pPr lvl="4"/>
            <a:r>
              <a:rPr lang="en-GB" smtClean="0"/>
              <a:t>. . .</a:t>
            </a:r>
          </a:p>
          <a:p>
            <a:pPr lvl="4"/>
            <a:endParaRPr lang="en-GB" smtClean="0"/>
          </a:p>
          <a:p>
            <a:pPr lvl="4"/>
            <a:r>
              <a:rPr lang="en-GB" smtClean="0"/>
              <a:t>event.Raise();</a:t>
            </a:r>
          </a:p>
          <a:p>
            <a:pPr lvl="4"/>
            <a:endParaRPr lang="en-GB" smtClean="0"/>
          </a:p>
          <a:p>
            <a:r>
              <a:rPr lang="en-GB" smtClean="0"/>
              <a:t>ModelessForm_ExternalEvent SDK sample</a:t>
            </a:r>
          </a:p>
        </p:txBody>
      </p:sp>
    </p:spTree>
    <p:extLst>
      <p:ext uri="{BB962C8B-B14F-4D97-AF65-F5344CB8AC3E}">
        <p14:creationId xmlns="" xmlns:p14="http://schemas.microsoft.com/office/powerpoint/2010/main" val="7990664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2013 SDK Samples</a:t>
            </a:r>
            <a:endParaRPr lang="en-GB"/>
          </a:p>
        </p:txBody>
      </p:sp>
      <p:sp>
        <p:nvSpPr>
          <p:cNvPr id="3" name="Content Placeholder 2"/>
          <p:cNvSpPr>
            <a:spLocks noGrp="1"/>
          </p:cNvSpPr>
          <p:nvPr>
            <p:ph idx="1"/>
          </p:nvPr>
        </p:nvSpPr>
        <p:spPr/>
        <p:txBody>
          <a:bodyPr/>
          <a:lstStyle/>
          <a:p>
            <a:r>
              <a:rPr lang="en-GB" smtClean="0"/>
              <a:t>DisableCommand</a:t>
            </a:r>
          </a:p>
          <a:p>
            <a:r>
              <a:rPr lang="en-GB" smtClean="0"/>
              <a:t>ModelessForm_IdlingEvent</a:t>
            </a:r>
            <a:br>
              <a:rPr lang="en-GB" smtClean="0"/>
            </a:br>
            <a:r>
              <a:rPr lang="en-GB" smtClean="0"/>
              <a:t>ModelessForm_ExternalEvent</a:t>
            </a:r>
          </a:p>
          <a:p>
            <a:pPr lvl="1"/>
            <a:r>
              <a:rPr lang="en-GB" smtClean="0"/>
              <a:t>ModelessDialog</a:t>
            </a:r>
          </a:p>
          <a:p>
            <a:r>
              <a:rPr lang="en-GB" smtClean="0"/>
              <a:t>ProgressNotifier</a:t>
            </a:r>
          </a:p>
          <a:p>
            <a:pPr lvl="1"/>
            <a:r>
              <a:rPr lang="en-GB" smtClean="0"/>
              <a:t>Events</a:t>
            </a:r>
          </a:p>
          <a:p>
            <a:r>
              <a:rPr lang="en-GB" smtClean="0"/>
              <a:t>RoutingPreferenceTools</a:t>
            </a:r>
          </a:p>
          <a:p>
            <a:r>
              <a:rPr lang="en-GB" smtClean="0"/>
              <a:t>ScheduleCreation</a:t>
            </a:r>
          </a:p>
          <a:p>
            <a:r>
              <a:rPr lang="en-GB" smtClean="0"/>
              <a:t>StairsAutomation</a:t>
            </a:r>
          </a:p>
          <a:p>
            <a:r>
              <a:rPr lang="en-GB" smtClean="0"/>
              <a:t>UIAPI</a:t>
            </a:r>
          </a:p>
          <a:p>
            <a:r>
              <a:rPr lang="en-GB" smtClean="0"/>
              <a:t>WorkThread</a:t>
            </a:r>
          </a:p>
          <a:p>
            <a:pPr lvl="1"/>
            <a:r>
              <a:rPr lang="en-GB" smtClean="0"/>
              <a:t>MultiThreading</a:t>
            </a:r>
            <a:endParaRPr lang="en-GB"/>
          </a:p>
        </p:txBody>
      </p:sp>
    </p:spTree>
    <p:extLst>
      <p:ext uri="{BB962C8B-B14F-4D97-AF65-F5344CB8AC3E}">
        <p14:creationId xmlns="" xmlns:p14="http://schemas.microsoft.com/office/powerpoint/2010/main" val="36821046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DisableCommand</a:t>
            </a:r>
            <a:endParaRPr lang="en-GB"/>
          </a:p>
        </p:txBody>
      </p:sp>
      <p:sp>
        <p:nvSpPr>
          <p:cNvPr id="3" name="Content Placeholder 2"/>
          <p:cNvSpPr>
            <a:spLocks noGrp="1"/>
          </p:cNvSpPr>
          <p:nvPr>
            <p:ph idx="1"/>
          </p:nvPr>
        </p:nvSpPr>
        <p:spPr>
          <a:xfrm>
            <a:off x="593725" y="1525587"/>
            <a:ext cx="11761788" cy="3962400"/>
          </a:xfrm>
        </p:spPr>
        <p:txBody>
          <a:bodyPr/>
          <a:lstStyle/>
          <a:p>
            <a:r>
              <a:rPr lang="en-ZW" smtClean="0"/>
              <a:t>External application, not a command</a:t>
            </a:r>
          </a:p>
          <a:p>
            <a:r>
              <a:rPr lang="en-ZW" smtClean="0"/>
              <a:t>Disables a built-in Revit command: Design Options</a:t>
            </a:r>
          </a:p>
          <a:p>
            <a:r>
              <a:rPr lang="en-ZW" smtClean="0"/>
              <a:t>Replaces implementation with a popup message </a:t>
            </a:r>
          </a:p>
          <a:p>
            <a:pPr lvl="1"/>
            <a:r>
              <a:rPr lang="en-ZW" smtClean="0"/>
              <a:t>RevitCommandId is found to match the journal name of the command</a:t>
            </a:r>
          </a:p>
          <a:p>
            <a:pPr lvl="1"/>
            <a:r>
              <a:rPr lang="en-ZW" smtClean="0"/>
              <a:t>AddInCommandBinding is created for this command id</a:t>
            </a:r>
          </a:p>
          <a:p>
            <a:pPr lvl="1"/>
            <a:r>
              <a:rPr lang="en-ZW" smtClean="0"/>
              <a:t>Alternate implementation is provided for the command binding</a:t>
            </a:r>
            <a:endParaRPr lang="en-GB"/>
          </a:p>
        </p:txBody>
      </p:sp>
      <p:pic>
        <p:nvPicPr>
          <p:cNvPr id="4" name="Picture 3" descr="2013_DisableCommand_message.png"/>
          <p:cNvPicPr>
            <a:picLocks noChangeAspect="1"/>
          </p:cNvPicPr>
          <p:nvPr/>
        </p:nvPicPr>
        <p:blipFill>
          <a:blip r:embed="rId2" cstate="print"/>
          <a:stretch>
            <a:fillRect/>
          </a:stretch>
        </p:blipFill>
        <p:spPr>
          <a:xfrm>
            <a:off x="3171825" y="6149974"/>
            <a:ext cx="7143750" cy="1471613"/>
          </a:xfrm>
          <a:prstGeom prst="rect">
            <a:avLst/>
          </a:prstGeom>
        </p:spPr>
      </p:pic>
    </p:spTree>
    <p:extLst>
      <p:ext uri="{BB962C8B-B14F-4D97-AF65-F5344CB8AC3E}">
        <p14:creationId xmlns="" xmlns:p14="http://schemas.microsoft.com/office/powerpoint/2010/main" val="29303144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smtClean="0"/>
              <a:t>Agenda</a:t>
            </a:r>
          </a:p>
        </p:txBody>
      </p:sp>
      <p:sp>
        <p:nvSpPr>
          <p:cNvPr id="8195" name="Rectangle 3"/>
          <p:cNvSpPr>
            <a:spLocks noGrp="1" noChangeArrowheads="1"/>
          </p:cNvSpPr>
          <p:nvPr>
            <p:ph idx="1"/>
          </p:nvPr>
        </p:nvSpPr>
        <p:spPr>
          <a:xfrm>
            <a:off x="593725" y="2146491"/>
            <a:ext cx="11762080" cy="3493896"/>
          </a:xfrm>
        </p:spPr>
        <p:txBody>
          <a:bodyPr/>
          <a:lstStyle/>
          <a:p>
            <a:r>
              <a:rPr lang="en-GB" dirty="0">
                <a:solidFill>
                  <a:schemeClr val="accent4">
                    <a:lumMod val="40000"/>
                    <a:lumOff val="60000"/>
                  </a:schemeClr>
                </a:solidFill>
              </a:rPr>
              <a:t>Introduction</a:t>
            </a:r>
          </a:p>
          <a:p>
            <a:r>
              <a:rPr lang="en-GB" dirty="0" smtClean="0">
                <a:solidFill>
                  <a:schemeClr val="accent4">
                    <a:lumMod val="40000"/>
                    <a:lumOff val="60000"/>
                  </a:schemeClr>
                </a:solidFill>
              </a:rPr>
              <a:t>Getting </a:t>
            </a:r>
            <a:r>
              <a:rPr lang="en-GB" dirty="0">
                <a:solidFill>
                  <a:schemeClr val="accent4">
                    <a:lumMod val="40000"/>
                    <a:lumOff val="60000"/>
                  </a:schemeClr>
                </a:solidFill>
              </a:rPr>
              <a:t>Started and Hello World</a:t>
            </a:r>
          </a:p>
          <a:p>
            <a:r>
              <a:rPr lang="en-GB" dirty="0" smtClean="0">
                <a:solidFill>
                  <a:schemeClr val="accent4">
                    <a:lumMod val="40000"/>
                    <a:lumOff val="60000"/>
                  </a:schemeClr>
                </a:solidFill>
              </a:rPr>
              <a:t>Basics</a:t>
            </a:r>
            <a:endParaRPr lang="en-GB" dirty="0">
              <a:solidFill>
                <a:schemeClr val="accent4">
                  <a:lumMod val="40000"/>
                  <a:lumOff val="60000"/>
                </a:schemeClr>
              </a:solidFill>
            </a:endParaRPr>
          </a:p>
          <a:p>
            <a:pPr marL="0" indent="0">
              <a:buNone/>
            </a:pPr>
            <a:r>
              <a:rPr lang="en-US" dirty="0" smtClean="0"/>
              <a:t>				    Break</a:t>
            </a:r>
          </a:p>
          <a:p>
            <a:r>
              <a:rPr lang="en-GB" dirty="0">
                <a:solidFill>
                  <a:schemeClr val="accent4">
                    <a:lumMod val="40000"/>
                    <a:lumOff val="60000"/>
                  </a:schemeClr>
                </a:solidFill>
              </a:rPr>
              <a:t>Revit 2013 </a:t>
            </a:r>
            <a:r>
              <a:rPr lang="en-GB" dirty="0" smtClean="0">
                <a:solidFill>
                  <a:schemeClr val="accent4">
                    <a:lumMod val="40000"/>
                    <a:lumOff val="60000"/>
                  </a:schemeClr>
                </a:solidFill>
              </a:rPr>
              <a:t>News</a:t>
            </a:r>
          </a:p>
          <a:p>
            <a:r>
              <a:rPr lang="en-GB" dirty="0">
                <a:solidFill>
                  <a:schemeClr val="accent4">
                    <a:lumMod val="40000"/>
                    <a:lumOff val="60000"/>
                  </a:schemeClr>
                </a:solidFill>
              </a:rPr>
              <a:t>AEC </a:t>
            </a:r>
            <a:r>
              <a:rPr lang="en-GB" dirty="0" err="1">
                <a:solidFill>
                  <a:schemeClr val="accent4">
                    <a:lumMod val="40000"/>
                    <a:lumOff val="60000"/>
                  </a:schemeClr>
                </a:solidFill>
              </a:rPr>
              <a:t>DevCamp</a:t>
            </a:r>
            <a:r>
              <a:rPr lang="en-GB" dirty="0">
                <a:solidFill>
                  <a:schemeClr val="accent4">
                    <a:lumMod val="40000"/>
                    <a:lumOff val="60000"/>
                  </a:schemeClr>
                </a:solidFill>
              </a:rPr>
              <a:t> and AEC </a:t>
            </a:r>
            <a:r>
              <a:rPr lang="en-GB" dirty="0" err="1">
                <a:solidFill>
                  <a:schemeClr val="accent4">
                    <a:lumMod val="40000"/>
                    <a:lumOff val="60000"/>
                  </a:schemeClr>
                </a:solidFill>
              </a:rPr>
              <a:t>DevBlog</a:t>
            </a:r>
            <a:endParaRPr lang="en-US" dirty="0">
              <a:solidFill>
                <a:schemeClr val="accent4">
                  <a:lumMod val="40000"/>
                  <a:lumOff val="60000"/>
                </a:schemeClr>
              </a:solidFill>
            </a:endParaRPr>
          </a:p>
          <a:p>
            <a:endParaRPr lang="en-GB" dirty="0">
              <a:solidFill>
                <a:schemeClr val="accent4">
                  <a:lumMod val="40000"/>
                  <a:lumOff val="60000"/>
                </a:schemeClr>
              </a:solidFill>
            </a:endParaRPr>
          </a:p>
          <a:p>
            <a:pPr marL="0" indent="0">
              <a:buNone/>
            </a:pPr>
            <a:endParaRPr lang="en-US" dirty="0" smtClean="0"/>
          </a:p>
        </p:txBody>
      </p:sp>
    </p:spTree>
    <p:extLst>
      <p:ext uri="{BB962C8B-B14F-4D97-AF65-F5344CB8AC3E}">
        <p14:creationId xmlns="" xmlns:p14="http://schemas.microsoft.com/office/powerpoint/2010/main" val="37737759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ModelessForm_ExternalEvent and IdlingEvent</a:t>
            </a:r>
            <a:endParaRPr lang="en-GB"/>
          </a:p>
        </p:txBody>
      </p:sp>
      <p:sp>
        <p:nvSpPr>
          <p:cNvPr id="3" name="Content Placeholder 2"/>
          <p:cNvSpPr>
            <a:spLocks noGrp="1"/>
          </p:cNvSpPr>
          <p:nvPr>
            <p:ph idx="1"/>
          </p:nvPr>
        </p:nvSpPr>
        <p:spPr>
          <a:xfrm>
            <a:off x="593725" y="1525587"/>
            <a:ext cx="11761788" cy="5867400"/>
          </a:xfrm>
        </p:spPr>
        <p:txBody>
          <a:bodyPr/>
          <a:lstStyle/>
          <a:p>
            <a:r>
              <a:rPr lang="en-ZW" smtClean="0"/>
              <a:t>Show how to interact with a modeless form</a:t>
            </a:r>
          </a:p>
          <a:p>
            <a:r>
              <a:rPr lang="en-ZW" smtClean="0"/>
              <a:t>External application to handle events </a:t>
            </a:r>
          </a:p>
          <a:p>
            <a:r>
              <a:rPr lang="en-ZW" smtClean="0"/>
              <a:t>External command to display modeless form</a:t>
            </a:r>
          </a:p>
          <a:p>
            <a:r>
              <a:rPr lang="en-ZW" smtClean="0"/>
              <a:t>Uses System.Threading.Interlocked</a:t>
            </a:r>
          </a:p>
          <a:p>
            <a:pPr lvl="1"/>
            <a:r>
              <a:rPr lang="en-ZW" smtClean="0"/>
              <a:t>Atomic operations for variables shared by multiple threads</a:t>
            </a:r>
          </a:p>
          <a:p>
            <a:r>
              <a:rPr lang="en-ZW" smtClean="0"/>
              <a:t>In Revit 2012: use the Idling event</a:t>
            </a:r>
          </a:p>
          <a:p>
            <a:pPr lvl="1"/>
            <a:r>
              <a:rPr lang="en-ZW" smtClean="0"/>
              <a:t>Arnošt Löbel's Autodesk University 2011 class CP5381 on asynchronous interactions and managing modeless UI</a:t>
            </a:r>
          </a:p>
          <a:p>
            <a:r>
              <a:rPr lang="en-ZW" smtClean="0"/>
              <a:t>In Revit 2013: new external event interface</a:t>
            </a:r>
          </a:p>
          <a:p>
            <a:r>
              <a:rPr lang="en-ZW" smtClean="0"/>
              <a:t>Run either in a simple model with a couple of walls and doors</a:t>
            </a:r>
          </a:p>
          <a:p>
            <a:endParaRPr lang="en-GB"/>
          </a:p>
        </p:txBody>
      </p:sp>
      <p:pic>
        <p:nvPicPr>
          <p:cNvPr id="8" name="Picture 7" descr="ModelessForm_IdlingEvent.png"/>
          <p:cNvPicPr>
            <a:picLocks noChangeAspect="1"/>
          </p:cNvPicPr>
          <p:nvPr/>
        </p:nvPicPr>
        <p:blipFill>
          <a:blip r:embed="rId2" cstate="print"/>
          <a:stretch>
            <a:fillRect/>
          </a:stretch>
        </p:blipFill>
        <p:spPr>
          <a:xfrm>
            <a:off x="5286375" y="6935787"/>
            <a:ext cx="2643188" cy="2488406"/>
          </a:xfrm>
          <a:prstGeom prst="rect">
            <a:avLst/>
          </a:prstGeom>
        </p:spPr>
      </p:pic>
    </p:spTree>
    <p:extLst>
      <p:ext uri="{BB962C8B-B14F-4D97-AF65-F5344CB8AC3E}">
        <p14:creationId xmlns="" xmlns:p14="http://schemas.microsoft.com/office/powerpoint/2010/main" val="317417006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ProgressNotifier</a:t>
            </a:r>
            <a:endParaRPr lang="en-GB"/>
          </a:p>
        </p:txBody>
      </p:sp>
      <p:sp>
        <p:nvSpPr>
          <p:cNvPr id="3" name="Content Placeholder 2"/>
          <p:cNvSpPr>
            <a:spLocks noGrp="1"/>
          </p:cNvSpPr>
          <p:nvPr>
            <p:ph idx="1"/>
          </p:nvPr>
        </p:nvSpPr>
        <p:spPr>
          <a:xfrm>
            <a:off x="593725" y="1525587"/>
            <a:ext cx="11761788" cy="2133600"/>
          </a:xfrm>
        </p:spPr>
        <p:txBody>
          <a:bodyPr/>
          <a:lstStyle/>
          <a:p>
            <a:r>
              <a:rPr lang="en-ZW" smtClean="0"/>
              <a:t>Display progress information in a stack data structure</a:t>
            </a:r>
          </a:p>
          <a:p>
            <a:pPr lvl="1"/>
            <a:r>
              <a:rPr lang="en-ZW" smtClean="0"/>
              <a:t>Subscribe to the ProgressNotify related events</a:t>
            </a:r>
          </a:p>
          <a:p>
            <a:pPr lvl="1"/>
            <a:r>
              <a:rPr lang="en-ZW" smtClean="0"/>
              <a:t>Access properties in the event handler arguments</a:t>
            </a:r>
          </a:p>
          <a:p>
            <a:pPr lvl="1"/>
            <a:r>
              <a:rPr lang="en-ZW" smtClean="0"/>
              <a:t>Organize the subtransaction progress information into a stack</a:t>
            </a:r>
            <a:endParaRPr lang="en-GB"/>
          </a:p>
        </p:txBody>
      </p:sp>
      <p:pic>
        <p:nvPicPr>
          <p:cNvPr id="4" name="Picture 3" descr="ProgressNotifier.png"/>
          <p:cNvPicPr>
            <a:picLocks noChangeAspect="1"/>
          </p:cNvPicPr>
          <p:nvPr/>
        </p:nvPicPr>
        <p:blipFill>
          <a:blip r:embed="rId2" cstate="print"/>
          <a:stretch>
            <a:fillRect/>
          </a:stretch>
        </p:blipFill>
        <p:spPr>
          <a:xfrm>
            <a:off x="561975" y="5272722"/>
            <a:ext cx="12035790" cy="3034665"/>
          </a:xfrm>
          <a:prstGeom prst="rect">
            <a:avLst/>
          </a:prstGeom>
        </p:spPr>
      </p:pic>
    </p:spTree>
    <p:extLst>
      <p:ext uri="{BB962C8B-B14F-4D97-AF65-F5344CB8AC3E}">
        <p14:creationId xmlns="" xmlns:p14="http://schemas.microsoft.com/office/powerpoint/2010/main" val="87360408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RoutingPreferenceTools</a:t>
            </a:r>
            <a:endParaRPr lang="en-GB"/>
          </a:p>
        </p:txBody>
      </p:sp>
      <p:sp>
        <p:nvSpPr>
          <p:cNvPr id="3" name="Content Placeholder 2"/>
          <p:cNvSpPr>
            <a:spLocks noGrp="1"/>
          </p:cNvSpPr>
          <p:nvPr>
            <p:ph idx="1"/>
          </p:nvPr>
        </p:nvSpPr>
        <p:spPr>
          <a:xfrm>
            <a:off x="593725" y="1525587"/>
            <a:ext cx="11761788" cy="3886200"/>
          </a:xfrm>
        </p:spPr>
        <p:txBody>
          <a:bodyPr/>
          <a:lstStyle/>
          <a:p>
            <a:r>
              <a:rPr lang="en-ZW" sz="2800" smtClean="0"/>
              <a:t>Routing preference analysis and reporting</a:t>
            </a:r>
          </a:p>
          <a:p>
            <a:pPr lvl="1"/>
            <a:r>
              <a:rPr lang="en-ZW" sz="2400" smtClean="0"/>
              <a:t>Analyse routing preferences of a given pipe type </a:t>
            </a:r>
          </a:p>
          <a:p>
            <a:pPr lvl="1"/>
            <a:r>
              <a:rPr lang="en-ZW" sz="2400" smtClean="0"/>
              <a:t>Check for common problems</a:t>
            </a:r>
          </a:p>
          <a:p>
            <a:pPr lvl="1"/>
            <a:r>
              <a:rPr lang="en-ZW" sz="2400" smtClean="0"/>
              <a:t>Look at all rules and criteria for a given pipe type</a:t>
            </a:r>
          </a:p>
          <a:p>
            <a:r>
              <a:rPr lang="en-ZW" sz="2800" smtClean="0"/>
              <a:t>Routing preference builder XML import and export </a:t>
            </a:r>
          </a:p>
          <a:p>
            <a:pPr lvl="1"/>
            <a:r>
              <a:rPr lang="en-ZW" sz="2400" smtClean="0"/>
              <a:t>CommandReadPreferences and CommandWritePreferences</a:t>
            </a:r>
          </a:p>
          <a:p>
            <a:pPr lvl="1"/>
            <a:r>
              <a:rPr lang="en-ZW" sz="2400" smtClean="0"/>
              <a:t>Set pipe type, fitting, and routing preferences in a project </a:t>
            </a:r>
          </a:p>
          <a:p>
            <a:pPr lvl="1"/>
            <a:r>
              <a:rPr lang="en-ZW" sz="2400" smtClean="0"/>
              <a:t>Export for archival, documentation, and collaboration purposes</a:t>
            </a:r>
          </a:p>
          <a:p>
            <a:pPr lvl="1"/>
            <a:r>
              <a:rPr lang="en-ZW" sz="2400" smtClean="0"/>
              <a:t>Enable users to work with RP data in a shareable XML format </a:t>
            </a:r>
          </a:p>
          <a:p>
            <a:pPr lvl="1"/>
            <a:r>
              <a:rPr lang="en-ZW" sz="2400" smtClean="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rcRect b="22632"/>
          <a:stretch>
            <a:fillRect/>
          </a:stretch>
        </p:blipFill>
        <p:spPr>
          <a:xfrm>
            <a:off x="866775" y="6115770"/>
            <a:ext cx="5554980" cy="2953617"/>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6810375" y="6869112"/>
            <a:ext cx="4762500" cy="981075"/>
          </a:xfrm>
          <a:prstGeom prst="rect">
            <a:avLst/>
          </a:prstGeom>
        </p:spPr>
      </p:pic>
    </p:spTree>
    <p:extLst>
      <p:ext uri="{BB962C8B-B14F-4D97-AF65-F5344CB8AC3E}">
        <p14:creationId xmlns="" xmlns:p14="http://schemas.microsoft.com/office/powerpoint/2010/main" val="263847035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ScheduleCreation</a:t>
            </a:r>
            <a:endParaRPr lang="en-GB"/>
          </a:p>
        </p:txBody>
      </p:sp>
      <p:sp>
        <p:nvSpPr>
          <p:cNvPr id="3" name="Content Placeholder 2"/>
          <p:cNvSpPr>
            <a:spLocks noGrp="1"/>
          </p:cNvSpPr>
          <p:nvPr>
            <p:ph idx="1"/>
          </p:nvPr>
        </p:nvSpPr>
        <p:spPr>
          <a:xfrm>
            <a:off x="593725" y="1525587"/>
            <a:ext cx="11761788" cy="3048000"/>
          </a:xfrm>
        </p:spPr>
        <p:txBody>
          <a:bodyPr/>
          <a:lstStyle/>
          <a:p>
            <a:r>
              <a:rPr lang="en-ZW" smtClean="0"/>
              <a:t>Create a wall category view schedule and display on sheet</a:t>
            </a:r>
          </a:p>
          <a:p>
            <a:pPr lvl="1"/>
            <a:r>
              <a:rPr lang="en-ZW" smtClean="0"/>
              <a:t>Create an empty wall schedule</a:t>
            </a:r>
          </a:p>
          <a:p>
            <a:pPr lvl="1"/>
            <a:r>
              <a:rPr lang="en-ZW" smtClean="0"/>
              <a:t>Add some schedule fields by schedulable field</a:t>
            </a:r>
          </a:p>
          <a:p>
            <a:pPr lvl="1"/>
            <a:r>
              <a:rPr lang="en-ZW" smtClean="0"/>
              <a:t>Create new schedule filter</a:t>
            </a:r>
          </a:p>
          <a:p>
            <a:pPr lvl="1"/>
            <a:r>
              <a:rPr lang="en-ZW" smtClean="0"/>
              <a:t>Create schedule sorting/grouping field</a:t>
            </a:r>
          </a:p>
          <a:p>
            <a:pPr lvl="1"/>
            <a:r>
              <a:rPr lang="en-ZW" smtClean="0"/>
              <a:t>Display a sheet containing the wall schedule</a:t>
            </a:r>
          </a:p>
          <a:p>
            <a:endParaRPr lang="en-GB"/>
          </a:p>
        </p:txBody>
      </p:sp>
      <p:pic>
        <p:nvPicPr>
          <p:cNvPr id="7" name="Picture 6" descr="2013_ScheduleCreation_walls.png"/>
          <p:cNvPicPr>
            <a:picLocks noChangeAspect="1"/>
          </p:cNvPicPr>
          <p:nvPr/>
        </p:nvPicPr>
        <p:blipFill>
          <a:blip r:embed="rId3" cstate="print"/>
          <a:stretch>
            <a:fillRect/>
          </a:stretch>
        </p:blipFill>
        <p:spPr>
          <a:xfrm>
            <a:off x="9067800" y="2716212"/>
            <a:ext cx="3152775" cy="3000375"/>
          </a:xfrm>
          <a:prstGeom prst="rect">
            <a:avLst/>
          </a:prstGeom>
        </p:spPr>
      </p:pic>
      <p:pic>
        <p:nvPicPr>
          <p:cNvPr id="8" name="Picture 7" descr="2013_ScheduleCreation_schedule.png"/>
          <p:cNvPicPr>
            <a:picLocks noChangeAspect="1"/>
          </p:cNvPicPr>
          <p:nvPr/>
        </p:nvPicPr>
        <p:blipFill>
          <a:blip r:embed="rId4" cstate="print"/>
          <a:stretch>
            <a:fillRect/>
          </a:stretch>
        </p:blipFill>
        <p:spPr>
          <a:xfrm>
            <a:off x="1171575" y="6173787"/>
            <a:ext cx="10144125" cy="2438400"/>
          </a:xfrm>
          <a:prstGeom prst="rect">
            <a:avLst/>
          </a:prstGeom>
        </p:spPr>
      </p:pic>
    </p:spTree>
    <p:extLst>
      <p:ext uri="{BB962C8B-B14F-4D97-AF65-F5344CB8AC3E}">
        <p14:creationId xmlns="" xmlns:p14="http://schemas.microsoft.com/office/powerpoint/2010/main" val="77287482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13_stairs_automation.png"/>
          <p:cNvPicPr>
            <a:picLocks noChangeAspect="1"/>
          </p:cNvPicPr>
          <p:nvPr/>
        </p:nvPicPr>
        <p:blipFill>
          <a:blip r:embed="rId2" cstate="print"/>
          <a:stretch>
            <a:fillRect/>
          </a:stretch>
        </p:blipFill>
        <p:spPr>
          <a:xfrm>
            <a:off x="8105775" y="2679700"/>
            <a:ext cx="4819650" cy="7077075"/>
          </a:xfrm>
          <a:prstGeom prst="rect">
            <a:avLst/>
          </a:prstGeom>
        </p:spPr>
      </p:pic>
      <p:sp>
        <p:nvSpPr>
          <p:cNvPr id="2" name="Title 1"/>
          <p:cNvSpPr>
            <a:spLocks noGrp="1"/>
          </p:cNvSpPr>
          <p:nvPr>
            <p:ph type="title"/>
          </p:nvPr>
        </p:nvSpPr>
        <p:spPr/>
        <p:txBody>
          <a:bodyPr/>
          <a:lstStyle/>
          <a:p>
            <a:r>
              <a:rPr lang="en-GB" smtClean="0"/>
              <a:t>StairsAutomation</a:t>
            </a:r>
            <a:endParaRPr lang="en-GB"/>
          </a:p>
        </p:txBody>
      </p:sp>
      <p:sp>
        <p:nvSpPr>
          <p:cNvPr id="3" name="Content Placeholder 2"/>
          <p:cNvSpPr>
            <a:spLocks noGrp="1"/>
          </p:cNvSpPr>
          <p:nvPr>
            <p:ph idx="1"/>
          </p:nvPr>
        </p:nvSpPr>
        <p:spPr>
          <a:xfrm>
            <a:off x="593725" y="1525587"/>
            <a:ext cx="11761788" cy="6324600"/>
          </a:xfrm>
        </p:spPr>
        <p:txBody>
          <a:bodyPr/>
          <a:lstStyle/>
          <a:p>
            <a:r>
              <a:rPr lang="en-ZW" smtClean="0"/>
              <a:t>Create a series of stair, run and landing configurations </a:t>
            </a:r>
          </a:p>
          <a:p>
            <a:r>
              <a:rPr lang="en-ZW" smtClean="0"/>
              <a:t>Based upon predefined hard-wired rules and parameters</a:t>
            </a:r>
          </a:p>
          <a:p>
            <a:pPr lvl="1"/>
            <a:r>
              <a:rPr lang="en-ZW" smtClean="0"/>
              <a:t>Use of StairsEditMode</a:t>
            </a:r>
          </a:p>
          <a:p>
            <a:pPr lvl="1"/>
            <a:r>
              <a:rPr lang="en-ZW" smtClean="0"/>
              <a:t>Creation of standard stairs runs</a:t>
            </a:r>
          </a:p>
          <a:p>
            <a:pPr lvl="1"/>
            <a:r>
              <a:rPr lang="en-ZW" smtClean="0"/>
              <a:t>Creation of sketched stairs runs</a:t>
            </a:r>
          </a:p>
          <a:p>
            <a:pPr lvl="1"/>
            <a:r>
              <a:rPr lang="en-ZW" smtClean="0"/>
              <a:t>Creation of sketched landings</a:t>
            </a:r>
          </a:p>
          <a:p>
            <a:r>
              <a:rPr lang="en-ZW" smtClean="0"/>
              <a:t>Configurations</a:t>
            </a:r>
          </a:p>
          <a:p>
            <a:pPr marL="622300" lvl="1" indent="-338138">
              <a:buFont typeface="+mj-lt"/>
              <a:buAutoNum type="arabicPeriod"/>
            </a:pPr>
            <a:r>
              <a:rPr lang="en-ZW" smtClean="0"/>
              <a:t>Single straight stair run </a:t>
            </a:r>
          </a:p>
          <a:p>
            <a:pPr marL="622300" lvl="1" indent="-338138">
              <a:buFont typeface="+mj-lt"/>
              <a:buAutoNum type="arabicPeriod"/>
            </a:pPr>
            <a:r>
              <a:rPr lang="en-ZW" smtClean="0"/>
              <a:t>Stairs/landing combination up to level 2 </a:t>
            </a:r>
          </a:p>
          <a:p>
            <a:pPr marL="622300" lvl="1" indent="-338138">
              <a:buFont typeface="+mj-lt"/>
              <a:buAutoNum type="arabicPeriod"/>
            </a:pPr>
            <a:r>
              <a:rPr lang="en-ZW" smtClean="0"/>
              <a:t>Multi-span stairs/landing combination up to level 3 </a:t>
            </a:r>
          </a:p>
          <a:p>
            <a:pPr marL="622300" lvl="1" indent="-338138">
              <a:buFont typeface="+mj-lt"/>
              <a:buAutoNum type="arabicPeriod"/>
            </a:pPr>
            <a:r>
              <a:rPr lang="en-ZW" smtClean="0"/>
              <a:t>Single curved stairs run </a:t>
            </a:r>
          </a:p>
          <a:p>
            <a:pPr marL="622300" lvl="1" indent="-338138">
              <a:buFont typeface="+mj-lt"/>
              <a:buAutoNum type="arabicPeriod"/>
            </a:pPr>
            <a:r>
              <a:rPr lang="en-ZW" smtClean="0"/>
              <a:t>Curve stairs run &gt; 360 degrees</a:t>
            </a:r>
          </a:p>
        </p:txBody>
      </p:sp>
    </p:spTree>
    <p:extLst>
      <p:ext uri="{BB962C8B-B14F-4D97-AF65-F5344CB8AC3E}">
        <p14:creationId xmlns="" xmlns:p14="http://schemas.microsoft.com/office/powerpoint/2010/main" val="189518539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3538"/>
            <a:ext cx="3321050" cy="1009649"/>
          </a:xfrm>
        </p:spPr>
        <p:txBody>
          <a:bodyPr/>
          <a:lstStyle/>
          <a:p>
            <a:r>
              <a:rPr lang="en-GB" smtClean="0"/>
              <a:t>UIAPI</a:t>
            </a:r>
            <a:endParaRPr lang="en-GB"/>
          </a:p>
        </p:txBody>
      </p:sp>
      <p:sp>
        <p:nvSpPr>
          <p:cNvPr id="3" name="Content Placeholder 2"/>
          <p:cNvSpPr>
            <a:spLocks noGrp="1"/>
          </p:cNvSpPr>
          <p:nvPr>
            <p:ph idx="1"/>
          </p:nvPr>
        </p:nvSpPr>
        <p:spPr>
          <a:xfrm>
            <a:off x="593725" y="1525587"/>
            <a:ext cx="8502650" cy="4267200"/>
          </a:xfrm>
        </p:spPr>
        <p:txBody>
          <a:bodyPr/>
          <a:lstStyle/>
          <a:p>
            <a:r>
              <a:rPr lang="en-ZW" smtClean="0"/>
              <a:t>New add-in integration API features</a:t>
            </a:r>
          </a:p>
          <a:p>
            <a:r>
              <a:rPr lang="en-ZW" smtClean="0"/>
              <a:t>Substitution of a built-in Revit command</a:t>
            </a:r>
          </a:p>
          <a:p>
            <a:r>
              <a:rPr lang="en-ZW" smtClean="0"/>
              <a:t>Setting contextual help for a ribbon button</a:t>
            </a:r>
          </a:p>
          <a:p>
            <a:pPr lvl="1"/>
            <a:r>
              <a:rPr lang="en-ZW" smtClean="0"/>
              <a:t>Internet URL, wiki, or local CHM file</a:t>
            </a:r>
          </a:p>
          <a:p>
            <a:r>
              <a:rPr lang="en-ZW" smtClean="0"/>
              <a:t>Options dialogue custom extension support</a:t>
            </a:r>
          </a:p>
          <a:p>
            <a:r>
              <a:rPr lang="en-ZW" smtClean="0"/>
              <a:t>Embedding a Revit view as a WPF control </a:t>
            </a:r>
          </a:p>
          <a:p>
            <a:r>
              <a:rPr lang="en-ZW" smtClean="0"/>
              <a:t>Drag and drop API</a:t>
            </a:r>
            <a:endParaRPr lang="en-ZW"/>
          </a:p>
        </p:txBody>
      </p:sp>
      <p:pic>
        <p:nvPicPr>
          <p:cNvPr id="4" name="Picture 3" descr="UiApi_panel.png"/>
          <p:cNvPicPr>
            <a:picLocks noChangeAspect="1"/>
          </p:cNvPicPr>
          <p:nvPr/>
        </p:nvPicPr>
        <p:blipFill>
          <a:blip r:embed="rId2" cstate="print"/>
          <a:stretch>
            <a:fillRect/>
          </a:stretch>
        </p:blipFill>
        <p:spPr>
          <a:xfrm>
            <a:off x="6234112" y="153987"/>
            <a:ext cx="6596063" cy="1131094"/>
          </a:xfrm>
          <a:prstGeom prst="rect">
            <a:avLst/>
          </a:prstGeom>
        </p:spPr>
      </p:pic>
      <p:pic>
        <p:nvPicPr>
          <p:cNvPr id="5" name="Picture 4" descr="2013_custom_options_wpf.png"/>
          <p:cNvPicPr>
            <a:picLocks noChangeAspect="1"/>
          </p:cNvPicPr>
          <p:nvPr/>
        </p:nvPicPr>
        <p:blipFill>
          <a:blip r:embed="rId3" cstate="print"/>
          <a:stretch>
            <a:fillRect/>
          </a:stretch>
        </p:blipFill>
        <p:spPr>
          <a:xfrm>
            <a:off x="8529637" y="5411787"/>
            <a:ext cx="4300538" cy="4093369"/>
          </a:xfrm>
          <a:prstGeom prst="rect">
            <a:avLst/>
          </a:prstGeom>
        </p:spPr>
      </p:pic>
      <p:pic>
        <p:nvPicPr>
          <p:cNvPr id="6" name="Picture 5" descr="2013_revit_view_in_wpf_control.png"/>
          <p:cNvPicPr>
            <a:picLocks noChangeAspect="1"/>
          </p:cNvPicPr>
          <p:nvPr/>
        </p:nvPicPr>
        <p:blipFill>
          <a:blip r:embed="rId4" cstate="print"/>
          <a:stretch>
            <a:fillRect/>
          </a:stretch>
        </p:blipFill>
        <p:spPr>
          <a:xfrm>
            <a:off x="9210675" y="1525587"/>
            <a:ext cx="3619500" cy="3649980"/>
          </a:xfrm>
          <a:prstGeom prst="rect">
            <a:avLst/>
          </a:prstGeom>
        </p:spPr>
      </p:pic>
      <p:pic>
        <p:nvPicPr>
          <p:cNvPr id="7" name="Picture 6" descr="drag_drop_form.png"/>
          <p:cNvPicPr>
            <a:picLocks noChangeAspect="1"/>
          </p:cNvPicPr>
          <p:nvPr/>
        </p:nvPicPr>
        <p:blipFill>
          <a:blip r:embed="rId5" cstate="print"/>
          <a:stretch>
            <a:fillRect/>
          </a:stretch>
        </p:blipFill>
        <p:spPr>
          <a:xfrm>
            <a:off x="622935" y="6021387"/>
            <a:ext cx="7711440" cy="3482340"/>
          </a:xfrm>
          <a:prstGeom prst="rect">
            <a:avLst/>
          </a:prstGeom>
        </p:spPr>
      </p:pic>
    </p:spTree>
    <p:extLst>
      <p:ext uri="{BB962C8B-B14F-4D97-AF65-F5344CB8AC3E}">
        <p14:creationId xmlns="" xmlns:p14="http://schemas.microsoft.com/office/powerpoint/2010/main" val="354704711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WorkThread</a:t>
            </a:r>
            <a:endParaRPr lang="en-GB"/>
          </a:p>
        </p:txBody>
      </p:sp>
      <p:sp>
        <p:nvSpPr>
          <p:cNvPr id="3" name="Content Placeholder 2"/>
          <p:cNvSpPr>
            <a:spLocks noGrp="1"/>
          </p:cNvSpPr>
          <p:nvPr>
            <p:ph idx="1"/>
          </p:nvPr>
        </p:nvSpPr>
        <p:spPr>
          <a:xfrm>
            <a:off x="593725" y="1525587"/>
            <a:ext cx="12084050" cy="3733800"/>
          </a:xfrm>
        </p:spPr>
        <p:txBody>
          <a:bodyPr/>
          <a:lstStyle/>
          <a:p>
            <a:r>
              <a:rPr lang="en-ZW" smtClean="0"/>
              <a:t>Utilise Idling event in a multi-threaded application</a:t>
            </a:r>
          </a:p>
          <a:p>
            <a:r>
              <a:rPr lang="en-ZW" smtClean="0"/>
              <a:t>Communicate with the Revit API from an external work thread</a:t>
            </a:r>
          </a:p>
          <a:p>
            <a:pPr lvl="1"/>
            <a:r>
              <a:rPr lang="en-ZW" smtClean="0"/>
              <a:t>Similar to modeless interaction from same thread</a:t>
            </a:r>
          </a:p>
          <a:p>
            <a:pPr lvl="1"/>
            <a:r>
              <a:rPr lang="en-ZW" smtClean="0"/>
              <a:t>External application to handle events </a:t>
            </a:r>
          </a:p>
          <a:p>
            <a:pPr lvl="1"/>
            <a:r>
              <a:rPr lang="en-ZW" smtClean="0"/>
              <a:t>External command to select BIM element face and start analysis simulation</a:t>
            </a:r>
          </a:p>
          <a:p>
            <a:pPr lvl="1"/>
            <a:r>
              <a:rPr lang="en-ZW" smtClean="0"/>
              <a:t>Display simulated result using Analysis Visualisation Framework</a:t>
            </a:r>
          </a:p>
          <a:p>
            <a:pPr lvl="1"/>
            <a:r>
              <a:rPr lang="en-ZW" smtClean="0"/>
              <a:t>Continue working in model</a:t>
            </a:r>
          </a:p>
          <a:p>
            <a:pPr lvl="1"/>
            <a:r>
              <a:rPr lang="en-ZW" smtClean="0"/>
              <a:t>Every modification triggers recalculation and redisplay</a:t>
            </a:r>
            <a:endParaRPr lang="en-GB"/>
          </a:p>
        </p:txBody>
      </p:sp>
      <p:pic>
        <p:nvPicPr>
          <p:cNvPr id="4" name="Picture 3" descr="WorkThread.png"/>
          <p:cNvPicPr>
            <a:picLocks noChangeAspect="1"/>
          </p:cNvPicPr>
          <p:nvPr/>
        </p:nvPicPr>
        <p:blipFill>
          <a:blip r:embed="rId2" cstate="print"/>
          <a:stretch>
            <a:fillRect/>
          </a:stretch>
        </p:blipFill>
        <p:spPr>
          <a:xfrm>
            <a:off x="4524375" y="6316662"/>
            <a:ext cx="3990975" cy="3286125"/>
          </a:xfrm>
          <a:prstGeom prst="rect">
            <a:avLst/>
          </a:prstGeom>
        </p:spPr>
      </p:pic>
      <p:sp>
        <p:nvSpPr>
          <p:cNvPr id="5" name="Rectangle 4"/>
          <p:cNvSpPr/>
          <p:nvPr/>
        </p:nvSpPr>
        <p:spPr>
          <a:xfrm>
            <a:off x="5513958" y="4632167"/>
            <a:ext cx="1983235" cy="492443"/>
          </a:xfrm>
          <a:prstGeom prst="rect">
            <a:avLst/>
          </a:prstGeom>
        </p:spPr>
        <p:txBody>
          <a:bodyPr wrap="none">
            <a:spAutoFit/>
          </a:bodyPr>
          <a:lstStyle/>
          <a:p>
            <a:r>
              <a:rPr lang="en-US" smtClean="0"/>
              <a:t>RvtSamples</a:t>
            </a:r>
            <a:endParaRPr lang="en-GB"/>
          </a:p>
        </p:txBody>
      </p:sp>
    </p:spTree>
    <p:extLst>
      <p:ext uri="{BB962C8B-B14F-4D97-AF65-F5344CB8AC3E}">
        <p14:creationId xmlns="" xmlns:p14="http://schemas.microsoft.com/office/powerpoint/2010/main" val="141389262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Manual Mode and Using Transactions</a:t>
            </a:r>
            <a:endParaRPr lang="en-GB"/>
          </a:p>
        </p:txBody>
      </p:sp>
      <p:sp>
        <p:nvSpPr>
          <p:cNvPr id="3" name="Content Placeholder 2"/>
          <p:cNvSpPr>
            <a:spLocks noGrp="1"/>
          </p:cNvSpPr>
          <p:nvPr>
            <p:ph idx="1"/>
          </p:nvPr>
        </p:nvSpPr>
        <p:spPr/>
        <p:txBody>
          <a:bodyPr/>
          <a:lstStyle/>
          <a:p>
            <a:r>
              <a:rPr lang="en-GB" smtClean="0"/>
              <a:t>All Revit API calls need a valid context, including </a:t>
            </a:r>
          </a:p>
          <a:p>
            <a:pPr lvl="1"/>
            <a:r>
              <a:rPr lang="en-GB" smtClean="0"/>
              <a:t>DoDragDrop</a:t>
            </a:r>
          </a:p>
          <a:p>
            <a:pPr lvl="1"/>
            <a:r>
              <a:rPr lang="en-GB" smtClean="0"/>
              <a:t>IsQuiescent</a:t>
            </a:r>
          </a:p>
          <a:p>
            <a:r>
              <a:rPr lang="en-GB" smtClean="0"/>
              <a:t>Automatic transaction mode is inofficially deprecated</a:t>
            </a:r>
          </a:p>
          <a:p>
            <a:r>
              <a:rPr lang="en-GB" smtClean="0"/>
              <a:t>Dispose of transactions</a:t>
            </a:r>
          </a:p>
          <a:p>
            <a:r>
              <a:rPr lang="en-GB" smtClean="0"/>
              <a:t>Easiest way is 'using' statement</a:t>
            </a:r>
          </a:p>
          <a:p>
            <a:pPr lvl="4"/>
            <a:endParaRPr lang="en-GB" smtClean="0"/>
          </a:p>
          <a:p>
            <a:pPr lvl="4"/>
            <a:r>
              <a:rPr lang="en-GB" smtClean="0"/>
              <a:t>using( Transaction tx = new Transaction( doc ) )</a:t>
            </a:r>
          </a:p>
          <a:p>
            <a:pPr lvl="4"/>
            <a:r>
              <a:rPr lang="en-GB" smtClean="0"/>
              <a:t>{</a:t>
            </a:r>
          </a:p>
          <a:p>
            <a:pPr lvl="4"/>
            <a:r>
              <a:rPr lang="en-GB" smtClean="0"/>
              <a:t>  tx.Start( "Transaction Name" );</a:t>
            </a:r>
          </a:p>
          <a:p>
            <a:pPr lvl="4"/>
            <a:r>
              <a:rPr lang="en-GB" smtClean="0"/>
              <a:t>  // . . .</a:t>
            </a:r>
          </a:p>
          <a:p>
            <a:pPr lvl="4"/>
            <a:r>
              <a:rPr lang="en-GB" smtClean="0"/>
              <a:t>  tx.Commit();</a:t>
            </a:r>
          </a:p>
          <a:p>
            <a:pPr lvl="4"/>
            <a:r>
              <a:rPr lang="en-GB" smtClean="0"/>
              <a:t>}</a:t>
            </a:r>
          </a:p>
          <a:p>
            <a:pPr lvl="4"/>
            <a:endParaRPr lang="en-GB" smtClean="0"/>
          </a:p>
          <a:p>
            <a:pPr lvl="1">
              <a:buNone/>
            </a:pPr>
            <a:r>
              <a:rPr lang="en-GB" sz="1800" smtClean="0">
                <a:hlinkClick r:id="rId3"/>
              </a:rPr>
              <a:t>http://thebuildingcoder.typepad.com/blog/2012/04/drag-and-drop-api.html</a:t>
            </a:r>
            <a:endParaRPr lang="en-GB" sz="1800" smtClean="0"/>
          </a:p>
          <a:p>
            <a:pPr lvl="1">
              <a:buNone/>
            </a:pPr>
            <a:r>
              <a:rPr lang="en-GB" sz="1800" smtClean="0">
                <a:hlinkClick r:id="rId4"/>
              </a:rPr>
              <a:t>http://thebuildingcoder.typepad.com/blog/2012/04/scope-and-dispose-transactions.html</a:t>
            </a:r>
            <a:endParaRPr lang="en-GB" sz="1800" smtClean="0"/>
          </a:p>
          <a:p>
            <a:pPr lvl="1">
              <a:buNone/>
            </a:pPr>
            <a:r>
              <a:rPr lang="en-GB" sz="1800" smtClean="0">
                <a:hlinkClick r:id="rId5"/>
              </a:rPr>
              <a:t>http://thebuildingcoder.typepad.com/blog/2012/04/using-using-automagically-disposes-and-rolls-back.html</a:t>
            </a:r>
            <a:endParaRPr lang="en-GB" sz="1800" smtClean="0"/>
          </a:p>
          <a:p>
            <a:endParaRPr lang="en-GB" smtClean="0"/>
          </a:p>
          <a:p>
            <a:endParaRPr lang="en-GB"/>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AEC Developer Camp </a:t>
            </a:r>
            <a:endParaRPr lang="en-US" dirty="0"/>
          </a:p>
        </p:txBody>
      </p:sp>
      <p:sp>
        <p:nvSpPr>
          <p:cNvPr id="3" name="Content Placeholder 2"/>
          <p:cNvSpPr>
            <a:spLocks noGrp="1"/>
          </p:cNvSpPr>
          <p:nvPr>
            <p:ph idx="1"/>
          </p:nvPr>
        </p:nvSpPr>
        <p:spPr>
          <a:xfrm>
            <a:off x="561975" y="1449387"/>
            <a:ext cx="11762080" cy="7010400"/>
          </a:xfrm>
        </p:spPr>
        <p:txBody>
          <a:bodyPr/>
          <a:lstStyle/>
          <a:p>
            <a:r>
              <a:rPr lang="en-US" smtClean="0"/>
              <a:t>June 6-7, 2012 Westin Waltham-Boston, MA </a:t>
            </a:r>
          </a:p>
          <a:p>
            <a:pPr lvl="1"/>
            <a:r>
              <a:rPr lang="en-US" smtClean="0"/>
              <a:t>Customization focused 2 day training camp</a:t>
            </a:r>
          </a:p>
          <a:p>
            <a:pPr lvl="1"/>
            <a:r>
              <a:rPr lang="en-US" smtClean="0"/>
              <a:t>Anybody who is interested in customizing can attend </a:t>
            </a:r>
          </a:p>
          <a:p>
            <a:pPr lvl="1"/>
            <a:r>
              <a:rPr lang="en-US" smtClean="0"/>
              <a:t>Optional DevLab June 8</a:t>
            </a:r>
          </a:p>
          <a:p>
            <a:pPr lvl="1"/>
            <a:endParaRPr lang="en-US" smtClean="0"/>
          </a:p>
          <a:p>
            <a:r>
              <a:rPr lang="en-US" smtClean="0"/>
              <a:t>Great opportunity to</a:t>
            </a:r>
          </a:p>
          <a:p>
            <a:pPr lvl="1"/>
            <a:r>
              <a:rPr lang="en-US" smtClean="0"/>
              <a:t>Learn Autodesk’s latest technology </a:t>
            </a:r>
          </a:p>
          <a:p>
            <a:pPr lvl="1"/>
            <a:r>
              <a:rPr lang="en-US" smtClean="0"/>
              <a:t>Talk with Autodesk management and engineering</a:t>
            </a:r>
          </a:p>
          <a:p>
            <a:pPr lvl="1"/>
            <a:r>
              <a:rPr lang="en-US" smtClean="0"/>
              <a:t>Have one-on-one meetings </a:t>
            </a:r>
          </a:p>
          <a:p>
            <a:pPr lvl="1"/>
            <a:r>
              <a:rPr lang="en-US" smtClean="0"/>
              <a:t>Share information with other customers and developers</a:t>
            </a:r>
          </a:p>
          <a:p>
            <a:endParaRPr lang="en-US" smtClean="0"/>
          </a:p>
          <a:p>
            <a:r>
              <a:rPr lang="en-US" smtClean="0"/>
              <a:t>More information and registration at</a:t>
            </a:r>
          </a:p>
          <a:p>
            <a:pPr algn="ctr">
              <a:buNone/>
            </a:pPr>
            <a:r>
              <a:rPr lang="en-US" smtClean="0">
                <a:hlinkClick r:id="rId3"/>
              </a:rPr>
              <a:t>http://www.cvent.com/d/ycq03r</a:t>
            </a:r>
            <a:endParaRPr lang="en-US" smtClean="0"/>
          </a:p>
          <a:p>
            <a:endParaRPr lang="en-US" smtClean="0"/>
          </a:p>
          <a:p>
            <a:endParaRPr lang="en-US" dirty="0"/>
          </a:p>
        </p:txBody>
      </p:sp>
    </p:spTree>
    <p:extLst>
      <p:ext uri="{BB962C8B-B14F-4D97-AF65-F5344CB8AC3E}">
        <p14:creationId xmlns="" xmlns:p14="http://schemas.microsoft.com/office/powerpoint/2010/main" val="77200705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AEC DevBlog  </a:t>
            </a:r>
            <a:r>
              <a:rPr lang="en-US" i="1" smtClean="0">
                <a:solidFill>
                  <a:schemeClr val="accent1">
                    <a:lumMod val="60000"/>
                    <a:lumOff val="40000"/>
                  </a:schemeClr>
                </a:solidFill>
              </a:rPr>
              <a:t>New!</a:t>
            </a:r>
            <a:endParaRPr lang="en-US" i="1" dirty="0">
              <a:solidFill>
                <a:schemeClr val="accent1">
                  <a:lumMod val="60000"/>
                  <a:lumOff val="40000"/>
                </a:schemeClr>
              </a:solidFill>
            </a:endParaRPr>
          </a:p>
        </p:txBody>
      </p:sp>
      <p:sp>
        <p:nvSpPr>
          <p:cNvPr id="3" name="Content Placeholder 2"/>
          <p:cNvSpPr>
            <a:spLocks noGrp="1"/>
          </p:cNvSpPr>
          <p:nvPr>
            <p:ph idx="1"/>
          </p:nvPr>
        </p:nvSpPr>
        <p:spPr>
          <a:xfrm>
            <a:off x="593725" y="1677987"/>
            <a:ext cx="11762080" cy="3200400"/>
          </a:xfrm>
        </p:spPr>
        <p:txBody>
          <a:bodyPr/>
          <a:lstStyle/>
          <a:p>
            <a:pPr marL="0" indent="0" algn="ctr">
              <a:buNone/>
            </a:pPr>
            <a:r>
              <a:rPr lang="en-US" smtClean="0">
                <a:hlinkClick r:id="rId3"/>
              </a:rPr>
              <a:t>http://adndevblog.typepad.com/AEC</a:t>
            </a:r>
            <a:r>
              <a:rPr lang="en-US" smtClean="0"/>
              <a:t> </a:t>
            </a:r>
          </a:p>
          <a:p>
            <a:pPr marL="0" indent="0">
              <a:spcBef>
                <a:spcPts val="3600"/>
              </a:spcBef>
              <a:buNone/>
            </a:pPr>
            <a:r>
              <a:rPr lang="en-US" smtClean="0"/>
              <a:t>Group blog by Autodesk Developer Technical Services members</a:t>
            </a:r>
          </a:p>
          <a:p>
            <a:pPr marL="0" indent="0">
              <a:spcBef>
                <a:spcPts val="3600"/>
              </a:spcBef>
              <a:buNone/>
            </a:pPr>
            <a:r>
              <a:rPr lang="en-US" smtClean="0"/>
              <a:t>Resource for software developers working with Revit, Navisworks and other Autodesk AEC and BIM technologies</a:t>
            </a:r>
            <a:endParaRPr lang="en-US" dirty="0"/>
          </a:p>
        </p:txBody>
      </p:sp>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57450" y="5106987"/>
            <a:ext cx="8848725" cy="333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809545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Polls About You</a:t>
            </a:r>
          </a:p>
        </p:txBody>
      </p:sp>
      <p:sp>
        <p:nvSpPr>
          <p:cNvPr id="11267" name="Rectangle 3"/>
          <p:cNvSpPr>
            <a:spLocks noGrp="1" noChangeArrowheads="1"/>
          </p:cNvSpPr>
          <p:nvPr>
            <p:ph idx="1"/>
          </p:nvPr>
        </p:nvSpPr>
        <p:spPr>
          <a:xfrm>
            <a:off x="561975" y="1754187"/>
            <a:ext cx="12115800" cy="6699652"/>
          </a:xfrm>
        </p:spPr>
        <p:txBody>
          <a:bodyPr/>
          <a:lstStyle/>
          <a:p>
            <a:pPr marL="0" indent="0">
              <a:buNone/>
            </a:pPr>
            <a:r>
              <a:rPr lang="en-US" dirty="0" smtClean="0"/>
              <a:t>1. What category best describes your main professional activity?</a:t>
            </a:r>
          </a:p>
          <a:p>
            <a:pPr lvl="1"/>
            <a:r>
              <a:rPr lang="en-GB" dirty="0" smtClean="0"/>
              <a:t>Architect, Engineer, Constructor, Programmer, Manager, Other</a:t>
            </a:r>
          </a:p>
          <a:p>
            <a:pPr marL="0" indent="0">
              <a:buNone/>
            </a:pPr>
            <a:r>
              <a:rPr lang="en-US" dirty="0" smtClean="0"/>
              <a:t>2. How would you rate your level of experience with the Revit products?</a:t>
            </a:r>
          </a:p>
          <a:p>
            <a:pPr lvl="1"/>
            <a:r>
              <a:rPr lang="en-GB" dirty="0" smtClean="0"/>
              <a:t>Very experienced, Quite experienced, Not experienced</a:t>
            </a:r>
          </a:p>
          <a:p>
            <a:pPr marL="0" indent="0">
              <a:buNone/>
            </a:pPr>
            <a:r>
              <a:rPr lang="en-US" dirty="0" smtClean="0"/>
              <a:t>3. How would you rate your level of experience with the Revit API?</a:t>
            </a:r>
          </a:p>
          <a:p>
            <a:pPr lvl="1"/>
            <a:r>
              <a:rPr lang="en-GB" dirty="0" smtClean="0"/>
              <a:t>Very experienced, Quite experienced, Not experienced</a:t>
            </a:r>
          </a:p>
          <a:p>
            <a:pPr marL="0" indent="0">
              <a:buNone/>
            </a:pPr>
            <a:r>
              <a:rPr lang="en-US" dirty="0" smtClean="0"/>
              <a:t>4. Which statement best describes you?</a:t>
            </a:r>
          </a:p>
          <a:p>
            <a:pPr lvl="1"/>
            <a:r>
              <a:rPr lang="en-US" dirty="0" smtClean="0"/>
              <a:t>This topic directly affects my work today</a:t>
            </a:r>
          </a:p>
          <a:p>
            <a:pPr lvl="1"/>
            <a:r>
              <a:rPr lang="en-US" dirty="0" smtClean="0"/>
              <a:t>I expect this topic to be useful to me in the future</a:t>
            </a:r>
          </a:p>
          <a:p>
            <a:pPr lvl="1"/>
            <a:r>
              <a:rPr lang="en-GB" dirty="0" smtClean="0"/>
              <a:t>I'm evaluating this technology</a:t>
            </a:r>
          </a:p>
          <a:p>
            <a:pPr lvl="1"/>
            <a:r>
              <a:rPr lang="en-GB" dirty="0" smtClean="0"/>
              <a:t>None of the above</a:t>
            </a:r>
          </a:p>
        </p:txBody>
      </p:sp>
    </p:spTree>
    <p:extLst>
      <p:ext uri="{BB962C8B-B14F-4D97-AF65-F5344CB8AC3E}">
        <p14:creationId xmlns="" xmlns:p14="http://schemas.microsoft.com/office/powerpoint/2010/main" val="131258960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API Wishlist Survey, Spring 2012  </a:t>
            </a:r>
            <a:endParaRPr lang="en-US" dirty="0"/>
          </a:p>
        </p:txBody>
      </p:sp>
      <p:sp>
        <p:nvSpPr>
          <p:cNvPr id="3" name="Content Placeholder 2"/>
          <p:cNvSpPr>
            <a:spLocks noGrp="1"/>
          </p:cNvSpPr>
          <p:nvPr>
            <p:ph idx="1"/>
          </p:nvPr>
        </p:nvSpPr>
        <p:spPr/>
        <p:txBody>
          <a:bodyPr/>
          <a:lstStyle/>
          <a:p>
            <a:pPr>
              <a:buNone/>
            </a:pPr>
            <a:r>
              <a:rPr lang="en-US" smtClean="0"/>
              <a:t>API wishlist survey coming soon </a:t>
            </a:r>
          </a:p>
          <a:p>
            <a:pPr lvl="1"/>
            <a:r>
              <a:rPr lang="en-US" smtClean="0"/>
              <a:t>Please keep eyes on our blogs for announcement</a:t>
            </a:r>
          </a:p>
          <a:p>
            <a:pPr lvl="1"/>
            <a:r>
              <a:rPr lang="en-US" smtClean="0"/>
              <a:t>The Building Coder blog: </a:t>
            </a:r>
            <a:r>
              <a:rPr lang="en-US" smtClean="0">
                <a:hlinkClick r:id="rId3"/>
              </a:rPr>
              <a:t>http://thebuildingcoder.typepad.com</a:t>
            </a:r>
            <a:endParaRPr lang="en-US" smtClean="0"/>
          </a:p>
          <a:p>
            <a:pPr lvl="1"/>
            <a:r>
              <a:rPr lang="en-US" smtClean="0"/>
              <a:t>ADN DevBlog: </a:t>
            </a:r>
            <a:r>
              <a:rPr lang="en-US" smtClean="0">
                <a:hlinkClick r:id="rId4"/>
              </a:rPr>
              <a:t>http://adndevblog.typepad.com/AEC</a:t>
            </a:r>
            <a:endParaRPr lang="en-US" smtClean="0"/>
          </a:p>
          <a:p>
            <a:pPr marL="0" indent="0">
              <a:spcBef>
                <a:spcPts val="3000"/>
              </a:spcBef>
              <a:buNone/>
            </a:pPr>
            <a:r>
              <a:rPr lang="en-US" smtClean="0"/>
              <a:t>This is your chance to raise your voice and influence the future API enhancement planning</a:t>
            </a:r>
          </a:p>
          <a:p>
            <a:pPr marL="0" indent="0">
              <a:spcBef>
                <a:spcPts val="3000"/>
              </a:spcBef>
              <a:buNone/>
            </a:pPr>
            <a:r>
              <a:rPr lang="en-US" smtClean="0"/>
              <a:t>We appreciate your feedback!</a:t>
            </a:r>
            <a:endParaRPr lang="en-US" dirty="0" smtClean="0"/>
          </a:p>
        </p:txBody>
      </p:sp>
    </p:spTree>
    <p:extLst>
      <p:ext uri="{BB962C8B-B14F-4D97-AF65-F5344CB8AC3E}">
        <p14:creationId xmlns:p14="http://schemas.microsoft.com/office/powerpoint/2010/main" xmlns="" val="39238668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Learning More</a:t>
            </a:r>
            <a:endParaRPr lang="en-GB" noProof="0" dirty="0"/>
          </a:p>
        </p:txBody>
      </p:sp>
      <p:sp>
        <p:nvSpPr>
          <p:cNvPr id="3" name="Content Placeholder 2"/>
          <p:cNvSpPr>
            <a:spLocks noGrp="1"/>
          </p:cNvSpPr>
          <p:nvPr>
            <p:ph idx="1"/>
          </p:nvPr>
        </p:nvSpPr>
        <p:spPr>
          <a:xfrm>
            <a:off x="593725" y="1296987"/>
            <a:ext cx="11762080" cy="7924800"/>
          </a:xfrm>
        </p:spPr>
        <p:txBody>
          <a:bodyPr/>
          <a:lstStyle/>
          <a:p>
            <a:r>
              <a:rPr lang="en-US" sz="2800" smtClean="0"/>
              <a:t>Revit Developer Center: </a:t>
            </a:r>
            <a:r>
              <a:rPr lang="en-GB" sz="2800" smtClean="0"/>
              <a:t>Revit SDK, Samples, API Help File, DevTV Introduction to Revit Programming, My First Revit Plugin</a:t>
            </a:r>
            <a:endParaRPr lang="en-US" sz="2800" smtClean="0"/>
          </a:p>
          <a:p>
            <a:pPr lvl="1"/>
            <a:r>
              <a:rPr lang="en-GB" sz="2400" smtClean="0">
                <a:hlinkClick r:id="rId3"/>
              </a:rPr>
              <a:t>http://www.autodesk.com/developrevit</a:t>
            </a:r>
            <a:endParaRPr lang="en-GB" sz="2400" smtClean="0"/>
          </a:p>
          <a:p>
            <a:r>
              <a:rPr lang="en-GB" sz="2800" smtClean="0"/>
              <a:t>, Developer's Guide</a:t>
            </a:r>
          </a:p>
          <a:p>
            <a:pPr lvl="1"/>
            <a:r>
              <a:rPr lang="en-GB" sz="2400" smtClean="0">
                <a:hlinkClick r:id="rId4"/>
              </a:rPr>
              <a:t>http://wikihelp.autodesk.com/Revit</a:t>
            </a:r>
            <a:r>
              <a:rPr lang="en-GB" sz="2400" smtClean="0"/>
              <a:t> &gt; API Developer's Guide</a:t>
            </a:r>
            <a:endParaRPr lang="en-GB" sz="2400" smtClean="0">
              <a:hlinkClick r:id="rId4"/>
            </a:endParaRPr>
          </a:p>
          <a:p>
            <a:r>
              <a:rPr lang="en-GB" sz="2800" smtClean="0"/>
              <a:t>Revit API Webcasts and Trainings</a:t>
            </a:r>
          </a:p>
          <a:p>
            <a:pPr lvl="1"/>
            <a:r>
              <a:rPr lang="en-GB" sz="2400" smtClean="0">
                <a:hlinkClick r:id="rId5"/>
              </a:rPr>
              <a:t>http://www.adskconsulting.com/adn/cs/api_course_sched.php</a:t>
            </a:r>
            <a:r>
              <a:rPr lang="en-GB" sz="2400" smtClean="0"/>
              <a:t> &gt; Revit API</a:t>
            </a:r>
          </a:p>
          <a:p>
            <a:r>
              <a:rPr lang="en-GB" sz="2800" smtClean="0"/>
              <a:t>Discussion Group</a:t>
            </a:r>
          </a:p>
          <a:p>
            <a:pPr lvl="1"/>
            <a:r>
              <a:rPr lang="en-GB" sz="2400" smtClean="0">
                <a:hlinkClick r:id="rId6"/>
              </a:rPr>
              <a:t>http://discussion.autodesk.com</a:t>
            </a:r>
            <a:r>
              <a:rPr lang="en-GB" sz="2400" smtClean="0"/>
              <a:t> &gt; Revit Architecture &gt; Revit API</a:t>
            </a:r>
          </a:p>
          <a:p>
            <a:r>
              <a:rPr lang="en-GB" sz="2800" smtClean="0"/>
              <a:t>API Training Classes</a:t>
            </a:r>
          </a:p>
          <a:p>
            <a:pPr lvl="1"/>
            <a:r>
              <a:rPr lang="en-GB" sz="2400" smtClean="0">
                <a:hlinkClick r:id="rId6"/>
              </a:rPr>
              <a:t>http://</a:t>
            </a:r>
            <a:r>
              <a:rPr lang="en-GB" sz="2400" smtClean="0">
                <a:hlinkClick r:id="rId7"/>
              </a:rPr>
              <a:t>www.autodesk.com/apitraining</a:t>
            </a:r>
            <a:endParaRPr lang="en-GB" sz="2400" smtClean="0"/>
          </a:p>
          <a:p>
            <a:r>
              <a:rPr lang="en-GB" sz="2800" smtClean="0"/>
              <a:t>The Building Coder, Jeremy Tammik's Revit API Blog</a:t>
            </a:r>
          </a:p>
          <a:p>
            <a:pPr lvl="1"/>
            <a:r>
              <a:rPr lang="en-GB" sz="2400" smtClean="0">
                <a:hlinkClick r:id="rId8"/>
              </a:rPr>
              <a:t>http://thebuildingcoder.typepad.com</a:t>
            </a:r>
            <a:endParaRPr lang="en-GB" sz="2400" smtClean="0"/>
          </a:p>
          <a:p>
            <a:r>
              <a:rPr lang="en-GB" sz="2800" smtClean="0"/>
              <a:t>ADN, The Autodesk Developer Network</a:t>
            </a:r>
          </a:p>
          <a:p>
            <a:pPr lvl="1"/>
            <a:r>
              <a:rPr lang="en-GB" sz="2400" smtClean="0">
                <a:hlinkClick r:id="rId6"/>
              </a:rPr>
              <a:t>http://</a:t>
            </a:r>
            <a:r>
              <a:rPr lang="en-GB" sz="2400" smtClean="0">
                <a:hlinkClick r:id="rId9"/>
              </a:rPr>
              <a:t>www.autodesk.com/joinadn</a:t>
            </a:r>
            <a:endParaRPr lang="en-GB" sz="2400" smtClean="0"/>
          </a:p>
          <a:p>
            <a:r>
              <a:rPr lang="en-GB" sz="2800" smtClean="0"/>
              <a:t>DevHelp Online for ADN members</a:t>
            </a:r>
          </a:p>
          <a:p>
            <a:pPr lvl="1"/>
            <a:r>
              <a:rPr lang="en-GB" sz="2400" smtClean="0">
                <a:hlinkClick r:id="rId8"/>
              </a:rPr>
              <a:t>http://adn.autodesk.com</a:t>
            </a:r>
            <a:endParaRPr lang="en-GB" sz="2400" dirty="0" smtClean="0"/>
          </a:p>
        </p:txBody>
      </p:sp>
    </p:spTree>
    <p:extLst>
      <p:ext uri="{BB962C8B-B14F-4D97-AF65-F5344CB8AC3E}">
        <p14:creationId xmlns="" xmlns:p14="http://schemas.microsoft.com/office/powerpoint/2010/main" val="421044149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Polls About the Presentation</a:t>
            </a:r>
            <a:endParaRPr lang="en-GB"/>
          </a:p>
        </p:txBody>
      </p:sp>
      <p:sp>
        <p:nvSpPr>
          <p:cNvPr id="3" name="Content Placeholder 2"/>
          <p:cNvSpPr>
            <a:spLocks noGrp="1"/>
          </p:cNvSpPr>
          <p:nvPr>
            <p:ph idx="1"/>
          </p:nvPr>
        </p:nvSpPr>
        <p:spPr/>
        <p:txBody>
          <a:bodyPr/>
          <a:lstStyle/>
          <a:p>
            <a:r>
              <a:rPr lang="en-ZW" sz="2800" smtClean="0"/>
              <a:t>5. How was the audio quality of the presentation?</a:t>
            </a:r>
          </a:p>
          <a:p>
            <a:pPr lvl="1"/>
            <a:r>
              <a:rPr lang="en-ZW" sz="2400" smtClean="0"/>
              <a:t>Good, Acceptable, Poor</a:t>
            </a:r>
          </a:p>
          <a:p>
            <a:r>
              <a:rPr lang="en-ZW" sz="2800" smtClean="0"/>
              <a:t>6. How was the visual quality of the presentation?</a:t>
            </a:r>
          </a:p>
          <a:p>
            <a:pPr lvl="1"/>
            <a:r>
              <a:rPr lang="en-ZW" sz="2400" smtClean="0"/>
              <a:t>Good, Acceptable, Poor</a:t>
            </a:r>
          </a:p>
          <a:p>
            <a:r>
              <a:rPr lang="en-ZW" sz="2800" smtClean="0"/>
              <a:t>7. How do you rate the presentation material?</a:t>
            </a:r>
          </a:p>
          <a:p>
            <a:pPr lvl="1"/>
            <a:r>
              <a:rPr lang="en-ZW" sz="2400" smtClean="0"/>
              <a:t>Excellent, Good, Okay, Poor</a:t>
            </a:r>
          </a:p>
          <a:p>
            <a:r>
              <a:rPr lang="en-ZW" sz="2800" smtClean="0"/>
              <a:t>8. How do you rate the presentation delivery?</a:t>
            </a:r>
          </a:p>
          <a:p>
            <a:pPr lvl="1"/>
            <a:r>
              <a:rPr lang="en-ZW" sz="2400" smtClean="0"/>
              <a:t>Excellent, Good, Okay, Poor</a:t>
            </a:r>
          </a:p>
          <a:p>
            <a:r>
              <a:rPr lang="en-ZW" sz="2800" smtClean="0"/>
              <a:t>9. Would you recommend this webcast to a friend or colleague?</a:t>
            </a:r>
          </a:p>
          <a:p>
            <a:pPr lvl="1"/>
            <a:r>
              <a:rPr lang="en-ZW" sz="2400" smtClean="0"/>
              <a:t>Yes, No</a:t>
            </a:r>
          </a:p>
          <a:p>
            <a:r>
              <a:rPr lang="en-ZW" sz="2800" smtClean="0"/>
              <a:t>10. What API topics would you be interested in for future webcasts?</a:t>
            </a:r>
          </a:p>
          <a:p>
            <a:pPr lvl="1"/>
            <a:r>
              <a:rPr lang="en-ZW" sz="2400" smtClean="0"/>
              <a:t>Advanced UI API, IFC Open Source, Materials and Physical Properties, Revit Server API, Revit Links API, Schedule API</a:t>
            </a:r>
          </a:p>
          <a:p>
            <a:pPr lvl="1"/>
            <a:r>
              <a:rPr lang="en-ZW" sz="2400" smtClean="0"/>
              <a:t>(For other topics and multiple choices, please send suggestions through Q&amp;A)</a:t>
            </a:r>
          </a:p>
        </p:txBody>
      </p:sp>
    </p:spTree>
    <p:extLst>
      <p:ext uri="{BB962C8B-B14F-4D97-AF65-F5344CB8AC3E}">
        <p14:creationId xmlns="" xmlns:p14="http://schemas.microsoft.com/office/powerpoint/2010/main" val="236492110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and Answers</a:t>
            </a:r>
            <a:endParaRPr lang="en-GB" dirty="0"/>
          </a:p>
        </p:txBody>
      </p:sp>
    </p:spTree>
    <p:extLst>
      <p:ext uri="{BB962C8B-B14F-4D97-AF65-F5344CB8AC3E}">
        <p14:creationId xmlns="" xmlns:p14="http://schemas.microsoft.com/office/powerpoint/2010/main" val="190767162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Thank you and Goodbye</a:t>
            </a:r>
            <a:endParaRPr lang="en-GB"/>
          </a:p>
        </p:txBody>
      </p:sp>
    </p:spTree>
    <p:extLst>
      <p:ext uri="{BB962C8B-B14F-4D97-AF65-F5344CB8AC3E}">
        <p14:creationId xmlns="" xmlns:p14="http://schemas.microsoft.com/office/powerpoint/2010/main" val="271393240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Tree>
    <p:custDataLst>
      <p:tags r:id="rId1"/>
    </p:custDataLst>
    <p:extLst>
      <p:ext uri="{BB962C8B-B14F-4D97-AF65-F5344CB8AC3E}">
        <p14:creationId xmlns="" xmlns:p14="http://schemas.microsoft.com/office/powerpoint/2010/main" val="413242019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9575" y="1587"/>
            <a:ext cx="11762080" cy="1417320"/>
          </a:xfrm>
        </p:spPr>
        <p:txBody>
          <a:bodyPr/>
          <a:lstStyle/>
          <a:p>
            <a:r>
              <a:rPr lang="en-GB" dirty="0" smtClean="0"/>
              <a:t>Revit Products </a:t>
            </a:r>
          </a:p>
        </p:txBody>
      </p:sp>
      <p:sp>
        <p:nvSpPr>
          <p:cNvPr id="12291" name="Rectangle 3"/>
          <p:cNvSpPr>
            <a:spLocks noGrp="1" noChangeArrowheads="1"/>
          </p:cNvSpPr>
          <p:nvPr>
            <p:ph idx="1"/>
          </p:nvPr>
        </p:nvSpPr>
        <p:spPr>
          <a:xfrm>
            <a:off x="409575" y="1830387"/>
            <a:ext cx="12601575" cy="7391400"/>
          </a:xfrm>
        </p:spPr>
        <p:txBody>
          <a:bodyPr/>
          <a:lstStyle/>
          <a:p>
            <a:r>
              <a:rPr lang="en-GB" dirty="0" smtClean="0"/>
              <a:t>Four flavours of Revit</a:t>
            </a:r>
          </a:p>
          <a:p>
            <a:pPr lvl="1"/>
            <a:r>
              <a:rPr lang="en-GB" dirty="0" smtClean="0"/>
              <a:t>Revit Architecture</a:t>
            </a:r>
          </a:p>
          <a:p>
            <a:pPr lvl="1"/>
            <a:r>
              <a:rPr lang="en-GB" dirty="0" smtClean="0"/>
              <a:t>Revit MEP: Mechanical, Electrical, Plumbing</a:t>
            </a:r>
          </a:p>
          <a:p>
            <a:pPr lvl="1"/>
            <a:r>
              <a:rPr lang="en-GB" dirty="0" smtClean="0"/>
              <a:t>Revit Structure</a:t>
            </a:r>
          </a:p>
          <a:p>
            <a:pPr lvl="1"/>
            <a:r>
              <a:rPr lang="en-GB" dirty="0">
                <a:solidFill>
                  <a:srgbClr val="00B050"/>
                </a:solidFill>
              </a:rPr>
              <a:t>Revit – </a:t>
            </a:r>
            <a:r>
              <a:rPr lang="en-GB" err="1">
                <a:solidFill>
                  <a:srgbClr val="00B050"/>
                </a:solidFill>
              </a:rPr>
              <a:t>OneBox</a:t>
            </a:r>
            <a:r>
              <a:rPr lang="en-GB">
                <a:solidFill>
                  <a:srgbClr val="00B050"/>
                </a:solidFill>
              </a:rPr>
              <a:t> </a:t>
            </a:r>
            <a:r>
              <a:rPr lang="en-GB" smtClean="0">
                <a:solidFill>
                  <a:srgbClr val="00B050"/>
                </a:solidFill>
              </a:rPr>
              <a:t>version</a:t>
            </a:r>
            <a:endParaRPr lang="en-GB" dirty="0" smtClean="0"/>
          </a:p>
          <a:p>
            <a:pPr marL="284146" lvl="1" indent="0">
              <a:buNone/>
            </a:pPr>
            <a:r>
              <a:rPr lang="en-GB" dirty="0" smtClean="0"/>
              <a:t>   (Part </a:t>
            </a:r>
            <a:r>
              <a:rPr lang="en-GB" dirty="0"/>
              <a:t>of the Autodesk </a:t>
            </a:r>
            <a:r>
              <a:rPr lang="en-GB" dirty="0" smtClean="0"/>
              <a:t>Building </a:t>
            </a:r>
            <a:r>
              <a:rPr lang="en-GB" dirty="0"/>
              <a:t>Design </a:t>
            </a:r>
            <a:r>
              <a:rPr lang="en-GB" dirty="0" smtClean="0"/>
              <a:t>Suite - Premium </a:t>
            </a:r>
            <a:r>
              <a:rPr lang="en-GB" dirty="0"/>
              <a:t>and </a:t>
            </a:r>
            <a:r>
              <a:rPr lang="en-GB" dirty="0" smtClean="0"/>
              <a:t>Ultimate)</a:t>
            </a:r>
            <a:endParaRPr lang="en-GB" dirty="0"/>
          </a:p>
          <a:p>
            <a:r>
              <a:rPr lang="en-GB" dirty="0" smtClean="0"/>
              <a:t>Product build and distribution</a:t>
            </a:r>
          </a:p>
          <a:p>
            <a:r>
              <a:rPr lang="en-GB" dirty="0"/>
              <a:t> </a:t>
            </a:r>
            <a:r>
              <a:rPr lang="en-GB" dirty="0" smtClean="0"/>
              <a:t>  </a:t>
            </a:r>
            <a:r>
              <a:rPr lang="en-GB" sz="2800" dirty="0" smtClean="0"/>
              <a:t>DVD </a:t>
            </a:r>
            <a:r>
              <a:rPr lang="en-GB" sz="2800" dirty="0"/>
              <a:t>version posted to ADN member web site</a:t>
            </a:r>
          </a:p>
          <a:p>
            <a:pPr lvl="2"/>
            <a:r>
              <a:rPr lang="en-US" dirty="0" smtClean="0"/>
              <a:t>Software &amp; Support &gt; Autodesk Revit or Autodesk Building Design Suite &gt; Downloads</a:t>
            </a:r>
          </a:p>
          <a:p>
            <a:pPr lvl="2"/>
            <a:r>
              <a:rPr lang="en-GB" altLang="ja-JP" dirty="0" smtClean="0"/>
              <a:t>Posted once only</a:t>
            </a:r>
          </a:p>
          <a:p>
            <a:pPr lvl="1"/>
            <a:r>
              <a:rPr lang="en-GB" dirty="0" smtClean="0"/>
              <a:t>Web version and Web Update version on Autodesk home page</a:t>
            </a:r>
          </a:p>
          <a:p>
            <a:pPr lvl="2"/>
            <a:r>
              <a:rPr lang="en-US" dirty="0" smtClean="0"/>
              <a:t>Autodesk home page &gt; Support &gt; Service </a:t>
            </a:r>
            <a:r>
              <a:rPr lang="en-US" dirty="0"/>
              <a:t>P</a:t>
            </a:r>
            <a:r>
              <a:rPr lang="en-US" dirty="0" smtClean="0"/>
              <a:t>acks &amp; Downloads or</a:t>
            </a:r>
          </a:p>
          <a:p>
            <a:pPr lvl="2"/>
            <a:r>
              <a:rPr lang="en-US" dirty="0" smtClean="0"/>
              <a:t>Autodesk home page &gt; Revit Products &gt;&gt; Product Trial </a:t>
            </a:r>
          </a:p>
          <a:p>
            <a:pPr lvl="2"/>
            <a:r>
              <a:rPr lang="en-GB" dirty="0" smtClean="0"/>
              <a:t>Latest download version from the public product site</a:t>
            </a:r>
          </a:p>
        </p:txBody>
      </p:sp>
      <p:sp>
        <p:nvSpPr>
          <p:cNvPr id="12292"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extLst>
      <p:ext uri="{BB962C8B-B14F-4D97-AF65-F5344CB8AC3E}">
        <p14:creationId xmlns="" xmlns:p14="http://schemas.microsoft.com/office/powerpoint/2010/main" val="16123797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smtClean="0"/>
              <a:t>Revit 2013 SDK</a:t>
            </a:r>
          </a:p>
        </p:txBody>
      </p:sp>
      <p:sp>
        <p:nvSpPr>
          <p:cNvPr id="741379" name="Rectangle 3"/>
          <p:cNvSpPr>
            <a:spLocks noGrp="1" noChangeArrowheads="1"/>
          </p:cNvSpPr>
          <p:nvPr>
            <p:ph idx="1"/>
          </p:nvPr>
        </p:nvSpPr>
        <p:spPr>
          <a:xfrm>
            <a:off x="593725" y="2146491"/>
            <a:ext cx="11762080" cy="5551296"/>
          </a:xfrm>
        </p:spPr>
        <p:txBody>
          <a:bodyPr/>
          <a:lstStyle/>
          <a:p>
            <a:pPr marL="284147" lvl="1"/>
            <a:r>
              <a:rPr lang="en-GB" dirty="0">
                <a:solidFill>
                  <a:srgbClr val="00B050"/>
                </a:solidFill>
              </a:rPr>
              <a:t>RevitAPI.dll</a:t>
            </a:r>
            <a:r>
              <a:rPr lang="en-GB" dirty="0"/>
              <a:t> and </a:t>
            </a:r>
            <a:r>
              <a:rPr lang="en-GB" dirty="0">
                <a:solidFill>
                  <a:srgbClr val="00B050"/>
                </a:solidFill>
              </a:rPr>
              <a:t>RevitAPIUI.dll </a:t>
            </a:r>
            <a:r>
              <a:rPr lang="en-GB" dirty="0"/>
              <a:t>are present in every Revit installation</a:t>
            </a:r>
          </a:p>
          <a:p>
            <a:endParaRPr lang="en-GB" dirty="0" smtClean="0"/>
          </a:p>
          <a:p>
            <a:r>
              <a:rPr lang="en-GB" dirty="0" smtClean="0"/>
              <a:t>The SDK is provided with the product</a:t>
            </a:r>
          </a:p>
          <a:p>
            <a:pPr lvl="1"/>
            <a:r>
              <a:rPr lang="en-US" dirty="0" smtClean="0"/>
              <a:t>From Installer under </a:t>
            </a:r>
            <a:r>
              <a:rPr lang="en-US" dirty="0" smtClean="0">
                <a:solidFill>
                  <a:srgbClr val="0070C0"/>
                </a:solidFill>
              </a:rPr>
              <a:t>'Install Tools and Utilities</a:t>
            </a:r>
            <a:r>
              <a:rPr lang="en-US" dirty="0" smtClean="0"/>
              <a:t>'</a:t>
            </a:r>
          </a:p>
          <a:p>
            <a:pPr lvl="1"/>
            <a:r>
              <a:rPr lang="en-US" dirty="0" smtClean="0"/>
              <a:t>From the extraction of RTM download version</a:t>
            </a:r>
            <a:r>
              <a:rPr lang="en-GB" dirty="0"/>
              <a:t/>
            </a:r>
            <a:br>
              <a:rPr lang="en-GB" dirty="0"/>
            </a:br>
            <a:r>
              <a:rPr lang="en-GB" smtClean="0"/>
              <a:t> </a:t>
            </a:r>
            <a:r>
              <a:rPr lang="en-US" smtClean="0"/>
              <a:t>&lt;</a:t>
            </a:r>
            <a:r>
              <a:rPr lang="en-US" dirty="0" smtClean="0"/>
              <a:t>extraction folder&gt;\</a:t>
            </a:r>
            <a:r>
              <a:rPr lang="en-US" smtClean="0"/>
              <a:t>Utilities\SDK\</a:t>
            </a:r>
            <a:r>
              <a:rPr lang="en-GB" smtClean="0"/>
              <a:t>Revit2013SDK.exe</a:t>
            </a:r>
          </a:p>
          <a:p>
            <a:pPr lvl="2">
              <a:buNone/>
            </a:pPr>
            <a:r>
              <a:rPr lang="en-GB" smtClean="0"/>
              <a:t>Ex:</a:t>
            </a:r>
            <a:endParaRPr lang="en-GB" dirty="0" smtClean="0"/>
          </a:p>
          <a:p>
            <a:pPr marL="284146" lvl="1" indent="0">
              <a:buNone/>
            </a:pPr>
            <a:r>
              <a:rPr lang="en-GB" sz="2200" smtClean="0">
                <a:solidFill>
                  <a:srgbClr val="00B050"/>
                </a:solidFill>
              </a:rPr>
              <a:t>     C</a:t>
            </a:r>
            <a:r>
              <a:rPr lang="en-GB" sz="2200" dirty="0" smtClean="0">
                <a:solidFill>
                  <a:srgbClr val="00B050"/>
                </a:solidFill>
              </a:rPr>
              <a:t>:\Autodesk\Autodesk_Revit_2013_English_Win_32-64bit</a:t>
            </a:r>
            <a:r>
              <a:rPr lang="en-GB" sz="2200" dirty="0" smtClean="0"/>
              <a:t>\Utilities\SDK\RevitSDK.exe</a:t>
            </a:r>
          </a:p>
          <a:p>
            <a:pPr lvl="1"/>
            <a:endParaRPr lang="en-GB" sz="2000" dirty="0" smtClean="0"/>
          </a:p>
          <a:p>
            <a:r>
              <a:rPr lang="en-GB" dirty="0" smtClean="0"/>
              <a:t>Please download latest update from Developer </a:t>
            </a:r>
            <a:r>
              <a:rPr lang="en-GB" dirty="0" err="1" smtClean="0"/>
              <a:t>Center</a:t>
            </a:r>
            <a:endParaRPr lang="en-GB" dirty="0" smtClean="0"/>
          </a:p>
          <a:p>
            <a:pPr lvl="1"/>
            <a:r>
              <a:rPr lang="en-GB" sz="2400" dirty="0" smtClean="0">
                <a:hlinkClick r:id="rId3"/>
              </a:rPr>
              <a:t>http://www.autodesk.com/developrevit</a:t>
            </a:r>
            <a:endParaRPr lang="en-GB" sz="2400" dirty="0" smtClean="0"/>
          </a:p>
        </p:txBody>
      </p:sp>
      <p:sp>
        <p:nvSpPr>
          <p:cNvPr id="13316"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extLst>
      <p:ext uri="{BB962C8B-B14F-4D97-AF65-F5344CB8AC3E}">
        <p14:creationId xmlns="" xmlns:p14="http://schemas.microsoft.com/office/powerpoint/2010/main" val="14207747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Revit 2013 SDK Documentation</a:t>
            </a:r>
            <a:endParaRPr lang="en-GB" dirty="0" smtClean="0"/>
          </a:p>
        </p:txBody>
      </p:sp>
      <p:sp>
        <p:nvSpPr>
          <p:cNvPr id="14339" name="Rectangle 3"/>
          <p:cNvSpPr>
            <a:spLocks noGrp="1" noChangeArrowheads="1"/>
          </p:cNvSpPr>
          <p:nvPr>
            <p:ph idx="1"/>
          </p:nvPr>
        </p:nvSpPr>
        <p:spPr/>
        <p:txBody>
          <a:bodyPr/>
          <a:lstStyle/>
          <a:p>
            <a:pPr>
              <a:buNone/>
            </a:pPr>
            <a:r>
              <a:rPr lang="en-GB" smtClean="0"/>
              <a:t>Read Me First.doc</a:t>
            </a:r>
          </a:p>
          <a:p>
            <a:pPr>
              <a:buNone/>
            </a:pPr>
            <a:r>
              <a:rPr lang="en-US" smtClean="0"/>
              <a:t>Getting Started with the Revit API.doc</a:t>
            </a:r>
          </a:p>
          <a:p>
            <a:pPr>
              <a:buNone/>
            </a:pPr>
            <a:r>
              <a:rPr lang="en-US" smtClean="0"/>
              <a:t>Revit Platform API Changes and Additions.doc</a:t>
            </a:r>
            <a:endParaRPr lang="en-GB" smtClean="0"/>
          </a:p>
          <a:p>
            <a:pPr>
              <a:buNone/>
            </a:pPr>
            <a:r>
              <a:rPr lang="en-GB" smtClean="0"/>
              <a:t>RevitAPI.chm</a:t>
            </a:r>
          </a:p>
          <a:p>
            <a:pPr>
              <a:buNone/>
            </a:pPr>
            <a:r>
              <a:rPr lang="en-GB" smtClean="0"/>
              <a:t>Add-In Manager</a:t>
            </a:r>
          </a:p>
          <a:p>
            <a:pPr>
              <a:buNone/>
            </a:pPr>
            <a:r>
              <a:rPr lang="en-GB" smtClean="0"/>
              <a:t>Samples</a:t>
            </a:r>
          </a:p>
          <a:p>
            <a:pPr lvl="1"/>
            <a:r>
              <a:rPr lang="en-GB" smtClean="0"/>
              <a:t>SamplesReadMe.htm</a:t>
            </a:r>
          </a:p>
          <a:p>
            <a:pPr lvl="1"/>
            <a:r>
              <a:rPr lang="en-GB" smtClean="0"/>
              <a:t>SDKSamples2013.sln</a:t>
            </a:r>
          </a:p>
          <a:p>
            <a:pPr>
              <a:buNone/>
            </a:pPr>
            <a:r>
              <a:rPr lang="en-US" smtClean="0"/>
              <a:t>Revit API Developer Guide moved to the Autodesk Wiki Help</a:t>
            </a:r>
          </a:p>
          <a:p>
            <a:pPr lvl="1">
              <a:buNone/>
            </a:pPr>
            <a:r>
              <a:rPr lang="en-GB" smtClean="0">
                <a:hlinkClick r:id="rId3"/>
              </a:rPr>
              <a:t>http://wikihelp.autodesk.com/Revit/enu/2013</a:t>
            </a:r>
            <a:endParaRPr lang="en-GB" smtClean="0"/>
          </a:p>
        </p:txBody>
      </p:sp>
      <p:sp>
        <p:nvSpPr>
          <p:cNvPr id="14340" name="Text Box 4"/>
          <p:cNvSpPr txBox="1">
            <a:spLocks noChangeArrowheads="1"/>
          </p:cNvSpPr>
          <p:nvPr/>
        </p:nvSpPr>
        <p:spPr bwMode="auto">
          <a:xfrm>
            <a:off x="9988770" y="194235"/>
            <a:ext cx="2868778" cy="353943"/>
          </a:xfrm>
          <a:prstGeom prst="rect">
            <a:avLst/>
          </a:prstGeom>
          <a:noFill/>
          <a:ln w="9525" algn="ctr">
            <a:noFill/>
            <a:miter lim="800000"/>
            <a:headEnd/>
            <a:tailEnd/>
          </a:ln>
        </p:spPr>
        <p:txBody>
          <a:bodyPr lIns="0" tIns="0" rIns="0" bIns="0">
            <a:spAutoFit/>
          </a:bodyPr>
          <a:lstStyle/>
          <a:p>
            <a:pPr algn="r">
              <a:spcBef>
                <a:spcPct val="50000"/>
              </a:spcBef>
            </a:pPr>
            <a:r>
              <a:rPr lang="en-GB" sz="2300" dirty="0">
                <a:solidFill>
                  <a:schemeClr val="accent1"/>
                </a:solidFill>
              </a:rPr>
              <a:t>Introduction</a:t>
            </a:r>
          </a:p>
        </p:txBody>
      </p:sp>
    </p:spTree>
    <p:extLst>
      <p:ext uri="{BB962C8B-B14F-4D97-AF65-F5344CB8AC3E}">
        <p14:creationId xmlns="" xmlns:p14="http://schemas.microsoft.com/office/powerpoint/2010/main" val="29886153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2.xml><?xml version="1.0" encoding="utf-8"?>
<ds:datastoreItem xmlns:ds="http://schemas.openxmlformats.org/officeDocument/2006/customXml" ds:itemID="{AA38C631-2E87-4D85-8548-5D452E157EE2}">
  <ds:schemaRefs>
    <ds:schemaRef ds:uri="http://www.w3.org/XML/1998/namespace"/>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http://schemas.microsoft.com/office/infopath/2007/PartnerControls"/>
    <ds:schemaRef ds:uri="173a1098-70f6-433d-bc61-cdeac2da641a"/>
    <ds:schemaRef ds:uri="http://purl.org/dc/dcmitype/"/>
  </ds:schemaRefs>
</ds:datastoreItem>
</file>

<file path=customXml/itemProps3.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6562</Words>
  <Application>Microsoft Office PowerPoint</Application>
  <PresentationFormat>Custom</PresentationFormat>
  <Paragraphs>896</Paragraphs>
  <Slides>65</Slides>
  <Notes>51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ADSK_Dark</vt:lpstr>
      <vt:lpstr>Slide 1</vt:lpstr>
      <vt:lpstr>Before we start LiveMeeting and conference call – how to</vt:lpstr>
      <vt:lpstr>About the Presenter</vt:lpstr>
      <vt:lpstr>About the Presenter</vt:lpstr>
      <vt:lpstr>Agenda</vt:lpstr>
      <vt:lpstr>Polls About You</vt:lpstr>
      <vt:lpstr>Revit Products </vt:lpstr>
      <vt:lpstr>Revit 2013 SDK</vt:lpstr>
      <vt:lpstr>Revit 2013 SDK Documentation</vt:lpstr>
      <vt:lpstr>My First Plugin</vt:lpstr>
      <vt:lpstr>More resources</vt:lpstr>
      <vt:lpstr>Getting Started</vt:lpstr>
      <vt:lpstr>Extending Revit</vt:lpstr>
      <vt:lpstr>Revit API DLLs</vt:lpstr>
      <vt:lpstr>External Command</vt:lpstr>
      <vt:lpstr>Add-in Manifest for External Command</vt:lpstr>
      <vt:lpstr>External Application</vt:lpstr>
      <vt:lpstr>Add-in Manifest for External Application</vt:lpstr>
      <vt:lpstr>Getting Started</vt:lpstr>
      <vt:lpstr>RvtSamples</vt:lpstr>
      <vt:lpstr>RevitLookup</vt:lpstr>
      <vt:lpstr>Database and Elements</vt:lpstr>
      <vt:lpstr>Subsubset of Object Model</vt:lpstr>
      <vt:lpstr>Accessing Current Revit Element Selection</vt:lpstr>
      <vt:lpstr>Identifying Revit Elements</vt:lpstr>
      <vt:lpstr>Accessing Revit Database Elements</vt:lpstr>
      <vt:lpstr>Get all Walls</vt:lpstr>
      <vt:lpstr>Get all Doors</vt:lpstr>
      <vt:lpstr>Creating Elements</vt:lpstr>
      <vt:lpstr>Element manipulation</vt:lpstr>
      <vt:lpstr>Parameters</vt:lpstr>
      <vt:lpstr>Built-in Vs Shared Parameters</vt:lpstr>
      <vt:lpstr>Accessing Parameters</vt:lpstr>
      <vt:lpstr>Element Parameters Collection is Incomplete</vt:lpstr>
      <vt:lpstr>Shared Parameters</vt:lpstr>
      <vt:lpstr>Create Shared Parameter</vt:lpstr>
      <vt:lpstr>Advanced Data Storage: Extensible Storage</vt:lpstr>
      <vt:lpstr>Slide 38</vt:lpstr>
      <vt:lpstr>Revit 2013 New API Features</vt:lpstr>
      <vt:lpstr>Product Focus</vt:lpstr>
      <vt:lpstr>New API Feature Overview</vt:lpstr>
      <vt:lpstr>DevDays Online Recording</vt:lpstr>
      <vt:lpstr>Analysis, Simulation and Revit MEP API News</vt:lpstr>
      <vt:lpstr>Revit Structure API News</vt:lpstr>
      <vt:lpstr>Enhanced Add-In Integration</vt:lpstr>
      <vt:lpstr>Idling Frequency</vt:lpstr>
      <vt:lpstr>External Events</vt:lpstr>
      <vt:lpstr>Revit 2013 SDK Samples</vt:lpstr>
      <vt:lpstr>DisableCommand</vt:lpstr>
      <vt:lpstr>ModelessForm_ExternalEvent and IdlingEvent</vt:lpstr>
      <vt:lpstr>ProgressNotifier</vt:lpstr>
      <vt:lpstr>RoutingPreferenceTools</vt:lpstr>
      <vt:lpstr>ScheduleCreation</vt:lpstr>
      <vt:lpstr>StairsAutomation</vt:lpstr>
      <vt:lpstr>UIAPI</vt:lpstr>
      <vt:lpstr>WorkThread</vt:lpstr>
      <vt:lpstr>Manual Mode and Using Transactions</vt:lpstr>
      <vt:lpstr>AEC Developer Camp </vt:lpstr>
      <vt:lpstr>AEC DevBlog  New!</vt:lpstr>
      <vt:lpstr>Revit API Wishlist Survey, Spring 2012  </vt:lpstr>
      <vt:lpstr>Learning More</vt:lpstr>
      <vt:lpstr>Polls About the Presentation</vt:lpstr>
      <vt:lpstr>Questions and Answers</vt:lpstr>
      <vt:lpstr>Thank you and Goodbye</vt:lpstr>
      <vt:lpstr>Slide 65</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2012-05-17T15:48:31Z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