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83"/>
  </p:notesMasterIdLst>
  <p:handoutMasterIdLst>
    <p:handoutMasterId r:id="rId84"/>
  </p:handoutMasterIdLst>
  <p:sldIdLst>
    <p:sldId id="314" r:id="rId5"/>
    <p:sldId id="319" r:id="rId6"/>
    <p:sldId id="320" r:id="rId7"/>
    <p:sldId id="321" r:id="rId8"/>
    <p:sldId id="322" r:id="rId9"/>
    <p:sldId id="327" r:id="rId10"/>
    <p:sldId id="323" r:id="rId11"/>
    <p:sldId id="324" r:id="rId12"/>
    <p:sldId id="325" r:id="rId13"/>
    <p:sldId id="404" r:id="rId14"/>
    <p:sldId id="405" r:id="rId15"/>
    <p:sldId id="406" r:id="rId16"/>
    <p:sldId id="328" r:id="rId17"/>
    <p:sldId id="329" r:id="rId18"/>
    <p:sldId id="330" r:id="rId19"/>
    <p:sldId id="331" r:id="rId20"/>
    <p:sldId id="332" r:id="rId21"/>
    <p:sldId id="333" r:id="rId22"/>
    <p:sldId id="334" r:id="rId23"/>
    <p:sldId id="335" r:id="rId24"/>
    <p:sldId id="336" r:id="rId25"/>
    <p:sldId id="337" r:id="rId26"/>
    <p:sldId id="401" r:id="rId27"/>
    <p:sldId id="338" r:id="rId28"/>
    <p:sldId id="339" r:id="rId29"/>
    <p:sldId id="340" r:id="rId30"/>
    <p:sldId id="341" r:id="rId31"/>
    <p:sldId id="342" r:id="rId32"/>
    <p:sldId id="343" r:id="rId33"/>
    <p:sldId id="344" r:id="rId34"/>
    <p:sldId id="345"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407" r:id="rId58"/>
    <p:sldId id="368" r:id="rId59"/>
    <p:sldId id="369" r:id="rId60"/>
    <p:sldId id="370" r:id="rId61"/>
    <p:sldId id="371" r:id="rId62"/>
    <p:sldId id="372" r:id="rId63"/>
    <p:sldId id="373" r:id="rId64"/>
    <p:sldId id="374" r:id="rId65"/>
    <p:sldId id="375" r:id="rId66"/>
    <p:sldId id="376" r:id="rId67"/>
    <p:sldId id="378" r:id="rId68"/>
    <p:sldId id="379" r:id="rId69"/>
    <p:sldId id="380" r:id="rId70"/>
    <p:sldId id="381" r:id="rId71"/>
    <p:sldId id="382" r:id="rId72"/>
    <p:sldId id="383" r:id="rId73"/>
    <p:sldId id="384" r:id="rId74"/>
    <p:sldId id="386" r:id="rId75"/>
    <p:sldId id="387" r:id="rId76"/>
    <p:sldId id="388" r:id="rId77"/>
    <p:sldId id="389" r:id="rId78"/>
    <p:sldId id="392" r:id="rId79"/>
    <p:sldId id="402" r:id="rId80"/>
    <p:sldId id="393" r:id="rId81"/>
    <p:sldId id="403" r:id="rId82"/>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4364" autoAdjust="0"/>
  </p:normalViewPr>
  <p:slideViewPr>
    <p:cSldViewPr>
      <p:cViewPr varScale="1">
        <p:scale>
          <a:sx n="72" d="100"/>
          <a:sy n="72" d="100"/>
        </p:scale>
        <p:origin x="-952"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notesMaster" Target="notesMasters/notesMaster1.xml"/><Relationship Id="rId84" Type="http://schemas.openxmlformats.org/officeDocument/2006/relationships/handoutMaster" Target="handoutMasters/handoutMaster1.xml"/><Relationship Id="rId85" Type="http://schemas.openxmlformats.org/officeDocument/2006/relationships/printerSettings" Target="printerSettings/printerSettings1.bin"/><Relationship Id="rId86" Type="http://schemas.openxmlformats.org/officeDocument/2006/relationships/commentAuthors" Target="commentAuthors.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2013-07-24</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2013-07-24</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smtClean="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a:t>
            </a:r>
            <a:r>
              <a:rPr lang="en-US" smtClean="0"/>
              <a:t>model elemeent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smtClean="0">
                <a:solidFill>
                  <a:schemeClr val="tx1"/>
                </a:solidFill>
                <a:latin typeface="+mn-lt"/>
                <a:ea typeface="+mn-ea"/>
                <a:cs typeface="+mn-cs"/>
              </a:rPr>
              <a:t> you extracted the installer</a:t>
            </a:r>
            <a:r>
              <a:rPr lang="en-GB" sz="1400" kern="1200" dirty="0" smtClean="0">
                <a:solidFill>
                  <a:schemeClr val="tx1"/>
                </a:solidFill>
                <a:latin typeface="+mn-lt"/>
                <a:ea typeface="+mn-ea"/>
                <a:cs typeface="+mn-cs"/>
              </a:rPr>
              <a:t>),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2014</a:t>
            </a:r>
            <a:r>
              <a:rPr lang="en-GB" sz="1400" i="1" u="sng" kern="1200" baseline="0" dirty="0" smtClean="0">
                <a:solidFill>
                  <a:schemeClr val="tx1"/>
                </a:solidFill>
                <a:latin typeface="+mn-lt"/>
                <a:ea typeface="+mn-ea"/>
                <a:cs typeface="+mn-cs"/>
              </a:rPr>
              <a:t> </a:t>
            </a:r>
            <a:r>
              <a:rPr lang="en-GB" sz="1400" i="1" u="sng" kern="1200" dirty="0" smtClean="0">
                <a:solidFill>
                  <a:schemeClr val="tx1"/>
                </a:solidFill>
                <a:latin typeface="+mn-lt"/>
                <a:ea typeface="+mn-ea"/>
                <a:cs typeface="+mn-cs"/>
              </a:rPr>
              <a:t>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78</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folder&gt;\Utilities\SDK\RevitSDK.exe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XXX 2014\Utilities\SDK\RevitSDK.exe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677987"/>
            <a:ext cx="11762080" cy="7168156"/>
          </a:xfrm>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57784"/>
            <a:ext cx="13011150"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xmlns:p14="http://schemas.microsoft.com/office/powerpoint/2010/mai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5764" indent="-282894" algn="l" rtl="0" eaLnBrk="1" fontAlgn="base" hangingPunct="1">
        <a:spcBef>
          <a:spcPts val="6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kihelp.autodesk.com/Revit/enu/2014/Help/3665-Developers/0039-Basic_In39/0040-Filterin40"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autodesk.com/developrevi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wikihelp.autodesk.com/Revit/enu/2014/Help/3665-Developers/0074-Revit_Ge74/0075-Walls,_F75/0076-Walls76"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ikihelp.autodesk.com/Revit/enu/2014/Help/3665-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74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Revit Programming</a:t>
            </a:r>
            <a:br>
              <a:rPr lang="en-US" dirty="0" smtClean="0">
                <a:solidFill>
                  <a:schemeClr val="bg1"/>
                </a:solidFill>
              </a:rPr>
            </a:br>
            <a:r>
              <a:rPr lang="en-US" sz="3200" i="1" dirty="0" smtClean="0">
                <a:solidFill>
                  <a:schemeClr val="bg1"/>
                </a:solidFill>
              </a:rPr>
              <a:t>Database 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smtClean="0">
                <a:solidFill>
                  <a:schemeClr val="bg1"/>
                </a:solidFill>
              </a:rPr>
              <a:t> </a:t>
            </a:r>
          </a:p>
          <a:p>
            <a:pPr marL="0" indent="0">
              <a:spcBef>
                <a:spcPts val="201"/>
              </a:spcBef>
              <a:buNone/>
            </a:pPr>
            <a:r>
              <a:rPr lang="en-US" sz="2400" i="1" dirty="0" smtClean="0">
                <a:solidFill>
                  <a:schemeClr val="bg1"/>
                </a:solidFill>
              </a:rPr>
              <a:t>Developer Technical Services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SDKSamples2014.sln,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extLst>
      <p:ext uri="{BB962C8B-B14F-4D97-AF65-F5344CB8AC3E}">
        <p14:creationId xmlns:p14="http://schemas.microsoft.com/office/powerpoint/2010/main" val="35214684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Revit database structure. “Must have” for every Revit API programmer.</a:t>
            </a:r>
          </a:p>
          <a:p>
            <a:pPr lvl="0"/>
            <a:r>
              <a:rPr lang="en-US" b="1" dirty="0" smtClean="0"/>
              <a:t>Add-In Manager</a:t>
            </a:r>
            <a:r>
              <a:rPr lang="en-US" dirty="0" smtClean="0"/>
              <a:t> – allows you to load unload your DLL while running Revit, and to run a command without an explicit .</a:t>
            </a:r>
            <a:r>
              <a:rPr lang="en-US" dirty="0" err="1" smtClean="0"/>
              <a:t>addin</a:t>
            </a:r>
            <a:r>
              <a:rPr lang="en-US" dirty="0" smtClean="0"/>
              <a:t>.</a:t>
            </a:r>
          </a:p>
          <a:p>
            <a:pPr lvl="0"/>
            <a:r>
              <a:rPr lang="en-US" b="1" dirty="0" smtClean="0"/>
              <a:t>SDKSamples2014.sln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 in case your installation of Revit is different from the default location or if you are using different verticals.  </a:t>
            </a:r>
          </a:p>
          <a:p>
            <a:pPr lvl="0"/>
            <a:r>
              <a:rPr lang="en-US" b="1" dirty="0" err="1"/>
              <a:t>RvtSamples</a:t>
            </a:r>
            <a:r>
              <a:rPr lang="en-US" b="1" dirty="0"/>
              <a:t> </a:t>
            </a:r>
            <a:r>
              <a:rPr lang="en-US" dirty="0"/>
              <a:t>– application that creates a ribbon panel for all sample external commands for easy immediate testing </a:t>
            </a:r>
          </a:p>
          <a:p>
            <a:pPr lvl="0"/>
            <a:r>
              <a:rPr lang="en-US" b="1" dirty="0" smtClean="0"/>
              <a:t>Visual Studio Revit add-in wizards </a:t>
            </a:r>
            <a:r>
              <a:rPr lang="en-US" dirty="0" smtClean="0"/>
              <a:t>– complete automatic generation of external application and command skeleton and add-in manifest for single click compile, install, run</a:t>
            </a:r>
            <a:r>
              <a:rPr lang="en-US" smtClean="0"/>
              <a:t>, debug</a:t>
            </a:r>
            <a:endParaRPr lang="en-US" dirty="0"/>
          </a:p>
        </p:txBody>
      </p:sp>
    </p:spTree>
    <p:extLst>
      <p:ext uri="{BB962C8B-B14F-4D97-AF65-F5344CB8AC3E}">
        <p14:creationId xmlns:p14="http://schemas.microsoft.com/office/powerpoint/2010/main" val="463227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dirty="0" smtClean="0"/>
              <a:t>Implement </a:t>
            </a:r>
            <a:r>
              <a:rPr lang="en-GB" sz="2400" dirty="0" err="1" smtClean="0"/>
              <a:t>IExternalCommand</a:t>
            </a:r>
            <a:r>
              <a:rPr lang="en-GB" sz="2400" dirty="0" smtClean="0"/>
              <a:t>; install an add-in manifest</a:t>
            </a:r>
          </a:p>
          <a:p>
            <a:pPr lvl="1"/>
            <a:r>
              <a:rPr lang="en-GB" sz="2400" dirty="0" smtClean="0"/>
              <a:t>Commands are added to the </a:t>
            </a:r>
            <a:r>
              <a:rPr lang="en-US" sz="2400" dirty="0" smtClean="0"/>
              <a:t>External Tools pull-down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r>
              <a:rPr lang="en-GB" sz="2400" dirty="0" smtClean="0"/>
              <a:t>; install an add-in manifest</a:t>
            </a:r>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can invoke external commands</a:t>
            </a:r>
            <a:br>
              <a:rPr lang="en-GB" sz="2400" dirty="0" smtClean="0"/>
            </a:br>
            <a:endParaRPr lang="en-GB" sz="2400" dirty="0" smtClean="0"/>
          </a:p>
          <a:p>
            <a:pPr>
              <a:buNone/>
            </a:pPr>
            <a:r>
              <a:rPr lang="en-US" dirty="0" smtClean="0"/>
              <a:t>3. </a:t>
            </a:r>
            <a:r>
              <a:rPr lang="en-US" dirty="0" err="1" smtClean="0"/>
              <a:t>SharpDevelop</a:t>
            </a:r>
            <a:r>
              <a:rPr lang="en-US" dirty="0" smtClean="0"/>
              <a:t> macro </a:t>
            </a:r>
            <a:r>
              <a:rPr lang="en-US" sz="2400" baseline="30000" dirty="0" smtClean="0"/>
              <a:t>*) </a:t>
            </a:r>
            <a:r>
              <a:rPr lang="en-US" sz="2400" dirty="0" smtClean="0"/>
              <a:t>not today’s focus</a:t>
            </a:r>
            <a:endParaRPr lang="en-GB" dirty="0" smtClean="0"/>
          </a:p>
          <a:p>
            <a:pPr lvl="1">
              <a:buNone/>
            </a:pPr>
            <a:r>
              <a:rPr lang="en-US" sz="1800" dirty="0" smtClean="0"/>
              <a:t>  </a:t>
            </a:r>
            <a:endParaRPr lang="en-US" sz="2000" dirty="0" smtClean="0"/>
          </a:p>
          <a:p>
            <a:endParaRPr lang="en-US" dirty="0"/>
          </a:p>
        </p:txBody>
      </p:sp>
    </p:spTree>
    <p:extLst>
      <p:ext uri="{BB962C8B-B14F-4D97-AF65-F5344CB8AC3E}">
        <p14:creationId xmlns:p14="http://schemas.microsoft.com/office/powerpoint/2010/main" val="800760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29733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smtClean="0">
                <a:solidFill>
                  <a:schemeClr val="bg1">
                    <a:lumMod val="75000"/>
                  </a:schemeClr>
                </a:solidFill>
                <a:latin typeface="Courier New"/>
                <a:ea typeface="MS Mincho"/>
                <a:cs typeface="Times New Roman"/>
              </a:rPr>
              <a:t>Public </a:t>
            </a:r>
            <a:r>
              <a:rPr lang="en-US" sz="1800" dirty="0" smtClean="0">
                <a:solidFill>
                  <a:schemeClr val="bg1">
                    <a:lumMod val="75000"/>
                  </a:schemeClr>
                </a:solidFill>
                <a:latin typeface="Courier New"/>
                <a:ea typeface="MS Mincho"/>
                <a:cs typeface="Times New Roman"/>
              </a:rPr>
              <a:t>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Revit add-ins, external command and application, </a:t>
            </a:r>
          </a:p>
          <a:p>
            <a:pPr marL="282870" lvl="1" indent="0">
              <a:spcBef>
                <a:spcPct val="10000"/>
              </a:spcBef>
              <a:buNone/>
            </a:pPr>
            <a:r>
              <a:rPr lang="en-GB" sz="2400" dirty="0"/>
              <a:t> </a:t>
            </a:r>
            <a:r>
              <a:rPr lang="en-GB" sz="2400" dirty="0" smtClean="0"/>
              <a:t>   add-in manifest, </a:t>
            </a:r>
            <a:r>
              <a:rPr lang="en-GB" sz="2400" dirty="0" err="1" smtClean="0"/>
              <a:t>RvtSamples</a:t>
            </a:r>
            <a:r>
              <a:rPr lang="en-GB" sz="2400" dirty="0" smtClean="0"/>
              <a:t> and </a:t>
            </a:r>
            <a:r>
              <a:rPr lang="en-GB" sz="2400" dirty="0" err="1" smtClean="0"/>
              <a:t>RevitLookup</a:t>
            </a:r>
            <a:r>
              <a:rPr lang="en-GB" sz="2400" dirty="0" smtClean="0"/>
              <a:t>, Visual Studio wizards</a:t>
            </a:r>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Revit elements</a:t>
            </a:r>
          </a:p>
          <a:p>
            <a:pPr lvl="1">
              <a:spcBef>
                <a:spcPct val="10000"/>
              </a:spcBef>
            </a:pPr>
            <a:r>
              <a:rPr lang="en-GB" sz="2400" dirty="0" smtClean="0"/>
              <a:t>Element iteration, filtering and queries</a:t>
            </a:r>
          </a:p>
          <a:p>
            <a:pPr lvl="1">
              <a:spcBef>
                <a:spcPct val="10000"/>
              </a:spcBef>
            </a:pPr>
            <a:r>
              <a:rPr lang="en-GB" sz="2400" dirty="0" smtClean="0"/>
              <a:t>Element modification</a:t>
            </a:r>
          </a:p>
          <a:p>
            <a:pPr lvl="1">
              <a:spcBef>
                <a:spcPct val="10000"/>
              </a:spcBef>
            </a:pPr>
            <a:r>
              <a:rPr lang="en-GB" sz="2400" dirty="0" smtClean="0"/>
              <a:t>Model creation</a:t>
            </a:r>
          </a:p>
          <a:p>
            <a:pPr lvl="1"/>
            <a:endParaRPr lang="en-US" sz="21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dirty="0" smtClean="0"/>
              <a:t>Automatically read by Revit at startup</a:t>
            </a:r>
          </a:p>
          <a:p>
            <a:pPr>
              <a:spcBef>
                <a:spcPts val="2400"/>
              </a:spcBef>
              <a:buNone/>
            </a:pPr>
            <a:r>
              <a:rPr lang="en-US" dirty="0" smtClean="0"/>
              <a:t>Two locations: All Users, and &lt;user&gt; specific location </a:t>
            </a:r>
          </a:p>
          <a:p>
            <a:pPr>
              <a:spcBef>
                <a:spcPts val="2400"/>
              </a:spcBef>
              <a:buNone/>
            </a:pPr>
            <a:r>
              <a:rPr lang="en-US" sz="2800" u="sng" dirty="0" smtClean="0"/>
              <a:t>Vista/Windows 7</a:t>
            </a:r>
          </a:p>
          <a:p>
            <a:pPr>
              <a:buNone/>
            </a:pPr>
            <a:r>
              <a:rPr lang="en-US" sz="2400" dirty="0" smtClean="0"/>
              <a:t>C:\ProgramData\Autodesk\Revit\Addins\2014</a:t>
            </a:r>
          </a:p>
          <a:p>
            <a:pPr>
              <a:buNone/>
            </a:pPr>
            <a:r>
              <a:rPr lang="en-US" sz="2400" dirty="0" smtClean="0"/>
              <a:t>C:\Users\&lt;user&gt;\AppData\Roaming\Autodesk\Revit\Addins\2014</a:t>
            </a:r>
          </a:p>
          <a:p>
            <a:pPr>
              <a:buNone/>
            </a:pPr>
            <a:endParaRPr lang="en-US" sz="2400" dirty="0"/>
          </a:p>
          <a:p>
            <a:r>
              <a:rPr lang="en-US" sz="2400" dirty="0"/>
              <a:t>/</a:t>
            </a:r>
            <a:r>
              <a:rPr lang="en-US" sz="2400" dirty="0" err="1"/>
              <a:t>ProgramData</a:t>
            </a:r>
            <a:r>
              <a:rPr lang="en-US" sz="2400" dirty="0"/>
              <a:t>/Autodesk/Revit/</a:t>
            </a:r>
            <a:r>
              <a:rPr lang="en-US" sz="2400" dirty="0" err="1"/>
              <a:t>Addins</a:t>
            </a:r>
            <a:r>
              <a:rPr lang="en-US" sz="2400" dirty="0"/>
              <a:t>/2014</a:t>
            </a:r>
          </a:p>
          <a:p>
            <a:r>
              <a:rPr lang="en-US" sz="2400" dirty="0"/>
              <a:t>/Users/All Users/Autodesk/Revit/</a:t>
            </a:r>
            <a:r>
              <a:rPr lang="en-US" sz="2400" dirty="0" err="1"/>
              <a:t>Addins</a:t>
            </a:r>
            <a:r>
              <a:rPr lang="en-US" sz="2400" dirty="0"/>
              <a:t>/2014</a:t>
            </a:r>
          </a:p>
          <a:p>
            <a:r>
              <a:rPr lang="en-US" sz="2400" dirty="0"/>
              <a:t>/Users/</a:t>
            </a:r>
            <a:r>
              <a:rPr lang="en-US" sz="2400" dirty="0" err="1"/>
              <a:t>tammikj</a:t>
            </a:r>
            <a:r>
              <a:rPr lang="en-US" sz="2400" dirty="0"/>
              <a:t>/</a:t>
            </a:r>
            <a:r>
              <a:rPr lang="en-US" sz="2400" dirty="0" err="1"/>
              <a:t>AppData</a:t>
            </a:r>
            <a:r>
              <a:rPr lang="en-US" sz="2400" dirty="0"/>
              <a:t>/Roaming/Autodesk/Revit/</a:t>
            </a:r>
            <a:r>
              <a:rPr lang="en-US" sz="2400" dirty="0" err="1"/>
              <a:t>Addins</a:t>
            </a:r>
            <a:r>
              <a:rPr lang="en-US" sz="2400" dirty="0"/>
              <a:t>/2014</a:t>
            </a:r>
            <a:endParaRPr lang="en-US" sz="2400" dirty="0" smtClean="0"/>
          </a:p>
          <a:p>
            <a:pPr>
              <a:buNone/>
            </a:pPr>
            <a:endParaRPr lang="en-US" sz="24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5132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dirty="0" smtClean="0"/>
              <a:t>The Vendor Id should be unique</a:t>
            </a:r>
          </a:p>
          <a:p>
            <a:r>
              <a:rPr lang="en-US" dirty="0" smtClean="0"/>
              <a:t>A safe way to obtain a unique symbol:</a:t>
            </a:r>
          </a:p>
          <a:p>
            <a:pPr lvl="1"/>
            <a:r>
              <a:rPr lang="en-US" dirty="0" smtClean="0"/>
              <a:t>Use an Autodesk registered developer symbol (RDS)</a:t>
            </a:r>
          </a:p>
          <a:p>
            <a:pPr lvl="1"/>
            <a:r>
              <a:rPr lang="en-US" dirty="0" smtClean="0"/>
              <a:t>Google for "</a:t>
            </a:r>
            <a:r>
              <a:rPr lang="en-US" dirty="0" err="1" smtClean="0"/>
              <a:t>autodesk</a:t>
            </a:r>
            <a:r>
              <a:rPr lang="en-US" dirty="0" smtClean="0"/>
              <a:t> register developer symbol"</a:t>
            </a:r>
          </a:p>
          <a:p>
            <a:r>
              <a:rPr lang="en-US" dirty="0" smtClean="0"/>
              <a:t>Symbols Registration on the Autodesk Developer Center</a:t>
            </a:r>
          </a:p>
          <a:p>
            <a:pPr lvl="1"/>
            <a:r>
              <a:rPr lang="en-GB" dirty="0" smtClean="0"/>
              <a:t>Exactly four alphanumeric characters</a:t>
            </a:r>
          </a:p>
          <a:p>
            <a:pPr lvl="1"/>
            <a:r>
              <a:rPr lang="en-US" dirty="0" smtClean="0"/>
              <a:t>Cannot contain: %, ., @, *, [, ], {, }, ^, $, /, \ or other special characters such as umlaut and accent</a:t>
            </a:r>
          </a:p>
          <a:p>
            <a:r>
              <a:rPr lang="en-US" dirty="0" smtClean="0"/>
              <a:t>All ADN plug-ins use "ADNP" for "ADN Plugin"</a:t>
            </a:r>
          </a:p>
          <a:p>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2514600"/>
          </a:xfrm>
        </p:spPr>
        <p:txBody>
          <a:bodyPr/>
          <a:lstStyle/>
          <a:p>
            <a:r>
              <a:rPr lang="en-US" dirty="0" smtClean="0"/>
              <a:t>Once the .</a:t>
            </a:r>
            <a:r>
              <a:rPr lang="en-US" dirty="0" err="1" smtClean="0"/>
              <a:t>addin</a:t>
            </a:r>
            <a:r>
              <a:rPr lang="en-US" dirty="0" smtClean="0"/>
              <a:t> add-in manifest is in place, the [Add-Ins] tab and [External Tools] panel are displayed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8000"/>
                </a:solidFill>
                <a:latin typeface="Courier New"/>
                <a:ea typeface="MS Mincho"/>
                <a:cs typeface="Times New Roman"/>
              </a:rPr>
              <a:t>// OnStartup() - called when Revit starts.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 </a:t>
            </a:r>
            <a:r>
              <a:rPr lang="en-US" sz="1800" b="1" smtClean="0">
                <a:latin typeface="Courier New"/>
                <a:ea typeface="MS Mincho"/>
                <a:cs typeface="Times New Roman"/>
              </a:rPr>
              <a:t>OnStartup</a:t>
            </a:r>
            <a:r>
              <a:rPr lang="en-US" sz="1800" smtClean="0">
                <a:latin typeface="Courier New"/>
                <a:ea typeface="MS Mincho"/>
                <a:cs typeface="Times New Roman"/>
              </a:rPr>
              <a:t>(</a:t>
            </a:r>
            <a:r>
              <a:rPr lang="en-US" sz="1800" smtClean="0">
                <a:solidFill>
                  <a:srgbClr val="2B91AF"/>
                </a:solidFill>
                <a:latin typeface="Courier New"/>
                <a:ea typeface="MS Mincho"/>
                <a:cs typeface="Times New Roman"/>
              </a:rPr>
              <a:t>UIControlledApplication</a:t>
            </a:r>
            <a:r>
              <a:rPr lang="en-US" sz="1800" smtClean="0">
                <a:latin typeface="Courier New"/>
                <a:ea typeface="MS Mincho"/>
                <a:cs typeface="Times New Roman"/>
              </a:rPr>
              <a:t> application)</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TaskDialog</a:t>
            </a:r>
            <a:r>
              <a:rPr lang="en-US" sz="1800" smtClean="0">
                <a:latin typeface="Courier New"/>
                <a:ea typeface="MS Mincho"/>
                <a:cs typeface="Times New Roman"/>
              </a:rPr>
              <a:t>.Show(</a:t>
            </a:r>
            <a:r>
              <a:rPr lang="en-US" sz="1800" smtClean="0">
                <a:solidFill>
                  <a:srgbClr val="A31515"/>
                </a:solidFill>
                <a:latin typeface="Courier New"/>
                <a:ea typeface="MS Mincho"/>
                <a:cs typeface="Times New Roman"/>
              </a:rPr>
              <a:t>"My Dialog Title"</a:t>
            </a:r>
            <a:r>
              <a:rPr lang="en-US" sz="1800" smtClean="0">
                <a:latin typeface="Courier New"/>
                <a:ea typeface="MS Mincho"/>
                <a:cs typeface="Times New Roman"/>
              </a:rPr>
              <a:t>, </a:t>
            </a:r>
            <a:r>
              <a:rPr lang="en-US" sz="1800" smtClean="0">
                <a:solidFill>
                  <a:srgbClr val="A31515"/>
                </a:solidFill>
                <a:latin typeface="Courier New"/>
                <a:ea typeface="MS Mincho"/>
                <a:cs typeface="Times New Roman"/>
              </a:rPr>
              <a:t>"Hello World from App!"</a:t>
            </a:r>
            <a:r>
              <a:rPr lang="en-US" sz="1800" smtClean="0">
                <a:latin typeface="Courier New"/>
                <a:ea typeface="MS Mincho"/>
                <a:cs typeface="Times New Roman"/>
              </a:rPr>
              <a:t>);</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return</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.Succeeded;</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p>
          <a:p>
            <a:pPr marL="0" marR="0">
              <a:lnSpc>
                <a:spcPct val="115000"/>
              </a:lnSpc>
              <a:spcBef>
                <a:spcPts val="0"/>
              </a:spcBef>
              <a:spcAft>
                <a:spcPts val="0"/>
              </a:spcAft>
            </a:pPr>
            <a:endParaRPr lang="en-US" sz="1800" smtClean="0">
              <a:latin typeface="Courier New"/>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FullClassName</a:t>
            </a:r>
            <a:r>
              <a:rPr lang="en-US" sz="1800" smtClean="0">
                <a:solidFill>
                  <a:srgbClr val="0000FF"/>
                </a:solidFill>
                <a:latin typeface="Courier New"/>
                <a:ea typeface="MS Mincho"/>
                <a:cs typeface="Times New Roman"/>
              </a:rPr>
              <a:t>&gt;</a:t>
            </a:r>
            <a:r>
              <a:rPr lang="en-US" sz="1800"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Assembly</a:t>
            </a:r>
            <a:r>
              <a:rPr lang="en-US" sz="1800" smtClean="0">
                <a:solidFill>
                  <a:srgbClr val="0000FF"/>
                </a:solidFill>
                <a:latin typeface="Courier New"/>
                <a:ea typeface="MS Mincho"/>
                <a:cs typeface="Times New Roman"/>
              </a:rPr>
              <a:t>&gt;C</a:t>
            </a:r>
            <a:r>
              <a:rPr lang="en-US" sz="180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err="1" smtClean="0">
                <a:solidFill>
                  <a:srgbClr val="A31515"/>
                </a:solidFill>
                <a:latin typeface="Courier New"/>
                <a:ea typeface="MS Mincho"/>
                <a:cs typeface="Times New Roman"/>
              </a:rPr>
              <a:t>AddInId</a:t>
            </a:r>
            <a:r>
              <a:rPr lang="en-US" sz="1800" smtClean="0">
                <a:solidFill>
                  <a:srgbClr val="0000FF"/>
                </a:solidFill>
                <a:latin typeface="Courier New"/>
                <a:ea typeface="MS Mincho"/>
                <a:cs typeface="Times New Roman"/>
              </a:rPr>
              <a:t>&gt;</a:t>
            </a:r>
          </a:p>
          <a:p>
            <a:r>
              <a:rPr lang="en-GB" sz="1800" smtClean="0">
                <a:latin typeface="Courier New" pitchFamily="49" charset="0"/>
                <a:cs typeface="Courier New" pitchFamily="49" charset="0"/>
              </a:rPr>
              <a:t>    &lt;VendorId&gt;ADNP&lt;/VendorId&gt;</a:t>
            </a:r>
          </a:p>
          <a:p>
            <a:r>
              <a:rPr lang="en-GB" sz="1800" smtClean="0">
                <a:latin typeface="Courier New" pitchFamily="49" charset="0"/>
                <a:cs typeface="Courier New" pitchFamily="49" charset="0"/>
              </a:rPr>
              <a:t>    &lt;VendorDescription&gt;Autodesk, Inc. www.autodesk.com&lt;/VendorDescription&gt;</a:t>
            </a:r>
          </a:p>
          <a:p>
            <a:r>
              <a:rPr lang="en-US" sz="180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a:t>
            </a:r>
            <a:r>
              <a:rPr lang="en-US" sz="2200" dirty="0" smtClean="0">
                <a:solidFill>
                  <a:srgbClr val="000000"/>
                </a:solidFill>
                <a:latin typeface="Gill Sans" charset="0"/>
                <a:ea typeface="ヒラギノ角ゴ Pro W3" charset="0"/>
                <a:cs typeface="ヒラギノ角ゴ Pro W3" charset="0"/>
                <a:sym typeface="Gill Sans" charset="0"/>
              </a:rPr>
              <a: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Revit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Product,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API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lang="en-US" sz="2400" i="1" kern="0" dirty="0" smtClean="0">
                <a:solidFill>
                  <a:schemeClr val="accent4"/>
                </a:solidFill>
                <a:latin typeface="+mn-lt"/>
                <a:ea typeface="+mn-ea"/>
                <a:cs typeface="+mn-cs"/>
                <a:sym typeface="Arial" pitchFamily="34" charset="0"/>
              </a:rPr>
              <a:t>DLL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collector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b="1" dirty="0" smtClean="0">
                <a:latin typeface="Courier New"/>
                <a:ea typeface="MS Mincho"/>
                <a:cs typeface="Times New Roman"/>
              </a:rPr>
              <a:t>(</a:t>
            </a:r>
            <a:r>
              <a:rPr lang="en-US" sz="1800" b="1" dirty="0" err="1" smtClean="0">
                <a:latin typeface="Courier New"/>
                <a:ea typeface="MS Mincho"/>
                <a:cs typeface="Times New Roman"/>
              </a:rPr>
              <a:t>rvtDoc</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b="1" dirty="0" err="1" smtClean="0">
                <a:latin typeface="Courier New"/>
                <a:ea typeface="MS Mincho"/>
                <a:cs typeface="Times New Roman"/>
              </a:rPr>
              <a:t>Collector.OfClass</a:t>
            </a:r>
            <a:r>
              <a:rPr lang="en-US" sz="1800" b="1" dirty="0" smtClean="0">
                <a:latin typeface="Courier New"/>
                <a:ea typeface="MS Mincho"/>
                <a:cs typeface="Times New Roman"/>
              </a:rPr>
              <a:t>(</a:t>
            </a:r>
            <a:r>
              <a:rPr lang="en-US" sz="1800" b="1" dirty="0" err="1" smtClean="0">
                <a:latin typeface="Courier New"/>
                <a:ea typeface="MS Mincho"/>
                <a:cs typeface="Times New Roman"/>
              </a:rPr>
              <a:t>GetType</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Revit product and API plus </a:t>
            </a:r>
            <a:r>
              <a:rPr lang="en-GB" dirty="0" err="1" smtClean="0"/>
              <a:t>Onebox</a:t>
            </a:r>
            <a:endParaRPr lang="en-GB" dirty="0" smtClean="0"/>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aka. HVAC) </a:t>
            </a:r>
          </a:p>
          <a:p>
            <a:pPr marL="722313" lvl="1" indent="-361950">
              <a:spcBef>
                <a:spcPts val="600"/>
              </a:spcBef>
            </a:pPr>
            <a:r>
              <a:rPr lang="en-GB" dirty="0" smtClean="0"/>
              <a:t>Revit Structure</a:t>
            </a:r>
          </a:p>
          <a:p>
            <a:pPr marL="722313" lvl="1" indent="-361950">
              <a:spcBef>
                <a:spcPts val="600"/>
              </a:spcBef>
            </a:pPr>
            <a:r>
              <a:rPr lang="en-GB" dirty="0" err="1" smtClean="0"/>
              <a:t>Onebox</a:t>
            </a: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 (members only) </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a:t>
            </a:r>
          </a:p>
          <a:p>
            <a:pPr marL="722313" lvl="1" indent="-361950">
              <a:spcBef>
                <a:spcPts val="600"/>
              </a:spcBef>
            </a:pPr>
            <a:r>
              <a:rPr lang="en-GB" dirty="0" smtClean="0"/>
              <a:t>Web version and Web Update version on Autodesk home page (public) </a:t>
            </a:r>
          </a:p>
          <a:p>
            <a:pPr marL="1071563" lvl="2" indent="-349250">
              <a:spcBef>
                <a:spcPts val="600"/>
              </a:spcBef>
            </a:pPr>
            <a:r>
              <a:rPr lang="en-US" i="1" dirty="0" smtClean="0"/>
              <a:t>Products </a:t>
            </a:r>
            <a:r>
              <a:rPr lang="en-GB" altLang="ja-JP" i="1" dirty="0" smtClean="0">
                <a:ea typeface="ＭＳ Ｐゴシック" pitchFamily="34" charset="-128"/>
              </a:rPr>
              <a:t>&gt;</a:t>
            </a:r>
            <a:r>
              <a:rPr lang="en-US" i="1" dirty="0" smtClean="0"/>
              <a:t> Revit </a:t>
            </a:r>
            <a:r>
              <a:rPr lang="en-GB" altLang="ja-JP" i="1" dirty="0" smtClean="0">
                <a:ea typeface="ＭＳ Ｐゴシック" pitchFamily="34" charset="-128"/>
              </a:rPr>
              <a:t>&gt;</a:t>
            </a:r>
            <a:r>
              <a:rPr lang="en-US" i="1" dirty="0" smtClean="0"/>
              <a:t> Buy </a:t>
            </a:r>
            <a:r>
              <a:rPr lang="en-US" i="1" dirty="0" smtClean="0">
                <a:solidFill>
                  <a:srgbClr val="FF0000"/>
                </a:solidFill>
              </a:rPr>
              <a:t>or</a:t>
            </a:r>
            <a:r>
              <a:rPr lang="en-US" i="1" dirty="0" smtClean="0"/>
              <a:t> Store &gt; USA &amp; Canada ($ USD)&gt; All Products &gt; Revit Architecture/Structure/MEP</a:t>
            </a:r>
          </a:p>
          <a:p>
            <a:pPr marL="1071563" lvl="2" indent="-349250">
              <a:spcBef>
                <a:spcPts val="600"/>
              </a:spcBef>
            </a:pPr>
            <a:r>
              <a:rPr lang="en-GB" dirty="0" smtClean="0"/>
              <a:t>Latest download version from the public product site</a:t>
            </a:r>
          </a:p>
          <a:p>
            <a:pPr marL="1071563" lvl="2" indent="-349250">
              <a:spcBef>
                <a:spcPts val="600"/>
              </a:spcBef>
            </a:pPr>
            <a:r>
              <a:rPr lang="en-GB" dirty="0" err="1" smtClean="0"/>
              <a:t>Revit</a:t>
            </a:r>
            <a:r>
              <a:rPr lang="en-GB" dirty="0" smtClean="0"/>
              <a:t> uses service pack technology, so no need for full installation on update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detail level</a:t>
            </a:r>
          </a:p>
          <a:p>
            <a:pPr lvl="0"/>
            <a:r>
              <a:rPr lang="en-US" dirty="0" smtClean="0"/>
              <a:t>Kinds of geometry objects</a:t>
            </a:r>
          </a:p>
          <a:p>
            <a:pPr lvl="2"/>
            <a:r>
              <a:rPr lang="en-US" dirty="0" smtClean="0"/>
              <a:t>Solid</a:t>
            </a:r>
          </a:p>
          <a:p>
            <a:pPr lvl="2"/>
            <a:r>
              <a:rPr lang="en-US" dirty="0" smtClean="0"/>
              <a:t>Geometry Instance (a instance of a symbol element, e.g. door or window)</a:t>
            </a:r>
          </a:p>
          <a:p>
            <a:pPr lvl="2"/>
            <a:r>
              <a:rPr lang="en-US" dirty="0" smtClean="0"/>
              <a:t>Curve</a:t>
            </a:r>
          </a:p>
          <a:p>
            <a:pPr lvl="2"/>
            <a:r>
              <a:rPr lang="en-US" dirty="0" smtClean="0"/>
              <a:t>Mesh</a:t>
            </a:r>
          </a:p>
          <a:p>
            <a:r>
              <a:rPr lang="en-US" dirty="0" smtClean="0"/>
              <a:t>Further drill down into Solids/Faces/Edges - use </a:t>
            </a:r>
            <a:r>
              <a:rPr lang="en-US" dirty="0" err="1" smtClean="0"/>
              <a:t>RevitLookup</a:t>
            </a:r>
            <a:endParaRPr lang="en-US" dirty="0" smtClean="0"/>
          </a:p>
          <a:p>
            <a:r>
              <a:rPr lang="en-US" dirty="0" err="1" smtClean="0"/>
              <a:t>RevitCommands</a:t>
            </a:r>
            <a:r>
              <a:rPr lang="en-US" dirty="0" smtClean="0"/>
              <a:t> SDK sample has a simple example</a:t>
            </a:r>
          </a:p>
          <a:p>
            <a:r>
              <a:rPr lang="en-US" dirty="0" smtClean="0"/>
              <a:t>SDK samples show geometry access with a viewer</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endParaRPr lang="en-US" dirty="0" smtClean="0"/>
          </a:p>
          <a:p>
            <a:r>
              <a:rPr lang="en-US" dirty="0" smtClean="0"/>
              <a:t>Further viewing options</a:t>
            </a:r>
          </a:p>
          <a:p>
            <a:pPr lvl="2"/>
            <a:r>
              <a:rPr lang="en-US" dirty="0" smtClean="0"/>
              <a:t>SVG Simple Vector Graphics, VRML Virtual Reality Markup Language, OpenGL, DirectX, many public domain viewers</a:t>
            </a:r>
          </a:p>
          <a:p>
            <a:pPr lvl="2"/>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err="1" smtClean="0"/>
              <a:t>Revit</a:t>
            </a:r>
            <a:r>
              <a:rPr lang="en-US" smtClean="0"/>
              <a:t> are </a:t>
            </a:r>
            <a:r>
              <a:rPr lang="en-US" dirty="0" smtClean="0"/>
              <a:t>bundled in </a:t>
            </a:r>
            <a:r>
              <a:rPr lang="en-US" smtClean="0"/>
              <a:t>one single sack  </a:t>
            </a:r>
            <a:endParaRPr lang="en-US" dirty="0" smtClean="0"/>
          </a:p>
          <a:p>
            <a:pPr lvl="0"/>
            <a:r>
              <a:rPr lang="en-US" dirty="0" smtClean="0"/>
              <a:t>To retrieve an element of interest, </a:t>
            </a:r>
            <a:r>
              <a:rPr lang="en-US" smtClean="0"/>
              <a:t>you filter for it</a:t>
            </a:r>
            <a:endParaRPr lang="en-US" dirty="0" smtClean="0"/>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a:xfrm>
            <a:off x="593725" y="1677987"/>
            <a:ext cx="11762080" cy="7168156"/>
          </a:xfrm>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smtClean="0"/>
              <a:t>Revit API assembly DLLs are present in every Revit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dirty="0" smtClean="0"/>
              <a:t>Separate DB and UI modules for database and user interface</a:t>
            </a:r>
          </a:p>
          <a:p>
            <a:pPr>
              <a:spcBef>
                <a:spcPts val="1800"/>
              </a:spcBef>
              <a:defRPr/>
            </a:pPr>
            <a:r>
              <a:rPr lang="en-GB" dirty="0" err="1" smtClean="0"/>
              <a:t>Revit</a:t>
            </a:r>
            <a:r>
              <a:rPr lang="en-GB" dirty="0" smtClean="0"/>
              <a:t> Architecture, Structure and MEP flavours</a:t>
            </a:r>
          </a:p>
          <a:p>
            <a:pPr marL="975292" lvl="2" indent="-325098"/>
            <a:r>
              <a:rPr lang="en-GB" sz="3100" dirty="0" smtClean="0"/>
              <a:t>Same API DLLs</a:t>
            </a:r>
          </a:p>
          <a:p>
            <a:pPr marL="975292" lvl="2" indent="-325098"/>
            <a:r>
              <a:rPr lang="en-US" sz="3100" dirty="0" smtClean="0"/>
              <a:t>Almost all functionality is identical</a:t>
            </a:r>
            <a:endParaRPr lang="en-GB" sz="3100" dirty="0" smtClean="0"/>
          </a:p>
          <a:p>
            <a:pPr marL="975292" lvl="2" indent="-325098"/>
            <a:r>
              <a:rPr lang="en-GB" sz="3100" dirty="0" smtClean="0"/>
              <a:t>Minor discipline-specific functionality is only active in Architecture, MEP or Structure</a:t>
            </a:r>
            <a:endParaRPr lang="en-US" dirty="0" smtClean="0"/>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Level – Last Resort</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Post-processing</a:t>
            </a:r>
          </a:p>
          <a:p>
            <a:pPr marL="457200" indent="-457200">
              <a:buFont typeface="Arial"/>
              <a:buChar char="•"/>
            </a:pPr>
            <a:r>
              <a:rPr lang="en-US" dirty="0" smtClean="0"/>
              <a:t>Native .NET code</a:t>
            </a:r>
          </a:p>
          <a:p>
            <a:pPr marL="457200" indent="-457200">
              <a:buFont typeface="Arial"/>
              <a:buChar char="•"/>
            </a:pPr>
            <a:r>
              <a:rPr lang="en-US" dirty="0" smtClean="0"/>
              <a:t>LINQ</a:t>
            </a:r>
          </a:p>
          <a:p>
            <a:endParaRPr lang="en-US" dirty="0"/>
          </a:p>
        </p:txBody>
      </p:sp>
    </p:spTree>
    <p:extLst>
      <p:ext uri="{BB962C8B-B14F-4D97-AF65-F5344CB8AC3E}">
        <p14:creationId xmlns:p14="http://schemas.microsoft.com/office/powerpoint/2010/main" val="19046777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smtClean="0"/>
              <a:t>.NET API</a:t>
            </a:r>
          </a:p>
          <a:p>
            <a:pPr lvl="1"/>
            <a:r>
              <a:rPr lang="en-GB" smtClean="0"/>
              <a:t>.NET Framework 4.0</a:t>
            </a:r>
          </a:p>
          <a:p>
            <a:pPr lvl="1"/>
            <a:r>
              <a:rPr lang="en-GB" smtClean="0"/>
              <a:t>Microsoft Visual Studio 2010</a:t>
            </a:r>
          </a:p>
          <a:p>
            <a:pPr lvl="1"/>
            <a:r>
              <a:rPr lang="en-GB" smtClean="0"/>
              <a:t>C# or VB.NET, managed C++, any .NET compliant language</a:t>
            </a:r>
          </a:p>
          <a:p>
            <a:pPr lvl="1"/>
            <a:r>
              <a:rPr lang="en-GB" smtClean="0"/>
              <a:t>Class library </a:t>
            </a:r>
          </a:p>
          <a:p>
            <a:pPr lvl="1"/>
            <a:r>
              <a:rPr lang="en-GB" smtClean="0"/>
              <a:t>References</a:t>
            </a:r>
          </a:p>
          <a:p>
            <a:pPr lvl="2"/>
            <a:r>
              <a:rPr lang="en-GB" smtClean="0"/>
              <a:t>&lt;revit install folder&gt;\Program\RevitAPI.dll</a:t>
            </a:r>
          </a:p>
          <a:p>
            <a:pPr lvl="2"/>
            <a:r>
              <a:rPr lang="en-GB" smtClean="0"/>
              <a:t>&lt;revit install folder&gt;\Program\RevitAPIUI.dll</a:t>
            </a:r>
          </a:p>
          <a:p>
            <a:pPr lvl="2"/>
            <a:r>
              <a:rPr lang="en-GB" smtClean="0"/>
              <a:t>Remember to set 'Copy Local' to False</a:t>
            </a:r>
            <a:br>
              <a:rPr lang="en-GB" smtClean="0"/>
            </a:br>
            <a:endParaRPr lang="en-GB"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kern="0" dirty="0" err="1" smtClean="0">
                <a:sym typeface="Arial" pitchFamily="34" charset="0"/>
              </a:rPr>
              <a:t>e.g.,</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learnt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a:t>
            </a:r>
            <a:r>
              <a:rPr lang="en-US" sz="3200" dirty="0" smtClean="0">
                <a:hlinkClick r:id="rId2"/>
              </a:rPr>
              <a:t>Online Developer Guide</a:t>
            </a:r>
            <a:r>
              <a:rPr lang="en-US" sz="3200" dirty="0" smtClean="0"/>
              <a:t>.</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a:t>
            </a:r>
            <a:r>
              <a:rPr lang="en-US" sz="2800" dirty="0" err="1"/>
              <a:t>ElementTransformUtils</a:t>
            </a:r>
            <a:r>
              <a:rPr lang="en-US" sz="2800"/>
              <a:t> </a:t>
            </a:r>
            <a:r>
              <a:rPr lang="en-US" sz="2800" smtClean="0"/>
              <a:t>class </a:t>
            </a:r>
            <a:r>
              <a:rPr lang="en-US" sz="2800" smtClean="0"/>
              <a:t>methods</a:t>
            </a:r>
            <a:r>
              <a:rPr lang="en-US" sz="2800" dirty="0" smtClean="0"/>
              <a:t>,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endParaRPr lang="en-GB" dirty="0" smtClean="0"/>
          </a:p>
          <a:p>
            <a:pPr>
              <a:spcBef>
                <a:spcPts val="1800"/>
              </a:spcBef>
              <a:defRPr/>
            </a:pPr>
            <a:r>
              <a:rPr lang="en-GB" dirty="0" smtClean="0"/>
              <a:t>Latest SDK update is posted to Revit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in changes in a model geometry and you need to access to the updated geometry, the graphics need to be regenerated. </a:t>
            </a:r>
          </a:p>
          <a:p>
            <a:endParaRPr lang="en-US" dirty="0" smtClean="0"/>
          </a:p>
          <a:p>
            <a:r>
              <a:rPr lang="en-US" dirty="0" smtClean="0"/>
              <a:t>You can control this by calling </a:t>
            </a:r>
            <a:r>
              <a:rPr lang="en-US" dirty="0" err="1" smtClean="0"/>
              <a:t>Document.Regenerate</a:t>
            </a:r>
            <a:r>
              <a:rPr lang="en-US" dirty="0" smtClean="0"/>
              <a:t>()</a:t>
            </a:r>
          </a:p>
          <a:p>
            <a:endParaRPr lang="en-US" dirty="0" smtClean="0"/>
          </a:p>
          <a:p>
            <a:r>
              <a:rPr lang="en-US" dirty="0" err="1" smtClean="0"/>
              <a:t>RegenerationOption.Manual</a:t>
            </a:r>
            <a:r>
              <a:rPr lang="en-US" dirty="0" smtClean="0"/>
              <a:t> is the only  regeneration option ...</a:t>
            </a:r>
          </a:p>
          <a:p>
            <a:endParaRPr lang="en-US" dirty="0" smtClean="0"/>
          </a:p>
          <a:p>
            <a:endParaRPr lang="en-US" dirty="0" smtClean="0"/>
          </a:p>
          <a:p>
            <a:endParaRPr lang="en-US" dirty="0" smtClean="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NewFamilyInstance</a:t>
            </a:r>
            <a:r>
              <a:rPr lang="en-US" sz="2800" dirty="0" smtClean="0"/>
              <a:t>() </a:t>
            </a:r>
          </a:p>
          <a:p>
            <a:pPr lvl="2">
              <a:buNone/>
            </a:pPr>
            <a:r>
              <a:rPr lang="en-US" sz="2800" dirty="0" smtClean="0"/>
              <a:t>Use static Create methods  e.g., </a:t>
            </a:r>
            <a:r>
              <a:rPr lang="en-US" sz="2800" dirty="0" err="1" smtClean="0"/>
              <a:t>Wall.Create</a:t>
            </a:r>
            <a:r>
              <a:rPr lang="en-US" sz="2800" dirty="0" smtClean="0"/>
              <a:t>(doc, …)</a:t>
            </a:r>
          </a:p>
          <a:p>
            <a:pPr lvl="2">
              <a:buNone/>
            </a:pPr>
            <a:endParaRPr lang="en-US" sz="2800" dirty="0" smtClean="0"/>
          </a:p>
          <a:p>
            <a:pPr lvl="2">
              <a:buNone/>
            </a:pPr>
            <a:endParaRPr lang="en-US" dirty="0" smtClean="0"/>
          </a:p>
          <a:p>
            <a:r>
              <a:rPr lang="en-US" dirty="0" smtClean="0"/>
              <a:t>Multiple overloaded methods, </a:t>
            </a:r>
          </a:p>
          <a:p>
            <a:r>
              <a:rPr lang="en-US" dirty="0" smtClean="0"/>
              <a:t>each for a specific condition </a:t>
            </a:r>
          </a:p>
          <a:p>
            <a:r>
              <a:rPr lang="en-US" dirty="0" smtClean="0"/>
              <a:t>and/or apply only certain </a:t>
            </a:r>
          </a:p>
          <a:p>
            <a:r>
              <a:rPr lang="en-US" dirty="0" smtClean="0"/>
              <a:t>types of elements. </a:t>
            </a:r>
          </a:p>
          <a:p>
            <a:r>
              <a:rPr lang="en-US" sz="2800" dirty="0" smtClean="0"/>
              <a:t>e.g., 5 </a:t>
            </a:r>
            <a:r>
              <a:rPr lang="en-US" sz="2800" dirty="0" err="1" smtClean="0"/>
              <a:t>Wall.Create</a:t>
            </a:r>
            <a:r>
              <a:rPr lang="en-US" sz="2800" dirty="0" smtClean="0"/>
              <a:t>(), </a:t>
            </a:r>
          </a:p>
          <a:p>
            <a:r>
              <a:rPr lang="en-US" sz="2800" dirty="0" smtClean="0"/>
              <a:t>9 </a:t>
            </a:r>
            <a:r>
              <a:rPr lang="en-US" sz="2800" dirty="0" err="1" smtClean="0"/>
              <a:t>NewFamilyInstance</a:t>
            </a:r>
            <a:r>
              <a:rPr lang="en-US" sz="2800" dirty="0" smtClean="0"/>
              <a:t>()</a:t>
            </a:r>
          </a:p>
          <a:p>
            <a:pPr lvl="1">
              <a:buNone/>
            </a:pPr>
            <a:r>
              <a:rPr lang="en-US" dirty="0" smtClean="0"/>
              <a:t>cf. </a:t>
            </a:r>
            <a:r>
              <a:rPr lang="en-US" dirty="0" err="1" smtClean="0">
                <a:hlinkClick r:id="rId3"/>
              </a:rPr>
              <a:t>Dev</a:t>
            </a:r>
            <a:r>
              <a:rPr lang="en-US" dirty="0" smtClean="0">
                <a:hlinkClick r:id="rId3"/>
              </a:rPr>
              <a:t> Guide</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Wall.</a:t>
            </a:r>
            <a:r>
              <a:rPr lang="en-US" sz="1800" b="1" dirty="0" err="1" smtClean="0">
                <a:latin typeface="Courier New"/>
                <a:ea typeface="MS Mincho"/>
                <a:cs typeface="Times New Roman"/>
              </a:rPr>
              <a:t>Create</a:t>
            </a:r>
            <a:r>
              <a:rPr lang="en-US" sz="1800" dirty="0" smtClean="0">
                <a:latin typeface="Courier New"/>
                <a:ea typeface="MS Mincho"/>
                <a:cs typeface="Times New Roman"/>
              </a:rPr>
              <a:t>(</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Additional Lab Exercises</a:t>
            </a:r>
            <a:endParaRPr lang="en-US" dirty="0"/>
          </a:p>
        </p:txBody>
      </p:sp>
      <p:sp>
        <p:nvSpPr>
          <p:cNvPr id="3" name="Content Placeholder 2"/>
          <p:cNvSpPr>
            <a:spLocks noGrp="1"/>
          </p:cNvSpPr>
          <p:nvPr>
            <p:ph idx="1"/>
          </p:nvPr>
        </p:nvSpPr>
        <p:spPr/>
        <p:txBody>
          <a:bodyPr/>
          <a:lstStyle/>
          <a:p>
            <a:r>
              <a:rPr lang="en-US" dirty="0" smtClean="0"/>
              <a:t>If interested, work on additional labs:</a:t>
            </a:r>
          </a:p>
          <a:p>
            <a:pPr lvl="1"/>
            <a:r>
              <a:rPr lang="en-US" b="1" dirty="0" smtClean="0"/>
              <a:t>Extensible Storage Lab </a:t>
            </a:r>
            <a:r>
              <a:rPr lang="en-US" dirty="0" smtClean="0"/>
              <a:t>– Learn to add custom data to Revit element</a:t>
            </a:r>
          </a:p>
          <a:p>
            <a:pPr lvl="1"/>
            <a:r>
              <a:rPr lang="en-US" b="1" dirty="0" smtClean="0"/>
              <a:t>Shared Parameter Lab </a:t>
            </a:r>
            <a:r>
              <a:rPr lang="en-US" dirty="0" smtClean="0"/>
              <a:t>– Learn to create shared parameters</a:t>
            </a:r>
          </a:p>
        </p:txBody>
      </p:sp>
    </p:spTree>
    <p:extLst>
      <p:ext uri="{BB962C8B-B14F-4D97-AF65-F5344CB8AC3E}">
        <p14:creationId xmlns:p14="http://schemas.microsoft.com/office/powerpoint/2010/main" val="13751536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Thank you!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6658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is only Documentation</a:t>
            </a:r>
            <a:endParaRPr lang="en-US" dirty="0"/>
          </a:p>
        </p:txBody>
      </p:sp>
      <p:sp>
        <p:nvSpPr>
          <p:cNvPr id="3" name="Content Placeholder 2"/>
          <p:cNvSpPr>
            <a:spLocks noGrp="1"/>
          </p:cNvSpPr>
          <p:nvPr>
            <p:ph idx="1"/>
          </p:nvPr>
        </p:nvSpPr>
        <p:spPr>
          <a:xfrm>
            <a:off x="593725" y="1525587"/>
            <a:ext cx="11626850" cy="7391400"/>
          </a:xfrm>
        </p:spPr>
        <p:txBody>
          <a:bodyPr/>
          <a:lstStyle/>
          <a:p>
            <a:r>
              <a:rPr lang="en-GB" sz="2800" dirty="0" smtClean="0"/>
              <a:t>Read once</a:t>
            </a:r>
          </a:p>
          <a:p>
            <a:pPr lvl="2"/>
            <a:r>
              <a:rPr lang="en-GB" sz="2000" dirty="0" smtClean="0"/>
              <a:t>Read Me First.doc</a:t>
            </a:r>
          </a:p>
          <a:p>
            <a:pPr lvl="2"/>
            <a:r>
              <a:rPr lang="en-US" sz="2000" dirty="0" smtClean="0"/>
              <a:t>Getting Started with the Revit API.docx</a:t>
            </a:r>
          </a:p>
          <a:p>
            <a:pPr lvl="2"/>
            <a:r>
              <a:rPr lang="en-US" sz="2000" dirty="0" smtClean="0"/>
              <a:t>Revit Platform API Changes and Additions.docx</a:t>
            </a:r>
          </a:p>
          <a:p>
            <a:r>
              <a:rPr lang="en-US" sz="2800" dirty="0" err="1" smtClean="0"/>
              <a:t>Familiarise</a:t>
            </a:r>
            <a:r>
              <a:rPr lang="en-US" sz="2800" dirty="0" smtClean="0"/>
              <a:t> yourself with and use regularly</a:t>
            </a:r>
          </a:p>
          <a:p>
            <a:pPr lvl="2"/>
            <a:r>
              <a:rPr lang="en-US" sz="2000" dirty="0" smtClean="0"/>
              <a:t>Revit API Developer’s Guide </a:t>
            </a:r>
            <a:r>
              <a:rPr lang="en-US" sz="2000" dirty="0" smtClean="0">
                <a:hlinkClick r:id="rId3"/>
              </a:rPr>
              <a:t>http</a:t>
            </a:r>
            <a:r>
              <a:rPr lang="en-US" sz="2000" dirty="0">
                <a:hlinkClick r:id="rId3"/>
              </a:rPr>
              <a:t>://wikihelp.autodesk.com/Revit/enu/2014/Help/3665-</a:t>
            </a:r>
            <a:r>
              <a:rPr lang="en-US" sz="2000" dirty="0" smtClean="0">
                <a:hlinkClick r:id="rId3"/>
              </a:rPr>
              <a:t>Developers</a:t>
            </a:r>
            <a:endParaRPr lang="en-GB" sz="2000" dirty="0" smtClean="0"/>
          </a:p>
          <a:p>
            <a:pPr lvl="2"/>
            <a:r>
              <a:rPr lang="en-GB" sz="2000" dirty="0" smtClean="0"/>
              <a:t>RevitAPI.chm</a:t>
            </a:r>
          </a:p>
          <a:p>
            <a:pPr lvl="3"/>
            <a:r>
              <a:rPr lang="en-GB" sz="2000" dirty="0" smtClean="0"/>
              <a:t>What's New section is similar to </a:t>
            </a:r>
            <a:r>
              <a:rPr lang="en-US" sz="2000" dirty="0" smtClean="0"/>
              <a:t>Changes and Additions doc</a:t>
            </a:r>
            <a:endParaRPr lang="en-GB" sz="2000" dirty="0" smtClean="0"/>
          </a:p>
          <a:p>
            <a:r>
              <a:rPr lang="en-GB" sz="2800" dirty="0" smtClean="0"/>
              <a:t>Read and use if needed</a:t>
            </a:r>
          </a:p>
          <a:p>
            <a:pPr lvl="2"/>
            <a:r>
              <a:rPr lang="en-GB" sz="2000" dirty="0" smtClean="0"/>
              <a:t>RevitAddInUtility.chm – installer</a:t>
            </a:r>
          </a:p>
          <a:p>
            <a:pPr lvl="2"/>
            <a:r>
              <a:rPr lang="en-GB" sz="2000" dirty="0" smtClean="0"/>
              <a:t>Autodesk Icon Guidelines.pdf – user interface</a:t>
            </a:r>
          </a:p>
          <a:p>
            <a:pPr lvl="2"/>
            <a:r>
              <a:rPr lang="en-GB" sz="2000" dirty="0" smtClean="0"/>
              <a:t>Macro Samples – Revit Macros</a:t>
            </a:r>
          </a:p>
          <a:p>
            <a:pPr lvl="2"/>
            <a:r>
              <a:rPr lang="en-GB" sz="2000" dirty="0" smtClean="0"/>
              <a:t>Revit Server SDK – file access on server</a:t>
            </a:r>
          </a:p>
          <a:p>
            <a:pPr lvl="2"/>
            <a:r>
              <a:rPr lang="en-GB" sz="2000" dirty="0" smtClean="0"/>
              <a:t>Revit Structure – section definitions and material properties</a:t>
            </a:r>
          </a:p>
          <a:p>
            <a:pPr lvl="2"/>
            <a:r>
              <a:rPr lang="en-GB" sz="2000" dirty="0" smtClean="0"/>
              <a:t>REX SDK – Revit extensions framework</a:t>
            </a:r>
          </a:p>
          <a:p>
            <a:pPr lvl="2"/>
            <a:r>
              <a:rPr lang="en-GB" sz="2000" dirty="0" smtClean="0"/>
              <a:t>Structural Analysis SDK – Analysis and code checking</a:t>
            </a:r>
          </a:p>
          <a:p>
            <a:r>
              <a:rPr lang="en-US" sz="2800" dirty="0" smtClean="0"/>
              <a:t>Important utilities</a:t>
            </a:r>
            <a:endParaRPr lang="en-GB" sz="2800" dirty="0" smtClean="0"/>
          </a:p>
          <a:p>
            <a:pPr lvl="2"/>
            <a:r>
              <a:rPr lang="en-GB" sz="2000" dirty="0" smtClean="0"/>
              <a:t>Add-In Manager</a:t>
            </a:r>
          </a:p>
          <a:p>
            <a:pPr lvl="2"/>
            <a:r>
              <a:rPr lang="en-GB" sz="2000" dirty="0" err="1" smtClean="0"/>
              <a:t>RevitLookup</a:t>
            </a:r>
            <a:endParaRPr lang="en-GB" sz="2000" dirty="0" smtClean="0"/>
          </a:p>
          <a:p>
            <a:r>
              <a:rPr lang="en-GB" sz="2800" dirty="0" smtClean="0"/>
              <a:t>Samples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449387"/>
            <a:ext cx="11762080" cy="3733800"/>
          </a:xfrm>
        </p:spPr>
        <p:txBody>
          <a:bodyPr/>
          <a:lstStyle/>
          <a:p>
            <a:r>
              <a:rPr lang="en-GB" dirty="0" smtClean="0"/>
              <a:t>Documentation</a:t>
            </a:r>
          </a:p>
          <a:p>
            <a:pPr lvl="1"/>
            <a:r>
              <a:rPr lang="en-GB" sz="2400" dirty="0" err="1" smtClean="0"/>
              <a:t>SamplesReadMe.htm</a:t>
            </a:r>
            <a:endParaRPr lang="en-GB" sz="2400" dirty="0" smtClean="0"/>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SDKSamples2014.sln</a:t>
            </a:r>
          </a:p>
          <a:p>
            <a:r>
              <a:rPr lang="en-US" dirty="0" smtClean="0"/>
              <a:t>And the samples themselves!</a:t>
            </a:r>
            <a:endParaRPr lang="en-GB"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5" y="5335588"/>
            <a:ext cx="126015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6363</Words>
  <Application>Microsoft Macintosh PowerPoint</Application>
  <PresentationFormat>Custom</PresentationFormat>
  <Paragraphs>1264</Paragraphs>
  <Slides>78</Slides>
  <Notes>42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ADSK_White</vt:lpstr>
      <vt:lpstr>Introduction to Revit Programming Database Fundamentals  </vt:lpstr>
      <vt:lpstr>Agenda</vt:lpstr>
      <vt:lpstr>Overview</vt:lpstr>
      <vt:lpstr>Revit Products </vt:lpstr>
      <vt:lpstr>Revit API Assemblies</vt:lpstr>
      <vt:lpstr>Revit Add-In Compilation and API References</vt:lpstr>
      <vt:lpstr>Revit SDK</vt:lpstr>
      <vt:lpstr>SDK is only Documentation</vt:lpstr>
      <vt:lpstr>SDK Samples</vt:lpstr>
      <vt:lpstr>Tools </vt:lpstr>
      <vt:lpstr>Tools  Must Know </vt:lpstr>
      <vt:lpstr>Extending Revit </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Fourth Level – Last Resort</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2013-07-23T23:08:14Z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