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7"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364" autoAdjust="0"/>
  </p:normalViewPr>
  <p:slideViewPr>
    <p:cSldViewPr>
      <p:cViewPr varScale="1">
        <p:scale>
          <a:sx n="58" d="100"/>
          <a:sy n="58" d="100"/>
        </p:scale>
        <p:origin x="-992" y="-12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2013-07-12</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2013-07-12</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forums.augi.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52</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whether you are using the UI or API, the</a:t>
            </a:r>
            <a:r>
              <a:rPr lang="en-US" baseline="0" dirty="0" smtClean="0"/>
              <a:t> first thing you will need to decide is which template or family file you want to begin with.  </a:t>
            </a:r>
          </a:p>
          <a:p>
            <a:r>
              <a:rPr lang="en-US" baseline="0" dirty="0" smtClean="0"/>
              <a:t>- You can create a family starting from a family template. </a:t>
            </a:r>
          </a:p>
          <a:p>
            <a:r>
              <a:rPr lang="en-US" baseline="0" dirty="0" smtClean="0"/>
              <a:t>- You can also take an existing family and start from there. </a:t>
            </a:r>
          </a:p>
          <a:p>
            <a:r>
              <a:rPr lang="en-US" dirty="0" smtClean="0"/>
              <a:t>There are plenty of templates to choose from. You will need to decide which template to start with. Typically,</a:t>
            </a:r>
            <a:r>
              <a:rPr lang="en-US" baseline="0" dirty="0" smtClean="0"/>
              <a:t> you will need to think about: </a:t>
            </a:r>
          </a:p>
          <a:p>
            <a:r>
              <a:rPr lang="en-US" dirty="0" smtClean="0"/>
              <a:t>- Is your family 2D or 3D?</a:t>
            </a:r>
            <a:r>
              <a:rPr lang="en-US" baseline="0" dirty="0" smtClean="0"/>
              <a:t>  Model or detail?  </a:t>
            </a:r>
          </a:p>
          <a:p>
            <a:r>
              <a:rPr lang="en-US" baseline="0" dirty="0" smtClean="0"/>
              <a:t>- Is it hosted or hosted, to a wall, ceiling, face based?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Revit Architecture. </a:t>
            </a:r>
            <a:endParaRPr lang="en-GB" dirty="0" smtClean="0"/>
          </a:p>
          <a:p>
            <a:r>
              <a:rPr lang="en-GB" dirty="0" smtClean="0"/>
              <a:t>Revit Architecture </a:t>
            </a:r>
          </a:p>
          <a:p>
            <a:pPr marL="720000" lvl="1" indent="-392113">
              <a:spcBef>
                <a:spcPts val="600"/>
              </a:spcBef>
            </a:pPr>
            <a:r>
              <a:rPr lang="en-US" dirty="0" smtClean="0"/>
              <a:t>- Family in</a:t>
            </a:r>
            <a:r>
              <a:rPr lang="en-US" baseline="0" dirty="0" smtClean="0"/>
              <a:t> Revit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beams, detail components, etc.</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smtClean="0"/>
              <a:t>Revit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Revit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Depending on the editor,</a:t>
            </a:r>
            <a:r>
              <a:rPr lang="en-US" baseline="0" dirty="0" smtClean="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Revit,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Revit content manager Steve Campbell.</a:t>
            </a:r>
          </a:p>
          <a:p>
            <a:pPr>
              <a:buFontTx/>
              <a:buNone/>
            </a:pPr>
            <a:r>
              <a:rPr lang="en-US" baseline="0" dirty="0" smtClean="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behaviour, visibility, arrays. For example, define</a:t>
            </a:r>
            <a:r>
              <a:rPr lang="en-GB" baseline="0" dirty="0" smtClean="0"/>
              <a:t> arrays of bolts depending on the size of a plate.</a:t>
            </a:r>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 For example, a b</a:t>
            </a:r>
            <a:r>
              <a:rPr lang="en-US" sz="1800" dirty="0" smtClean="0">
                <a:solidFill>
                  <a:schemeClr val="bg1"/>
                </a:solidFill>
              </a:rPr>
              <a:t>ookshelf with arrayed shelves. Mullion patterns based on rules. Open web joists that adjust based on length and height.</a:t>
            </a: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swappable sub-components such as n</a:t>
            </a:r>
            <a:r>
              <a:rPr lang="en-US" sz="1800" dirty="0" smtClean="0">
                <a:solidFill>
                  <a:schemeClr val="bg1"/>
                </a:solidFill>
              </a:rPr>
              <a:t>ested door panels, frames, hardware, p</a:t>
            </a:r>
            <a:r>
              <a:rPr lang="en-US" kern="0" dirty="0" smtClean="0">
                <a:solidFill>
                  <a:schemeClr val="bg1"/>
                </a:solidFill>
                <a:latin typeface="+mn-lt"/>
              </a:rPr>
              <a:t>layground equipment, shown on the right,</a:t>
            </a:r>
            <a:r>
              <a:rPr lang="en-US" kern="0" baseline="0" dirty="0" smtClean="0">
                <a:solidFill>
                  <a:schemeClr val="bg1"/>
                </a:solidFill>
                <a:latin typeface="+mn-lt"/>
              </a:rPr>
              <a:t> s</a:t>
            </a:r>
            <a:r>
              <a:rPr lang="en-US" kern="0" dirty="0" smtClean="0">
                <a:solidFill>
                  <a:schemeClr val="bg1"/>
                </a:solidFill>
                <a:latin typeface="+mn-lt"/>
              </a:rPr>
              <a:t>wappable panels 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  </a:t>
            </a:r>
            <a:r>
              <a:rPr lang="en-US" sz="1800" dirty="0" smtClean="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smtClean="0"/>
              <a:t>Newsgroups</a:t>
            </a:r>
          </a:p>
          <a:p>
            <a:pPr marL="879543" lvl="2" indent="-284163"/>
            <a:r>
              <a:rPr lang="en-US" dirty="0" smtClean="0"/>
              <a:t>discussion.autodesk.com</a:t>
            </a:r>
          </a:p>
          <a:p>
            <a:pPr marL="879543" lvl="2" indent="-284163"/>
            <a:r>
              <a:rPr lang="en-US" dirty="0" smtClean="0"/>
              <a:t>AUGI - </a:t>
            </a:r>
            <a:r>
              <a:rPr lang="en-US" dirty="0" smtClean="0">
                <a:hlinkClick r:id="rId3"/>
              </a:rPr>
              <a:t>http://forums.augi.com</a:t>
            </a:r>
            <a:endParaRPr lang="en-US" dirty="0" smtClean="0"/>
          </a:p>
          <a:p>
            <a:pPr marL="539750" lvl="1" indent="-284163"/>
            <a:r>
              <a:rPr lang="en-US" dirty="0" smtClean="0"/>
              <a:t>Books &amp; DVD’s</a:t>
            </a:r>
          </a:p>
          <a:p>
            <a:pPr marL="879543" lvl="2" indent="-284163"/>
            <a:r>
              <a:rPr lang="en-US" dirty="0" smtClean="0"/>
              <a:t>Mastering Autodesk Revit Building – Paul F. Aubin</a:t>
            </a:r>
          </a:p>
          <a:p>
            <a:pPr marL="879543" lvl="2" indent="-284163"/>
            <a:r>
              <a:rPr lang="en-US" dirty="0" smtClean="0"/>
              <a:t>Mastering Family Editor Series - 5 DVD’s – Paul F. Aubin</a:t>
            </a:r>
          </a:p>
          <a:p>
            <a:endParaRPr lang="en-GB" sz="1700" kern="120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7626" y="9069387"/>
            <a:ext cx="13058775"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t>
            </a:r>
            <a:r>
              <a:rPr lang="en-US" sz="900" baseline="0" dirty="0">
                <a:solidFill>
                  <a:srgbClr val="969696"/>
                </a:solidFill>
              </a:rPr>
              <a:t>Autodesk </a:t>
            </a:r>
          </a:p>
        </p:txBody>
      </p:sp>
      <p:sp>
        <p:nvSpPr>
          <p:cNvPr id="6" name="TextBox 5"/>
          <p:cNvSpPr txBox="1"/>
          <p:nvPr/>
        </p:nvSpPr>
        <p:spPr>
          <a:xfrm>
            <a:off x="5438775" y="9221787"/>
            <a:ext cx="2098523" cy="338554"/>
          </a:xfrm>
          <a:prstGeom prst="rect">
            <a:avLst/>
          </a:prstGeom>
          <a:noFill/>
        </p:spPr>
        <p:txBody>
          <a:bodyPr wrap="none" rtlCol="0">
            <a:spAutoFit/>
          </a:bodyPr>
          <a:lstStyle/>
          <a:p>
            <a:r>
              <a:rPr lang="en-US" sz="1600" smtClean="0">
                <a:solidFill>
                  <a:schemeClr val="bg1"/>
                </a:solidFill>
              </a:rPr>
              <a:t>The Revit Family </a:t>
            </a:r>
            <a:r>
              <a:rPr lang="en-US" sz="1600" dirty="0" smtClean="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4" Type="http://schemas.openxmlformats.org/officeDocument/2006/relationships/hyperlink" Target="http://cad-notes.com/2011/12/learning-autodesk-revit-mep-2012-training-video-is-availabl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hebuildingcoder.typepad.com/blog/2013/07/family-api-nested-type-instance-and-symbol-retrieval.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hyperlink" Target="http://wikihelp.autodesk.com/Revit/enu/2014/Help/3665-Developers/0122-Disciple122/0131-Revit_ME131/0134-Family_C134" TargetMode="External"/><Relationship Id="rId4" Type="http://schemas.openxmlformats.org/officeDocument/2006/relationships/hyperlink" Target="http://www.adskconsulting.com/adn/cs/api_course_sched.php" TargetMode="External"/><Relationship Id="rId5" Type="http://schemas.openxmlformats.org/officeDocument/2006/relationships/hyperlink" Target="http://au.autodesk.com/?nd=class&amp;session_id=5265" TargetMode="External"/><Relationship Id="rId6" Type="http://schemas.openxmlformats.org/officeDocument/2006/relationships/hyperlink" Target="http://discussion.autodesk.com/" TargetMode="External"/><Relationship Id="rId7" Type="http://schemas.openxmlformats.org/officeDocument/2006/relationships/hyperlink" Target="http://www.autodesk.com/apitraining" TargetMode="External"/><Relationship Id="rId8" Type="http://schemas.openxmlformats.org/officeDocument/2006/relationships/hyperlink" Target="http://thebuildingcoder.typepad.com/" TargetMode="External"/><Relationship Id="rId9" Type="http://schemas.openxmlformats.org/officeDocument/2006/relationships/hyperlink" Target="http://adndevblog.typepad.com/aec/" TargetMode="External"/><Relationship Id="rId10" Type="http://schemas.openxmlformats.org/officeDocument/2006/relationships/hyperlink" Target="http://www.autodesk.com/joinadn" TargetMode="External"/><Relationship Id="rId11" Type="http://schemas.openxmlformats.org/officeDocument/2006/relationships/hyperlink" Target="http://adn.autodesk.com/" TargetMode="External"/><Relationship Id="rId1" Type="http://schemas.openxmlformats.org/officeDocument/2006/relationships/slideLayout" Target="../slideLayouts/slideLayout2.xml"/><Relationship Id="rId2" Type="http://schemas.openxmlformats.org/officeDocument/2006/relationships/hyperlink" Target="http://wikihelp.autodesk.com/Revit/enu/2014/Help/3665-Develope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image" Target="../media/image10.jpe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 Type="http://schemas.microsoft.com/office/2007/relationships/media" Target="file:///C:\My%20Documents\Training\ADN\ref_lines.wmv" TargetMode="External"/><Relationship Id="rId2" Type="http://schemas.openxmlformats.org/officeDocument/2006/relationships/video" Target="file:///C:\My%20Documents\Training\ADN\ref_lines.wmv"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49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b="0" dirty="0" err="1" smtClean="0">
                <a:solidFill>
                  <a:schemeClr val="bg1"/>
                </a:solidFill>
              </a:rPr>
              <a:t>Revit</a:t>
            </a:r>
            <a:r>
              <a:rPr lang="en-US" sz="4800" b="0" dirty="0" smtClean="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smtClean="0">
                <a:solidFill>
                  <a:schemeClr val="bg1"/>
                </a:solidFill>
              </a:rPr>
              <a:t> </a:t>
            </a:r>
            <a:endParaRPr lang="en-US" sz="2400" i="1" dirty="0" smtClean="0">
              <a:solidFill>
                <a:schemeClr val="bg1"/>
              </a:solidFill>
            </a:endParaRPr>
          </a:p>
          <a:p>
            <a:pPr marL="0" indent="0">
              <a:spcBef>
                <a:spcPct val="0"/>
              </a:spcBef>
              <a:buNone/>
            </a:pPr>
            <a:r>
              <a:rPr lang="en-US" sz="2400" i="1" dirty="0" smtClean="0">
                <a:solidFill>
                  <a:schemeClr val="bg1"/>
                </a:solidFill>
              </a:rPr>
              <a:t>Developer Technical Service</a:t>
            </a:r>
            <a:r>
              <a:rPr lang="en-US" sz="2400" dirty="0" smtClean="0">
                <a:solidFill>
                  <a:schemeClr val="bg1"/>
                </a:solidFill>
              </a:rPr>
              <a:t>s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a:t>
            </a:r>
            <a:r>
              <a:rPr lang="en-US" dirty="0" smtClean="0">
                <a:hlinkClick r:id="rId3"/>
              </a:rPr>
              <a:t>forums.augi.com</a:t>
            </a:r>
            <a:endParaRPr lang="en-US" dirty="0" smtClean="0"/>
          </a:p>
          <a:p>
            <a:pPr marL="539750" lvl="1" indent="-284163"/>
            <a:r>
              <a:rPr lang="en-US" dirty="0" smtClean="0"/>
              <a:t>Books &amp; DVD’s</a:t>
            </a:r>
            <a:endParaRPr lang="en-US" dirty="0"/>
          </a:p>
          <a:p>
            <a:pPr marL="879543" lvl="2" indent="-284163"/>
            <a:r>
              <a:rPr lang="en-US" dirty="0" smtClean="0"/>
              <a:t>Mastering </a:t>
            </a:r>
            <a:r>
              <a:rPr lang="en-US" dirty="0"/>
              <a:t>Autodesk Revit Building – Paul F. </a:t>
            </a:r>
            <a:r>
              <a:rPr lang="en-US" dirty="0" smtClean="0"/>
              <a:t>Aubin</a:t>
            </a:r>
          </a:p>
          <a:p>
            <a:pPr marL="879543" lvl="2" indent="-284163"/>
            <a:r>
              <a:rPr lang="en-US" dirty="0" smtClean="0"/>
              <a:t>Mastering Family Editor Series - 5 DVD’s – Paul F. </a:t>
            </a:r>
            <a:r>
              <a:rPr lang="en-US" dirty="0" err="1" smtClean="0"/>
              <a:t>Aubin</a:t>
            </a:r>
            <a:endParaRPr lang="en-US" dirty="0" smtClean="0"/>
          </a:p>
          <a:p>
            <a:pPr marL="879543" lvl="2" indent="-284163"/>
            <a:r>
              <a:rPr lang="en-ZW" u="sng" dirty="0" smtClean="0">
                <a:hlinkClick r:id="rId4"/>
              </a:rPr>
              <a:t>Learning Autodesk Revit MEP 2012</a:t>
            </a:r>
            <a:r>
              <a:rPr lang="en-ZW" u="sng" dirty="0" smtClean="0"/>
              <a:t> </a:t>
            </a:r>
            <a:r>
              <a:rPr lang="en-ZW" dirty="0" smtClean="0"/>
              <a:t>video training by Simon Whitbread, Don </a:t>
            </a:r>
            <a:r>
              <a:rPr lang="en-ZW" dirty="0" err="1" smtClean="0"/>
              <a:t>Bokmiller</a:t>
            </a:r>
            <a:r>
              <a:rPr lang="en-ZW" dirty="0" smtClean="0"/>
              <a:t> and Joel </a:t>
            </a:r>
            <a:r>
              <a:rPr lang="en-ZW" dirty="0" err="1" smtClean="0"/>
              <a:t>Londenberg</a:t>
            </a:r>
            <a:r>
              <a:rPr lang="en-ZW" dirty="0" smtClean="0"/>
              <a:t/>
            </a:r>
            <a:br>
              <a:rPr lang="en-ZW" dirty="0" smtClean="0"/>
            </a:br>
            <a:r>
              <a:rPr lang="en-ZW" sz="1600" dirty="0" smtClean="0">
                <a:hlinkClick r:id="rId4"/>
              </a:rPr>
              <a:t>http://cad-notes.com/2011/12/learning-autodesk-revit-mep-2012-training-video-is-available</a:t>
            </a:r>
            <a:endParaRPr lang="en-ZW" sz="1600" dirty="0" smtClean="0"/>
          </a:p>
          <a:p>
            <a:pPr marL="539750" lvl="1" indent="-284163">
              <a:buNone/>
            </a:pPr>
            <a:endParaRPr lang="en-US" dirty="0"/>
          </a:p>
          <a:p>
            <a:pPr marL="879543" lvl="2" indent="-284163"/>
            <a:endParaRPr lang="en-US" dirty="0" smtClean="0"/>
          </a:p>
          <a:p>
            <a:pPr marL="539750" lvl="1" indent="-284163"/>
            <a:endParaRPr lang="en-GB" dirty="0" smtClean="0"/>
          </a:p>
          <a:p>
            <a:pPr marL="539750" lvl="4" indent="-284163"/>
            <a:endParaRPr lang="en-GB" sz="23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smtClean="0"/>
              <a:t>Revit</a:t>
            </a:r>
            <a:r>
              <a:rPr lang="en-US" dirty="0" smtClean="0"/>
              <a:t> API within the family editor context </a:t>
            </a:r>
          </a:p>
          <a:p>
            <a:r>
              <a:rPr lang="en-US" dirty="0" smtClean="0"/>
              <a:t>Automate library generation, generate a family library on the fly, possibly linking with other library specification </a:t>
            </a:r>
          </a:p>
          <a:p>
            <a:r>
              <a:rPr lang="en-US" dirty="0" smtClean="0"/>
              <a:t>Extract information and modify</a:t>
            </a:r>
          </a:p>
          <a:p>
            <a:r>
              <a:rPr lang="en-US" dirty="0" smtClean="0"/>
              <a:t>Analogous to UI</a:t>
            </a:r>
          </a:p>
          <a:p>
            <a:r>
              <a:rPr lang="en-US" dirty="0" smtClean="0"/>
              <a:t>There are a few differences and limitations you may want to be aware</a:t>
            </a:r>
          </a:p>
          <a:p>
            <a:pPr>
              <a:buNone/>
            </a:pPr>
            <a:endParaRPr lang="en-US" dirty="0" smtClean="0"/>
          </a:p>
          <a:p>
            <a:pPr>
              <a:buNone/>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smtClean="0"/>
              <a:t>FamilyManager</a:t>
            </a:r>
            <a:r>
              <a:rPr lang="en-US" dirty="0" smtClean="0"/>
              <a:t> class: </a:t>
            </a:r>
          </a:p>
          <a:p>
            <a:pPr lvl="1"/>
            <a:r>
              <a:rPr lang="en-US" dirty="0" smtClean="0"/>
              <a:t>add/remove/rename types, add/remove parameters, set values and formulas</a:t>
            </a:r>
          </a:p>
          <a:p>
            <a:r>
              <a:rPr lang="en-US" dirty="0" smtClean="0"/>
              <a:t>Document methods specific to family context: </a:t>
            </a:r>
          </a:p>
          <a:p>
            <a:pPr lvl="1"/>
            <a:r>
              <a:rPr lang="en-GB" sz="2400" smtClean="0"/>
              <a:t>IsFamilyDocument – identifies whether the current document is a family document</a:t>
            </a:r>
          </a:p>
          <a:p>
            <a:pPr lvl="1"/>
            <a:r>
              <a:rPr lang="en-GB" sz="2400" smtClean="0"/>
              <a:t>OwnerFamily – returns the owning family of this family document</a:t>
            </a:r>
          </a:p>
          <a:p>
            <a:pPr lvl="1"/>
            <a:r>
              <a:rPr lang="en-GB" sz="2400" smtClean="0"/>
              <a:t>FamilyManager </a:t>
            </a:r>
            <a:r>
              <a:rPr lang="en-GB" sz="2400" dirty="0" smtClean="0"/>
              <a:t>– returns a </a:t>
            </a:r>
            <a:r>
              <a:rPr lang="en-GB" sz="2400" dirty="0" err="1" smtClean="0"/>
              <a:t>FamilyManager</a:t>
            </a:r>
            <a:r>
              <a:rPr lang="en-GB" sz="2400" dirty="0" smtClean="0"/>
              <a:t> object to provide access to family types and parameters</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a:t>
            </a:r>
            <a:r>
              <a:rPr lang="en-GB" sz="2400" smtClean="0"/>
              <a:t>family document, </a:t>
            </a:r>
            <a:r>
              <a:rPr lang="en-GB" sz="2400" dirty="0" smtClean="0"/>
              <a:t>analogous to the Create object in a project</a:t>
            </a:r>
          </a:p>
          <a:p>
            <a:pPr lvl="1"/>
            <a:r>
              <a:rPr lang="en-GB" sz="2400" dirty="0" err="1" smtClean="0"/>
              <a:t>EditFamily</a:t>
            </a:r>
            <a:r>
              <a:rPr lang="en-GB" sz="2400" dirty="0" smtClean="0"/>
              <a:t> – edit a family loaded in a project document</a:t>
            </a:r>
          </a:p>
          <a:p>
            <a:endParaRPr lang="en-GB" sz="2400" dirty="0" smtClean="0"/>
          </a:p>
          <a:p>
            <a:pPr>
              <a:buNone/>
            </a:pPr>
            <a:endParaRPr lang="en-US" dirty="0" smtClean="0"/>
          </a:p>
          <a:p>
            <a:pPr>
              <a:buNone/>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Exercises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p>
          <a:p>
            <a:endParaRPr lang="en-US" dirty="0" smtClean="0"/>
          </a:p>
          <a:p>
            <a:pPr>
              <a:buNone/>
            </a:pPr>
            <a:r>
              <a:rPr lang="en-US" dirty="0" smtClean="0"/>
              <a:t>Include step-by-step instruction</a:t>
            </a:r>
          </a:p>
          <a:p>
            <a:pPr>
              <a:buNone/>
            </a:pPr>
            <a:r>
              <a:rPr lang="en-US" dirty="0" smtClean="0"/>
              <a:t>In VB.NET and C#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Lab1 – Create a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check the family context </a:t>
            </a:r>
          </a:p>
          <a:p>
            <a:pPr lvl="1"/>
            <a:r>
              <a:rPr lang="en-US" dirty="0" smtClean="0"/>
              <a:t>create a simple solid using extrusion </a:t>
            </a:r>
          </a:p>
          <a:p>
            <a:pPr lvl="1"/>
            <a:r>
              <a:rPr lang="en-US" dirty="0" smtClean="0"/>
              <a:t>set alignments</a:t>
            </a:r>
          </a:p>
          <a:p>
            <a:pPr lvl="1"/>
            <a:r>
              <a:rPr lang="en-US" dirty="0" smtClean="0"/>
              <a:t>add types </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rvtDoc.IsFamilyDocument</a:t>
            </a:r>
            <a:r>
              <a:rPr lang="en-US" sz="2400" dirty="0" smtClean="0">
                <a:solidFill>
                  <a:schemeClr val="accent6"/>
                </a:solidFill>
              </a:rPr>
              <a:t>()</a:t>
            </a:r>
          </a:p>
          <a:p>
            <a:pPr lvl="1"/>
            <a:r>
              <a:rPr lang="en-US" sz="2400" dirty="0" err="1" smtClean="0">
                <a:solidFill>
                  <a:schemeClr val="accent6"/>
                </a:solidFill>
              </a:rPr>
              <a:t>rvtDoc.OwnerFamily.FamilyCategory.Name</a:t>
            </a:r>
            <a:endParaRPr lang="en-US" sz="2400" dirty="0" smtClean="0">
              <a:solidFill>
                <a:schemeClr val="accent6"/>
              </a:solidFill>
            </a:endParaRPr>
          </a:p>
          <a:p>
            <a:pPr lvl="1"/>
            <a:r>
              <a:rPr lang="en-US" sz="2400" dirty="0" err="1" smtClean="0">
                <a:solidFill>
                  <a:schemeClr val="accent6"/>
                </a:solidFill>
              </a:rPr>
              <a:t>rvtDoc.FamilyCreate.NewExtrusion</a:t>
            </a:r>
            <a:r>
              <a:rPr lang="en-US" sz="2400" dirty="0" smtClean="0">
                <a:solidFill>
                  <a:schemeClr val="accent6"/>
                </a:solidFill>
              </a:rPr>
              <a:t>()</a:t>
            </a:r>
          </a:p>
          <a:p>
            <a:pPr lvl="1"/>
            <a:r>
              <a:rPr lang="en-US" sz="2400" dirty="0" err="1" smtClean="0">
                <a:solidFill>
                  <a:schemeClr val="accent6"/>
                </a:solidFill>
              </a:rPr>
              <a:t>rvtDoc.FamilyCreate.NewAlignment</a:t>
            </a:r>
            <a:r>
              <a:rPr lang="en-US" sz="2400" dirty="0" smtClean="0">
                <a:solidFill>
                  <a:schemeClr val="accent6"/>
                </a:solidFill>
              </a:rPr>
              <a:t>() </a:t>
            </a:r>
          </a:p>
          <a:p>
            <a:pPr lvl="1"/>
            <a:r>
              <a:rPr lang="en-US" sz="2400" dirty="0" err="1" smtClean="0">
                <a:solidFill>
                  <a:schemeClr val="accent6"/>
                </a:solidFill>
              </a:rPr>
              <a:t>familyMgr</a:t>
            </a:r>
            <a:r>
              <a:rPr lang="en-US" sz="2400" dirty="0" smtClean="0">
                <a:solidFill>
                  <a:schemeClr val="accent6"/>
                </a:solidFill>
              </a:rPr>
              <a:t> = </a:t>
            </a:r>
            <a:r>
              <a:rPr lang="en-US" sz="2400" dirty="0" err="1" smtClean="0">
                <a:solidFill>
                  <a:schemeClr val="accent6"/>
                </a:solidFill>
              </a:rPr>
              <a:t>rvtDoc.FamilyManager</a:t>
            </a:r>
            <a:r>
              <a:rPr lang="en-US" sz="2400" dirty="0" smtClean="0">
                <a:solidFill>
                  <a:schemeClr val="accent6"/>
                </a:solidFill>
              </a:rPr>
              <a:t> </a:t>
            </a:r>
          </a:p>
          <a:p>
            <a:pPr lvl="1"/>
            <a:r>
              <a:rPr lang="en-US" sz="2400" dirty="0" err="1" smtClean="0">
                <a:solidFill>
                  <a:schemeClr val="accent6"/>
                </a:solidFill>
              </a:rPr>
              <a:t>familyMgr.NewType</a:t>
            </a:r>
            <a:r>
              <a:rPr lang="en-US" sz="2400" dirty="0" smtClean="0">
                <a:solidFill>
                  <a:schemeClr val="accent6"/>
                </a:solidFill>
              </a:rPr>
              <a:t>() </a:t>
            </a:r>
          </a:p>
          <a:p>
            <a:pPr lvl="1"/>
            <a:r>
              <a:rPr lang="en-US" sz="2400" dirty="0" err="1" smtClean="0">
                <a:solidFill>
                  <a:schemeClr val="accent6"/>
                </a:solidFill>
              </a:rPr>
              <a:t>familyMgr.Parameter</a:t>
            </a:r>
            <a:r>
              <a:rPr lang="en-US" sz="2400" dirty="0" smtClean="0">
                <a:solidFill>
                  <a:schemeClr val="accent6"/>
                </a:solidFill>
              </a:rPr>
              <a:t>(); </a:t>
            </a:r>
            <a:r>
              <a:rPr lang="en-US" sz="2400" dirty="0" err="1" smtClean="0">
                <a:solidFill>
                  <a:schemeClr val="accent6"/>
                </a:solidFill>
              </a:rPr>
              <a:t>familyMgr.Set</a:t>
            </a:r>
            <a:r>
              <a:rPr lang="en-US" sz="2400" dirty="0" smtClean="0">
                <a:solidFill>
                  <a:schemeClr val="accent6"/>
                </a:solidFill>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Lab2 – Create a L-Shape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reference planes </a:t>
            </a:r>
          </a:p>
          <a:p>
            <a:pPr lvl="1"/>
            <a:r>
              <a:rPr lang="en-US" dirty="0" smtClean="0"/>
              <a:t>add parameters </a:t>
            </a:r>
          </a:p>
          <a:p>
            <a:pPr lvl="1"/>
            <a:r>
              <a:rPr lang="en-US" smtClean="0"/>
              <a:t>add dimensions </a:t>
            </a: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rvtDoc.FamilyCreate.NewReferencePlane</a:t>
            </a:r>
            <a:r>
              <a:rPr lang="en-US" sz="2400" dirty="0" smtClean="0">
                <a:solidFill>
                  <a:schemeClr val="accent6"/>
                </a:solidFill>
              </a:rPr>
              <a:t>()</a:t>
            </a:r>
          </a:p>
          <a:p>
            <a:pPr lvl="1"/>
            <a:r>
              <a:rPr lang="en-US" sz="2400" dirty="0" err="1" smtClean="0">
                <a:solidFill>
                  <a:schemeClr val="accent6"/>
                </a:solidFill>
              </a:rPr>
              <a:t>familyMgr.AddParameter</a:t>
            </a:r>
            <a:r>
              <a:rPr lang="en-US" sz="2400" dirty="0" smtClean="0">
                <a:solidFill>
                  <a:schemeClr val="accent6"/>
                </a:solidFill>
              </a:rPr>
              <a:t>() </a:t>
            </a:r>
          </a:p>
          <a:p>
            <a:pPr lvl="1"/>
            <a:r>
              <a:rPr lang="en-US" sz="2400" dirty="0" err="1" smtClean="0">
                <a:solidFill>
                  <a:schemeClr val="accent6"/>
                </a:solidFill>
              </a:rPr>
              <a:t>rvtDoc.FamilyCreate.NewDimension</a:t>
            </a:r>
            <a:r>
              <a:rPr lang="en-US" sz="2400" dirty="0" smtClean="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formulas </a:t>
            </a:r>
          </a:p>
          <a:p>
            <a:pPr lvl="1"/>
            <a:r>
              <a:rPr lang="en-US" dirty="0" smtClean="0"/>
              <a:t>add materials </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familyMgr.SetFormula</a:t>
            </a:r>
            <a:r>
              <a:rPr lang="en-US" sz="2400" dirty="0" smtClean="0">
                <a:solidFill>
                  <a:schemeClr val="accent6"/>
                </a:solidFill>
              </a:rPr>
              <a:t>() </a:t>
            </a:r>
          </a:p>
          <a:p>
            <a:pPr lvl="1"/>
            <a:r>
              <a:rPr lang="en-US" sz="2400" dirty="0" err="1" smtClean="0">
                <a:solidFill>
                  <a:schemeClr val="accent6"/>
                </a:solidFill>
              </a:rPr>
              <a:t>pSolid.Parameter</a:t>
            </a:r>
            <a:r>
              <a:rPr lang="en-US" sz="2400" dirty="0" smtClean="0">
                <a:solidFill>
                  <a:schemeClr val="accent6"/>
                </a:solidFill>
              </a:rPr>
              <a:t>(“Material”) </a:t>
            </a:r>
          </a:p>
          <a:p>
            <a:pPr lvl="1"/>
            <a:r>
              <a:rPr lang="en-US" sz="2400" dirty="0" err="1" smtClean="0">
                <a:solidFill>
                  <a:schemeClr val="accent6"/>
                </a:solidFill>
              </a:rPr>
              <a:t>familyMgr.AddParameter</a:t>
            </a:r>
            <a:r>
              <a:rPr lang="en-US" sz="2400" dirty="0" smtClean="0">
                <a:solidFill>
                  <a:schemeClr val="accent6"/>
                </a:solidFill>
              </a:rPr>
              <a:t>(“</a:t>
            </a:r>
            <a:r>
              <a:rPr lang="en-US" sz="2400" dirty="0" err="1" smtClean="0">
                <a:solidFill>
                  <a:schemeClr val="accent6"/>
                </a:solidFill>
              </a:rPr>
              <a:t>MyColumnFinish</a:t>
            </a:r>
            <a:r>
              <a:rPr lang="en-US" sz="2400" dirty="0" smtClean="0">
                <a:solidFill>
                  <a:schemeClr val="accent6"/>
                </a:solidFill>
              </a:rPr>
              <a:t>”, </a:t>
            </a:r>
            <a:r>
              <a:rPr lang="en-US" sz="2400" dirty="0" err="1" smtClean="0">
                <a:solidFill>
                  <a:schemeClr val="accent6"/>
                </a:solidFill>
              </a:rPr>
              <a:t>BuiltInParameterGroup.PG_MATERIALS</a:t>
            </a:r>
            <a:r>
              <a:rPr lang="en-US" sz="2400" dirty="0" smtClean="0">
                <a:solidFill>
                  <a:schemeClr val="accent6"/>
                </a:solidFill>
              </a:rPr>
              <a:t>, </a:t>
            </a:r>
            <a:r>
              <a:rPr lang="en-US" sz="2400" dirty="0" err="1" smtClean="0">
                <a:solidFill>
                  <a:schemeClr val="accent6"/>
                </a:solidFill>
              </a:rPr>
              <a:t>ParameterType.Material</a:t>
            </a:r>
            <a:r>
              <a:rPr lang="en-US" sz="2400" dirty="0" smtClean="0">
                <a:solidFill>
                  <a:schemeClr val="accent6"/>
                </a:solidFill>
              </a:rPr>
              <a:t>, True)</a:t>
            </a:r>
          </a:p>
          <a:p>
            <a:pPr lvl="1"/>
            <a:r>
              <a:rPr lang="en-US" sz="2400" dirty="0" err="1" smtClean="0">
                <a:solidFill>
                  <a:schemeClr val="accent6"/>
                </a:solidFill>
              </a:rPr>
              <a:t>familyMgr.AssociateElementParameterToFamilyParameter</a:t>
            </a:r>
            <a:r>
              <a:rPr lang="en-US" sz="2400" dirty="0" smtClean="0">
                <a:solidFill>
                  <a:schemeClr val="accent6"/>
                </a:solidFill>
              </a:rPr>
              <a:t>()</a:t>
            </a:r>
          </a:p>
          <a:p>
            <a:pPr lvl="1">
              <a:buNone/>
            </a:pPr>
            <a:endParaRPr lang="en-US" sz="2400" dirty="0" smtClean="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 </a:t>
            </a:r>
            <a:endParaRPr lang="en-US" dirty="0" smtClean="0"/>
          </a:p>
          <a:p>
            <a:pPr lvl="1"/>
            <a:r>
              <a:rPr lang="en-US" dirty="0" smtClean="0"/>
              <a:t>add line representation</a:t>
            </a:r>
          </a:p>
          <a:p>
            <a:pPr lvl="1"/>
            <a:r>
              <a:rPr lang="en-US" dirty="0" smtClean="0"/>
              <a:t>add visibility control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rvtDoc.FamilyCreate.NewSymbolicCurve</a:t>
            </a:r>
            <a:r>
              <a:rPr lang="en-US" sz="2400" dirty="0" smtClean="0">
                <a:solidFill>
                  <a:schemeClr val="accent6"/>
                </a:solidFill>
              </a:rPr>
              <a:t>()</a:t>
            </a:r>
          </a:p>
          <a:p>
            <a:pPr lvl="1"/>
            <a:r>
              <a:rPr lang="en-US" sz="2400" dirty="0" err="1" smtClean="0">
                <a:solidFill>
                  <a:schemeClr val="accent6"/>
                </a:solidFill>
              </a:rPr>
              <a:t>rvtDoc.FamilyCreate.NewModelCurve</a:t>
            </a:r>
            <a:r>
              <a:rPr lang="en-US" sz="2400" dirty="0" smtClean="0">
                <a:solidFill>
                  <a:schemeClr val="accent6"/>
                </a:solidFill>
              </a:rPr>
              <a:t>()</a:t>
            </a:r>
          </a:p>
          <a:p>
            <a:pPr lvl="1"/>
            <a:r>
              <a:rPr lang="en-US" sz="2400" dirty="0" err="1" smtClean="0">
                <a:solidFill>
                  <a:schemeClr val="accent6"/>
                </a:solidFill>
              </a:rPr>
              <a:t>FamilyElementVisibility</a:t>
            </a:r>
            <a:r>
              <a:rPr lang="en-US" sz="2400" dirty="0" smtClean="0">
                <a:solidFill>
                  <a:schemeClr val="accent6"/>
                </a:solidFill>
              </a:rPr>
              <a:t>(</a:t>
            </a:r>
            <a:r>
              <a:rPr lang="en-US" sz="2400" dirty="0" err="1" smtClean="0">
                <a:solidFill>
                  <a:schemeClr val="accent6"/>
                </a:solidFill>
              </a:rPr>
              <a:t>FamilyElementVisibilityType.ViewSpecific</a:t>
            </a:r>
            <a:r>
              <a:rPr lang="en-US" sz="2400" dirty="0" smtClean="0">
                <a:solidFill>
                  <a:schemeClr val="accent6"/>
                </a:solidFill>
              </a:rPr>
              <a:t>/Model) </a:t>
            </a:r>
          </a:p>
          <a:p>
            <a:pPr lvl="1"/>
            <a:r>
              <a:rPr lang="en-US" sz="2400" dirty="0" err="1" smtClean="0">
                <a:solidFill>
                  <a:schemeClr val="accent6"/>
                </a:solidFill>
              </a:rPr>
              <a:t>FamilyElementVisibility.IsShownInFine</a:t>
            </a:r>
            <a:r>
              <a:rPr lang="en-US" sz="2400" dirty="0" smtClean="0">
                <a:solidFill>
                  <a:schemeClr val="accent6"/>
                </a:solidFill>
              </a:rPr>
              <a:t>,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a:p>
            <a:pPr lvl="1"/>
            <a:endParaRPr lang="en-US" sz="2400" dirty="0" smtClean="0">
              <a:solidFill>
                <a:schemeClr val="accent6"/>
              </a:solidFill>
            </a:endParaRPr>
          </a:p>
          <a:p>
            <a:pPr lvl="1">
              <a:buNone/>
            </a:pPr>
            <a:endParaRPr lang="en-US" sz="2400" dirty="0" smtClean="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Background</a:t>
            </a:r>
          </a:p>
          <a:p>
            <a:pPr lvl="1"/>
            <a:r>
              <a:rPr lang="en-US" dirty="0" smtClean="0"/>
              <a:t>Family content creation itself is highly customizable feature even without API</a:t>
            </a:r>
          </a:p>
          <a:p>
            <a:pPr lvl="1"/>
            <a:r>
              <a:rPr lang="en-US" dirty="0" smtClean="0"/>
              <a:t>Understanding how it works in UI is a key to successful creation in API</a:t>
            </a:r>
          </a:p>
          <a:p>
            <a:pPr lvl="1"/>
            <a:r>
              <a:rPr lang="en-US" dirty="0" smtClean="0"/>
              <a:t>There used to be two Revit API expertise communities</a:t>
            </a:r>
          </a:p>
          <a:p>
            <a:pPr lvl="2"/>
            <a:r>
              <a:rPr lang="en-US" dirty="0" smtClean="0"/>
              <a:t>those who know UI and content creation well</a:t>
            </a:r>
          </a:p>
          <a:p>
            <a:pPr lvl="2"/>
            <a:r>
              <a:rPr lang="en-US" dirty="0" smtClean="0"/>
              <a:t>those who are fluent in programming, but are not familiar with UI </a:t>
            </a:r>
            <a:br>
              <a:rPr lang="en-US" dirty="0" smtClean="0"/>
            </a:br>
            <a:endParaRPr lang="en-US" dirty="0" smtClean="0"/>
          </a:p>
          <a:p>
            <a:r>
              <a:rPr lang="en-US" dirty="0" smtClean="0"/>
              <a:t>Goals of this talk</a:t>
            </a:r>
          </a:p>
          <a:p>
            <a:pPr lvl="1"/>
            <a:r>
              <a:rPr lang="en-US" dirty="0" smtClean="0"/>
              <a:t>Learn the Family API along the best practice in UI </a:t>
            </a:r>
          </a:p>
          <a:p>
            <a:pPr lvl="1"/>
            <a:r>
              <a:rPr lang="en-US" dirty="0" smtClean="0"/>
              <a:t>Establish steps to follow to write a program using Family API, which  are stable, flexible and adaptable when you move beyond the basics</a:t>
            </a:r>
          </a:p>
          <a:p>
            <a:pPr>
              <a:buNone/>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lstStyle/>
          <a:p>
            <a:r>
              <a:rPr lang="en-US" dirty="0" smtClean="0"/>
              <a:t>Reference planes</a:t>
            </a:r>
          </a:p>
          <a:p>
            <a:r>
              <a:rPr lang="en-US" dirty="0" smtClean="0"/>
              <a:t>Parameters</a:t>
            </a:r>
          </a:p>
          <a:p>
            <a:r>
              <a:rPr lang="en-US" dirty="0" smtClean="0"/>
              <a:t>Dimensions</a:t>
            </a:r>
          </a:p>
          <a:p>
            <a:r>
              <a:rPr lang="en-US" dirty="0" smtClean="0"/>
              <a:t>Types</a:t>
            </a:r>
          </a:p>
          <a:p>
            <a:r>
              <a:rPr lang="en-US" dirty="0" smtClean="0"/>
              <a:t>Geometry</a:t>
            </a:r>
          </a:p>
          <a:p>
            <a:r>
              <a:rPr lang="en-US" dirty="0" smtClean="0"/>
              <a:t>Alignments</a:t>
            </a:r>
          </a:p>
          <a:p>
            <a:endParaRPr lang="en-US" dirty="0"/>
          </a:p>
        </p:txBody>
      </p:sp>
      <p:sp>
        <p:nvSpPr>
          <p:cNvPr id="2" name="Title 1"/>
          <p:cNvSpPr>
            <a:spLocks noGrp="1"/>
          </p:cNvSpPr>
          <p:nvPr>
            <p:ph type="title"/>
          </p:nvPr>
        </p:nvSpPr>
        <p:spPr/>
        <p:txBody>
          <a:bodyPr/>
          <a:lstStyle/>
          <a:p>
            <a:r>
              <a:rPr lang="en-US" dirty="0" smtClean="0"/>
              <a:t>Family API along Best Practice</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Simple L-shape column</a:t>
            </a:r>
            <a:endParaRPr lang="en-US" sz="2800"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endParaRPr lang="en-US" dirty="0"/>
          </a:p>
        </p:txBody>
      </p:sp>
      <p:sp>
        <p:nvSpPr>
          <p:cNvPr id="3" name="Content Placeholder 2"/>
          <p:cNvSpPr>
            <a:spLocks noGrp="1"/>
          </p:cNvSpPr>
          <p:nvPr>
            <p:ph idx="1"/>
          </p:nvPr>
        </p:nvSpPr>
        <p:spPr/>
        <p:txBody>
          <a:bodyPr/>
          <a:lstStyle/>
          <a:p>
            <a:r>
              <a:rPr lang="en-US" dirty="0" smtClean="0"/>
              <a:t>Right template (e.g., “Metric Column.rft”) </a:t>
            </a:r>
          </a:p>
          <a:p>
            <a:r>
              <a:rPr lang="en-US" dirty="0" smtClean="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r>
              <a:rPr lang="en-US" sz="2800" b="0" i="1" dirty="0" smtClean="0">
                <a:solidFill>
                  <a:schemeClr val="accent4"/>
                </a:solidFill>
              </a:rPr>
              <a:t> </a:t>
            </a:r>
            <a:br>
              <a:rPr lang="en-US" sz="2800" b="0" i="1" dirty="0" smtClean="0">
                <a:solidFill>
                  <a:schemeClr val="accent4"/>
                </a:solidFill>
              </a:rPr>
            </a:br>
            <a:r>
              <a:rPr lang="en-US" sz="2800" b="0" i="1" dirty="0" smtClean="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ValidateDocument</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our command works in the context of family editor only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IsFamilyDocument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works only in the family editor."</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if we have a right template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Family =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OwnerFamily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document does not have Owner Family."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the family category of this document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catColumn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Category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rvtDoc.Settings.Categories.Item</a:t>
            </a:r>
            <a:r>
              <a:rPr lang="en-US" sz="1800" dirty="0" smtClean="0">
                <a:latin typeface="Courier New"/>
                <a:ea typeface="MS Mincho"/>
                <a:cs typeface="Times New Roman"/>
              </a:rPr>
              <a:t>(</a:t>
            </a:r>
            <a:r>
              <a:rPr lang="en-US" sz="1800" dirty="0" err="1" smtClean="0">
                <a:latin typeface="Courier New"/>
                <a:ea typeface="MS Mincho"/>
                <a:cs typeface="Times New Roman"/>
              </a:rPr>
              <a:t>BuiltInCategory.OST_Columns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b="1" dirty="0" err="1" smtClean="0">
                <a:latin typeface="Courier New"/>
                <a:ea typeface="MS Mincho"/>
                <a:cs typeface="Times New Roman"/>
              </a:rPr>
              <a:t>FamilyCategory</a:t>
            </a:r>
            <a:r>
              <a:rPr lang="en-US" sz="1800" dirty="0" err="1" smtClean="0">
                <a:latin typeface="Courier New"/>
                <a:ea typeface="MS Mincho"/>
                <a:cs typeface="Times New Roman"/>
              </a:rPr>
              <a:t>.Id.Equals</a:t>
            </a:r>
            <a:r>
              <a:rPr lang="en-US" sz="1800" dirty="0" smtClean="0">
                <a:latin typeface="Courier New"/>
                <a:ea typeface="MS Mincho"/>
                <a:cs typeface="Times New Roman"/>
              </a:rPr>
              <a:t>(</a:t>
            </a:r>
            <a:r>
              <a:rPr lang="en-US" sz="1800" dirty="0" err="1" smtClean="0">
                <a:latin typeface="Courier New"/>
                <a:ea typeface="MS Mincho"/>
                <a:cs typeface="Times New Roman"/>
              </a:rPr>
              <a:t>catColumn.Id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"Please open Metric Column.rft"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smtClean="0">
                    <a:latin typeface="Cambria Math" pitchFamily="18" charset="0"/>
                    <a:ea typeface="Cambria Math" pitchFamily="18" charset="0"/>
                  </a:rPr>
                  <a:t>z (0,0,1)</a:t>
                </a:r>
                <a:endParaRPr lang="en-US" i="1" dirty="0">
                  <a:latin typeface="Cambria Math" pitchFamily="18" charset="0"/>
                  <a:ea typeface="Cambria Math" pitchFamily="18" charset="0"/>
                </a:endParaRP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AddReferencePlane_VerticalOffset2()</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pt3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-1.0, 1.0) </a:t>
            </a:r>
            <a:r>
              <a:rPr lang="en-US" sz="1800" dirty="0" smtClean="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m_rvtDoc.</a:t>
            </a:r>
            <a:r>
              <a:rPr lang="en-US" sz="1800" b="1" dirty="0" smtClean="0">
                <a:latin typeface="Courier New"/>
                <a:ea typeface="MS Mincho"/>
                <a:cs typeface="Times New Roman"/>
              </a:rPr>
              <a:t>FamilyCreate.NewReferencePlane2</a:t>
            </a:r>
            <a:r>
              <a:rPr lang="en-US" sz="1800" dirty="0" smtClean="0">
                <a:latin typeface="Courier New"/>
                <a:ea typeface="MS Mincho"/>
                <a:cs typeface="Times New Roman"/>
              </a:rPr>
              <a:t>(pt1, pt2, pt3,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pt3</a:t>
            </a:r>
            <a:endParaRPr lang="en-US" dirty="0">
              <a:latin typeface="Cambria Math" pitchFamily="18" charset="0"/>
              <a:ea typeface="Cambria Math" pitchFamily="18" charset="0"/>
            </a:endParaRP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Parameters </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Dimensions </a:t>
            </a:r>
            <a:endParaRPr lang="en-US" dirty="0"/>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FamilyManager</a:t>
            </a:r>
            <a:r>
              <a:rPr lang="en-US" sz="1800" dirty="0" smtClean="0">
                <a:latin typeface="Courier New"/>
                <a:ea typeface="MS Mincho"/>
                <a:cs typeface="Times New Roman"/>
              </a:rPr>
              <a:t> =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FamilyManager</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endParaRPr lang="en-US" sz="1800"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AddParameter</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BuiltInParameterGroup.PG_GEOMETRY</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ParameterType.Length</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give initial values. </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(150.0) </a:t>
            </a:r>
            <a:r>
              <a:rPr lang="en-US" sz="1800" dirty="0" smtClean="0">
                <a:solidFill>
                  <a:srgbClr val="008000"/>
                </a:solidFill>
                <a:latin typeface="Courier New"/>
                <a:ea typeface="MS Mincho"/>
                <a:cs typeface="Times New Roman"/>
              </a:rPr>
              <a:t>'' in metric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smtClean="0">
                <a:solidFill>
                  <a:srgbClr val="008000"/>
                </a:solidFill>
                <a:latin typeface="Courier New"/>
                <a:ea typeface="MS Mincho"/>
                <a:cs typeface="Times New Roman"/>
              </a:rPr>
              <a:t>'Dim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 As Double = 0.5  '' in feet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formula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SetFormula</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"Width / 4.0“</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AddParameter_Material</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m_familyMgr.AddParameter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BuiltInParameterGroup.PG_MATERIALS</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will come back to setting to a solid later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pPr>
              <a:spcBef>
                <a:spcPts val="1800"/>
              </a:spcBef>
            </a:pPr>
            <a:r>
              <a:rPr lang="en-US" dirty="0"/>
              <a:t>Family usage via API </a:t>
            </a:r>
          </a:p>
          <a:p>
            <a:pPr lvl="1"/>
            <a:r>
              <a:rPr lang="en-US" dirty="0"/>
              <a:t>Load family, place and modify instances, retrieve </a:t>
            </a:r>
            <a:r>
              <a:rPr lang="en-US" dirty="0" smtClean="0"/>
              <a:t>data</a:t>
            </a:r>
            <a:br>
              <a:rPr lang="en-US" dirty="0" smtClean="0"/>
            </a:br>
            <a:r>
              <a:rPr lang="en-US" sz="1800" dirty="0" smtClean="0">
                <a:hlinkClick r:id="rId2"/>
              </a:rPr>
              <a:t>http</a:t>
            </a:r>
            <a:r>
              <a:rPr lang="en-US" sz="1800" dirty="0">
                <a:hlinkClick r:id="rId2"/>
              </a:rPr>
              <a:t>://thebuildingcoder.typepad.com/blog/2013/07/family-api-nested-type-instance-and-symbol-retrieval.html</a:t>
            </a:r>
            <a:endParaRPr lang="en-US" dirty="0"/>
          </a:p>
          <a:p>
            <a:pPr lvl="1"/>
            <a:r>
              <a:rPr lang="en-US" dirty="0" smtClean="0"/>
              <a:t>Not covered here</a:t>
            </a:r>
          </a:p>
          <a:p>
            <a:pPr>
              <a:spcBef>
                <a:spcPts val="1800"/>
              </a:spcBef>
            </a:pPr>
            <a:r>
              <a:rPr lang="en-US" dirty="0" smtClean="0"/>
              <a:t>Family creation via API </a:t>
            </a:r>
          </a:p>
          <a:p>
            <a:pPr lvl="1"/>
            <a:r>
              <a:rPr lang="en-US" dirty="0" smtClean="0"/>
              <a:t>Learning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Add Dimensions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AddDimention_Tw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plan view that we want to place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two reference planes which we want to add a dimension between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make an array of references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ReferenceArray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(ref1.Reference)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(ref2.Reference)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dimension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p0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ref1.FreeEnd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ref2.FreeEnd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Line.CreateBound</a:t>
            </a:r>
            <a:r>
              <a:rPr lang="en-US" sz="1800" dirty="0" smtClean="0">
                <a:latin typeface="Courier New"/>
                <a:ea typeface="MS Mincho"/>
                <a:cs typeface="Times New Roman"/>
              </a:rPr>
              <a:t>(p0, p1)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Dimension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NewDimension</a:t>
            </a:r>
            <a:r>
              <a:rPr lang="en-US" sz="1800" dirty="0" smtClean="0">
                <a:latin typeface="Courier New"/>
                <a:ea typeface="MS Mincho"/>
                <a:cs typeface="Times New Roman"/>
              </a:rPr>
              <a:t>(</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label to the dimension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b="1" dirty="0" err="1" smtClean="0">
                <a:latin typeface="Courier New"/>
                <a:ea typeface="MS Mincho"/>
                <a:cs typeface="Times New Roman"/>
              </a:rPr>
              <a:t>Label</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Multiple Host Thickness Types </a:t>
            </a:r>
            <a:endParaRPr lang="en-US" dirty="0"/>
          </a:p>
        </p:txBody>
      </p:sp>
      <p:sp>
        <p:nvSpPr>
          <p:cNvPr id="3" name="Content Placeholder 2"/>
          <p:cNvSpPr>
            <a:spLocks noGrp="1"/>
          </p:cNvSpPr>
          <p:nvPr>
            <p:ph idx="1"/>
          </p:nvPr>
        </p:nvSpPr>
        <p:spPr/>
        <p:txBody>
          <a:bodyPr/>
          <a:lstStyle/>
          <a:p>
            <a:r>
              <a:rPr lang="en-US" dirty="0" smtClean="0"/>
              <a:t>For testing purposes</a:t>
            </a:r>
          </a:p>
          <a:p>
            <a:r>
              <a:rPr lang="en-US" dirty="0" smtClean="0"/>
              <a:t>No host in our example</a:t>
            </a:r>
            <a:r>
              <a:rPr lang="en-US" smtClean="0"/>
              <a:t>.  </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 </a:t>
            </a:r>
            <a:endParaRPr lang="en-US" dirty="0"/>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Width x Depth </a:t>
            </a:r>
            <a:r>
              <a:rPr lang="en-US" sz="2800" dirty="0" smtClean="0"/>
              <a:t> </a:t>
            </a:r>
            <a:endParaRPr lang="en-US" sz="2800" dirty="0"/>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new types with the given 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FamilyType</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NewType</a:t>
            </a:r>
            <a:r>
              <a:rPr lang="en-US" sz="1800" dirty="0" smtClean="0">
                <a:latin typeface="Courier New"/>
                <a:ea typeface="MS Mincho"/>
                <a:cs typeface="Times New Roman"/>
              </a:rPr>
              <a:t>(name)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look for 'Width' and 'Depth' parameters and set them with the given values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"Width"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"Depth"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AddTypes</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t>
            </a:r>
            <a:r>
              <a:rPr lang="en-US" sz="1800" dirty="0" err="1" smtClean="0">
                <a:solidFill>
                  <a:srgbClr val="008000"/>
                </a:solidFill>
                <a:latin typeface="Courier New"/>
                <a:ea typeface="MS Mincho"/>
                <a:cs typeface="Times New Roman"/>
              </a:rPr>
              <a:t>AddType</a:t>
            </a:r>
            <a:r>
              <a:rPr lang="en-US" sz="1800" dirty="0" smtClean="0">
                <a:solidFill>
                  <a:srgbClr val="008000"/>
                </a:solidFill>
                <a:latin typeface="Courier New"/>
                <a:ea typeface="MS Mincho"/>
                <a:cs typeface="Times New Roman"/>
              </a:rPr>
              <a:t>(</a:t>
            </a:r>
            <a:r>
              <a:rPr lang="en-US" sz="1800" dirty="0" err="1" smtClean="0">
                <a:solidFill>
                  <a:srgbClr val="008000"/>
                </a:solidFill>
                <a:latin typeface="Courier New"/>
                <a:ea typeface="MS Mincho"/>
                <a:cs typeface="Times New Roman"/>
              </a:rPr>
              <a:t>name,Width,Depth</a:t>
            </a:r>
            <a:r>
              <a:rPr lang="en-US" sz="1800" dirty="0" smtClean="0">
                <a:solidFill>
                  <a:srgbClr val="008000"/>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"600x900"</a:t>
            </a:r>
            <a:r>
              <a:rPr lang="en-US" sz="1800" dirty="0" smtClean="0">
                <a:latin typeface="Courier New"/>
                <a:ea typeface="MS Mincho"/>
                <a:cs typeface="Times New Roman"/>
              </a:rPr>
              <a:t>, 600.0, 900.0)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"1000x300"</a:t>
            </a:r>
            <a:r>
              <a:rPr lang="en-US" sz="1800" dirty="0" smtClean="0">
                <a:latin typeface="Courier New"/>
                <a:ea typeface="MS Mincho"/>
                <a:cs typeface="Times New Roman"/>
              </a:rPr>
              <a:t>, 1000.0, 300.0)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"600x600"</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6200774" y="5259387"/>
            <a:ext cx="6629401" cy="3660713"/>
          </a:xfrm>
        </p:spPr>
      </p:pic>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Flex Types and Host (Testing Procedure) </a:t>
            </a:r>
            <a:endParaRPr lang="en-US" dirty="0"/>
          </a:p>
        </p:txBody>
      </p:sp>
      <p:sp>
        <p:nvSpPr>
          <p:cNvPr id="3" name="Content Placeholder 2"/>
          <p:cNvSpPr>
            <a:spLocks noGrp="1"/>
          </p:cNvSpPr>
          <p:nvPr>
            <p:ph idx="1"/>
          </p:nvPr>
        </p:nvSpPr>
        <p:spPr/>
        <p:txBody>
          <a:bodyPr/>
          <a:lstStyle/>
          <a:p>
            <a:r>
              <a:rPr lang="en-US" dirty="0" smtClean="0"/>
              <a:t>Testing Procedure </a:t>
            </a:r>
            <a:endParaRPr lang="en-US" dirty="0"/>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Add Single Level of Geometry</a:t>
            </a:r>
            <a:endParaRPr lang="en-US" dirty="0"/>
          </a:p>
        </p:txBody>
      </p:sp>
      <p:pic>
        <p:nvPicPr>
          <p:cNvPr id="6" name="Picture 5" descr="7 add solid 600x600.PNG"/>
          <p:cNvPicPr>
            <a:picLocks noChangeAspect="1"/>
          </p:cNvPicPr>
          <p:nvPr/>
        </p:nvPicPr>
        <p:blipFill>
          <a:blip r:embed="rId2" cstate="print"/>
          <a:stretch>
            <a:fillRect/>
          </a:stretch>
        </p:blipFill>
        <p:spPr>
          <a:xfrm>
            <a:off x="1781175" y="2964727"/>
            <a:ext cx="9467850" cy="6000750"/>
          </a:xfrm>
          <a:prstGeom prst="rect">
            <a:avLst/>
          </a:prstGeom>
          <a:ln>
            <a:noFill/>
          </a:ln>
        </p:spPr>
      </p:pic>
      <p:sp>
        <p:nvSpPr>
          <p:cNvPr id="3" name="Content Placeholder 2"/>
          <p:cNvSpPr>
            <a:spLocks noGrp="1"/>
          </p:cNvSpPr>
          <p:nvPr>
            <p:ph idx="1"/>
          </p:nvPr>
        </p:nvSpPr>
        <p:spPr>
          <a:xfrm>
            <a:off x="593725" y="2146491"/>
            <a:ext cx="6140450" cy="1741296"/>
          </a:xfrm>
        </p:spPr>
        <p:txBody>
          <a:bodyPr/>
          <a:lstStyle/>
          <a:p>
            <a:r>
              <a:rPr lang="en-US" dirty="0" smtClean="0"/>
              <a:t>Add a solid</a:t>
            </a:r>
          </a:p>
          <a:p>
            <a:r>
              <a:rPr lang="en-US" dirty="0" smtClean="0"/>
              <a:t>Add alignments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define a simple L-shape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create a sketch plane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"Reference Plane"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SketchPlane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SketchPlane.Create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a:latin typeface="Courier New"/>
                <a:ea typeface="MS Mincho"/>
                <a:cs typeface="Times New Roman"/>
              </a:rPr>
              <a:t>pRefPlane.Plane</a:t>
            </a: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(3) height of the extrusion. distance between Lower and Upper Ref Level.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(4000)</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(4) create an extrusion here. at this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 oppose to void.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FamilyCreate.NewExtrusion</a:t>
            </a:r>
            <a:r>
              <a:rPr lang="en-US" sz="1800" dirty="0" smtClean="0">
                <a:latin typeface="Courier New"/>
                <a:ea typeface="MS Mincho"/>
                <a:cs typeface="Times New Roman"/>
              </a:rPr>
              <a:t>(</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td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vertices (the last one is to make the loop simple)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Const</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6 </a:t>
            </a:r>
            <a:r>
              <a:rPr lang="en-US" sz="1800" dirty="0" smtClean="0">
                <a:solidFill>
                  <a:srgbClr val="008000"/>
                </a:solidFill>
                <a:latin typeface="Courier New"/>
                <a:ea typeface="MS Mincho"/>
                <a:cs typeface="Times New Roman"/>
              </a:rPr>
              <a:t>'' the number of vertices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 td,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 td,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loop. define individual edges and put them in a </a:t>
            </a:r>
            <a:r>
              <a:rPr lang="en-US" sz="1800" dirty="0" err="1" smtClean="0">
                <a:solidFill>
                  <a:srgbClr val="008000"/>
                </a:solidFill>
                <a:latin typeface="Courier New"/>
                <a:ea typeface="MS Mincho"/>
                <a:cs typeface="Times New Roman"/>
              </a:rPr>
              <a:t>curveArray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pLoop</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CurveArray</a:t>
            </a:r>
            <a:r>
              <a:rPr lang="en-US" sz="1800" dirty="0" smtClean="0">
                <a:latin typeface="Courier New"/>
                <a:ea typeface="MS Mincho"/>
                <a:cs typeface="Times New Roman"/>
              </a:rPr>
              <a:t> = </a:t>
            </a:r>
            <a:r>
              <a:rPr lang="en-US" sz="1800" b="1" dirty="0" err="1" smtClean="0">
                <a:latin typeface="Courier New"/>
                <a:ea typeface="MS Mincho"/>
                <a:cs typeface="Times New Roman"/>
              </a:rPr>
              <a:t>m_rvtApp</a:t>
            </a:r>
            <a:r>
              <a:rPr lang="en-US" sz="1800" dirty="0" err="1" smtClean="0">
                <a:latin typeface="Courier New"/>
                <a:ea typeface="MS Mincho"/>
                <a:cs typeface="Times New Roman"/>
              </a:rPr>
              <a:t>.</a:t>
            </a:r>
            <a:r>
              <a:rPr lang="en-US" sz="1800" b="1" dirty="0" err="1" smtClean="0">
                <a:latin typeface="Courier New"/>
                <a:ea typeface="MS Mincho"/>
                <a:cs typeface="Times New Roman"/>
              </a:rPr>
              <a:t>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NewCurveArray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lines(</a:t>
            </a:r>
            <a:r>
              <a:rPr lang="en-US" sz="1800" dirty="0" err="1" smtClean="0">
                <a:latin typeface="Courier New"/>
                <a:ea typeface="MS Mincho"/>
                <a:cs typeface="Times New Roman"/>
              </a:rPr>
              <a:t>nVerts</a:t>
            </a:r>
            <a:r>
              <a:rPr lang="en-US" sz="1800" dirty="0" smtClean="0">
                <a:latin typeface="Courier New"/>
                <a:ea typeface="MS Mincho"/>
                <a:cs typeface="Times New Roman"/>
              </a:rPr>
              <a:t> - 1)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lines(</a:t>
            </a:r>
            <a:r>
              <a:rPr lang="en-US" sz="1800" dirty="0" err="1" smtClean="0">
                <a:latin typeface="Courier New"/>
                <a:ea typeface="MS Mincho"/>
                <a:cs typeface="Times New Roman"/>
              </a:rPr>
              <a:t>i</a:t>
            </a:r>
            <a:r>
              <a:rPr lang="en-US" sz="1800" dirty="0" smtClean="0">
                <a:latin typeface="Courier New"/>
                <a:ea typeface="MS Mincho"/>
                <a:cs typeface="Times New Roman"/>
              </a:rPr>
              <a:t>)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pLoop.Append</a:t>
            </a:r>
            <a:r>
              <a:rPr lang="en-US" sz="1800" dirty="0" smtClean="0">
                <a:latin typeface="Courier New"/>
                <a:ea typeface="MS Mincho"/>
                <a:cs typeface="Times New Roman"/>
              </a:rPr>
              <a:t>(lines(</a:t>
            </a:r>
            <a:r>
              <a:rPr lang="en-US" sz="1800" dirty="0" err="1" smtClean="0">
                <a:latin typeface="Courier New"/>
                <a:ea typeface="MS Mincho"/>
                <a:cs typeface="Times New Roman"/>
              </a:rPr>
              <a:t>i</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then, put the loop in the </a:t>
            </a:r>
            <a:r>
              <a:rPr lang="en-US" sz="1800" dirty="0" err="1" smtClean="0">
                <a:solidFill>
                  <a:srgbClr val="008000"/>
                </a:solidFill>
                <a:latin typeface="Courier New"/>
                <a:ea typeface="MS Mincho"/>
                <a:cs typeface="Times New Roman"/>
              </a:rPr>
              <a:t>curveArrArray</a:t>
            </a:r>
            <a:r>
              <a:rPr lang="en-US" sz="1800" dirty="0" smtClean="0">
                <a:solidFill>
                  <a:srgbClr val="008000"/>
                </a:solidFill>
                <a:latin typeface="Courier New"/>
                <a:ea typeface="MS Mincho"/>
                <a:cs typeface="Times New Roman"/>
              </a:rPr>
              <a:t> as a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NewCurveArrArray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pProfile.Append</a:t>
            </a:r>
            <a:r>
              <a:rPr lang="en-US" sz="1800" dirty="0" smtClean="0">
                <a:latin typeface="Courier New"/>
                <a:ea typeface="MS Mincho"/>
                <a:cs typeface="Times New Roman"/>
              </a:rPr>
              <a:t>(</a:t>
            </a:r>
            <a:r>
              <a:rPr lang="en-US" sz="1800" dirty="0" err="1" smtClean="0">
                <a:latin typeface="Courier New"/>
                <a:ea typeface="MS Mincho"/>
                <a:cs typeface="Times New Roman"/>
              </a:rPr>
              <a:t>pLoop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profile</a:t>
            </a:r>
            <a:endParaRPr lang="en-US" sz="2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smtClean="0"/>
                <a:t>4</a:t>
              </a:r>
              <a:endParaRPr lang="en-US" sz="2000" dirty="0"/>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smtClean="0"/>
                <a:t>2</a:t>
              </a:r>
              <a:endParaRPr lang="en-US" sz="2000" dirty="0"/>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smtClean="0"/>
                <a:t>1</a:t>
              </a:r>
              <a:endParaRPr lang="en-US" sz="2000" dirty="0"/>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smtClean="0"/>
                <a:t>5</a:t>
              </a:r>
              <a:endParaRPr lang="en-US" sz="2000" dirty="0"/>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O</a:t>
              </a:r>
              <a:endParaRPr lang="en-US" sz="1600" dirty="0">
                <a:latin typeface="Times New Roman" pitchFamily="18" charset="0"/>
                <a:cs typeface="Times New Roman" pitchFamily="18" charset="0"/>
              </a:endParaRP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smtClean="0"/>
                <a:t>3</a:t>
              </a:r>
              <a:endParaRPr lang="en-US" sz="2000" dirty="0"/>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smtClean="0"/>
                <a:t>w</a:t>
              </a:r>
              <a:endParaRPr lang="en-US" sz="2000" dirty="0"/>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smtClean="0"/>
                <a:t>d</a:t>
              </a:r>
              <a:endParaRPr lang="en-US" sz="2000" dirty="0"/>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smtClean="0"/>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smtClean="0"/>
                <a:t>td</a:t>
              </a:r>
              <a:endParaRPr lang="en-US" sz="2000" dirty="0"/>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plan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reference planes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solid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 </a:t>
            </a:r>
            <a:r>
              <a:rPr lang="en-US" sz="1800" dirty="0" err="1" smtClean="0">
                <a:latin typeface="Courier New"/>
                <a:ea typeface="MS Mincho"/>
                <a:cs typeface="Times New Roman"/>
              </a:rPr>
              <a:t>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locked alignment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NewAlignment</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refPlane.Reference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lock a face on the ref plane “</a:t>
            </a:r>
            <a:r>
              <a:rPr lang="en-US" sz="2800" b="0" i="1" dirty="0" err="1" smtClean="0">
                <a:solidFill>
                  <a:schemeClr val="accent4"/>
                </a:solidFill>
              </a:rPr>
              <a:t>OffsetV</a:t>
            </a:r>
            <a:r>
              <a:rPr lang="en-US" sz="2800" b="0" i="1" dirty="0" smtClean="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which direction are we looking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(View),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upper ref level. </a:t>
            </a:r>
            <a:r>
              <a:rPr lang="en-US" sz="1800" dirty="0" err="1" smtClean="0">
                <a:solidFill>
                  <a:srgbClr val="008000"/>
                </a:solidFill>
                <a:latin typeface="Courier New"/>
                <a:ea typeface="MS Mincho"/>
                <a:cs typeface="Times New Roman"/>
              </a:rPr>
              <a:t>FindElement</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err="1" smtClean="0">
                <a:latin typeface="Courier New"/>
                <a:ea typeface="MS Mincho"/>
                <a:cs typeface="Times New Roman"/>
              </a:rPr>
              <a:t>nameLevel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box. </a:t>
            </a:r>
            <a:r>
              <a:rPr lang="en-US" sz="1800" dirty="0" err="1" smtClean="0">
                <a:solidFill>
                  <a:srgbClr val="008000"/>
                </a:solidFill>
                <a:latin typeface="Courier New"/>
                <a:ea typeface="MS Mincho"/>
                <a:cs typeface="Times New Roman"/>
              </a:rPr>
              <a:t>FindFace</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alignments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m_rvtDoc.FamilyCreate.NewAlignment</a:t>
            </a:r>
            <a:r>
              <a:rPr lang="en-US" sz="1800" dirty="0" smtClean="0">
                <a:latin typeface="Courier New"/>
                <a:ea typeface="MS Mincho"/>
                <a:cs typeface="Times New Roman"/>
              </a:rPr>
              <a:t>(</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err="1" smtClean="0">
                <a:latin typeface="Courier New"/>
                <a:ea typeface="MS Mincho"/>
                <a:cs typeface="Times New Roman"/>
              </a:rPr>
              <a:t>pLevel.PlaneReference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a:t>
            </a:r>
          </a:p>
          <a:p>
            <a:pPr lvl="1"/>
            <a:r>
              <a:rPr lang="en-US" b="1" smtClean="0"/>
              <a:t>In-Place </a:t>
            </a:r>
            <a:r>
              <a:rPr lang="en-US" b="1" dirty="0" smtClean="0"/>
              <a:t>Families </a:t>
            </a:r>
            <a:r>
              <a:rPr lang="en-US" dirty="0" smtClean="0"/>
              <a:t>– “one of kind </a:t>
            </a:r>
            <a:r>
              <a:rPr lang="en-US" smtClean="0"/>
              <a:t>objects”</a:t>
            </a:r>
          </a:p>
          <a:p>
            <a:pPr lvl="1"/>
            <a:r>
              <a:rPr lang="en-US" b="1" smtClean="0"/>
              <a:t>Standard Families </a:t>
            </a:r>
            <a:r>
              <a:rPr lang="en-US" smtClean="0"/>
              <a:t>– freestanding “.rfa” files</a:t>
            </a:r>
          </a:p>
          <a:p>
            <a:pPr lvl="2"/>
            <a:r>
              <a:rPr lang="en-US" smtClean="0"/>
              <a:t>Windows, Doors, Furniture, Beams, Light Fixtures… </a:t>
            </a:r>
          </a:p>
          <a:p>
            <a:pPr lvl="2"/>
            <a:r>
              <a:rPr lang="en-US" smtClean="0"/>
              <a:t>API in 2010</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"Upper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"Right"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"Back"</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OffsetH</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Repeat Steps 6 and 7 Till Satisfied</a:t>
            </a:r>
            <a:endParaRPr lang="en-US" dirty="0"/>
          </a:p>
        </p:txBody>
      </p:sp>
      <p:sp>
        <p:nvSpPr>
          <p:cNvPr id="3" name="Content Placeholder 2"/>
          <p:cNvSpPr>
            <a:spLocks noGrp="1"/>
          </p:cNvSpPr>
          <p:nvPr>
            <p:ph idx="1"/>
          </p:nvPr>
        </p:nvSpPr>
        <p:spPr/>
        <p:txBody>
          <a:bodyPr/>
          <a:lstStyle/>
          <a:p>
            <a:r>
              <a:rPr lang="en-US" dirty="0" smtClean="0"/>
              <a:t>6. Flex Types and Host (Testing Procedure) </a:t>
            </a:r>
          </a:p>
          <a:p>
            <a:r>
              <a:rPr lang="en-US" dirty="0" smtClean="0"/>
              <a:t>7. Add geometry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in Project Environment</a:t>
            </a:r>
            <a:endParaRPr lang="en-US" dirty="0"/>
          </a:p>
        </p:txBody>
      </p:sp>
      <p:sp>
        <p:nvSpPr>
          <p:cNvPr id="3" name="Content Placeholder 2"/>
          <p:cNvSpPr>
            <a:spLocks noGrp="1"/>
          </p:cNvSpPr>
          <p:nvPr>
            <p:ph idx="1"/>
          </p:nvPr>
        </p:nvSpPr>
        <p:spPr/>
        <p:txBody>
          <a:bodyPr/>
          <a:lstStyle/>
          <a:p>
            <a:r>
              <a:rPr lang="en-US" dirty="0" smtClean="0"/>
              <a:t>Create Testing Project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SetVisibility</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visibility of the model not to shown in coarse.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FamilyElementVisibility</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FamilyElementVisibility</a:t>
            </a:r>
            <a:r>
              <a:rPr lang="en-US" sz="1800" dirty="0" smtClean="0">
                <a:latin typeface="Courier New"/>
                <a:ea typeface="MS Mincho"/>
                <a:cs typeface="Times New Roman"/>
              </a:rPr>
              <a:t>(</a:t>
            </a:r>
            <a:r>
              <a:rPr lang="en-US" sz="1800" dirty="0" err="1" smtClean="0">
                <a:latin typeface="Courier New"/>
                <a:ea typeface="MS Mincho"/>
                <a:cs typeface="Times New Roman"/>
              </a:rPr>
              <a:t>FamilyElementVisibilityType.Model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pVis.IsShownInCoarse</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pSolid.SetVisibility</a:t>
            </a:r>
            <a:r>
              <a:rPr lang="en-US" sz="1800" dirty="0" smtClean="0">
                <a:latin typeface="Courier New"/>
                <a:ea typeface="MS Mincho"/>
                <a:cs typeface="Times New Roman"/>
              </a:rPr>
              <a:t>(</a:t>
            </a:r>
            <a:r>
              <a:rPr lang="en-US" sz="1800" dirty="0" err="1" smtClean="0">
                <a:latin typeface="Courier New"/>
                <a:ea typeface="MS Mincho"/>
                <a:cs typeface="Times New Roman"/>
              </a:rPr>
              <a:t>pVis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addMaterials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get the material id that we are </a:t>
            </a:r>
            <a:r>
              <a:rPr lang="en-US" sz="1800" dirty="0" err="1" smtClean="0">
                <a:solidFill>
                  <a:srgbClr val="008000"/>
                </a:solidFill>
                <a:latin typeface="Courier New"/>
                <a:ea typeface="MS Mincho"/>
                <a:cs typeface="Times New Roman"/>
              </a:rPr>
              <a:t>intersted</a:t>
            </a:r>
            <a:r>
              <a:rPr lang="en-US" sz="1800" dirty="0" smtClean="0">
                <a:solidFill>
                  <a:srgbClr val="008000"/>
                </a:solidFill>
                <a:latin typeface="Courier New"/>
                <a:ea typeface="MS Mincho"/>
                <a:cs typeface="Times New Roman"/>
              </a:rPr>
              <a:t> in (e.g., "Glass")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Material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(Material), </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pMat.Id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add a parameter for material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associate material parameter to the family parameter we just added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a:t>
            </a:r>
            <a:r>
              <a:rPr lang="en-US" sz="1800" dirty="0" err="1" smtClean="0">
                <a:latin typeface="Courier New"/>
                <a:ea typeface="MS Mincho"/>
                <a:cs typeface="Times New Roman"/>
              </a:rPr>
              <a:t>pSolid.Parameter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AssociateElementParameterToFamilyParameter</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let's add another type with Glass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m_familyMgr.Set</a:t>
            </a:r>
            <a:r>
              <a:rPr lang="en-US" sz="1800" dirty="0" smtClean="0">
                <a:latin typeface="Courier New"/>
                <a:ea typeface="MS Mincho"/>
                <a:cs typeface="Times New Roman"/>
              </a:rPr>
              <a:t>(</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 &lt;SDK folder&gt;\Samples\</a:t>
            </a:r>
            <a:r>
              <a:rPr lang="en-US" dirty="0" err="1" smtClean="0"/>
              <a:t>FamilyCreation</a:t>
            </a:r>
            <a:r>
              <a:rPr lang="en-US" dirty="0" smtClean="0"/>
              <a:t> </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487647" lvl="1" indent="-325098">
              <a:buNone/>
            </a:pPr>
            <a:endParaRPr lang="en-GB" sz="2400" dirty="0" smtClean="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 …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smtClean="0">
                <a:hlinkClick r:id="rId2"/>
              </a:rPr>
              <a:t>Revit Developer Guide </a:t>
            </a:r>
            <a:endParaRPr lang="en-GB" sz="2800" dirty="0" smtClean="0"/>
          </a:p>
          <a:p>
            <a:pPr marL="710309" lvl="2" indent="-325098"/>
            <a:r>
              <a:rPr lang="en-GB" sz="2100" dirty="0" smtClean="0">
                <a:hlinkClick r:id="rId3"/>
              </a:rPr>
              <a:t>Family Creation</a:t>
            </a:r>
            <a:endParaRPr lang="en-GB" sz="2100" dirty="0" smtClean="0"/>
          </a:p>
          <a:p>
            <a:pPr marL="87646" indent="-325098"/>
            <a:r>
              <a:rPr lang="en-GB" sz="2800" dirty="0" smtClean="0"/>
              <a:t>RevitAPI.chm </a:t>
            </a:r>
          </a:p>
          <a:p>
            <a:pPr marL="710309" lvl="2" indent="-325098"/>
            <a:r>
              <a:rPr lang="en-GB" sz="2100" dirty="0" smtClean="0"/>
              <a:t>Reference guide. Include code snippet </a:t>
            </a:r>
          </a:p>
          <a:p>
            <a:pPr marL="87646" indent="-325098"/>
            <a:r>
              <a:rPr lang="en-GB" sz="2800" dirty="0" smtClean="0"/>
              <a:t>Recordings</a:t>
            </a:r>
          </a:p>
          <a:p>
            <a:pPr marL="710309" lvl="2" indent="-325098"/>
            <a:r>
              <a:rPr lang="en-GB" sz="2100" dirty="0" err="1" smtClean="0">
                <a:hlinkClick r:id="rId4"/>
              </a:rPr>
              <a:t>Revit</a:t>
            </a:r>
            <a:r>
              <a:rPr lang="en-GB" sz="2100" dirty="0" smtClean="0">
                <a:hlinkClick r:id="rId4"/>
              </a:rPr>
              <a:t> Family API Webcast (July 2009) </a:t>
            </a:r>
            <a:endParaRPr lang="en-GB" sz="2100" dirty="0" smtClean="0"/>
          </a:p>
          <a:p>
            <a:pPr marL="710309" lvl="2" indent="-325098"/>
            <a:r>
              <a:rPr lang="en-GB" sz="2100" dirty="0" smtClean="0"/>
              <a:t>AU 2009 virtual class AU2009 CP9118-1 : </a:t>
            </a:r>
            <a:br>
              <a:rPr lang="en-GB" sz="2100" dirty="0" smtClean="0"/>
            </a:br>
            <a:r>
              <a:rPr lang="en-GB" sz="2100" dirty="0" smtClean="0"/>
              <a:t>“</a:t>
            </a:r>
            <a:r>
              <a:rPr lang="en-US" sz="2100" dirty="0" smtClean="0">
                <a:hlinkClick r:id="rId5"/>
              </a:rPr>
              <a:t>The New Autodesk® </a:t>
            </a:r>
            <a:r>
              <a:rPr lang="en-US" sz="2100" dirty="0" err="1" smtClean="0">
                <a:hlinkClick r:id="rId5"/>
              </a:rPr>
              <a:t>Revit</a:t>
            </a:r>
            <a:r>
              <a:rPr lang="en-US" sz="2100" dirty="0" smtClean="0">
                <a:hlinkClick r:id="rId5"/>
              </a:rPr>
              <a:t>® Family API: Everything is Relative</a:t>
            </a:r>
            <a:r>
              <a:rPr lang="en-GB" sz="2100" dirty="0" smtClean="0"/>
              <a:t>” by Jeremy Tammik </a:t>
            </a:r>
          </a:p>
          <a:p>
            <a:pPr marL="710309" lvl="2" indent="-325098"/>
            <a:r>
              <a:rPr lang="en-GB" sz="2100" dirty="0" smtClean="0"/>
              <a:t>In </a:t>
            </a:r>
            <a:r>
              <a:rPr lang="en-GB" sz="2100" dirty="0" err="1" smtClean="0"/>
              <a:t>Revit</a:t>
            </a:r>
            <a:r>
              <a:rPr lang="en-GB" sz="2100" dirty="0" smtClean="0"/>
              <a:t> 2010, but mostly still valid for Family API</a:t>
            </a:r>
          </a:p>
          <a:p>
            <a:pPr marL="710309" lvl="2" indent="-325098"/>
            <a:r>
              <a:rPr lang="en-GB" sz="2100" dirty="0" smtClean="0"/>
              <a:t>Based on the exercise labs </a:t>
            </a:r>
          </a:p>
          <a:p>
            <a:pPr marL="87646" indent="-325098"/>
            <a:r>
              <a:rPr lang="en-GB" sz="2800" dirty="0" smtClean="0">
                <a:hlinkClick r:id="rId6"/>
              </a:rPr>
              <a:t>Discussion Groups</a:t>
            </a:r>
            <a:r>
              <a:rPr lang="en-GB" sz="2800" dirty="0" smtClean="0"/>
              <a:t> &gt;&gt; </a:t>
            </a:r>
            <a:r>
              <a:rPr lang="en-GB" sz="2800" dirty="0" err="1" smtClean="0"/>
              <a:t>Revit</a:t>
            </a:r>
            <a:r>
              <a:rPr lang="en-GB" sz="2800" dirty="0" smtClean="0"/>
              <a:t> Architecture &gt;&gt; </a:t>
            </a:r>
            <a:r>
              <a:rPr lang="en-GB" sz="2800" dirty="0" err="1" smtClean="0"/>
              <a:t>Revit</a:t>
            </a:r>
            <a:r>
              <a:rPr lang="en-GB" sz="2800" dirty="0" smtClean="0"/>
              <a:t> API</a:t>
            </a:r>
          </a:p>
          <a:p>
            <a:pPr marL="87646" indent="-325098"/>
            <a:r>
              <a:rPr lang="en-GB" sz="2800" dirty="0" smtClean="0">
                <a:hlinkClick r:id="rId7"/>
              </a:rPr>
              <a:t>API Training Classes</a:t>
            </a:r>
            <a:endParaRPr lang="en-GB" sz="2800" dirty="0" smtClean="0"/>
          </a:p>
          <a:p>
            <a:pPr marL="87646" indent="-325098"/>
            <a:r>
              <a:rPr lang="en-GB" sz="2800" dirty="0" smtClean="0">
                <a:hlinkClick r:id="rId8"/>
              </a:rPr>
              <a:t>The Building Coder</a:t>
            </a:r>
            <a:r>
              <a:rPr lang="en-GB" sz="2800" dirty="0" smtClean="0"/>
              <a:t>, Jeremy </a:t>
            </a:r>
            <a:r>
              <a:rPr lang="en-GB" sz="2800" dirty="0" err="1" smtClean="0"/>
              <a:t>Tammik's</a:t>
            </a:r>
            <a:r>
              <a:rPr lang="en-GB" sz="2800" dirty="0" smtClean="0"/>
              <a:t> Revit API Blog</a:t>
            </a:r>
          </a:p>
          <a:p>
            <a:pPr marL="87646" indent="-325098"/>
            <a:r>
              <a:rPr lang="en-GB" sz="2800" dirty="0" smtClean="0">
                <a:hlinkClick r:id="rId9"/>
              </a:rPr>
              <a:t>ADN AEC Developer Blog</a:t>
            </a:r>
            <a:endParaRPr lang="en-GB" sz="2800" dirty="0" smtClean="0"/>
          </a:p>
          <a:p>
            <a:pPr marL="87646" indent="-325098"/>
            <a:r>
              <a:rPr lang="en-GB" sz="2800" dirty="0" smtClean="0">
                <a:hlinkClick r:id="rId10"/>
              </a:rPr>
              <a:t>Autodesk Developer Network</a:t>
            </a:r>
            <a:endParaRPr lang="en-GB" sz="2800" dirty="0" smtClean="0"/>
          </a:p>
          <a:p>
            <a:pPr marL="87646" indent="-325098"/>
            <a:r>
              <a:rPr lang="en-GB" sz="2800" dirty="0" err="1" smtClean="0">
                <a:hlinkClick r:id="rId11"/>
              </a:rPr>
              <a:t>DevHelp</a:t>
            </a:r>
            <a:r>
              <a:rPr lang="en-GB" sz="2800" dirty="0" smtClean="0">
                <a:hlinkClick r:id="rId11"/>
              </a:rPr>
              <a:t> Online </a:t>
            </a:r>
            <a:r>
              <a:rPr lang="en-GB" sz="2800" dirty="0" smtClean="0"/>
              <a:t>for ADN members</a:t>
            </a:r>
          </a:p>
          <a:p>
            <a:pPr marL="487647" lvl="1" indent="-325098"/>
            <a:endParaRPr lang="en-US" sz="1800" dirty="0" smtClean="0"/>
          </a:p>
          <a:p>
            <a:pPr marL="487647" lvl="1" indent="-325098"/>
            <a:endParaRPr lang="en-US" sz="1800" dirty="0" smtClean="0"/>
          </a:p>
          <a:p>
            <a:pPr marL="487647" lvl="1" indent="-325098">
              <a:buNone/>
            </a:pPr>
            <a:endParaRPr lang="en-GB" sz="240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7281135" cy="6319008"/>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 Face based…</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Truss, Rebar…</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very much!</a:t>
            </a:r>
            <a:endParaRPr lang="en-US" sz="4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6658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Flavors</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beams, detail components, etc.</a:t>
            </a:r>
          </a:p>
          <a:p>
            <a:pPr marL="1059793" lvl="2" indent="-392113">
              <a:spcBef>
                <a:spcPts val="300"/>
              </a:spcBef>
            </a:pPr>
            <a:r>
              <a:rPr lang="en-US" dirty="0" smtClean="0"/>
              <a:t>Hosted objects: windows, doors, columns (“level to level”), ceiling or “wall based” lighting fixtures  </a:t>
            </a:r>
          </a:p>
          <a:p>
            <a:r>
              <a:rPr lang="en-GB" dirty="0" smtClean="0"/>
              <a:t>Revit 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smtClean="0"/>
              <a:t>Revit 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Editor</a:t>
            </a:r>
            <a:endParaRPr lang="en-US" dirty="0"/>
          </a:p>
        </p:txBody>
      </p:sp>
      <p:sp>
        <p:nvSpPr>
          <p:cNvPr id="3" name="Content Placeholder 2"/>
          <p:cNvSpPr>
            <a:spLocks noGrp="1"/>
          </p:cNvSpPr>
          <p:nvPr>
            <p:ph idx="1"/>
          </p:nvPr>
        </p:nvSpPr>
        <p:spPr/>
        <p:txBody>
          <a:bodyPr/>
          <a:lstStyle/>
          <a:p>
            <a:r>
              <a:rPr lang="en-GB" dirty="0" smtClean="0"/>
              <a:t>Revit offers 6 basic family editors</a:t>
            </a:r>
          </a:p>
          <a:p>
            <a:pPr marL="714375" lvl="1" indent="-357188"/>
            <a:r>
              <a:rPr lang="en-GB" dirty="0" smtClean="0"/>
              <a:t>3D model, annotation, detail, rebar, truss and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 swept blends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join/unjoin,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Revit </a:t>
            </a:r>
            <a:r>
              <a:rPr lang="en-US" altLang="ja-JP" sz="2000" i="1" dirty="0">
                <a:ea typeface="ＭＳ Ｐゴシック" pitchFamily="34" charset="-128"/>
              </a:rPr>
              <a:t>C</a:t>
            </a:r>
            <a:r>
              <a:rPr lang="en-US" altLang="ja-JP" sz="2000" i="1" dirty="0" smtClean="0">
                <a:ea typeface="ＭＳ Ｐゴシック" pitchFamily="34" charset="-128"/>
              </a:rPr>
              <a:t>ontent Project </a:t>
            </a:r>
            <a:r>
              <a:rPr lang="en-US" altLang="ja-JP" sz="2000" i="1" dirty="0">
                <a:ea typeface="ＭＳ Ｐゴシック" pitchFamily="34" charset="-128"/>
              </a:rPr>
              <a:t>M</a:t>
            </a:r>
            <a:r>
              <a:rPr lang="en-US" altLang="ja-JP" sz="2000" i="1" dirty="0" smtClean="0">
                <a:ea typeface="ＭＳ Ｐゴシック" pitchFamily="34" charset="-128"/>
              </a:rPr>
              <a:t>anager </a:t>
            </a:r>
          </a:p>
          <a:p>
            <a:pPr marL="722313" lvl="1" indent="-361950">
              <a:spcBef>
                <a:spcPts val="600"/>
              </a:spcBef>
              <a:buNone/>
            </a:pPr>
            <a:endParaRPr lang="en-GB" altLang="ja-JP" dirty="0" smtClean="0">
              <a:ea typeface="ＭＳ Ｐゴシック" pitchFamily="34" charset="-128"/>
            </a:endParaRPr>
          </a:p>
        </p:txBody>
      </p:sp>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5"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6"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7"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smtClean="0"/>
              <a:t>Revit</a:t>
            </a:r>
            <a:r>
              <a:rPr lang="en-US" smtClean="0"/>
              <a:t> Families </a:t>
            </a:r>
            <a:r>
              <a:rPr lang="en-US" dirty="0" smtClean="0"/>
              <a:t>–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behaviour,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8"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9"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10"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3664</Words>
  <Application>Microsoft Macintosh PowerPoint</Application>
  <PresentationFormat>Custom</PresentationFormat>
  <Paragraphs>643</Paragraphs>
  <Slides>52</Slides>
  <Notes>27</Notes>
  <HiddenSlides>0</HiddenSlides>
  <MMClips>1</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2013-07-12T15:57:39Z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