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1" r:id="rId3"/>
    <p:sldId id="264" r:id="rId4"/>
    <p:sldId id="265" r:id="rId5"/>
    <p:sldId id="266" r:id="rId6"/>
    <p:sldId id="282" r:id="rId7"/>
    <p:sldId id="280" r:id="rId8"/>
    <p:sldId id="300" r:id="rId9"/>
    <p:sldId id="293" r:id="rId10"/>
    <p:sldId id="294" r:id="rId11"/>
    <p:sldId id="295" r:id="rId12"/>
    <p:sldId id="296" r:id="rId13"/>
    <p:sldId id="267" r:id="rId14"/>
    <p:sldId id="297" r:id="rId15"/>
    <p:sldId id="283" r:id="rId16"/>
    <p:sldId id="284" r:id="rId17"/>
    <p:sldId id="268" r:id="rId18"/>
    <p:sldId id="298" r:id="rId19"/>
    <p:sldId id="299" r:id="rId20"/>
    <p:sldId id="301" r:id="rId21"/>
    <p:sldId id="302" r:id="rId22"/>
    <p:sldId id="270" r:id="rId23"/>
    <p:sldId id="274" r:id="rId24"/>
    <p:sldId id="272" r:id="rId25"/>
    <p:sldId id="303" r:id="rId26"/>
    <p:sldId id="273" r:id="rId27"/>
    <p:sldId id="275" r:id="rId28"/>
    <p:sldId id="276" r:id="rId29"/>
    <p:sldId id="287" r:id="rId30"/>
    <p:sldId id="304" r:id="rId31"/>
    <p:sldId id="290" r:id="rId32"/>
    <p:sldId id="292" r:id="rId33"/>
    <p:sldId id="285" r:id="rId34"/>
    <p:sldId id="286" r:id="rId35"/>
    <p:sldId id="288" r:id="rId36"/>
    <p:sldId id="289" r:id="rId37"/>
    <p:sldId id="305" r:id="rId38"/>
    <p:sldId id="277" r:id="rId39"/>
    <p:sldId id="278" r:id="rId40"/>
    <p:sldId id="262" r:id="rId41"/>
    <p:sldId id="263" r:id="rId4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0D72"/>
    <a:srgbClr val="320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3CA31-E991-4098-BFE9-EF97EB444B97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0795E-3314-4C0A-972B-0515AF9F1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4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https://docs.duendesoftware.com/identityserver/v5/overview/big_picture/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FD745-3750-478E-AEB1-4E862CE1A0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0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go through:</a:t>
            </a:r>
          </a:p>
          <a:p>
            <a:pPr marL="171450" indent="-171450">
              <a:buFontTx/>
              <a:buChar char="-"/>
            </a:pPr>
            <a:r>
              <a:rPr lang="en-US" dirty="0"/>
              <a:t>OAuth history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OpenID history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DotNetOpenAuth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OpenID Connect, built upon OAuth 2.0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FD745-3750-478E-AEB1-4E862CE1A0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53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Identity resources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Claims about the user – user ID, name, email…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Named group of claims that can be requested with scope parameter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API resources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 functionality client wants to access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Group of scopes – logical API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FD745-3750-478E-AEB1-4E862CE1A0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6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FD745-3750-478E-AEB1-4E862CE1A0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7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https://identityserver.io/training/</a:t>
            </a:r>
          </a:p>
          <a:p>
            <a:endParaRPr lang="en-US" dirty="0"/>
          </a:p>
          <a:p>
            <a:r>
              <a:rPr lang="en-US" dirty="0"/>
              <a:t>PKCE = Proof Key for Code Exchange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FD745-3750-478E-AEB1-4E862CE1A0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66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Don’t trust external authentication providers to always return claims that you need – ask the user to fill in the data on first login – i.e. email, display name,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FD745-3750-478E-AEB1-4E862CE1A0A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15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https://blog.duendesoftware.com/posts/20220406_session_management/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FD745-3750-478E-AEB1-4E862CE1A0A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19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FD745-3750-478E-AEB1-4E862CE1A0A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56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5539BDE3-F502-4968-AD15-1A916E67DD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E291FE-CD48-4712-84DE-8A0D07828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7927571" cy="2387600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32B98-41DD-4898-8077-D452127CC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927571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05817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05B515B1-4758-4753-BB05-876DB0D916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5716A8-16B4-4FAB-A054-FED833BE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269875"/>
            <a:ext cx="9163050" cy="75882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bs-Latn-B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E0D480-5141-4DBA-9A96-F4FDBA7D1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3200">
                <a:solidFill>
                  <a:srgbClr val="320C5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800">
                <a:solidFill>
                  <a:srgbClr val="320C5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400">
                <a:solidFill>
                  <a:srgbClr val="320C5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2000">
                <a:solidFill>
                  <a:srgbClr val="320C5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2000">
                <a:solidFill>
                  <a:srgbClr val="320C5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04517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1E7548-C92D-4D97-B66F-2601A4ECAD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5716A8-16B4-4FAB-A054-FED833BE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269875"/>
            <a:ext cx="9163050" cy="75882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bs-Latn-B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C3C463-A901-4D00-9C9F-B8CB645A6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3200">
                <a:solidFill>
                  <a:srgbClr val="320C5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800">
                <a:solidFill>
                  <a:srgbClr val="320C5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400">
                <a:solidFill>
                  <a:srgbClr val="320C5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2000">
                <a:solidFill>
                  <a:srgbClr val="320C5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2000">
                <a:solidFill>
                  <a:srgbClr val="320C5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76417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012425CB-FBDB-4048-BF5F-3417196149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C81DF2-3333-436E-B63A-2888FAFF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6704012" cy="82391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320C5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bs-Latn-B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80A93-653B-47EF-9DF1-AC288D79F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20C5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A3A4-015B-4DDF-B329-8E9A638A5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320C5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320C5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320C5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320C5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320C5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55925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012425CB-FBDB-4048-BF5F-3417196149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C81DF2-3333-436E-B63A-2888FAFF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6704012" cy="82391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320C5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91450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F7BD044B-C507-4F06-80BA-18AA8A0034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8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9652D82F-7A37-5B80-DB39-0E7E362BFB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14"/>
          <a:stretch/>
        </p:blipFill>
        <p:spPr>
          <a:xfrm>
            <a:off x="4476108" y="0"/>
            <a:ext cx="7715892" cy="68580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B524E84-477F-67A6-16D0-5E36B6A897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87"/>
          <a:stretch/>
        </p:blipFill>
        <p:spPr>
          <a:xfrm>
            <a:off x="0" y="0"/>
            <a:ext cx="447610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4E3CA9-E726-4887-A3ED-632FE45D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272" y="1709738"/>
            <a:ext cx="6128177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bs-Latn-B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49BCD-042A-47EA-BC04-E74D3873A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9272" y="4589463"/>
            <a:ext cx="61281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005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6484-243B-433C-ABF3-56D97E15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896C1-905C-4C70-907C-C156F273E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3BAD3-2FFC-4924-AEB2-FCFD271C5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DD536-E19C-4450-B07B-E2064C12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BFC0-1E52-4054-906F-0E036605B5F1}" type="datetimeFigureOut">
              <a:rPr lang="bs-Latn-BA" smtClean="0"/>
              <a:t>22. 10. 2022.</a:t>
            </a:fld>
            <a:endParaRPr lang="bs-Latn-B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AAF69-A26A-416D-AB6F-B5286824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1C3AA-D817-4671-B6D3-A5E6920D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3CB4-0AF0-4DCF-B85D-9F7D9ABCC91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68145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DD47F2-8FC3-419B-92A5-8B76B22A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BFC0-1E52-4054-906F-0E036605B5F1}" type="datetimeFigureOut">
              <a:rPr lang="bs-Latn-BA" smtClean="0"/>
              <a:t>22. 10. 2022.</a:t>
            </a:fld>
            <a:endParaRPr lang="bs-Latn-B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B515B-8BE5-4622-B25D-CEE8A0AD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F059D-7E71-4A38-9EEB-A2039C6D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3CB4-0AF0-4DCF-B85D-9F7D9ABCC91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54162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40952-820C-444E-A089-53FC7247C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F51A2-D7B8-4104-8EA4-C4AEB56FF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B2548-F4B4-41B8-9ED6-A6BD49068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FBFC0-1E52-4054-906F-0E036605B5F1}" type="datetimeFigureOut">
              <a:rPr lang="bs-Latn-BA" smtClean="0"/>
              <a:t>22. 10. 2022.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F0D28-AE65-47A4-A742-01ECD01F0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30511-FC91-44DC-BE6F-98B1B2653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B3CB4-0AF0-4DCF-B85D-9F7D9ABCC91F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27679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0" r:id="rId3"/>
    <p:sldLayoutId id="2147483653" r:id="rId4"/>
    <p:sldLayoutId id="2147483661" r:id="rId5"/>
    <p:sldLayoutId id="2147483650" r:id="rId6"/>
    <p:sldLayoutId id="2147483651" r:id="rId7"/>
    <p:sldLayoutId id="2147483652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8628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policyserver.io/" TargetMode="External"/><Relationship Id="rId13" Type="http://schemas.openxmlformats.org/officeDocument/2006/relationships/hyperlink" Target="https://github.com/openiddict/openiddict-core" TargetMode="External"/><Relationship Id="rId3" Type="http://schemas.openxmlformats.org/officeDocument/2006/relationships/image" Target="../media/image37.png"/><Relationship Id="rId7" Type="http://schemas.openxmlformats.org/officeDocument/2006/relationships/hyperlink" Target="https://github.com/Aguafrommars/TheIdServer" TargetMode="External"/><Relationship Id="rId12" Type="http://schemas.openxmlformats.org/officeDocument/2006/relationships/hyperlink" Target="https://gluu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skoruba/Duende.IdentityServer.Admin" TargetMode="External"/><Relationship Id="rId11" Type="http://schemas.openxmlformats.org/officeDocument/2006/relationships/hyperlink" Target="https://www.ory.sh/" TargetMode="External"/><Relationship Id="rId5" Type="http://schemas.openxmlformats.org/officeDocument/2006/relationships/hyperlink" Target="https://www.identityserver.com/products/adminui" TargetMode="External"/><Relationship Id="rId15" Type="http://schemas.openxmlformats.org/officeDocument/2006/relationships/image" Target="../media/image40.png"/><Relationship Id="rId10" Type="http://schemas.openxmlformats.org/officeDocument/2006/relationships/hyperlink" Target="https://www.keycloak.org/" TargetMode="External"/><Relationship Id="rId4" Type="http://schemas.openxmlformats.org/officeDocument/2006/relationships/image" Target="../media/image38.PNG"/><Relationship Id="rId9" Type="http://schemas.openxmlformats.org/officeDocument/2006/relationships/hyperlink" Target="https://github.com/Xabaril/Balea" TargetMode="External"/><Relationship Id="rId1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duendesoftware.com/training/identityaccesscontrol" TargetMode="External"/><Relationship Id="rId3" Type="http://schemas.openxmlformats.org/officeDocument/2006/relationships/hyperlink" Target="https://docs.microsoft.com/en-us/aspnet/core/security/authentication/identity?view=aspnetcore-3.1&amp;tabs=visual-studio" TargetMode="External"/><Relationship Id="rId7" Type="http://schemas.openxmlformats.org/officeDocument/2006/relationships/hyperlink" Target="https://brockallen.com/" TargetMode="External"/><Relationship Id="rId2" Type="http://schemas.openxmlformats.org/officeDocument/2006/relationships/hyperlink" Target="https://datatracker.ietf.org/doc/html/draft-ietf-oauth-security-topic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stprivilege.com/" TargetMode="External"/><Relationship Id="rId5" Type="http://schemas.openxmlformats.org/officeDocument/2006/relationships/hyperlink" Target="https://blog.duendesoftware.com/" TargetMode="External"/><Relationship Id="rId4" Type="http://schemas.openxmlformats.org/officeDocument/2006/relationships/hyperlink" Target="https://docs.duendesoftware.com/identityserver/v5" TargetMode="External"/><Relationship Id="rId9" Type="http://schemas.openxmlformats.org/officeDocument/2006/relationships/hyperlink" Target="https://www.pluralsight.com/courses/asp-dot-net-core-6-securing-oauth-2-openid-connec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roslavpopovic/auth-sample-openiddict" TargetMode="External"/><Relationship Id="rId2" Type="http://schemas.openxmlformats.org/officeDocument/2006/relationships/hyperlink" Target="https://github.com/miroslavpopovic/auth-microservice-sample-dotnet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y.sh/" TargetMode="External"/><Relationship Id="rId2" Type="http://schemas.openxmlformats.org/officeDocument/2006/relationships/hyperlink" Target="https://www.keycloak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luu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BDE3-0169-4C05-9642-85D484A2F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an auth microservice</a:t>
            </a:r>
            <a:endParaRPr lang="bs-Latn-B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7F58E-2FB5-4209-A729-71FC91632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ASP.NET Core Identity and Duende </a:t>
            </a:r>
            <a:r>
              <a:rPr lang="en-US" dirty="0" err="1"/>
              <a:t>IdentityServer</a:t>
            </a:r>
            <a:endParaRPr lang="bs-Latn-BA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B536BEB-3B84-1C8C-57FF-73789D95ED55}"/>
              </a:ext>
            </a:extLst>
          </p:cNvPr>
          <p:cNvSpPr txBox="1">
            <a:spLocks/>
          </p:cNvSpPr>
          <p:nvPr/>
        </p:nvSpPr>
        <p:spPr>
          <a:xfrm>
            <a:off x="1524000" y="4750497"/>
            <a:ext cx="5267788" cy="1198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Miroslav </a:t>
            </a:r>
            <a:r>
              <a:rPr lang="en-US" dirty="0" err="1"/>
              <a:t>Popović</a:t>
            </a:r>
            <a:br>
              <a:rPr lang="en-US" dirty="0"/>
            </a:br>
            <a:r>
              <a:rPr lang="en-US" sz="1600" dirty="0"/>
              <a:t>Technical Lead @Seavus</a:t>
            </a:r>
            <a:br>
              <a:rPr lang="en-US" sz="1600" dirty="0"/>
            </a:br>
            <a:r>
              <a:rPr lang="en-US" sz="1600" dirty="0"/>
              <a:t>@miroslavpopovic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94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3E63-6F71-4ABA-B56B-BC98E8FB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Duende IdentityServer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D2EC-7DAE-4504-A722-78A880D6F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Protect your resources</a:t>
            </a:r>
          </a:p>
          <a:p>
            <a:pPr fontAlgn="ctr"/>
            <a:r>
              <a:rPr lang="en-US" dirty="0"/>
              <a:t>Authenticate users using a local account store or via an external identity provider</a:t>
            </a:r>
          </a:p>
          <a:p>
            <a:pPr fontAlgn="ctr"/>
            <a:r>
              <a:rPr lang="en-US" dirty="0"/>
              <a:t>Provide session management and single sign-on</a:t>
            </a:r>
          </a:p>
          <a:p>
            <a:pPr fontAlgn="ctr"/>
            <a:r>
              <a:rPr lang="en-US" dirty="0"/>
              <a:t>Manage and authenticate clients</a:t>
            </a:r>
          </a:p>
          <a:p>
            <a:pPr fontAlgn="ctr"/>
            <a:r>
              <a:rPr lang="en-US" dirty="0"/>
              <a:t>Issue identity and access tokens to clients</a:t>
            </a:r>
          </a:p>
          <a:p>
            <a:pPr fontAlgn="ctr"/>
            <a:r>
              <a:rPr lang="en-US" dirty="0"/>
              <a:t>Validate tokens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38720-B726-4732-A733-CD69BFFF5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23" y="4646145"/>
            <a:ext cx="2714453" cy="183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13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CC525D-17F9-3A66-013E-09361BF5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A6AB772-E7FE-6FC5-6415-8DECA697E6A9}"/>
              </a:ext>
            </a:extLst>
          </p:cNvPr>
          <p:cNvGrpSpPr/>
          <p:nvPr/>
        </p:nvGrpSpPr>
        <p:grpSpPr>
          <a:xfrm>
            <a:off x="708335" y="2516863"/>
            <a:ext cx="5647198" cy="3605027"/>
            <a:chOff x="5381897" y="1398546"/>
            <a:chExt cx="6426926" cy="374864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89C8C4-2417-EC73-1E54-991567BA7778}"/>
                </a:ext>
              </a:extLst>
            </p:cNvPr>
            <p:cNvSpPr/>
            <p:nvPr/>
          </p:nvSpPr>
          <p:spPr>
            <a:xfrm>
              <a:off x="5381897" y="1398546"/>
              <a:ext cx="6426926" cy="37486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82D8AC4-A08F-7A11-9ACE-B0A9C8148456}"/>
                </a:ext>
              </a:extLst>
            </p:cNvPr>
            <p:cNvGrpSpPr/>
            <p:nvPr/>
          </p:nvGrpSpPr>
          <p:grpSpPr>
            <a:xfrm>
              <a:off x="5529943" y="1398546"/>
              <a:ext cx="6164654" cy="3608131"/>
              <a:chOff x="5516880" y="627837"/>
              <a:chExt cx="6164654" cy="3608131"/>
            </a:xfrm>
            <a:solidFill>
              <a:schemeClr val="bg1"/>
            </a:solidFill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C1F069B4-32AE-2185-C5FC-62448F8E89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6880" y="768350"/>
                <a:ext cx="6164654" cy="3467618"/>
              </a:xfrm>
              <a:prstGeom prst="rect">
                <a:avLst/>
              </a:prstGeom>
              <a:grpFill/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0DEDD1-E48D-72E3-567D-4D94827518E8}"/>
                  </a:ext>
                </a:extLst>
              </p:cNvPr>
              <p:cNvSpPr txBox="1"/>
              <p:nvPr/>
            </p:nvSpPr>
            <p:spPr>
              <a:xfrm>
                <a:off x="8022598" y="627837"/>
                <a:ext cx="2239185" cy="590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b="1" dirty="0">
                    <a:solidFill>
                      <a:srgbClr val="71717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ASP.NET Core Identity</a:t>
                </a:r>
              </a:p>
              <a:p>
                <a:pPr algn="ctr"/>
                <a:r>
                  <a:rPr lang="en-US" sz="1050" b="1" dirty="0">
                    <a:solidFill>
                      <a:srgbClr val="71717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348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C392-8056-40EF-9F71-73759401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27172-55C8-43B6-9546-412BC49D3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Identity resources</a:t>
            </a:r>
          </a:p>
          <a:p>
            <a:r>
              <a:rPr lang="en-US" sz="2800" dirty="0"/>
              <a:t>API resources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DABD6-1834-41C1-AAF4-C458379BC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289" y="1415058"/>
            <a:ext cx="7142857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8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B3675D-8242-4D7A-B225-5ABF71AC8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288" y="1415058"/>
            <a:ext cx="7142857" cy="47619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0AB9D3-6A7C-4BC7-A167-BBC4DA79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28B3E-4B51-4F81-9CBD-0A231A3F7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Accesses to resources</a:t>
            </a:r>
          </a:p>
          <a:p>
            <a:r>
              <a:rPr lang="en-US" sz="2800" dirty="0"/>
              <a:t>Need to be authorized</a:t>
            </a:r>
          </a:p>
        </p:txBody>
      </p:sp>
    </p:spTree>
    <p:extLst>
      <p:ext uri="{BB962C8B-B14F-4D97-AF65-F5344CB8AC3E}">
        <p14:creationId xmlns:p14="http://schemas.microsoft.com/office/powerpoint/2010/main" val="55115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B9D3-6A7C-4BC7-A167-BBC4DA79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owners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28B3E-4B51-4F81-9CBD-0A231A3F7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cases,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19FCC-67A1-444B-B9D9-0923E531D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289" y="1415058"/>
            <a:ext cx="7142857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83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421567-7E62-4F1C-8CED-886187ADF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289" y="1415058"/>
            <a:ext cx="7142857" cy="47619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0AB9D3-6A7C-4BC7-A167-BBC4DA79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28B3E-4B51-4F81-9CBD-0A231A3F7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Confirming user identity</a:t>
            </a:r>
          </a:p>
        </p:txBody>
      </p:sp>
    </p:spTree>
    <p:extLst>
      <p:ext uri="{BB962C8B-B14F-4D97-AF65-F5344CB8AC3E}">
        <p14:creationId xmlns:p14="http://schemas.microsoft.com/office/powerpoint/2010/main" val="2714854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B9D3-6A7C-4BC7-A167-BBC4DA79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28B3E-4B51-4F81-9CBD-0A231A3F7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Allowing the access to</a:t>
            </a:r>
            <a:br>
              <a:rPr lang="en-US" sz="2800" dirty="0"/>
            </a:br>
            <a:r>
              <a:rPr lang="en-US" sz="2800" dirty="0"/>
              <a:t>a specific functionality</a:t>
            </a:r>
            <a:br>
              <a:rPr lang="en-US" sz="2800" dirty="0"/>
            </a:br>
            <a:r>
              <a:rPr lang="en-US" sz="2800" dirty="0"/>
              <a:t>or resource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A36FF2-F6F0-489E-B9AD-220604658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289" y="1415058"/>
            <a:ext cx="7142857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30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6600-654E-496C-BF2A-2C4BA144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853BB-B330-47F0-8F11-6E10D9DF8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Claim</a:t>
            </a:r>
          </a:p>
          <a:p>
            <a:pPr lvl="1"/>
            <a:r>
              <a:rPr lang="en-US" dirty="0"/>
              <a:t>One piece of information</a:t>
            </a:r>
          </a:p>
          <a:p>
            <a:r>
              <a:rPr lang="en-US" dirty="0"/>
              <a:t>Scopes</a:t>
            </a:r>
          </a:p>
          <a:p>
            <a:pPr lvl="1"/>
            <a:r>
              <a:rPr lang="en-US" dirty="0"/>
              <a:t>Something you want to protect and client wants to access</a:t>
            </a:r>
          </a:p>
          <a:p>
            <a:r>
              <a:rPr lang="en-US" dirty="0"/>
              <a:t>Grant types / flows</a:t>
            </a:r>
          </a:p>
          <a:p>
            <a:pPr lvl="1"/>
            <a:r>
              <a:rPr lang="en-US" dirty="0"/>
              <a:t>Non-interactive – client credentials flow</a:t>
            </a:r>
          </a:p>
          <a:p>
            <a:pPr lvl="1"/>
            <a:r>
              <a:rPr lang="en-US" dirty="0"/>
              <a:t>Interactive – authorization code flow with PKCE</a:t>
            </a:r>
          </a:p>
          <a:p>
            <a:pPr lvl="1"/>
            <a:r>
              <a:rPr lang="en-US" dirty="0"/>
              <a:t>Older flows are considered obsolete</a:t>
            </a:r>
          </a:p>
          <a:p>
            <a:r>
              <a:rPr lang="en-US" dirty="0"/>
              <a:t>Tokens</a:t>
            </a:r>
          </a:p>
          <a:p>
            <a:pPr lvl="1"/>
            <a:r>
              <a:rPr lang="en-US" dirty="0"/>
              <a:t>Access token – JWT </a:t>
            </a:r>
          </a:p>
          <a:p>
            <a:pPr lvl="1"/>
            <a:r>
              <a:rPr lang="en-US" dirty="0"/>
              <a:t>Refresh token</a:t>
            </a:r>
          </a:p>
          <a:p>
            <a:pPr lvl="1"/>
            <a:r>
              <a:rPr lang="en-US" dirty="0"/>
              <a:t>Identity token – JWT </a:t>
            </a:r>
          </a:p>
          <a:p>
            <a:pPr lvl="1"/>
            <a:r>
              <a:rPr lang="en-US" dirty="0"/>
              <a:t>Reference tokens (instead of JWT)</a:t>
            </a:r>
          </a:p>
        </p:txBody>
      </p:sp>
    </p:spTree>
    <p:extLst>
      <p:ext uri="{BB962C8B-B14F-4D97-AF65-F5344CB8AC3E}">
        <p14:creationId xmlns:p14="http://schemas.microsoft.com/office/powerpoint/2010/main" val="354373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F5FEBE-0660-439A-AC53-3E6661E17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804" y="1587103"/>
            <a:ext cx="6825495" cy="4589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B7A680-0D40-48D0-9D01-2F633232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code flow with PKCE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6D90-1920-4DDC-A80D-EA171F302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code_verifier</a:t>
            </a:r>
            <a:r>
              <a:rPr lang="en-US" sz="2800" dirty="0"/>
              <a:t> = random</a:t>
            </a:r>
          </a:p>
          <a:p>
            <a:r>
              <a:rPr lang="en-US" sz="2800" dirty="0" err="1"/>
              <a:t>code_challenge</a:t>
            </a:r>
            <a:r>
              <a:rPr lang="en-US" sz="2800" dirty="0"/>
              <a:t> = hash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CD3057-C477-4161-9088-F226C45527D6}"/>
              </a:ext>
            </a:extLst>
          </p:cNvPr>
          <p:cNvSpPr txBox="1"/>
          <p:nvPr/>
        </p:nvSpPr>
        <p:spPr>
          <a:xfrm>
            <a:off x="5337960" y="6230819"/>
            <a:ext cx="5951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taken from IdentityServer4 workshop by Dominic Baier</a:t>
            </a:r>
          </a:p>
        </p:txBody>
      </p:sp>
    </p:spTree>
    <p:extLst>
      <p:ext uri="{BB962C8B-B14F-4D97-AF65-F5344CB8AC3E}">
        <p14:creationId xmlns:p14="http://schemas.microsoft.com/office/powerpoint/2010/main" val="1144066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5B3D1D-E119-D9AE-2024-E48DB318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4A7AE43-B0E0-1037-FB79-77DBB3371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4355" y="1959436"/>
            <a:ext cx="4990644" cy="434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4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404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AB8BF-C845-4221-AF59-03D66BD0A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263492"/>
            <a:ext cx="9474200" cy="633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37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2009-957C-4239-9FC9-1C7561E4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ASP.NET Core project with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6074D-8EAA-4341-A8BB-A1F7C7A5C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2FA auth</a:t>
            </a:r>
          </a:p>
          <a:p>
            <a:r>
              <a:rPr lang="en-US" dirty="0"/>
              <a:t>Implement email service with </a:t>
            </a:r>
            <a:r>
              <a:rPr lang="en-US" dirty="0" err="1"/>
              <a:t>MailKit</a:t>
            </a:r>
            <a:endParaRPr lang="en-US" dirty="0"/>
          </a:p>
          <a:p>
            <a:r>
              <a:rPr lang="en-US" dirty="0"/>
              <a:t>Extend </a:t>
            </a:r>
            <a:r>
              <a:rPr lang="en-US" dirty="0" err="1"/>
              <a:t>IdentityUser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681287-DEC9-44B9-A9CC-5C2F4F904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714" y="3804734"/>
            <a:ext cx="7778417" cy="305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44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02CD-EF9D-41F7-A0CE-81E886B5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</a:t>
            </a:r>
            <a:r>
              <a:rPr lang="en-US" dirty="0" err="1"/>
              <a:t>Duende.IdentityServer.AspNetIdentity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13957-D2DF-489A-AD40-20B1AC419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/.well-known/</a:t>
            </a:r>
            <a:r>
              <a:rPr lang="en-US" dirty="0" err="1"/>
              <a:t>openid</a:t>
            </a:r>
            <a:r>
              <a:rPr lang="en-US" dirty="0"/>
              <a:t>-configuration</a:t>
            </a:r>
          </a:p>
          <a:p>
            <a:r>
              <a:rPr lang="en-US" dirty="0"/>
              <a:t>Configuring middleware</a:t>
            </a:r>
          </a:p>
          <a:p>
            <a:r>
              <a:rPr lang="en-US" dirty="0"/>
              <a:t>Defining resources</a:t>
            </a:r>
          </a:p>
          <a:p>
            <a:r>
              <a:rPr lang="en-US" dirty="0"/>
              <a:t>Defining clients</a:t>
            </a:r>
          </a:p>
          <a:p>
            <a:r>
              <a:rPr lang="en-US" dirty="0"/>
              <a:t>Configuring Consent page</a:t>
            </a:r>
          </a:p>
          <a:p>
            <a:r>
              <a:rPr lang="en-US" dirty="0"/>
              <a:t>Configuring Device </a:t>
            </a:r>
            <a:br>
              <a:rPr lang="en-US" dirty="0"/>
            </a:br>
            <a:r>
              <a:rPr lang="en-US" dirty="0"/>
              <a:t>Authorization page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21119-3495-4FB9-A9BE-5347E9F4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272" y="2738990"/>
            <a:ext cx="5985600" cy="411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53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6D18-DD2E-4E0E-8490-8AC7CD0C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/ Worker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9D17A-57BF-435E-A5AD-7D2DD1A3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IdentityModel</a:t>
            </a:r>
            <a:r>
              <a:rPr lang="en-US" dirty="0"/>
              <a:t>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2184E-7383-455D-A357-F5466C805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949" y="1771201"/>
            <a:ext cx="6035746" cy="508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22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B2BD-9625-4C6F-9A52-E6EF4EDE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AA0D8-E2C4-4B29-B2FB-EEFAD777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Scenarios:</a:t>
            </a:r>
          </a:p>
          <a:p>
            <a:pPr lvl="1"/>
            <a:r>
              <a:rPr lang="en-US" dirty="0"/>
              <a:t>Same token for MVC</a:t>
            </a:r>
            <a:br>
              <a:rPr lang="en-US" dirty="0"/>
            </a:br>
            <a:r>
              <a:rPr lang="en-US" dirty="0"/>
              <a:t>app and API</a:t>
            </a:r>
          </a:p>
          <a:p>
            <a:pPr lvl="1"/>
            <a:r>
              <a:rPr lang="en-US" dirty="0"/>
              <a:t>Getting new token </a:t>
            </a:r>
            <a:br>
              <a:rPr lang="en-US" dirty="0"/>
            </a:br>
            <a:r>
              <a:rPr lang="en-US" dirty="0"/>
              <a:t>for the API</a:t>
            </a:r>
          </a:p>
          <a:p>
            <a:pPr lvl="1"/>
            <a:r>
              <a:rPr lang="en-US" dirty="0"/>
              <a:t>Calling API through </a:t>
            </a:r>
            <a:br>
              <a:rPr lang="en-US" dirty="0"/>
            </a:br>
            <a:r>
              <a:rPr lang="en-US" dirty="0"/>
              <a:t>another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B6BD0-256F-4B8B-8675-9087046E1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256" y="1683228"/>
            <a:ext cx="6828889" cy="517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72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B2BD-9625-4C6F-9A52-E6EF4EDE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BFF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AA0D8-E2C4-4B29-B2FB-EEFAD777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Duende.BFF</a:t>
            </a:r>
            <a:endParaRPr lang="en-US" dirty="0"/>
          </a:p>
          <a:p>
            <a:pPr lvl="1"/>
            <a:r>
              <a:rPr lang="en-US" dirty="0"/>
              <a:t>part of Business Edition </a:t>
            </a:r>
            <a:br>
              <a:rPr lang="en-US" dirty="0"/>
            </a:br>
            <a:r>
              <a:rPr lang="en-US" dirty="0"/>
              <a:t>or higher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076A4-C89A-449F-A8CD-DC1939A47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800" y="1533525"/>
            <a:ext cx="6394346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12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1079-F46F-4BE6-95E0-2CEF05A7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00B37-C78D-495C-996A-603BCD21C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</a:t>
            </a:r>
            <a:r>
              <a:rPr lang="en-US" dirty="0" err="1"/>
              <a:t>oidc</a:t>
            </a:r>
            <a:r>
              <a:rPr lang="en-US" dirty="0"/>
              <a:t>-client library</a:t>
            </a:r>
          </a:p>
          <a:p>
            <a:r>
              <a:rPr lang="en-US" dirty="0"/>
              <a:t>Not recommended </a:t>
            </a:r>
            <a:br>
              <a:rPr lang="en-US" dirty="0"/>
            </a:br>
            <a:r>
              <a:rPr lang="en-US" dirty="0"/>
              <a:t>when working with </a:t>
            </a:r>
            <a:br>
              <a:rPr lang="en-US" dirty="0"/>
            </a:br>
            <a:r>
              <a:rPr lang="en-US" dirty="0"/>
              <a:t>sensitive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FD816-08C0-44E7-B118-7FBC73797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745" y="1652356"/>
            <a:ext cx="6596114" cy="520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01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BC44E7-D5C1-40AC-9872-8EC7EEB3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518" y="2661006"/>
            <a:ext cx="5258627" cy="41969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F1E692-51C7-4503-B45E-2F56A1CB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FE911-C87F-458B-95C7-7D9EFE966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Intended for devices without </a:t>
            </a:r>
            <a:br>
              <a:rPr lang="en-US" dirty="0"/>
            </a:br>
            <a:r>
              <a:rPr lang="en-US" dirty="0"/>
              <a:t>easy input</a:t>
            </a:r>
          </a:p>
          <a:p>
            <a:pPr lvl="1"/>
            <a:r>
              <a:rPr lang="en-US" dirty="0"/>
              <a:t>i.e. smart TVs, gaming consoles…</a:t>
            </a:r>
          </a:p>
          <a:p>
            <a:r>
              <a:rPr lang="en-US" dirty="0"/>
              <a:t>Simulated with WPF</a:t>
            </a:r>
          </a:p>
          <a:p>
            <a:r>
              <a:rPr lang="en-US" dirty="0">
                <a:hlinkClick r:id="rId3"/>
              </a:rPr>
              <a:t>RFC 8628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05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A3DF-BF2F-440D-92E8-3E6295FF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to DB resources /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EF9C6-6D63-4B06-A374-9D9966A9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Admin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8857E2-EDC1-402D-B83D-DB5F4FB7C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029" y="3429000"/>
            <a:ext cx="91725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93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EDEF-C8AC-4556-A37D-CACE68A8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F336B-9CDE-4F0C-A716-418BCE6D9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  <a:p>
            <a:r>
              <a:rPr lang="en-US" dirty="0"/>
              <a:t>Docker Compose</a:t>
            </a:r>
          </a:p>
          <a:p>
            <a:r>
              <a:rPr lang="en-US" dirty="0"/>
              <a:t>Project </a:t>
            </a:r>
            <a:r>
              <a:rPr lang="en-US" dirty="0" err="1"/>
              <a:t>Tye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138B1-4020-48B7-B5C4-C67173634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00" y="2762025"/>
            <a:ext cx="4973325" cy="356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1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F6EB-AACC-FE9B-83C6-DA5AD7F7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34326B4-32D6-7EF8-22AD-D266E74E5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788" y="2640747"/>
            <a:ext cx="5256212" cy="365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57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1C99EC-C441-8668-5B61-E81321DAE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&amp; Tricks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775212C-8116-6338-A3D9-205975793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854" y="2747545"/>
            <a:ext cx="5499084" cy="343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21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882D-E2BB-4908-8BC0-6DB21A4C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&amp; tricks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A70D4-9448-47F4-A643-BC4102CCC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Don’t add many claims to access tokens</a:t>
            </a:r>
          </a:p>
          <a:p>
            <a:r>
              <a:rPr lang="en-US" dirty="0"/>
              <a:t>Don’t include sensitive data to JWT tokens</a:t>
            </a:r>
          </a:p>
          <a:p>
            <a:r>
              <a:rPr lang="en-US" dirty="0"/>
              <a:t>Don’t store tokens to </a:t>
            </a:r>
            <a:r>
              <a:rPr lang="en-US" dirty="0" err="1"/>
              <a:t>localStorage</a:t>
            </a:r>
            <a:r>
              <a:rPr lang="en-US" dirty="0"/>
              <a:t> in browser-based apps if you are working with sensitive data</a:t>
            </a:r>
          </a:p>
          <a:p>
            <a:r>
              <a:rPr lang="en-US" dirty="0"/>
              <a:t>Use BFF architecture for browser-based apps</a:t>
            </a:r>
          </a:p>
          <a:p>
            <a:r>
              <a:rPr lang="en-US" dirty="0"/>
              <a:t>Use authorization code flow with PKCE for native apps too</a:t>
            </a:r>
          </a:p>
          <a:p>
            <a:r>
              <a:rPr lang="en-US" dirty="0"/>
              <a:t>Use rotation for refresh tokens (default behavior) and prevent reply attacks</a:t>
            </a:r>
          </a:p>
        </p:txBody>
      </p:sp>
    </p:spTree>
    <p:extLst>
      <p:ext uri="{BB962C8B-B14F-4D97-AF65-F5344CB8AC3E}">
        <p14:creationId xmlns:p14="http://schemas.microsoft.com/office/powerpoint/2010/main" val="3654097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882D-E2BB-4908-8BC0-6DB21A4C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&amp; tricks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A70D4-9448-47F4-A643-BC4102CCC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Handle new users in external auth callback</a:t>
            </a:r>
          </a:p>
          <a:p>
            <a:pPr lvl="1"/>
            <a:r>
              <a:rPr lang="en-US" dirty="0"/>
              <a:t>i.e. ask them to fill in the data, don’t trust that provider will return it</a:t>
            </a:r>
          </a:p>
          <a:p>
            <a:r>
              <a:rPr lang="en-US" dirty="0"/>
              <a:t>Use </a:t>
            </a:r>
            <a:r>
              <a:rPr lang="en-US" dirty="0" err="1"/>
              <a:t>IdentityModel</a:t>
            </a:r>
            <a:r>
              <a:rPr lang="en-US" dirty="0"/>
              <a:t> library for .NET clients</a:t>
            </a:r>
          </a:p>
          <a:p>
            <a:r>
              <a:rPr lang="en-US" dirty="0"/>
              <a:t>Use </a:t>
            </a:r>
            <a:r>
              <a:rPr lang="en-US" dirty="0" err="1"/>
              <a:t>IdentityServer</a:t>
            </a:r>
            <a:r>
              <a:rPr lang="en-US" dirty="0"/>
              <a:t> as Federation Gateway</a:t>
            </a:r>
          </a:p>
          <a:p>
            <a:r>
              <a:rPr lang="en-US" dirty="0"/>
              <a:t>Create the strategy for encryption key rotation – implemented by default in Duende IdentityServer</a:t>
            </a:r>
          </a:p>
          <a:p>
            <a:r>
              <a:rPr lang="en-US" dirty="0"/>
              <a:t>Look into IdentityServer log output when resolving issues</a:t>
            </a:r>
          </a:p>
        </p:txBody>
      </p:sp>
    </p:spTree>
    <p:extLst>
      <p:ext uri="{BB962C8B-B14F-4D97-AF65-F5344CB8AC3E}">
        <p14:creationId xmlns:p14="http://schemas.microsoft.com/office/powerpoint/2010/main" val="3773783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8E916F-65D4-47E5-AC89-F2958DEA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concepts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54F75B6-D00F-B23B-6EF7-F5D1ED478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2309" y="2354523"/>
            <a:ext cx="4291496" cy="373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3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4407-33A2-43CE-A88E-00D27DEC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E2474-D193-4FB9-8F6B-70FA2465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Single-sign on</a:t>
            </a:r>
          </a:p>
          <a:p>
            <a:r>
              <a:rPr lang="en-US" dirty="0"/>
              <a:t>Single-sign out</a:t>
            </a:r>
          </a:p>
          <a:p>
            <a:pPr lvl="1"/>
            <a:r>
              <a:rPr lang="en-US" dirty="0"/>
              <a:t>Complicated – front-channel, back-channel</a:t>
            </a:r>
          </a:p>
          <a:p>
            <a:pPr lvl="1"/>
            <a:r>
              <a:rPr lang="en-US" dirty="0"/>
              <a:t>Not all external providers support it</a:t>
            </a:r>
          </a:p>
          <a:p>
            <a:r>
              <a:rPr lang="en-US" dirty="0"/>
              <a:t>New server-side Session Management</a:t>
            </a:r>
          </a:p>
          <a:p>
            <a:pPr lvl="1"/>
            <a:r>
              <a:rPr lang="en-US" dirty="0"/>
              <a:t>Added in IS 6.1</a:t>
            </a:r>
          </a:p>
          <a:p>
            <a:pPr lvl="1"/>
            <a:r>
              <a:rPr lang="en-US" dirty="0"/>
              <a:t>Can be used instead of cookies</a:t>
            </a:r>
          </a:p>
          <a:p>
            <a:r>
              <a:rPr lang="en-US" dirty="0"/>
              <a:t>Key material</a:t>
            </a:r>
          </a:p>
          <a:p>
            <a:pPr lvl="1"/>
            <a:r>
              <a:rPr lang="en-US" dirty="0" err="1"/>
              <a:t>AddSigningCredentials</a:t>
            </a:r>
            <a:r>
              <a:rPr lang="en-US" dirty="0"/>
              <a:t>, </a:t>
            </a:r>
            <a:r>
              <a:rPr lang="en-US" dirty="0" err="1"/>
              <a:t>AddDeveloperSigningCredential</a:t>
            </a:r>
            <a:r>
              <a:rPr lang="en-US" dirty="0"/>
              <a:t>, </a:t>
            </a:r>
            <a:r>
              <a:rPr lang="en-US" dirty="0" err="1"/>
              <a:t>AddValidationKey</a:t>
            </a:r>
            <a:endParaRPr lang="en-US" dirty="0"/>
          </a:p>
          <a:p>
            <a:r>
              <a:rPr lang="en-US" dirty="0"/>
              <a:t>Proof of possession tokens</a:t>
            </a:r>
          </a:p>
          <a:p>
            <a:pPr lvl="1"/>
            <a:r>
              <a:rPr lang="en-US" dirty="0"/>
              <a:t>Bound to client that requested the token</a:t>
            </a:r>
          </a:p>
        </p:txBody>
      </p:sp>
    </p:spTree>
    <p:extLst>
      <p:ext uri="{BB962C8B-B14F-4D97-AF65-F5344CB8AC3E}">
        <p14:creationId xmlns:p14="http://schemas.microsoft.com/office/powerpoint/2010/main" val="1009964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446458-ABB3-400F-8775-FD706B65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words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6CAB213-0BA0-1ACD-2A1E-D73EC8886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0353" y="2141052"/>
            <a:ext cx="2936502" cy="416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17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0775A-438C-4AFA-8E7F-8C695ABF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comes in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6908-0820-429B-916C-61B83C4A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OAuth 2.1</a:t>
            </a:r>
          </a:p>
          <a:p>
            <a:r>
              <a:rPr lang="en-US" dirty="0"/>
              <a:t>.NET 7</a:t>
            </a:r>
          </a:p>
          <a:p>
            <a:r>
              <a:rPr lang="en-US" dirty="0"/>
              <a:t>Duende</a:t>
            </a:r>
          </a:p>
          <a:p>
            <a:pPr lvl="1"/>
            <a:r>
              <a:rPr lang="en-US" dirty="0" err="1"/>
              <a:t>Duende.AccessTokenManagement</a:t>
            </a:r>
            <a:r>
              <a:rPr lang="en-US" dirty="0"/>
              <a:t> (in preview) instead of </a:t>
            </a:r>
            <a:r>
              <a:rPr lang="en-US" dirty="0" err="1"/>
              <a:t>IdentityModel.AspNetCore</a:t>
            </a:r>
            <a:endParaRPr lang="en-US" dirty="0"/>
          </a:p>
          <a:p>
            <a:pPr lvl="1"/>
            <a:r>
              <a:rPr lang="en-US" dirty="0"/>
              <a:t>Duende IdentityServer 7?</a:t>
            </a:r>
          </a:p>
        </p:txBody>
      </p:sp>
    </p:spTree>
    <p:extLst>
      <p:ext uri="{BB962C8B-B14F-4D97-AF65-F5344CB8AC3E}">
        <p14:creationId xmlns:p14="http://schemas.microsoft.com/office/powerpoint/2010/main" val="3347505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0A7929B-FF22-4188-B0F4-3FC51CE08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932" y="4298241"/>
            <a:ext cx="3958068" cy="2559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701F21-5FF1-41EC-903D-2F86F056DF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759" y="2177740"/>
            <a:ext cx="3846478" cy="20033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B20FF9-AA7C-47BC-92EB-1E228ADE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things to look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3162-D994-428C-B213-2DDDC40E7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Admin interfaces</a:t>
            </a:r>
          </a:p>
          <a:p>
            <a:pPr lvl="1"/>
            <a:r>
              <a:rPr lang="en-US" sz="2000" dirty="0">
                <a:hlinkClick r:id="rId5"/>
              </a:rPr>
              <a:t>https://www.identityserver.com/products/adminui</a:t>
            </a:r>
            <a:endParaRPr lang="en-US" sz="2000" dirty="0"/>
          </a:p>
          <a:p>
            <a:pPr lvl="1"/>
            <a:r>
              <a:rPr lang="en-US" sz="2000" dirty="0">
                <a:hlinkClick r:id="rId6"/>
              </a:rPr>
              <a:t>https://github.com/skoruba/Duende.IdentityServer.Admin</a:t>
            </a:r>
            <a:endParaRPr lang="en-US" sz="2000" dirty="0"/>
          </a:p>
          <a:p>
            <a:pPr lvl="1"/>
            <a:r>
              <a:rPr lang="en-US" sz="2000" dirty="0">
                <a:hlinkClick r:id="rId7"/>
              </a:rPr>
              <a:t>https://github.com/Aguafrommars/TheIdServer</a:t>
            </a:r>
            <a:r>
              <a:rPr lang="en-US" sz="2000" dirty="0"/>
              <a:t> </a:t>
            </a:r>
          </a:p>
          <a:p>
            <a:r>
              <a:rPr lang="en-US" dirty="0"/>
              <a:t>Policy / permission servers</a:t>
            </a:r>
          </a:p>
          <a:p>
            <a:pPr lvl="1"/>
            <a:r>
              <a:rPr lang="en-US" dirty="0">
                <a:hlinkClick r:id="rId8"/>
              </a:rPr>
              <a:t>https://policyserver.io/</a:t>
            </a:r>
          </a:p>
          <a:p>
            <a:pPr lvl="1"/>
            <a:r>
              <a:rPr lang="en-US" dirty="0">
                <a:hlinkClick r:id="rId9"/>
              </a:rPr>
              <a:t>https://github.com/Xabaril/Balea</a:t>
            </a:r>
            <a:endParaRPr lang="en-US" dirty="0"/>
          </a:p>
          <a:p>
            <a:r>
              <a:rPr lang="en-US" dirty="0"/>
              <a:t>Alternatives</a:t>
            </a:r>
          </a:p>
          <a:p>
            <a:pPr lvl="1"/>
            <a:r>
              <a:rPr lang="en-US" sz="2600" dirty="0">
                <a:hlinkClick r:id="rId10"/>
              </a:rPr>
              <a:t>https://www.keycloak.org/</a:t>
            </a:r>
            <a:endParaRPr lang="en-US" sz="2600" dirty="0"/>
          </a:p>
          <a:p>
            <a:pPr lvl="1"/>
            <a:r>
              <a:rPr lang="en-US" sz="2600" dirty="0">
                <a:hlinkClick r:id="rId11"/>
              </a:rPr>
              <a:t>https://www.ory.sh/</a:t>
            </a:r>
            <a:endParaRPr lang="en-US" sz="2600" dirty="0"/>
          </a:p>
          <a:p>
            <a:pPr lvl="1"/>
            <a:r>
              <a:rPr lang="en-US" sz="2600" dirty="0">
                <a:hlinkClick r:id="rId12"/>
              </a:rPr>
              <a:t>https://gluu.org/</a:t>
            </a:r>
            <a:endParaRPr lang="en-US" sz="2600" dirty="0"/>
          </a:p>
          <a:p>
            <a:pPr lvl="1"/>
            <a:r>
              <a:rPr lang="en-US" sz="2600" dirty="0">
                <a:hlinkClick r:id="rId13"/>
              </a:rPr>
              <a:t>https://github.com/openiddict/openiddict-core</a:t>
            </a:r>
            <a:endParaRPr lang="en-US" sz="26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32127-021C-4C73-B174-D121F64EED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759" y="0"/>
            <a:ext cx="3846478" cy="2163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8D3D78-EC5C-41F2-A11E-969186B64C8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566" y="6176963"/>
            <a:ext cx="2238396" cy="50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483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1949-07A7-4E5D-BCC2-6C3EF62C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12F86-CE64-4DAC-A71F-DC75154A3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 as a service</a:t>
            </a:r>
          </a:p>
          <a:p>
            <a:r>
              <a:rPr lang="en-US" dirty="0"/>
              <a:t>ASP.NET Core &amp; Duende IdentityServer integration</a:t>
            </a:r>
          </a:p>
          <a:p>
            <a:r>
              <a:rPr lang="en-US" dirty="0"/>
              <a:t>Auth flows with IdentityServer</a:t>
            </a:r>
          </a:p>
          <a:p>
            <a:pPr lvl="1"/>
            <a:r>
              <a:rPr lang="en-US" dirty="0"/>
              <a:t>Simplification</a:t>
            </a:r>
          </a:p>
          <a:p>
            <a:r>
              <a:rPr lang="en-US" dirty="0"/>
              <a:t>Various client types</a:t>
            </a:r>
          </a:p>
          <a:p>
            <a:r>
              <a:rPr lang="en-US" dirty="0"/>
              <a:t>Tips &amp; tricks</a:t>
            </a:r>
          </a:p>
          <a:p>
            <a:r>
              <a:rPr lang="en-US" dirty="0"/>
              <a:t>Future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7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726B-FF40-49DE-845B-6698827A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4BD70-E6E7-417E-BC5A-A04EFBBE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IEFT: </a:t>
            </a:r>
            <a:r>
              <a:rPr lang="en-US" dirty="0">
                <a:hlinkClick r:id="rId2"/>
              </a:rPr>
              <a:t>OAuth 2.0 Security Best Current Practice Draft</a:t>
            </a:r>
            <a:endParaRPr lang="en-US" dirty="0"/>
          </a:p>
          <a:p>
            <a:r>
              <a:rPr lang="en-US" dirty="0"/>
              <a:t>ASP.NET Core Identity </a:t>
            </a:r>
            <a:r>
              <a:rPr lang="en-US" dirty="0">
                <a:hlinkClick r:id="rId3"/>
              </a:rPr>
              <a:t>documentation</a:t>
            </a:r>
            <a:endParaRPr lang="en-US" dirty="0"/>
          </a:p>
          <a:p>
            <a:r>
              <a:rPr lang="en-US" dirty="0"/>
              <a:t>Duende IdentityServer </a:t>
            </a:r>
            <a:r>
              <a:rPr lang="en-US" dirty="0">
                <a:hlinkClick r:id="rId4"/>
              </a:rPr>
              <a:t>documentation</a:t>
            </a:r>
            <a:endParaRPr lang="en-US" dirty="0"/>
          </a:p>
          <a:p>
            <a:pPr lvl="1"/>
            <a:r>
              <a:rPr lang="en-US" dirty="0"/>
              <a:t>Duende Software Blog - </a:t>
            </a:r>
            <a:r>
              <a:rPr lang="en-US" dirty="0">
                <a:hlinkClick r:id="rId5"/>
              </a:rPr>
              <a:t>https://blog.duendesoftware.com/</a:t>
            </a:r>
            <a:endParaRPr lang="en-US" dirty="0"/>
          </a:p>
          <a:p>
            <a:pPr lvl="1"/>
            <a:r>
              <a:rPr lang="en-US" dirty="0"/>
              <a:t>Dominick Baier’s blog - </a:t>
            </a:r>
            <a:r>
              <a:rPr lang="en-US" dirty="0">
                <a:hlinkClick r:id="rId6"/>
              </a:rPr>
              <a:t>https://leastprivilege.com/</a:t>
            </a:r>
            <a:endParaRPr lang="en-US" dirty="0"/>
          </a:p>
          <a:p>
            <a:pPr lvl="1"/>
            <a:r>
              <a:rPr lang="en-US" dirty="0"/>
              <a:t>Brock Allen’s blog - </a:t>
            </a:r>
            <a:r>
              <a:rPr lang="en-US" dirty="0">
                <a:hlinkClick r:id="rId7"/>
              </a:rPr>
              <a:t>https://brockallen.com/</a:t>
            </a:r>
            <a:endParaRPr lang="en-US" dirty="0"/>
          </a:p>
          <a:p>
            <a:pPr lvl="1"/>
            <a:r>
              <a:rPr lang="en-US" dirty="0"/>
              <a:t>IdentityServer workshops - </a:t>
            </a:r>
            <a:r>
              <a:rPr lang="en-US" dirty="0">
                <a:hlinkClick r:id="rId8"/>
              </a:rPr>
              <a:t>https://duendesoftware.com/training/identityaccesscontrol</a:t>
            </a:r>
            <a:endParaRPr lang="en-US" dirty="0"/>
          </a:p>
          <a:p>
            <a:r>
              <a:rPr lang="en-US" dirty="0"/>
              <a:t>NDC Conferences YouTube channel</a:t>
            </a:r>
          </a:p>
          <a:p>
            <a:pPr lvl="1"/>
            <a:r>
              <a:rPr lang="en-US" dirty="0"/>
              <a:t>Search for “</a:t>
            </a:r>
            <a:r>
              <a:rPr lang="en-US" dirty="0" err="1"/>
              <a:t>IdentityServer</a:t>
            </a:r>
            <a:r>
              <a:rPr lang="en-US" dirty="0"/>
              <a:t>”, or “Dominick Baier”, or “Brock Allen”</a:t>
            </a:r>
          </a:p>
          <a:p>
            <a:r>
              <a:rPr lang="en-US" dirty="0"/>
              <a:t>Pluralsight: </a:t>
            </a:r>
            <a:r>
              <a:rPr lang="en-US" dirty="0">
                <a:hlinkClick r:id="rId9"/>
              </a:rPr>
              <a:t>Securing ASP.NET Core 6 with OAuth2 and OpenID Connect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8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4FEA-BF05-418B-8C30-A77558F9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modern apps look like?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042704-2B4F-6F6B-C5BC-BCB317876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Modern applications - from IdentityServer4 docs">
            <a:extLst>
              <a:ext uri="{FF2B5EF4-FFF2-40B4-BE49-F238E27FC236}">
                <a16:creationId xmlns:a16="http://schemas.microsoft.com/office/drawing/2014/main" id="{F8CC1C2F-26FD-4CAB-8D66-BDFE33C34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01" y="1825625"/>
            <a:ext cx="7898998" cy="4351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8098BC-7199-44B7-9F7B-5A9593FF30CB}"/>
              </a:ext>
            </a:extLst>
          </p:cNvPr>
          <p:cNvSpPr txBox="1"/>
          <p:nvPr/>
        </p:nvSpPr>
        <p:spPr>
          <a:xfrm>
            <a:off x="5789007" y="6311900"/>
            <a:ext cx="556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Image taken from Duende IdentityServer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867220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0822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9DCA-80FC-41F5-853D-CBF04193F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bs-Latn-B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B6C32-AD7A-4B52-80F8-2E432B4B7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bs-Latn-BA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DB49DC3-CDC3-0DED-2A63-B80ADAEB7DE8}"/>
              </a:ext>
            </a:extLst>
          </p:cNvPr>
          <p:cNvSpPr txBox="1">
            <a:spLocks/>
          </p:cNvSpPr>
          <p:nvPr/>
        </p:nvSpPr>
        <p:spPr>
          <a:xfrm>
            <a:off x="1524000" y="4921405"/>
            <a:ext cx="5267788" cy="1198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Miroslav </a:t>
            </a:r>
            <a:r>
              <a:rPr lang="en-US" dirty="0" err="1"/>
              <a:t>Popović</a:t>
            </a:r>
            <a:br>
              <a:rPr lang="en-US" dirty="0"/>
            </a:br>
            <a:r>
              <a:rPr lang="en-US" sz="1600" dirty="0"/>
              <a:t>Technical Lead @Seavus</a:t>
            </a:r>
            <a:br>
              <a:rPr lang="en-US" sz="1600" dirty="0"/>
            </a:br>
            <a:r>
              <a:rPr lang="en-US" sz="1600" dirty="0"/>
              <a:t>@miroslavpopovic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EC6F07-C530-6CED-686D-2BDB64749317}"/>
              </a:ext>
            </a:extLst>
          </p:cNvPr>
          <p:cNvSpPr txBox="1"/>
          <p:nvPr/>
        </p:nvSpPr>
        <p:spPr>
          <a:xfrm>
            <a:off x="1018903" y="736266"/>
            <a:ext cx="7593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https://github.com/miroslavpopovic/auth-microservice-sample-dotnet6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https://github.com/miroslavpopovic/auth-sample-openiddict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10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EEFE7-D104-404C-AB48-D75DA889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 auth service?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F99A-AE25-4553-B50F-027F8DE24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to solve:</a:t>
            </a:r>
          </a:p>
          <a:p>
            <a:pPr lvl="1" fontAlgn="ctr"/>
            <a:r>
              <a:rPr lang="en-US" dirty="0"/>
              <a:t>Authentication</a:t>
            </a:r>
          </a:p>
          <a:p>
            <a:pPr lvl="1" fontAlgn="ctr"/>
            <a:r>
              <a:rPr lang="en-US" dirty="0"/>
              <a:t>Authorization</a:t>
            </a:r>
          </a:p>
          <a:p>
            <a:pPr lvl="1" fontAlgn="ctr"/>
            <a:r>
              <a:rPr lang="en-US" dirty="0"/>
              <a:t>Resource protection</a:t>
            </a:r>
          </a:p>
          <a:p>
            <a:r>
              <a:rPr lang="en-US" dirty="0"/>
              <a:t>Centralized solution</a:t>
            </a:r>
          </a:p>
          <a:p>
            <a:r>
              <a:rPr lang="en-US" dirty="0"/>
              <a:t>Auth service = Security Token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9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11C4-475D-4B94-91E3-EFA09827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Standards: OAuth 2.0 &amp; OpenID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620E8-5E3F-4543-A35C-797327354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OAuth 2.0</a:t>
            </a:r>
          </a:p>
          <a:p>
            <a:pPr lvl="1"/>
            <a:r>
              <a:rPr lang="en-US" dirty="0"/>
              <a:t>Authorization</a:t>
            </a:r>
          </a:p>
          <a:p>
            <a:pPr lvl="1"/>
            <a:r>
              <a:rPr lang="en-US" dirty="0"/>
              <a:t>Granting access to data and features from one application to another</a:t>
            </a:r>
          </a:p>
          <a:p>
            <a:r>
              <a:rPr lang="en-US" dirty="0"/>
              <a:t>OpenID Connect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Login and profile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73BB2-5F1F-400B-8E8A-67F3D88A4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903" y="5299343"/>
            <a:ext cx="1372950" cy="1361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E8D54-6BED-423D-8358-233EA8CAC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843" y="5221650"/>
            <a:ext cx="2882611" cy="136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8539-167C-44C3-A7AE-35BE272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46B7A2-1561-476D-87C5-6F140ECC6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202" y="1825625"/>
            <a:ext cx="8471596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9B7323-9658-4995-AA88-A4ACEF5CEC67}"/>
              </a:ext>
            </a:extLst>
          </p:cNvPr>
          <p:cNvSpPr txBox="1"/>
          <p:nvPr/>
        </p:nvSpPr>
        <p:spPr>
          <a:xfrm>
            <a:off x="5736108" y="6311900"/>
            <a:ext cx="561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Image taken from Duende IdentityServer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82568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076A-5D31-4470-8DCA-0899ED55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65F2-4500-07B3-F23C-7AA26E45F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Cloud based</a:t>
            </a:r>
          </a:p>
          <a:p>
            <a:pPr lvl="1"/>
            <a:r>
              <a:rPr lang="en-US" dirty="0"/>
              <a:t>Auth0 / Okta</a:t>
            </a:r>
          </a:p>
          <a:p>
            <a:pPr lvl="1"/>
            <a:r>
              <a:rPr lang="en-US" dirty="0" err="1"/>
              <a:t>FusionAuth</a:t>
            </a:r>
            <a:endParaRPr lang="en-US" dirty="0"/>
          </a:p>
          <a:p>
            <a:pPr lvl="1"/>
            <a:r>
              <a:rPr lang="en-US" dirty="0"/>
              <a:t>Azure AD B2C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Self-hosted</a:t>
            </a:r>
          </a:p>
          <a:p>
            <a:pPr lvl="1"/>
            <a:r>
              <a:rPr lang="en-US" dirty="0">
                <a:hlinkClick r:id="rId2"/>
              </a:rPr>
              <a:t>https://www.keycloak.org/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https://www.ory.sh/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https://gluu.org/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8A5F7F-E586-A40E-B5B0-6664861A655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791200" y="1825625"/>
            <a:ext cx="64008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dirty="0">
                <a:solidFill>
                  <a:srgbClr val="450D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Middleware</a:t>
            </a:r>
          </a:p>
          <a:p>
            <a:pPr lvl="1"/>
            <a:r>
              <a:rPr lang="en-US" sz="2800" dirty="0">
                <a:solidFill>
                  <a:srgbClr val="450D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Duende </a:t>
            </a:r>
            <a:r>
              <a:rPr lang="en-US" sz="2800" dirty="0" err="1">
                <a:solidFill>
                  <a:srgbClr val="450D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IdentityServer</a:t>
            </a:r>
            <a:endParaRPr lang="en-US" sz="2800" dirty="0">
              <a:solidFill>
                <a:srgbClr val="450D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800" dirty="0" err="1">
                <a:solidFill>
                  <a:srgbClr val="450D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OpenIddict</a:t>
            </a:r>
            <a:br>
              <a:rPr lang="en-US" sz="2800" dirty="0">
                <a:solidFill>
                  <a:srgbClr val="450D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dirty="0">
              <a:solidFill>
                <a:srgbClr val="450D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3200" dirty="0">
              <a:solidFill>
                <a:srgbClr val="450D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3200" dirty="0">
                <a:solidFill>
                  <a:srgbClr val="450D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 / built from scratch</a:t>
            </a:r>
          </a:p>
          <a:p>
            <a:pPr lvl="1"/>
            <a:r>
              <a:rPr lang="en-US" sz="2800" dirty="0">
                <a:solidFill>
                  <a:srgbClr val="450D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172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D148-39D9-41E1-B9DE-86DF3F1E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A2373-2A3D-466E-9095-E7978DDE4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users, passwords, profile data, roles, …</a:t>
            </a:r>
          </a:p>
          <a:p>
            <a:r>
              <a:rPr lang="en-US" dirty="0"/>
              <a:t>DB persistence with EF Core</a:t>
            </a:r>
          </a:p>
          <a:p>
            <a:r>
              <a:rPr lang="en-US" dirty="0"/>
              <a:t>Predefined UI for login, register, forgot password, 2FA, …</a:t>
            </a:r>
          </a:p>
          <a:p>
            <a:r>
              <a:rPr lang="en-US" dirty="0"/>
              <a:t>UI Scaffolding</a:t>
            </a:r>
          </a:p>
          <a:p>
            <a:r>
              <a:rPr lang="en-US" dirty="0"/>
              <a:t>Support for external logins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6F949-30CA-4D70-83DA-AA5C9AED7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058" y="4001294"/>
            <a:ext cx="2591400" cy="25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7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1080</Words>
  <Application>Microsoft Office PowerPoint</Application>
  <PresentationFormat>Widescreen</PresentationFormat>
  <Paragraphs>220</Paragraphs>
  <Slides>41</Slides>
  <Notes>8</Notes>
  <HiddenSlides>13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Segoe UI</vt:lpstr>
      <vt:lpstr>Segoe UI Semibold</vt:lpstr>
      <vt:lpstr>Office Theme</vt:lpstr>
      <vt:lpstr>Building an auth microservice</vt:lpstr>
      <vt:lpstr>PowerPoint Presentation</vt:lpstr>
      <vt:lpstr>Introduction</vt:lpstr>
      <vt:lpstr>What modern apps look like?</vt:lpstr>
      <vt:lpstr>Why an auth service?</vt:lpstr>
      <vt:lpstr>Standards: OAuth 2.0 &amp; OpenID Connect</vt:lpstr>
      <vt:lpstr>The big picture</vt:lpstr>
      <vt:lpstr>Potential implementations</vt:lpstr>
      <vt:lpstr>ASP.NET Core Identity</vt:lpstr>
      <vt:lpstr>Duende IdentityServer</vt:lpstr>
      <vt:lpstr>Terminology</vt:lpstr>
      <vt:lpstr>Resources</vt:lpstr>
      <vt:lpstr>Clients</vt:lpstr>
      <vt:lpstr>Resource owners</vt:lpstr>
      <vt:lpstr>Authentication</vt:lpstr>
      <vt:lpstr>Authorization</vt:lpstr>
      <vt:lpstr>Other terms</vt:lpstr>
      <vt:lpstr>Authorization code flow with PKCE</vt:lpstr>
      <vt:lpstr>Demo</vt:lpstr>
      <vt:lpstr>PowerPoint Presentation</vt:lpstr>
      <vt:lpstr>New ASP.NET Core project with Identity</vt:lpstr>
      <vt:lpstr>Including Duende.IdentityServer.AspNetIdentity</vt:lpstr>
      <vt:lpstr>Console / Worker Client</vt:lpstr>
      <vt:lpstr>MVC client</vt:lpstr>
      <vt:lpstr>JavaScript BFF client</vt:lpstr>
      <vt:lpstr>SPA client</vt:lpstr>
      <vt:lpstr>Device Client</vt:lpstr>
      <vt:lpstr>Switching to DB resources / clients</vt:lpstr>
      <vt:lpstr>Containerization</vt:lpstr>
      <vt:lpstr>Tips &amp; Tricks</vt:lpstr>
      <vt:lpstr>Tips &amp; tricks 1</vt:lpstr>
      <vt:lpstr>Tips &amp; tricks 2</vt:lpstr>
      <vt:lpstr>Advanced concepts</vt:lpstr>
      <vt:lpstr>Advanced</vt:lpstr>
      <vt:lpstr>Closing words</vt:lpstr>
      <vt:lpstr>What comes in future</vt:lpstr>
      <vt:lpstr>More things to look at</vt:lpstr>
      <vt:lpstr>Summary</vt:lpstr>
      <vt:lpstr>References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Rino Babić</dc:creator>
  <cp:lastModifiedBy>Miroslav Popovic</cp:lastModifiedBy>
  <cp:revision>42</cp:revision>
  <dcterms:created xsi:type="dcterms:W3CDTF">2022-10-12T10:22:57Z</dcterms:created>
  <dcterms:modified xsi:type="dcterms:W3CDTF">2022-10-22T16:35:29Z</dcterms:modified>
</cp:coreProperties>
</file>