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90" r:id="rId2"/>
  </p:sldMasterIdLst>
  <p:notesMasterIdLst>
    <p:notesMasterId r:id="rId66"/>
  </p:notesMasterIdLst>
  <p:handoutMasterIdLst>
    <p:handoutMasterId r:id="rId67"/>
  </p:handoutMasterIdLst>
  <p:sldIdLst>
    <p:sldId id="362" r:id="rId3"/>
    <p:sldId id="513" r:id="rId4"/>
    <p:sldId id="574" r:id="rId5"/>
    <p:sldId id="363" r:id="rId6"/>
    <p:sldId id="551" r:id="rId7"/>
    <p:sldId id="552" r:id="rId8"/>
    <p:sldId id="553" r:id="rId9"/>
    <p:sldId id="554" r:id="rId10"/>
    <p:sldId id="555" r:id="rId11"/>
    <p:sldId id="556" r:id="rId12"/>
    <p:sldId id="557" r:id="rId13"/>
    <p:sldId id="558" r:id="rId14"/>
    <p:sldId id="572" r:id="rId15"/>
    <p:sldId id="559" r:id="rId16"/>
    <p:sldId id="561" r:id="rId17"/>
    <p:sldId id="560" r:id="rId18"/>
    <p:sldId id="518" r:id="rId19"/>
    <p:sldId id="519" r:id="rId20"/>
    <p:sldId id="520" r:id="rId21"/>
    <p:sldId id="515" r:id="rId22"/>
    <p:sldId id="516" r:id="rId23"/>
    <p:sldId id="521" r:id="rId24"/>
    <p:sldId id="522" r:id="rId25"/>
    <p:sldId id="575" r:id="rId26"/>
    <p:sldId id="576" r:id="rId27"/>
    <p:sldId id="523" r:id="rId28"/>
    <p:sldId id="524" r:id="rId29"/>
    <p:sldId id="525" r:id="rId30"/>
    <p:sldId id="538" r:id="rId31"/>
    <p:sldId id="549" r:id="rId32"/>
    <p:sldId id="573" r:id="rId33"/>
    <p:sldId id="526" r:id="rId34"/>
    <p:sldId id="527" r:id="rId35"/>
    <p:sldId id="528" r:id="rId36"/>
    <p:sldId id="514" r:id="rId37"/>
    <p:sldId id="529" r:id="rId38"/>
    <p:sldId id="530" r:id="rId39"/>
    <p:sldId id="531" r:id="rId40"/>
    <p:sldId id="532" r:id="rId41"/>
    <p:sldId id="533" r:id="rId42"/>
    <p:sldId id="534" r:id="rId43"/>
    <p:sldId id="535" r:id="rId44"/>
    <p:sldId id="539" r:id="rId45"/>
    <p:sldId id="540" r:id="rId46"/>
    <p:sldId id="548" r:id="rId47"/>
    <p:sldId id="565" r:id="rId48"/>
    <p:sldId id="570" r:id="rId49"/>
    <p:sldId id="566" r:id="rId50"/>
    <p:sldId id="536" r:id="rId51"/>
    <p:sldId id="550" r:id="rId52"/>
    <p:sldId id="571" r:id="rId53"/>
    <p:sldId id="543" r:id="rId54"/>
    <p:sldId id="541" r:id="rId55"/>
    <p:sldId id="544" r:id="rId56"/>
    <p:sldId id="567" r:id="rId57"/>
    <p:sldId id="564" r:id="rId58"/>
    <p:sldId id="545" r:id="rId59"/>
    <p:sldId id="562" r:id="rId60"/>
    <p:sldId id="546" r:id="rId61"/>
    <p:sldId id="563" r:id="rId62"/>
    <p:sldId id="547" r:id="rId63"/>
    <p:sldId id="569" r:id="rId64"/>
    <p:sldId id="512"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2">
          <p15:clr>
            <a:srgbClr val="A4A3A4"/>
          </p15:clr>
        </p15:guide>
        <p15:guide id="2" pos="546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BFDEEA"/>
    <a:srgbClr val="FF3366"/>
    <a:srgbClr val="006699"/>
    <a:srgbClr val="091925"/>
    <a:srgbClr val="123451"/>
    <a:srgbClr val="07131C"/>
    <a:srgbClr val="0D263A"/>
    <a:srgbClr val="00FF80"/>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68239" autoAdjust="0"/>
  </p:normalViewPr>
  <p:slideViewPr>
    <p:cSldViewPr>
      <p:cViewPr varScale="1">
        <p:scale>
          <a:sx n="79" d="100"/>
          <a:sy n="79" d="100"/>
        </p:scale>
        <p:origin x="2706" y="90"/>
      </p:cViewPr>
      <p:guideLst>
        <p:guide orient="horz" pos="902"/>
        <p:guide pos="5469"/>
      </p:guideLst>
    </p:cSldViewPr>
  </p:slideViewPr>
  <p:outlineViewPr>
    <p:cViewPr>
      <p:scale>
        <a:sx n="33" d="100"/>
        <a:sy n="33" d="100"/>
      </p:scale>
      <p:origin x="0" y="-28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9F7FF7-50CD-D74F-8521-E72DB68B670C}" type="datetimeFigureOut">
              <a:rPr lang="en-US" smtClean="0"/>
              <a:pPr/>
              <a:t>2015-07-23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46F62F-B370-7346-B33C-1C487BFE615A}" type="slidenum">
              <a:rPr lang="en-US" smtClean="0"/>
              <a:pPr/>
              <a:t>‹#›</a:t>
            </a:fld>
            <a:endParaRPr lang="en-US"/>
          </a:p>
        </p:txBody>
      </p:sp>
    </p:spTree>
    <p:extLst>
      <p:ext uri="{BB962C8B-B14F-4D97-AF65-F5344CB8AC3E}">
        <p14:creationId xmlns:p14="http://schemas.microsoft.com/office/powerpoint/2010/main" val="17697808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D1DD9B-E140-4D76-B427-DF4838D859EA}" type="datetimeFigureOut">
              <a:rPr lang="en-US" smtClean="0"/>
              <a:pPr/>
              <a:t>2015-07-23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267C37-924A-4F8E-82E0-C3470BACC8B3}" type="slidenum">
              <a:rPr lang="en-US" smtClean="0"/>
              <a:pPr/>
              <a:t>‹#›</a:t>
            </a:fld>
            <a:endParaRPr lang="en-US"/>
          </a:p>
        </p:txBody>
      </p:sp>
    </p:spTree>
    <p:extLst>
      <p:ext uri="{BB962C8B-B14F-4D97-AF65-F5344CB8AC3E}">
        <p14:creationId xmlns:p14="http://schemas.microsoft.com/office/powerpoint/2010/main" val="13786580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2</a:t>
            </a:fld>
            <a:endParaRPr lang="en-US"/>
          </a:p>
        </p:txBody>
      </p:sp>
    </p:spTree>
    <p:extLst>
      <p:ext uri="{BB962C8B-B14F-4D97-AF65-F5344CB8AC3E}">
        <p14:creationId xmlns:p14="http://schemas.microsoft.com/office/powerpoint/2010/main" val="298236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Task</a:t>
            </a:r>
            <a:r>
              <a:rPr lang="en-GB" dirty="0" smtClean="0"/>
              <a:t>: writing code to access a description of shapes that were stored in a database and then display them</a:t>
            </a:r>
          </a:p>
          <a:p>
            <a:endParaRPr lang="en-GB" b="1" dirty="0" smtClean="0"/>
          </a:p>
          <a:p>
            <a:r>
              <a:rPr lang="en-GB" b="1" dirty="0" smtClean="0"/>
              <a:t>Steps:</a:t>
            </a:r>
          </a:p>
          <a:p>
            <a:r>
              <a:rPr lang="en-GB" b="0" dirty="0" smtClean="0"/>
              <a:t>1. Locate the list of shapes in the database.</a:t>
            </a:r>
          </a:p>
          <a:p>
            <a:r>
              <a:rPr lang="en-GB" b="0" dirty="0" smtClean="0"/>
              <a:t>2. Open up the list of shapes.</a:t>
            </a:r>
          </a:p>
          <a:p>
            <a:r>
              <a:rPr lang="en-GB" b="0" dirty="0" smtClean="0"/>
              <a:t>3. Sort the list according to some rules.</a:t>
            </a:r>
          </a:p>
          <a:p>
            <a:r>
              <a:rPr lang="en-GB" b="0" dirty="0" smtClean="0"/>
              <a:t>4. Display the individual shapes on the monitor.</a:t>
            </a:r>
          </a:p>
          <a:p>
            <a:endParaRPr lang="en-GB" b="0" dirty="0" smtClean="0"/>
          </a:p>
          <a:p>
            <a:r>
              <a:rPr lang="en-GB" b="1" dirty="0" smtClean="0"/>
              <a:t>Break down the steps:</a:t>
            </a:r>
          </a:p>
          <a:p>
            <a:r>
              <a:rPr lang="en-GB" b="0" dirty="0" smtClean="0"/>
              <a:t>4a. Identify type of shape.</a:t>
            </a:r>
          </a:p>
          <a:p>
            <a:r>
              <a:rPr lang="en-GB" b="0" dirty="0" smtClean="0"/>
              <a:t>4b. Get location of shape.</a:t>
            </a:r>
          </a:p>
          <a:p>
            <a:r>
              <a:rPr lang="en-GB" b="0" dirty="0" smtClean="0"/>
              <a:t>4c. Call appropriate function that will display shape, giving it the</a:t>
            </a:r>
          </a:p>
          <a:p>
            <a:r>
              <a:rPr lang="en-GB" b="0" dirty="0" smtClean="0"/>
              <a:t>shape’s location.</a:t>
            </a:r>
          </a:p>
          <a:p>
            <a:endParaRPr lang="en-GB" b="1" dirty="0" smtClean="0"/>
          </a:p>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6</a:t>
            </a:fld>
            <a:endParaRPr lang="en-US"/>
          </a:p>
        </p:txBody>
      </p:sp>
    </p:spTree>
    <p:extLst>
      <p:ext uri="{BB962C8B-B14F-4D97-AF65-F5344CB8AC3E}">
        <p14:creationId xmlns:p14="http://schemas.microsoft.com/office/powerpoint/2010/main" val="876121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Change creates opportunities for mistakes and unintended consequences.</a:t>
            </a:r>
          </a:p>
        </p:txBody>
      </p:sp>
      <p:sp>
        <p:nvSpPr>
          <p:cNvPr id="4" name="Slide Number Placeholder 3"/>
          <p:cNvSpPr>
            <a:spLocks noGrp="1"/>
          </p:cNvSpPr>
          <p:nvPr>
            <p:ph type="sldNum" sz="quarter" idx="10"/>
          </p:nvPr>
        </p:nvSpPr>
        <p:spPr/>
        <p:txBody>
          <a:bodyPr/>
          <a:lstStyle/>
          <a:p>
            <a:fld id="{2D267C37-924A-4F8E-82E0-C3470BACC8B3}" type="slidenum">
              <a:rPr lang="en-US" smtClean="0"/>
              <a:pPr/>
              <a:t>7</a:t>
            </a:fld>
            <a:endParaRPr lang="en-US"/>
          </a:p>
        </p:txBody>
      </p:sp>
    </p:spTree>
    <p:extLst>
      <p:ext uri="{BB962C8B-B14F-4D97-AF65-F5344CB8AC3E}">
        <p14:creationId xmlns:p14="http://schemas.microsoft.com/office/powerpoint/2010/main" val="2299392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never get all of the requirements from the user.</a:t>
            </a:r>
          </a:p>
          <a:p>
            <a:r>
              <a:rPr lang="en-GB" dirty="0" smtClean="0"/>
              <a:t>Too much is unknown about the future.</a:t>
            </a:r>
            <a:endParaRPr lang="en-US" dirty="0" smtClean="0"/>
          </a:p>
          <a:p>
            <a:r>
              <a:rPr lang="en-GB" dirty="0" smtClean="0"/>
              <a:t>Rather than complaining about changing requirements, we should change the development process so that we can address change more effectively. </a:t>
            </a:r>
            <a:endParaRPr lang="en-US" dirty="0" smtClean="0"/>
          </a:p>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8</a:t>
            </a:fld>
            <a:endParaRPr lang="en-US"/>
          </a:p>
        </p:txBody>
      </p:sp>
    </p:spTree>
    <p:extLst>
      <p:ext uri="{BB962C8B-B14F-4D97-AF65-F5344CB8AC3E}">
        <p14:creationId xmlns:p14="http://schemas.microsoft.com/office/powerpoint/2010/main" val="244904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Rather than writing one large function, I could make it more modular.</a:t>
            </a:r>
          </a:p>
          <a:p>
            <a:r>
              <a:rPr lang="en-GB" dirty="0" smtClean="0"/>
              <a:t>Isolate</a:t>
            </a:r>
            <a:r>
              <a:rPr lang="en-GB" baseline="0" dirty="0" smtClean="0"/>
              <a:t> the problem.</a:t>
            </a:r>
            <a:endParaRPr lang="en-GB" dirty="0" smtClean="0"/>
          </a:p>
          <a:p>
            <a:r>
              <a:rPr lang="en-GB" dirty="0" smtClean="0"/>
              <a:t>Then, when I receive a requirement to be able to display a new type of shape—a triangle, for instance—I only need to change this module (hopefully!).</a:t>
            </a:r>
          </a:p>
          <a:p>
            <a:r>
              <a:rPr lang="en-GB" dirty="0" smtClean="0"/>
              <a:t>Modularity definitely helps to make the code more understandable.</a:t>
            </a:r>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9</a:t>
            </a:fld>
            <a:endParaRPr lang="en-US"/>
          </a:p>
        </p:txBody>
      </p:sp>
    </p:spTree>
    <p:extLst>
      <p:ext uri="{BB962C8B-B14F-4D97-AF65-F5344CB8AC3E}">
        <p14:creationId xmlns:p14="http://schemas.microsoft.com/office/powerpoint/2010/main" val="2844524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Unexpected impact.</a:t>
            </a:r>
          </a:p>
          <a:p>
            <a:endParaRPr lang="en-US" dirty="0" smtClean="0"/>
          </a:p>
          <a:p>
            <a:r>
              <a:rPr lang="en-US" b="1" dirty="0" smtClean="0"/>
              <a:t>Cohesion</a:t>
            </a:r>
            <a:r>
              <a:rPr lang="en-US" dirty="0" smtClean="0"/>
              <a:t>:</a:t>
            </a:r>
          </a:p>
          <a:p>
            <a:r>
              <a:rPr lang="en-US" dirty="0" smtClean="0"/>
              <a:t>Coincidental cohesion (worst)</a:t>
            </a:r>
          </a:p>
          <a:p>
            <a:r>
              <a:rPr lang="en-US" dirty="0" smtClean="0"/>
              <a:t>Logical cohesion</a:t>
            </a:r>
          </a:p>
          <a:p>
            <a:r>
              <a:rPr lang="en-US" dirty="0" smtClean="0"/>
              <a:t>Temporal cohesion</a:t>
            </a:r>
          </a:p>
          <a:p>
            <a:r>
              <a:rPr lang="en-US" dirty="0" smtClean="0"/>
              <a:t>Procedural cohesion</a:t>
            </a:r>
          </a:p>
          <a:p>
            <a:r>
              <a:rPr lang="en-US" dirty="0" smtClean="0"/>
              <a:t>Communicational/informational cohesion</a:t>
            </a:r>
          </a:p>
          <a:p>
            <a:r>
              <a:rPr lang="en-US" dirty="0" smtClean="0"/>
              <a:t>Sequential cohesion</a:t>
            </a:r>
          </a:p>
          <a:p>
            <a:r>
              <a:rPr lang="en-US" dirty="0" smtClean="0"/>
              <a:t>Functional cohesion (best)</a:t>
            </a:r>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10</a:t>
            </a:fld>
            <a:endParaRPr lang="en-US"/>
          </a:p>
        </p:txBody>
      </p:sp>
    </p:spTree>
    <p:extLst>
      <p:ext uri="{BB962C8B-B14F-4D97-AF65-F5344CB8AC3E}">
        <p14:creationId xmlns:p14="http://schemas.microsoft.com/office/powerpoint/2010/main" val="2275874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Task:</a:t>
            </a:r>
            <a:r>
              <a:rPr lang="en-US" baseline="0" dirty="0" smtClean="0"/>
              <a:t> </a:t>
            </a:r>
            <a:r>
              <a:rPr lang="en-GB" baseline="0" dirty="0" smtClean="0"/>
              <a:t>make sure everyone knows how to get to their next class</a:t>
            </a:r>
            <a:endParaRPr lang="en-US" baseline="0" dirty="0" smtClean="0"/>
          </a:p>
          <a:p>
            <a:r>
              <a:rPr lang="en-GB" b="1" dirty="0" err="1" smtClean="0"/>
              <a:t>SolutionModular</a:t>
            </a:r>
            <a:r>
              <a:rPr lang="en-GB" dirty="0" smtClean="0"/>
              <a:t>:</a:t>
            </a:r>
          </a:p>
          <a:p>
            <a:r>
              <a:rPr lang="en-GB" dirty="0" smtClean="0"/>
              <a:t>1. Get list of people in the class.</a:t>
            </a:r>
          </a:p>
          <a:p>
            <a:r>
              <a:rPr lang="en-GB" dirty="0" smtClean="0"/>
              <a:t>2. For each person on this list:</a:t>
            </a:r>
          </a:p>
          <a:p>
            <a:r>
              <a:rPr lang="en-GB" dirty="0" smtClean="0"/>
              <a:t>2a. Find the next class they are taking.</a:t>
            </a:r>
          </a:p>
          <a:p>
            <a:r>
              <a:rPr lang="en-GB" dirty="0" smtClean="0"/>
              <a:t>2b. Find the location of that class.</a:t>
            </a:r>
          </a:p>
          <a:p>
            <a:r>
              <a:rPr lang="en-GB" dirty="0" smtClean="0"/>
              <a:t>2c. Find the way to get from your classroom to the person’s next class</a:t>
            </a:r>
          </a:p>
          <a:p>
            <a:r>
              <a:rPr lang="en-GB" dirty="0" smtClean="0"/>
              <a:t>2d.</a:t>
            </a:r>
            <a:r>
              <a:rPr lang="en-GB" baseline="0" dirty="0" smtClean="0"/>
              <a:t> Tell the person how to get to their next class.</a:t>
            </a:r>
          </a:p>
          <a:p>
            <a:endParaRPr lang="en-GB" baseline="0" dirty="0" smtClean="0"/>
          </a:p>
          <a:p>
            <a:r>
              <a:rPr lang="en-GB" dirty="0" smtClean="0"/>
              <a:t>You have to pay close attention to a lot of details!</a:t>
            </a:r>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11</a:t>
            </a:fld>
            <a:endParaRPr lang="en-US"/>
          </a:p>
        </p:txBody>
      </p:sp>
    </p:spTree>
    <p:extLst>
      <p:ext uri="{BB962C8B-B14F-4D97-AF65-F5344CB8AC3E}">
        <p14:creationId xmlns:p14="http://schemas.microsoft.com/office/powerpoint/2010/main" val="11034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SolutionOO</a:t>
            </a:r>
            <a:r>
              <a:rPr lang="en-GB" dirty="0" smtClean="0"/>
              <a:t>:</a:t>
            </a:r>
            <a:r>
              <a:rPr lang="en-GB" baseline="0" dirty="0" smtClean="0"/>
              <a:t> </a:t>
            </a:r>
            <a:r>
              <a:rPr lang="en-GB" dirty="0" smtClean="0"/>
              <a:t>I have posted the locations of the classes following this in the back of the room, as well as the locations of the other classrooms. Please use them to go to your next classroom.</a:t>
            </a:r>
          </a:p>
          <a:p>
            <a:endParaRPr lang="en-GB" dirty="0" smtClean="0"/>
          </a:p>
          <a:p>
            <a:r>
              <a:rPr lang="en-GB" dirty="0" smtClean="0"/>
              <a:t>Give general instructions and then expect that each person will figure out how to do the task himself or herself. </a:t>
            </a:r>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12</a:t>
            </a:fld>
            <a:endParaRPr lang="en-US"/>
          </a:p>
        </p:txBody>
      </p:sp>
    </p:spTree>
    <p:extLst>
      <p:ext uri="{BB962C8B-B14F-4D97-AF65-F5344CB8AC3E}">
        <p14:creationId xmlns:p14="http://schemas.microsoft.com/office/powerpoint/2010/main" val="1735007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OOP is better for: Extendibility, Maintainability, Reusability</a:t>
            </a:r>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16</a:t>
            </a:fld>
            <a:endParaRPr lang="en-US"/>
          </a:p>
        </p:txBody>
      </p:sp>
    </p:spTree>
    <p:extLst>
      <p:ext uri="{BB962C8B-B14F-4D97-AF65-F5344CB8AC3E}">
        <p14:creationId xmlns:p14="http://schemas.microsoft.com/office/powerpoint/2010/main" val="13969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dirty="0" smtClean="0"/>
              <a:t>Click to edit Master text styles</a:t>
            </a:r>
          </a:p>
        </p:txBody>
      </p:sp>
      <p:sp>
        <p:nvSpPr>
          <p:cNvPr id="22" name="Content Placeholder 10"/>
          <p:cNvSpPr>
            <a:spLocks noGrp="1"/>
          </p:cNvSpPr>
          <p:nvPr>
            <p:ph sz="quarter" idx="14"/>
          </p:nvPr>
        </p:nvSpPr>
        <p:spPr>
          <a:xfrm>
            <a:off x="365760" y="914400"/>
            <a:ext cx="8412480" cy="5181600"/>
          </a:xfrm>
        </p:spPr>
        <p:txBody>
          <a:bodyPr/>
          <a:lstStyle>
            <a:lvl1pPr>
              <a:lnSpc>
                <a:spcPct val="100000"/>
              </a:lnSpc>
              <a:spcAft>
                <a:spcPts val="600"/>
              </a:spcAft>
              <a:defRPr/>
            </a:lvl1pPr>
            <a:lvl2pPr>
              <a:lnSpc>
                <a:spcPct val="100000"/>
              </a:lnSpc>
              <a:spcAft>
                <a:spcPts val="600"/>
              </a:spcAft>
              <a:defRPr/>
            </a:lvl2pPr>
            <a:lvl3pPr>
              <a:lnSpc>
                <a:spcPct val="100000"/>
              </a:lnSpc>
              <a:spcAft>
                <a:spcPts val="600"/>
              </a:spcAft>
              <a:defRPr/>
            </a:lvl3pPr>
            <a:lvl4pPr>
              <a:lnSpc>
                <a:spcPct val="100000"/>
              </a:lnSpc>
              <a:spcAft>
                <a:spcPts val="600"/>
              </a:spcAft>
              <a:defRPr/>
            </a:lvl4pPr>
            <a:lvl5pPr>
              <a:lnSpc>
                <a:spcPct val="100000"/>
              </a:lnSpc>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6"/>
          </p:nvPr>
        </p:nvSpPr>
        <p:spPr/>
        <p:txBody>
          <a:bodyPr/>
          <a:lstStyle/>
          <a:p>
            <a:r>
              <a:rPr lang="en-US" smtClean="0"/>
              <a:t>Confidential</a:t>
            </a:r>
            <a:endParaRPr lang="en-US" dirty="0"/>
          </a:p>
        </p:txBody>
      </p:sp>
      <p:sp>
        <p:nvSpPr>
          <p:cNvPr id="4" name="Slide Number Placeholder 3"/>
          <p:cNvSpPr>
            <a:spLocks noGrp="1"/>
          </p:cNvSpPr>
          <p:nvPr>
            <p:ph type="sldNum" sz="quarter" idx="17"/>
          </p:nvPr>
        </p:nvSpPr>
        <p:spPr/>
        <p:txBody>
          <a:bodyPr/>
          <a:lstStyle/>
          <a:p>
            <a:fld id="{F39628E0-47A7-46CE-98F3-6986F46F7576}" type="slidenum">
              <a:rPr lang="en-US" smtClean="0"/>
              <a:pPr/>
              <a:t>‹#›</a:t>
            </a:fld>
            <a:endParaRPr lang="en-US" dirty="0"/>
          </a:p>
        </p:txBody>
      </p:sp>
    </p:spTree>
    <p:extLst>
      <p:ext uri="{BB962C8B-B14F-4D97-AF65-F5344CB8AC3E}">
        <p14:creationId xmlns:p14="http://schemas.microsoft.com/office/powerpoint/2010/main" val="17706152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bar">
    <p:spTree>
      <p:nvGrpSpPr>
        <p:cNvPr id="1" name=""/>
        <p:cNvGrpSpPr/>
        <p:nvPr/>
      </p:nvGrpSpPr>
      <p:grpSpPr>
        <a:xfrm>
          <a:off x="0" y="0"/>
          <a:ext cx="0" cy="0"/>
          <a:chOff x="0" y="0"/>
          <a:chExt cx="0" cy="0"/>
        </a:xfrm>
      </p:grpSpPr>
      <p:sp>
        <p:nvSpPr>
          <p:cNvPr id="2" name="Rectangle 1"/>
          <p:cNvSpPr/>
          <p:nvPr userDrawn="1"/>
        </p:nvSpPr>
        <p:spPr>
          <a:xfrm>
            <a:off x="5257800" y="838200"/>
            <a:ext cx="3886200" cy="5410200"/>
          </a:xfrm>
          <a:prstGeom prst="rect">
            <a:avLst/>
          </a:prstGeom>
          <a:gradFill flip="none" rotWithShape="1">
            <a:gsLst>
              <a:gs pos="0">
                <a:srgbClr val="BFDEEA"/>
              </a:gs>
              <a:gs pos="100000">
                <a:schemeClr val="bg1"/>
              </a:gs>
            </a:gsLst>
            <a:lin ang="16200000" scaled="0"/>
            <a:tileRect/>
          </a:gra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 name="Content Placeholder 3"/>
          <p:cNvSpPr>
            <a:spLocks noGrp="1"/>
          </p:cNvSpPr>
          <p:nvPr>
            <p:ph sz="half" idx="2"/>
          </p:nvPr>
        </p:nvSpPr>
        <p:spPr>
          <a:xfrm>
            <a:off x="365760" y="914400"/>
            <a:ext cx="4739640" cy="5211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10"/>
          <p:cNvSpPr>
            <a:spLocks noGrp="1"/>
          </p:cNvSpPr>
          <p:nvPr>
            <p:ph type="ftr" sz="quarter" idx="11"/>
          </p:nvPr>
        </p:nvSpPr>
        <p:spPr/>
        <p:txBody>
          <a:bodyPr/>
          <a:lstStyle/>
          <a:p>
            <a:r>
              <a:rPr lang="en-US" smtClean="0"/>
              <a:t>Confidential</a:t>
            </a:r>
            <a:endParaRPr lang="en-US" dirty="0"/>
          </a:p>
        </p:txBody>
      </p:sp>
      <p:sp>
        <p:nvSpPr>
          <p:cNvPr id="12" name="Slide Number Placeholder 11"/>
          <p:cNvSpPr>
            <a:spLocks noGrp="1"/>
          </p:cNvSpPr>
          <p:nvPr>
            <p:ph type="sldNum" sz="quarter" idx="12"/>
          </p:nvPr>
        </p:nvSpPr>
        <p:spPr/>
        <p:txBody>
          <a:bodyPr/>
          <a:lstStyle/>
          <a:p>
            <a:fld id="{F39628E0-47A7-46CE-98F3-6986F46F7576}" type="slidenum">
              <a:rPr lang="en-US" smtClean="0"/>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14"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6" name="Content Placeholder 5"/>
          <p:cNvSpPr>
            <a:spLocks noGrp="1"/>
          </p:cNvSpPr>
          <p:nvPr>
            <p:ph sz="quarter" idx="4"/>
          </p:nvPr>
        </p:nvSpPr>
        <p:spPr>
          <a:xfrm>
            <a:off x="5257800" y="838200"/>
            <a:ext cx="3886190" cy="5410200"/>
          </a:xfrm>
          <a:noFill/>
          <a:ln>
            <a:noFill/>
          </a:ln>
          <a:effectLst/>
        </p:spPr>
        <p:txBody>
          <a:bodyPr lIns="274320" tIns="274320" rIns="274320" bIns="27432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713356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365760" y="3276600"/>
            <a:ext cx="5961888" cy="1752600"/>
          </a:xfrm>
        </p:spPr>
        <p:txBody>
          <a:bodyPr lIns="91440" tIns="0" rIns="91440">
            <a:noAutofit/>
          </a:bodyPr>
          <a:lstStyle>
            <a:lvl1pPr marL="0" indent="0">
              <a:buNone/>
              <a:defRPr sz="2400"/>
            </a:lvl1pPr>
            <a:lvl2pPr>
              <a:defRPr sz="2400"/>
            </a:lvl2pPr>
            <a:lvl3pPr>
              <a:defRPr sz="2400"/>
            </a:lvl3pPr>
            <a:lvl4pPr>
              <a:defRPr sz="2400"/>
            </a:lvl4pPr>
            <a:lvl5pPr>
              <a:defRPr sz="2400"/>
            </a:lvl5pPr>
          </a:lstStyle>
          <a:p>
            <a:pPr lvl="0"/>
            <a:r>
              <a:rPr lang="en-US" dirty="0" smtClean="0"/>
              <a:t>Click to edit Subtitle</a:t>
            </a:r>
          </a:p>
        </p:txBody>
      </p:sp>
      <p:sp>
        <p:nvSpPr>
          <p:cNvPr id="2" name="Title 1"/>
          <p:cNvSpPr>
            <a:spLocks noGrp="1"/>
          </p:cNvSpPr>
          <p:nvPr userDrawn="1">
            <p:ph type="ctrTitle"/>
          </p:nvPr>
        </p:nvSpPr>
        <p:spPr>
          <a:xfrm>
            <a:off x="365760" y="1823185"/>
            <a:ext cx="5961888" cy="1452195"/>
          </a:xfrm>
        </p:spPr>
        <p:txBody>
          <a:bodyPr lIns="91440" tIns="182880" rIns="91440" bIns="91440" anchor="b" anchorCtr="0"/>
          <a:lstStyle>
            <a:lvl1pPr algn="l">
              <a:lnSpc>
                <a:spcPct val="75000"/>
              </a:lnSpc>
              <a:defRPr>
                <a:solidFill>
                  <a:schemeClr val="bg1"/>
                </a:solidFill>
              </a:defRPr>
            </a:lvl1pPr>
          </a:lstStyle>
          <a:p>
            <a:r>
              <a:rPr lang="en-US" dirty="0" smtClean="0"/>
              <a:t>Click to edit Master title style</a:t>
            </a:r>
            <a:endParaRPr lang="en-US" dirty="0"/>
          </a:p>
        </p:txBody>
      </p:sp>
      <p:grpSp>
        <p:nvGrpSpPr>
          <p:cNvPr id="3" name="Group 2"/>
          <p:cNvGrpSpPr/>
          <p:nvPr userDrawn="1"/>
        </p:nvGrpSpPr>
        <p:grpSpPr>
          <a:xfrm>
            <a:off x="0" y="5548905"/>
            <a:ext cx="9144000" cy="457200"/>
            <a:chOff x="0" y="5548905"/>
            <a:chExt cx="9144000" cy="457200"/>
          </a:xfrm>
        </p:grpSpPr>
        <p:sp>
          <p:nvSpPr>
            <p:cNvPr id="18" name="Rectangle 17"/>
            <p:cNvSpPr/>
            <p:nvPr userDrawn="1"/>
          </p:nvSpPr>
          <p:spPr>
            <a:xfrm>
              <a:off x="457841" y="5548905"/>
              <a:ext cx="915683" cy="45720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848791" y="5548905"/>
              <a:ext cx="2399089" cy="457200"/>
            </a:xfrm>
            <a:prstGeom prst="rect">
              <a:avLst/>
            </a:prstGeom>
            <a:solidFill>
              <a:srgbClr val="0066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5252458" y="5548905"/>
              <a:ext cx="3891542" cy="457200"/>
            </a:xfrm>
            <a:prstGeom prst="rect">
              <a:avLst/>
            </a:prstGeom>
            <a:solidFill>
              <a:srgbClr val="0066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373524" y="5548905"/>
              <a:ext cx="1483406" cy="457200"/>
            </a:xfrm>
            <a:prstGeom prst="rect">
              <a:avLst/>
            </a:prstGeom>
            <a:solidFill>
              <a:srgbClr val="00669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0" y="5548905"/>
              <a:ext cx="457841" cy="457200"/>
            </a:xfrm>
            <a:prstGeom prst="rect">
              <a:avLst/>
            </a:pr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p:cNvSpPr>
            <a:spLocks noGrp="1"/>
          </p:cNvSpPr>
          <p:nvPr userDrawn="1">
            <p:ph type="ftr" sz="quarter" idx="12"/>
          </p:nvPr>
        </p:nvSpPr>
        <p:spPr/>
        <p:txBody>
          <a:bodyPr/>
          <a:lstStyle/>
          <a:p>
            <a:r>
              <a:rPr lang="en-US" smtClean="0">
                <a:cs typeface="Arial" charset="0"/>
              </a:rPr>
              <a:t>Confidential</a:t>
            </a:r>
            <a:endParaRPr lang="en-US" dirty="0"/>
          </a:p>
        </p:txBody>
      </p:sp>
      <p:pic>
        <p:nvPicPr>
          <p:cNvPr id="4" name="Picture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47387" y="685712"/>
            <a:ext cx="2353061" cy="422193"/>
          </a:xfrm>
          <a:prstGeom prst="rect">
            <a:avLst/>
          </a:prstGeom>
        </p:spPr>
      </p:pic>
    </p:spTree>
    <p:extLst>
      <p:ext uri="{BB962C8B-B14F-4D97-AF65-F5344CB8AC3E}">
        <p14:creationId xmlns:p14="http://schemas.microsoft.com/office/powerpoint/2010/main" val="42391082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8" name="Content Placeholder 7"/>
          <p:cNvSpPr>
            <a:spLocks noGrp="1"/>
          </p:cNvSpPr>
          <p:nvPr>
            <p:ph sz="quarter" idx="18" hasCustomPrompt="1"/>
          </p:nvPr>
        </p:nvSpPr>
        <p:spPr>
          <a:xfrm>
            <a:off x="365760" y="1752600"/>
            <a:ext cx="8412480" cy="4419600"/>
          </a:xfrm>
        </p:spPr>
        <p:txBody>
          <a:bodyPr lIns="91440" rIns="91440">
            <a:normAutofit/>
          </a:bodyPr>
          <a:lstStyle>
            <a:lvl1pPr marL="0" indent="0">
              <a:buNone/>
              <a:defRPr sz="2400" baseline="0">
                <a:solidFill>
                  <a:srgbClr val="DDEBF8"/>
                </a:solidFill>
              </a:defRPr>
            </a:lvl1pPr>
            <a:lvl2pPr>
              <a:defRPr sz="2400"/>
            </a:lvl2pPr>
            <a:lvl3pPr>
              <a:defRPr sz="2400"/>
            </a:lvl3pPr>
            <a:lvl4pPr>
              <a:defRPr sz="2400"/>
            </a:lvl4pPr>
            <a:lvl5pPr>
              <a:defRPr sz="2400"/>
            </a:lvl5pPr>
          </a:lstStyle>
          <a:p>
            <a:pPr lvl="0"/>
            <a:r>
              <a:rPr lang="en-US" dirty="0" smtClean="0"/>
              <a:t>Click here to edit Closing message</a:t>
            </a:r>
            <a:endParaRPr lang="en-US" dirty="0"/>
          </a:p>
        </p:txBody>
      </p:sp>
      <p:sp>
        <p:nvSpPr>
          <p:cNvPr id="2" name="Title 1"/>
          <p:cNvSpPr>
            <a:spLocks noGrp="1"/>
          </p:cNvSpPr>
          <p:nvPr>
            <p:ph type="title" hasCustomPrompt="1"/>
          </p:nvPr>
        </p:nvSpPr>
        <p:spPr>
          <a:xfrm>
            <a:off x="365760" y="274638"/>
            <a:ext cx="8412480" cy="1143000"/>
          </a:xfrm>
        </p:spPr>
        <p:txBody>
          <a:bodyPr lIns="91440" rIns="91440"/>
          <a:lstStyle/>
          <a:p>
            <a:r>
              <a:rPr lang="en-US" dirty="0" smtClean="0"/>
              <a:t>Title</a:t>
            </a:r>
            <a:endParaRPr lang="en-US" dirty="0"/>
          </a:p>
        </p:txBody>
      </p:sp>
      <p:sp>
        <p:nvSpPr>
          <p:cNvPr id="3" name="Footer Placeholder 2"/>
          <p:cNvSpPr>
            <a:spLocks noGrp="1"/>
          </p:cNvSpPr>
          <p:nvPr>
            <p:ph type="ftr" sz="quarter" idx="20"/>
          </p:nvPr>
        </p:nvSpPr>
        <p:spPr/>
        <p:txBody>
          <a:bodyPr/>
          <a:lstStyle/>
          <a:p>
            <a:r>
              <a:rPr lang="en-US" smtClean="0">
                <a:cs typeface="Arial" charset="0"/>
              </a:rPr>
              <a:t>Confidential</a:t>
            </a:r>
            <a:endParaRPr lang="en-US" dirty="0"/>
          </a:p>
        </p:txBody>
      </p:sp>
    </p:spTree>
    <p:extLst>
      <p:ext uri="{BB962C8B-B14F-4D97-AF65-F5344CB8AC3E}">
        <p14:creationId xmlns:p14="http://schemas.microsoft.com/office/powerpoint/2010/main" val="322492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2 Line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22" name="Content Placeholder 10"/>
          <p:cNvSpPr>
            <a:spLocks noGrp="1"/>
          </p:cNvSpPr>
          <p:nvPr>
            <p:ph sz="quarter" idx="14"/>
          </p:nvPr>
        </p:nvSpPr>
        <p:spPr>
          <a:xfrm>
            <a:off x="365760" y="1219200"/>
            <a:ext cx="8412480" cy="48768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hasCustomPrompt="1"/>
          </p:nvPr>
        </p:nvSpPr>
        <p:spPr>
          <a:xfrm>
            <a:off x="457200" y="274638"/>
            <a:ext cx="8686800" cy="925040"/>
          </a:xfrm>
        </p:spPr>
        <p:txBody>
          <a:bodyPr/>
          <a:lstStyle>
            <a:lvl1pPr>
              <a:defRPr baseline="0"/>
            </a:lvl1pPr>
          </a:lstStyle>
          <a:p>
            <a:r>
              <a:rPr lang="en-US" dirty="0" smtClean="0"/>
              <a:t>Click to edit Master title style</a:t>
            </a:r>
            <a:br>
              <a:rPr lang="en-US" dirty="0" smtClean="0"/>
            </a:br>
            <a:r>
              <a:rPr lang="en-US" dirty="0" smtClean="0"/>
              <a:t>line 2</a:t>
            </a:r>
            <a:endParaRPr lang="en-US" dirty="0"/>
          </a:p>
        </p:txBody>
      </p:sp>
      <p:sp>
        <p:nvSpPr>
          <p:cNvPr id="3" name="Footer Placeholder 2"/>
          <p:cNvSpPr>
            <a:spLocks noGrp="1"/>
          </p:cNvSpPr>
          <p:nvPr>
            <p:ph type="ftr" sz="quarter" idx="16"/>
          </p:nvPr>
        </p:nvSpPr>
        <p:spPr/>
        <p:txBody>
          <a:bodyPr/>
          <a:lstStyle/>
          <a:p>
            <a:r>
              <a:rPr lang="en-US" smtClean="0"/>
              <a:t>Confidential</a:t>
            </a:r>
            <a:endParaRPr lang="en-US" dirty="0"/>
          </a:p>
        </p:txBody>
      </p:sp>
      <p:sp>
        <p:nvSpPr>
          <p:cNvPr id="4" name="Slide Number Placeholder 3"/>
          <p:cNvSpPr>
            <a:spLocks noGrp="1"/>
          </p:cNvSpPr>
          <p:nvPr>
            <p:ph type="sldNum" sz="quarter" idx="17"/>
          </p:nvPr>
        </p:nvSpPr>
        <p:spPr/>
        <p:txBody>
          <a:bodyPr/>
          <a:lstStyle/>
          <a:p>
            <a:fld id="{F39628E0-47A7-46CE-98F3-6986F46F7576}" type="slidenum">
              <a:rPr lang="en-US" smtClean="0"/>
              <a:pPr/>
              <a:t>‹#›</a:t>
            </a:fld>
            <a:endParaRPr lang="en-US" dirty="0"/>
          </a:p>
        </p:txBody>
      </p:sp>
    </p:spTree>
    <p:extLst>
      <p:ext uri="{BB962C8B-B14F-4D97-AF65-F5344CB8AC3E}">
        <p14:creationId xmlns:p14="http://schemas.microsoft.com/office/powerpoint/2010/main" val="40900880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Line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
        <p:nvSpPr>
          <p:cNvPr id="22" name="Content Placeholder 10"/>
          <p:cNvSpPr>
            <a:spLocks noGrp="1"/>
          </p:cNvSpPr>
          <p:nvPr>
            <p:ph sz="quarter" idx="14"/>
          </p:nvPr>
        </p:nvSpPr>
        <p:spPr>
          <a:xfrm>
            <a:off x="365760" y="1600200"/>
            <a:ext cx="8412480" cy="44958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hasCustomPrompt="1"/>
          </p:nvPr>
        </p:nvSpPr>
        <p:spPr>
          <a:xfrm>
            <a:off x="457200" y="274638"/>
            <a:ext cx="8686800" cy="1284112"/>
          </a:xfrm>
        </p:spPr>
        <p:txBody>
          <a:bodyPr/>
          <a:lstStyle>
            <a:lvl1pPr>
              <a:defRPr baseline="0"/>
            </a:lvl1pPr>
          </a:lstStyle>
          <a:p>
            <a:r>
              <a:rPr lang="en-US" dirty="0" smtClean="0"/>
              <a:t>Click to edit Master title style</a:t>
            </a:r>
            <a:br>
              <a:rPr lang="en-US" dirty="0" smtClean="0"/>
            </a:br>
            <a:r>
              <a:rPr lang="en-US" dirty="0" smtClean="0"/>
              <a:t>line 2</a:t>
            </a:r>
            <a:br>
              <a:rPr lang="en-US" dirty="0" smtClean="0"/>
            </a:br>
            <a:r>
              <a:rPr lang="en-US" dirty="0" smtClean="0"/>
              <a:t>line 3</a:t>
            </a:r>
            <a:endParaRPr lang="en-US" dirty="0"/>
          </a:p>
        </p:txBody>
      </p:sp>
      <p:sp>
        <p:nvSpPr>
          <p:cNvPr id="3" name="Footer Placeholder 2"/>
          <p:cNvSpPr>
            <a:spLocks noGrp="1"/>
          </p:cNvSpPr>
          <p:nvPr>
            <p:ph type="ftr" sz="quarter" idx="16"/>
          </p:nvPr>
        </p:nvSpPr>
        <p:spPr/>
        <p:txBody>
          <a:bodyPr/>
          <a:lstStyle/>
          <a:p>
            <a:r>
              <a:rPr lang="en-US" smtClean="0"/>
              <a:t>Confidential</a:t>
            </a:r>
            <a:endParaRPr lang="en-US" dirty="0"/>
          </a:p>
        </p:txBody>
      </p:sp>
      <p:sp>
        <p:nvSpPr>
          <p:cNvPr id="4" name="Slide Number Placeholder 3"/>
          <p:cNvSpPr>
            <a:spLocks noGrp="1"/>
          </p:cNvSpPr>
          <p:nvPr>
            <p:ph type="sldNum" sz="quarter" idx="17"/>
          </p:nvPr>
        </p:nvSpPr>
        <p:spPr/>
        <p:txBody>
          <a:bodyPr/>
          <a:lstStyle/>
          <a:p>
            <a:fld id="{F39628E0-47A7-46CE-98F3-6986F46F7576}" type="slidenum">
              <a:rPr lang="en-US" smtClean="0"/>
              <a:pPr/>
              <a:t>‹#›</a:t>
            </a:fld>
            <a:endParaRPr lang="en-US" dirty="0"/>
          </a:p>
        </p:txBody>
      </p:sp>
    </p:spTree>
    <p:extLst>
      <p:ext uri="{BB962C8B-B14F-4D97-AF65-F5344CB8AC3E}">
        <p14:creationId xmlns:p14="http://schemas.microsoft.com/office/powerpoint/2010/main" val="32366327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smtClean="0"/>
              <a:t>Confidential</a:t>
            </a:r>
            <a:endParaRPr lang="en-US" dirty="0"/>
          </a:p>
        </p:txBody>
      </p:sp>
      <p:sp>
        <p:nvSpPr>
          <p:cNvPr id="8" name="Slide Number Placeholder 7"/>
          <p:cNvSpPr>
            <a:spLocks noGrp="1"/>
          </p:cNvSpPr>
          <p:nvPr>
            <p:ph type="sldNum" sz="quarter" idx="12"/>
          </p:nvPr>
        </p:nvSpPr>
        <p:spPr/>
        <p:txBody>
          <a:bodyPr/>
          <a:lstStyle/>
          <a:p>
            <a:fld id="{F39628E0-47A7-46CE-98F3-6986F46F7576}" type="slidenum">
              <a:rPr lang="en-US" smtClean="0"/>
              <a:pPr/>
              <a:t>‹#›</a:t>
            </a:fld>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11066766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Confidential</a:t>
            </a:r>
            <a:endParaRPr lang="en-US" dirty="0"/>
          </a:p>
        </p:txBody>
      </p:sp>
      <p:sp>
        <p:nvSpPr>
          <p:cNvPr id="7" name="Slide Number Placeholder 6"/>
          <p:cNvSpPr>
            <a:spLocks noGrp="1"/>
          </p:cNvSpPr>
          <p:nvPr>
            <p:ph type="sldNum" sz="quarter" idx="12"/>
          </p:nvPr>
        </p:nvSpPr>
        <p:spPr/>
        <p:txBody>
          <a:bodyPr/>
          <a:lstStyle/>
          <a:p>
            <a:fld id="{F39628E0-47A7-46CE-98F3-6986F46F7576}" type="slidenum">
              <a:rPr lang="en-US" smtClean="0"/>
              <a:pPr/>
              <a:t>‹#›</a:t>
            </a:fld>
            <a:endParaRPr lang="en-US" dirty="0"/>
          </a:p>
        </p:txBody>
      </p:sp>
      <p:sp>
        <p:nvSpPr>
          <p:cNvPr id="9"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34975510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496402"/>
            <a:ext cx="6400800" cy="1374735"/>
          </a:xfrm>
          <a:prstGeom prst="rect">
            <a:avLst/>
          </a:prstGeom>
          <a:solidFill>
            <a:srgbClr val="006699"/>
          </a:solidFill>
        </p:spPr>
        <p:txBody>
          <a:bodyPr wrap="square" lIns="457200" tIns="91440" rIns="457200" bIns="274320" anchor="t">
            <a:spAutoFit/>
          </a:bodyPr>
          <a:lstStyle>
            <a:lvl1pPr algn="l">
              <a:lnSpc>
                <a:spcPct val="80000"/>
              </a:lnSpc>
              <a:defRPr sz="4000" b="1"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0" y="2971800"/>
            <a:ext cx="6400800" cy="538609"/>
          </a:xfrm>
          <a:solidFill>
            <a:srgbClr val="006699"/>
          </a:solidFill>
        </p:spPr>
        <p:txBody>
          <a:bodyPr wrap="square" lIns="457200" tIns="182880" rIns="457200" anchor="b">
            <a:spAutoFit/>
          </a:bodyPr>
          <a:lstStyle>
            <a:lvl1pPr marL="0" indent="0" algn="l">
              <a:lnSpc>
                <a:spcPct val="80000"/>
              </a:lnSpc>
              <a:buNone/>
              <a:defRPr sz="2400" b="0">
                <a:solidFill>
                  <a:schemeClr val="tx2">
                    <a:lumMod val="10000"/>
                    <a:lumOff val="9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39628E0-47A7-46CE-98F3-6986F46F7576}" type="slidenum">
              <a:rPr lang="en-US" smtClean="0"/>
              <a:pPr/>
              <a:t>‹#›</a:t>
            </a:fld>
            <a:endParaRPr lang="en-US" dirty="0"/>
          </a:p>
        </p:txBody>
      </p:sp>
      <p:sp>
        <p:nvSpPr>
          <p:cNvPr id="8"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907926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Full Slide">
    <p:spTree>
      <p:nvGrpSpPr>
        <p:cNvPr id="1" name=""/>
        <p:cNvGrpSpPr/>
        <p:nvPr/>
      </p:nvGrpSpPr>
      <p:grpSpPr>
        <a:xfrm>
          <a:off x="0" y="0"/>
          <a:ext cx="0" cy="0"/>
          <a:chOff x="0" y="0"/>
          <a:chExt cx="0" cy="0"/>
        </a:xfrm>
      </p:grpSpPr>
      <p:sp>
        <p:nvSpPr>
          <p:cNvPr id="7" name="Title 1"/>
          <p:cNvSpPr>
            <a:spLocks noGrp="1"/>
          </p:cNvSpPr>
          <p:nvPr>
            <p:ph type="title"/>
          </p:nvPr>
        </p:nvSpPr>
        <p:spPr>
          <a:xfrm>
            <a:off x="0" y="309771"/>
            <a:ext cx="9143890" cy="923330"/>
          </a:xfrm>
          <a:prstGeom prst="rect">
            <a:avLst/>
          </a:prstGeom>
          <a:solidFill>
            <a:schemeClr val="tx1">
              <a:alpha val="50000"/>
            </a:schemeClr>
          </a:solidFill>
        </p:spPr>
        <p:txBody>
          <a:bodyPr lIns="457200" tIns="228600" rIns="457200" bIns="228600" anchor="t">
            <a:spAutoFit/>
          </a:bodyPr>
          <a:lstStyle>
            <a:lvl1pPr algn="l">
              <a:lnSpc>
                <a:spcPct val="80000"/>
              </a:lnSpc>
              <a:defRPr sz="3600">
                <a:solidFill>
                  <a:schemeClr val="bg1"/>
                </a:solidFill>
              </a:defRPr>
            </a:lvl1pPr>
          </a:lstStyle>
          <a:p>
            <a:r>
              <a:rPr lang="en-US" dirty="0" smtClean="0"/>
              <a:t>Click to edit Master title style</a:t>
            </a:r>
            <a:endParaRPr lang="en-US" dirty="0"/>
          </a:p>
        </p:txBody>
      </p:sp>
      <p:sp>
        <p:nvSpPr>
          <p:cNvPr id="3" name="Footer Placeholder 2"/>
          <p:cNvSpPr>
            <a:spLocks noGrp="1"/>
          </p:cNvSpPr>
          <p:nvPr>
            <p:ph type="ftr" sz="quarter" idx="15"/>
          </p:nvPr>
        </p:nvSpPr>
        <p:spPr/>
        <p:txBody>
          <a:bodyPr/>
          <a:lstStyle/>
          <a:p>
            <a:r>
              <a:rPr lang="en-US" smtClean="0"/>
              <a:t>Confidential</a:t>
            </a:r>
            <a:endParaRPr lang="en-US" dirty="0"/>
          </a:p>
        </p:txBody>
      </p:sp>
      <p:sp>
        <p:nvSpPr>
          <p:cNvPr id="4" name="Slide Number Placeholder 3"/>
          <p:cNvSpPr>
            <a:spLocks noGrp="1"/>
          </p:cNvSpPr>
          <p:nvPr>
            <p:ph type="sldNum" sz="quarter" idx="16"/>
          </p:nvPr>
        </p:nvSpPr>
        <p:spPr/>
        <p:txBody>
          <a:bodyPr/>
          <a:lstStyle/>
          <a:p>
            <a:fld id="{F39628E0-47A7-46CE-98F3-6986F46F7576}" type="slidenum">
              <a:rPr lang="en-US" smtClean="0"/>
              <a:pPr/>
              <a:t>‹#›</a:t>
            </a:fld>
            <a:endParaRPr lang="en-US" dirty="0"/>
          </a:p>
        </p:txBody>
      </p:sp>
      <p:sp>
        <p:nvSpPr>
          <p:cNvPr id="8" name="Text Placeholder 11"/>
          <p:cNvSpPr>
            <a:spLocks noGrp="1"/>
          </p:cNvSpPr>
          <p:nvPr>
            <p:ph type="body" sz="quarter" idx="13"/>
          </p:nvPr>
        </p:nvSpPr>
        <p:spPr>
          <a:xfrm>
            <a:off x="0" y="0"/>
            <a:ext cx="9144000" cy="304800"/>
          </a:xfrm>
          <a:solidFill>
            <a:srgbClr val="006699"/>
          </a:solidFill>
        </p:spPr>
        <p:txBody>
          <a:bodyPr lIns="457200" rIns="457200" bIns="45720" anchor="ctr" anchorCtr="0">
            <a:noAutofit/>
          </a:bodyPr>
          <a:lstStyle>
            <a:lvl1pPr marL="0" indent="0">
              <a:buFontTx/>
              <a:buNone/>
              <a:defRPr sz="1000" cap="all" normalizeH="0" baseline="0">
                <a:solidFill>
                  <a:schemeClr val="tx2">
                    <a:lumMod val="10000"/>
                    <a:lumOff val="90000"/>
                  </a:schemeClr>
                </a:solidFill>
              </a:defRPr>
            </a:lvl1pPr>
          </a:lstStyle>
          <a:p>
            <a:pPr lvl="0"/>
            <a:r>
              <a:rPr lang="en-US" dirty="0" smtClean="0"/>
              <a:t>Click to edit Master text styles</a:t>
            </a:r>
          </a:p>
        </p:txBody>
      </p:sp>
    </p:spTree>
    <p:extLst>
      <p:ext uri="{BB962C8B-B14F-4D97-AF65-F5344CB8AC3E}">
        <p14:creationId xmlns:p14="http://schemas.microsoft.com/office/powerpoint/2010/main" val="19753467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8"/>
          <p:cNvSpPr>
            <a:spLocks noGrp="1"/>
          </p:cNvSpPr>
          <p:nvPr>
            <p:ph type="ftr" sz="quarter" idx="11"/>
          </p:nvPr>
        </p:nvSpPr>
        <p:spPr/>
        <p:txBody>
          <a:bodyPr/>
          <a:lstStyle/>
          <a:p>
            <a:r>
              <a:rPr lang="en-US" smtClean="0"/>
              <a:t>Confidential</a:t>
            </a:r>
            <a:endParaRPr lang="en-US" dirty="0"/>
          </a:p>
        </p:txBody>
      </p:sp>
      <p:sp>
        <p:nvSpPr>
          <p:cNvPr id="10" name="Slide Number Placeholder 9"/>
          <p:cNvSpPr>
            <a:spLocks noGrp="1"/>
          </p:cNvSpPr>
          <p:nvPr>
            <p:ph type="sldNum" sz="quarter" idx="12"/>
          </p:nvPr>
        </p:nvSpPr>
        <p:spPr/>
        <p:txBody>
          <a:bodyPr/>
          <a:lstStyle/>
          <a:p>
            <a:fld id="{F39628E0-47A7-46CE-98F3-6986F46F7576}" type="slidenum">
              <a:rPr lang="en-US" smtClean="0"/>
              <a:pPr/>
              <a:t>‹#›</a:t>
            </a:fld>
            <a:endParaRPr lang="en-US" dirty="0"/>
          </a:p>
        </p:txBody>
      </p:sp>
      <p:sp>
        <p:nvSpPr>
          <p:cNvPr id="12"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2571665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65760" y="1447800"/>
            <a:ext cx="4133088" cy="4678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645024" y="1447800"/>
            <a:ext cx="4133088" cy="4678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Footer Placeholder 10"/>
          <p:cNvSpPr>
            <a:spLocks noGrp="1"/>
          </p:cNvSpPr>
          <p:nvPr>
            <p:ph type="ftr" sz="quarter" idx="11"/>
          </p:nvPr>
        </p:nvSpPr>
        <p:spPr/>
        <p:txBody>
          <a:bodyPr/>
          <a:lstStyle/>
          <a:p>
            <a:r>
              <a:rPr lang="en-US" smtClean="0"/>
              <a:t>Confidential</a:t>
            </a:r>
            <a:endParaRPr lang="en-US" dirty="0"/>
          </a:p>
        </p:txBody>
      </p:sp>
      <p:sp>
        <p:nvSpPr>
          <p:cNvPr id="12" name="Slide Number Placeholder 11"/>
          <p:cNvSpPr>
            <a:spLocks noGrp="1"/>
          </p:cNvSpPr>
          <p:nvPr>
            <p:ph type="sldNum" sz="quarter" idx="12"/>
          </p:nvPr>
        </p:nvSpPr>
        <p:spPr/>
        <p:txBody>
          <a:bodyPr/>
          <a:lstStyle/>
          <a:p>
            <a:fld id="{F39628E0-47A7-46CE-98F3-6986F46F7576}" type="slidenum">
              <a:rPr lang="en-US" smtClean="0"/>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14" name="Text Placeholder 11"/>
          <p:cNvSpPr>
            <a:spLocks noGrp="1"/>
          </p:cNvSpPr>
          <p:nvPr>
            <p:ph type="body" sz="quarter" idx="13"/>
          </p:nvPr>
        </p:nvSpPr>
        <p:spPr>
          <a:xfrm>
            <a:off x="365760" y="0"/>
            <a:ext cx="8762890" cy="274320"/>
          </a:xfrm>
          <a:noFill/>
        </p:spPr>
        <p:txBody>
          <a:bodyPr lIns="91440" tIns="45720" rIns="91440" bIns="45720" anchor="ctr" anchorCtr="0">
            <a:noAutofit/>
          </a:bodyPr>
          <a:lstStyle>
            <a:lvl1pPr marL="0" indent="0">
              <a:buFontTx/>
              <a:buNone/>
              <a:defRPr sz="1000" b="0" cap="all" normalizeH="0" baseline="0">
                <a:solidFill>
                  <a:schemeClr val="tx1">
                    <a:lumMod val="50000"/>
                    <a:lumOff val="50000"/>
                  </a:schemeClr>
                </a:solidFill>
              </a:defRPr>
            </a:lvl1pPr>
          </a:lstStyle>
          <a:p>
            <a:pPr lvl="0"/>
            <a:r>
              <a:rPr lang="en-US" smtClean="0"/>
              <a:t>Click to edit Master text styles</a:t>
            </a:r>
          </a:p>
        </p:txBody>
      </p:sp>
    </p:spTree>
    <p:extLst>
      <p:ext uri="{BB962C8B-B14F-4D97-AF65-F5344CB8AC3E}">
        <p14:creationId xmlns:p14="http://schemas.microsoft.com/office/powerpoint/2010/main" val="22718450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p:cNvSpPr/>
          <p:nvPr userDrawn="1"/>
        </p:nvSpPr>
        <p:spPr>
          <a:xfrm>
            <a:off x="0" y="6400800"/>
            <a:ext cx="9143999" cy="459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5760" y="914400"/>
            <a:ext cx="8412480" cy="5211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4"/>
          <p:cNvSpPr>
            <a:spLocks noGrp="1"/>
          </p:cNvSpPr>
          <p:nvPr>
            <p:ph type="ftr" sz="quarter" idx="3"/>
          </p:nvPr>
        </p:nvSpPr>
        <p:spPr>
          <a:xfrm>
            <a:off x="5181600" y="6519116"/>
            <a:ext cx="3048000" cy="338884"/>
          </a:xfrm>
          <a:prstGeom prst="rect">
            <a:avLst/>
          </a:prstGeom>
        </p:spPr>
        <p:txBody>
          <a:bodyPr wrap="square" tIns="45720" bIns="0" anchor="t" anchorCtr="0">
            <a:normAutofit/>
          </a:bodyPr>
          <a:lstStyle>
            <a:lvl1pPr algn="l">
              <a:defRPr sz="1000">
                <a:solidFill>
                  <a:schemeClr val="tx1">
                    <a:lumMod val="50000"/>
                    <a:lumOff val="50000"/>
                  </a:schemeClr>
                </a:solidFill>
              </a:defRPr>
            </a:lvl1pPr>
          </a:lstStyle>
          <a:p>
            <a:r>
              <a:rPr lang="en-US" dirty="0" smtClean="0"/>
              <a:t>Confidential</a:t>
            </a:r>
            <a:endParaRPr lang="en-US" dirty="0"/>
          </a:p>
        </p:txBody>
      </p:sp>
      <p:sp>
        <p:nvSpPr>
          <p:cNvPr id="10" name="Slide Number Placeholder 5"/>
          <p:cNvSpPr>
            <a:spLocks noGrp="1"/>
          </p:cNvSpPr>
          <p:nvPr>
            <p:ph type="sldNum" sz="quarter" idx="4"/>
          </p:nvPr>
        </p:nvSpPr>
        <p:spPr>
          <a:xfrm>
            <a:off x="8220475" y="6492240"/>
            <a:ext cx="482185" cy="365760"/>
          </a:xfrm>
          <a:prstGeom prst="rect">
            <a:avLst/>
          </a:prstGeom>
        </p:spPr>
        <p:txBody>
          <a:bodyPr lIns="0" tIns="0" rIns="0" bIns="0" anchor="t" anchorCtr="0"/>
          <a:lstStyle>
            <a:lvl1pPr algn="r">
              <a:defRPr sz="1400" b="1">
                <a:solidFill>
                  <a:srgbClr val="7F7F7F"/>
                </a:solidFill>
              </a:defRPr>
            </a:lvl1pPr>
          </a:lstStyle>
          <a:p>
            <a:fld id="{F39628E0-47A7-46CE-98F3-6986F46F7576}" type="slidenum">
              <a:rPr lang="en-US" smtClean="0"/>
              <a:pPr/>
              <a:t>‹#›</a:t>
            </a:fld>
            <a:endParaRPr lang="en-US" dirty="0"/>
          </a:p>
        </p:txBody>
      </p:sp>
      <p:sp>
        <p:nvSpPr>
          <p:cNvPr id="6" name="Title Placeholder 5"/>
          <p:cNvSpPr>
            <a:spLocks noGrp="1"/>
          </p:cNvSpPr>
          <p:nvPr userDrawn="1">
            <p:ph type="title"/>
          </p:nvPr>
        </p:nvSpPr>
        <p:spPr>
          <a:xfrm>
            <a:off x="457200" y="274638"/>
            <a:ext cx="8686800" cy="565967"/>
          </a:xfrm>
          <a:prstGeom prst="rect">
            <a:avLst/>
          </a:prstGeom>
          <a:gradFill flip="none" rotWithShape="1">
            <a:gsLst>
              <a:gs pos="0">
                <a:srgbClr val="006699">
                  <a:alpha val="75000"/>
                </a:srgbClr>
              </a:gs>
              <a:gs pos="7000">
                <a:srgbClr val="006699">
                  <a:alpha val="75000"/>
                </a:srgbClr>
              </a:gs>
              <a:gs pos="8000">
                <a:schemeClr val="bg1">
                  <a:alpha val="0"/>
                </a:schemeClr>
              </a:gs>
            </a:gsLst>
            <a:lin ang="16200000" scaled="0"/>
            <a:tileRect/>
          </a:gradFill>
        </p:spPr>
        <p:txBody>
          <a:bodyPr vert="horz" wrap="square" lIns="0" tIns="45720" rIns="91440" bIns="137160" rtlCol="0" anchor="t">
            <a:spAutoFit/>
          </a:bodyPr>
          <a:lstStyle/>
          <a:p>
            <a:r>
              <a:rPr lang="en-US" smtClean="0"/>
              <a:t>Click to edit Master title style</a:t>
            </a:r>
            <a:endParaRPr lang="en-US"/>
          </a:p>
        </p:txBody>
      </p:sp>
      <p:grpSp>
        <p:nvGrpSpPr>
          <p:cNvPr id="5" name="Group 4"/>
          <p:cNvGrpSpPr/>
          <p:nvPr userDrawn="1"/>
        </p:nvGrpSpPr>
        <p:grpSpPr>
          <a:xfrm>
            <a:off x="-1" y="6245352"/>
            <a:ext cx="9144001" cy="155448"/>
            <a:chOff x="-1" y="6245352"/>
            <a:chExt cx="9144001" cy="155448"/>
          </a:xfrm>
        </p:grpSpPr>
        <p:grpSp>
          <p:nvGrpSpPr>
            <p:cNvPr id="2" name="Group 1"/>
            <p:cNvGrpSpPr/>
            <p:nvPr userDrawn="1"/>
          </p:nvGrpSpPr>
          <p:grpSpPr>
            <a:xfrm>
              <a:off x="-1" y="6245352"/>
              <a:ext cx="9144001" cy="155448"/>
              <a:chOff x="-1" y="6019800"/>
              <a:chExt cx="9144001" cy="155448"/>
            </a:xfrm>
          </p:grpSpPr>
          <p:sp>
            <p:nvSpPr>
              <p:cNvPr id="21" name="Rectangle 20"/>
              <p:cNvSpPr/>
              <p:nvPr userDrawn="1"/>
            </p:nvSpPr>
            <p:spPr>
              <a:xfrm>
                <a:off x="0" y="6019800"/>
                <a:ext cx="9144000" cy="155448"/>
              </a:xfrm>
              <a:prstGeom prst="rect">
                <a:avLst/>
              </a:prstGeom>
              <a:solidFill>
                <a:srgbClr val="006699">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0" y="6019800"/>
                <a:ext cx="5257800" cy="155448"/>
              </a:xfrm>
              <a:prstGeom prst="rect">
                <a:avLst/>
              </a:prstGeom>
              <a:solidFill>
                <a:srgbClr val="006699">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 y="6019800"/>
                <a:ext cx="2857501" cy="155448"/>
              </a:xfrm>
              <a:prstGeom prst="rect">
                <a:avLst/>
              </a:prstGeom>
              <a:solidFill>
                <a:srgbClr val="0066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1" y="6019800"/>
                <a:ext cx="1371600" cy="155448"/>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userDrawn="1"/>
          </p:nvSpPr>
          <p:spPr>
            <a:xfrm>
              <a:off x="-1" y="6246876"/>
              <a:ext cx="457841" cy="152400"/>
            </a:xfrm>
            <a:prstGeom prst="rect">
              <a:avLst/>
            </a:pr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95069" y="6492241"/>
            <a:ext cx="1509932" cy="270916"/>
          </a:xfrm>
          <a:prstGeom prst="rect">
            <a:avLst/>
          </a:prstGeom>
        </p:spPr>
      </p:pic>
    </p:spTree>
    <p:extLst>
      <p:ext uri="{BB962C8B-B14F-4D97-AF65-F5344CB8AC3E}">
        <p14:creationId xmlns:p14="http://schemas.microsoft.com/office/powerpoint/2010/main" val="401980022"/>
      </p:ext>
    </p:extLst>
  </p:cSld>
  <p:clrMap bg1="lt1" tx1="dk1" bg2="lt2" tx2="dk2" accent1="accent1" accent2="accent2" accent3="accent3" accent4="accent4" accent5="accent5" accent6="accent6" hlink="hlink" folHlink="folHlink"/>
  <p:sldLayoutIdLst>
    <p:sldLayoutId id="2147483676" r:id="rId1"/>
    <p:sldLayoutId id="2147483715" r:id="rId2"/>
    <p:sldLayoutId id="2147483716" r:id="rId3"/>
    <p:sldLayoutId id="2147483682" r:id="rId4"/>
    <p:sldLayoutId id="2147483683" r:id="rId5"/>
    <p:sldLayoutId id="2147483679" r:id="rId6"/>
    <p:sldLayoutId id="2147483688" r:id="rId7"/>
    <p:sldLayoutId id="2147483685" r:id="rId8"/>
    <p:sldLayoutId id="2147483681" r:id="rId9"/>
    <p:sldLayoutId id="2147483717" r:id="rId10"/>
  </p:sldLayoutIdLst>
  <p:timing>
    <p:tnLst>
      <p:par>
        <p:cTn id="1" dur="indefinite" restart="never" nodeType="tmRoot"/>
      </p:par>
    </p:tnLst>
  </p:timing>
  <p:hf hdr="0" dt="0"/>
  <p:txStyles>
    <p:titleStyle>
      <a:lvl1pPr algn="l" defTabSz="914400" rtl="0" eaLnBrk="1" latinLnBrk="0" hangingPunct="1">
        <a:lnSpc>
          <a:spcPts val="2800"/>
        </a:lnSpc>
        <a:spcBef>
          <a:spcPct val="0"/>
        </a:spcBef>
        <a:buNone/>
        <a:defRPr sz="3200" b="1" kern="1200" spc="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600"/>
        </a:spcBef>
        <a:spcAft>
          <a:spcPts val="600"/>
        </a:spcAft>
        <a:buFont typeface="Arial"/>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00000"/>
        </a:lnSpc>
        <a:spcBef>
          <a:spcPts val="600"/>
        </a:spcBef>
        <a:spcAft>
          <a:spcPts val="600"/>
        </a:spcAft>
        <a:buFont typeface="Arial" pitchFamily="34" charset="0"/>
        <a:buChar char="–"/>
        <a:defRPr sz="2800" kern="1200" baseline="0">
          <a:solidFill>
            <a:schemeClr val="tx1">
              <a:lumMod val="75000"/>
              <a:lumOff val="25000"/>
            </a:schemeClr>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itchFamily="34" charset="0"/>
        <a:buChar char="•"/>
        <a:defRPr sz="2400" kern="1200" baseline="0">
          <a:solidFill>
            <a:schemeClr val="tx1">
              <a:lumMod val="75000"/>
              <a:lumOff val="25000"/>
            </a:schemeClr>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D263A"/>
            </a:gs>
            <a:gs pos="100000">
              <a:srgbClr val="006699"/>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0" tIns="274320" rIns="0" bIns="2743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4"/>
          <p:cNvSpPr>
            <a:spLocks noGrp="1"/>
          </p:cNvSpPr>
          <p:nvPr>
            <p:ph type="ftr" sz="quarter" idx="3"/>
          </p:nvPr>
        </p:nvSpPr>
        <p:spPr>
          <a:xfrm>
            <a:off x="457200" y="6290516"/>
            <a:ext cx="8229600" cy="338884"/>
          </a:xfrm>
          <a:prstGeom prst="rect">
            <a:avLst/>
          </a:prstGeom>
        </p:spPr>
        <p:txBody>
          <a:bodyPr wrap="square" tIns="0" bIns="0" anchor="t" anchorCtr="0">
            <a:normAutofit/>
          </a:bodyPr>
          <a:lstStyle>
            <a:lvl1pPr algn="ctr">
              <a:defRPr sz="1000">
                <a:solidFill>
                  <a:schemeClr val="accent3">
                    <a:lumMod val="40000"/>
                    <a:lumOff val="60000"/>
                  </a:schemeClr>
                </a:solidFill>
              </a:defRPr>
            </a:lvl1pPr>
          </a:lstStyle>
          <a:p>
            <a:r>
              <a:rPr lang="en-US" smtClean="0">
                <a:cs typeface="Arial" charset="0"/>
              </a:rPr>
              <a:t>Confidential</a:t>
            </a:r>
            <a:endParaRPr lang="en-US" dirty="0"/>
          </a:p>
        </p:txBody>
      </p:sp>
    </p:spTree>
    <p:extLst>
      <p:ext uri="{BB962C8B-B14F-4D97-AF65-F5344CB8AC3E}">
        <p14:creationId xmlns:p14="http://schemas.microsoft.com/office/powerpoint/2010/main" val="3352384571"/>
      </p:ext>
    </p:extLst>
  </p:cSld>
  <p:clrMap bg1="lt1" tx1="dk1" bg2="lt2" tx2="dk2" accent1="accent1" accent2="accent2" accent3="accent3" accent4="accent4" accent5="accent5" accent6="accent6" hlink="hlink" folHlink="folHlink"/>
  <p:sldLayoutIdLst>
    <p:sldLayoutId id="2147483691" r:id="rId1"/>
    <p:sldLayoutId id="2147483714" r:id="rId2"/>
  </p:sldLayoutIdLst>
  <p:timing>
    <p:tnLst>
      <p:par>
        <p:cTn id="1" dur="indefinite" restart="never" nodeType="tmRoot"/>
      </p:par>
    </p:tnLst>
  </p:timing>
  <p:hf hdr="0" dt="0"/>
  <p:txStyles>
    <p:titleStyle>
      <a:lvl1pPr algn="l" defTabSz="914400" rtl="0" eaLnBrk="1" latinLnBrk="0" hangingPunct="1">
        <a:lnSpc>
          <a:spcPct val="80000"/>
        </a:lnSpc>
        <a:spcBef>
          <a:spcPct val="0"/>
        </a:spcBef>
        <a:buNone/>
        <a:defRPr sz="44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a:buChar char="•"/>
        <a:defRPr sz="3200" kern="1200">
          <a:solidFill>
            <a:schemeClr val="accent3">
              <a:lumMod val="20000"/>
              <a:lumOff val="8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chemeClr val="accent3">
              <a:lumMod val="20000"/>
              <a:lumOff val="8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accent3">
              <a:lumMod val="20000"/>
              <a:lumOff val="8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accent3">
              <a:lumMod val="20000"/>
              <a:lumOff val="8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accent3">
              <a:lumMod val="20000"/>
              <a:lumOff val="8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US" smtClean="0">
                <a:cs typeface="Arial" charset="0"/>
              </a:rPr>
              <a:t>Confidential</a:t>
            </a:r>
            <a:endParaRPr lang="en-US" dirty="0"/>
          </a:p>
        </p:txBody>
      </p:sp>
      <p:sp>
        <p:nvSpPr>
          <p:cNvPr id="3" name="Title 2"/>
          <p:cNvSpPr>
            <a:spLocks noGrp="1"/>
          </p:cNvSpPr>
          <p:nvPr>
            <p:ph type="ctrTitle"/>
          </p:nvPr>
        </p:nvSpPr>
        <p:spPr/>
        <p:txBody>
          <a:bodyPr/>
          <a:lstStyle/>
          <a:p>
            <a:r>
              <a:rPr lang="en-US" b="0" dirty="0" smtClean="0"/>
              <a:t>Object-Oriented </a:t>
            </a:r>
            <a:r>
              <a:rPr lang="en-US" b="0" dirty="0"/>
              <a:t>Principles</a:t>
            </a:r>
            <a:endParaRPr lang="en-US" dirty="0"/>
          </a:p>
        </p:txBody>
      </p:sp>
      <p:sp>
        <p:nvSpPr>
          <p:cNvPr id="2" name="Text Placeholder 1"/>
          <p:cNvSpPr>
            <a:spLocks noGrp="1"/>
          </p:cNvSpPr>
          <p:nvPr>
            <p:ph type="body" sz="quarter" idx="11"/>
          </p:nvPr>
        </p:nvSpPr>
        <p:spPr/>
        <p:txBody>
          <a:bodyPr/>
          <a:lstStyle/>
          <a:p>
            <a:r>
              <a:rPr lang="hu-HU" dirty="0" smtClean="0"/>
              <a:t>Endre Ferencz</a:t>
            </a:r>
            <a:endParaRPr lang="hu-HU" dirty="0"/>
          </a:p>
          <a:p>
            <a:r>
              <a:rPr lang="en-US" dirty="0"/>
              <a:t>Endre_Ferencz@epam.com</a:t>
            </a:r>
          </a:p>
        </p:txBody>
      </p:sp>
    </p:spTree>
    <p:extLst>
      <p:ext uri="{BB962C8B-B14F-4D97-AF65-F5344CB8AC3E}">
        <p14:creationId xmlns:p14="http://schemas.microsoft.com/office/powerpoint/2010/main" val="2843012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a:xfrm>
            <a:off x="365760" y="1295400"/>
            <a:ext cx="4206240" cy="4648200"/>
          </a:xfrm>
        </p:spPr>
        <p:txBody>
          <a:bodyPr/>
          <a:lstStyle/>
          <a:p>
            <a:r>
              <a:rPr lang="en-US" dirty="0"/>
              <a:t>Low </a:t>
            </a:r>
            <a:r>
              <a:rPr lang="en-US" dirty="0" smtClean="0"/>
              <a:t>cohesion</a:t>
            </a:r>
          </a:p>
          <a:p>
            <a:pPr lvl="1"/>
            <a:r>
              <a:rPr lang="en-GB" dirty="0" smtClean="0"/>
              <a:t>the operations </a:t>
            </a:r>
            <a:r>
              <a:rPr lang="en-GB" dirty="0"/>
              <a:t>in a </a:t>
            </a:r>
            <a:r>
              <a:rPr lang="en-GB" dirty="0" smtClean="0"/>
              <a:t>module are not closely related</a:t>
            </a:r>
          </a:p>
          <a:p>
            <a:r>
              <a:rPr lang="en-US" dirty="0" smtClean="0"/>
              <a:t>Tight coupling</a:t>
            </a:r>
          </a:p>
          <a:p>
            <a:pPr lvl="1"/>
            <a:r>
              <a:rPr lang="en-GB" dirty="0"/>
              <a:t>the </a:t>
            </a:r>
            <a:r>
              <a:rPr lang="en-GB" dirty="0" smtClean="0"/>
              <a:t>connection is too strong between the modules</a:t>
            </a:r>
            <a:endParaRPr lang="en-US" dirty="0" smtClean="0"/>
          </a:p>
          <a:p>
            <a:endParaRPr lang="en-US" dirty="0"/>
          </a:p>
          <a:p>
            <a:endParaRPr lang="en-US" dirty="0" smtClean="0"/>
          </a:p>
          <a:p>
            <a:endParaRPr lang="en-US" dirty="0"/>
          </a:p>
          <a:p>
            <a:endParaRPr lang="en-US" dirty="0"/>
          </a:p>
        </p:txBody>
      </p:sp>
      <p:sp>
        <p:nvSpPr>
          <p:cNvPr id="4" name="Title 3"/>
          <p:cNvSpPr>
            <a:spLocks noGrp="1"/>
          </p:cNvSpPr>
          <p:nvPr>
            <p:ph type="title"/>
          </p:nvPr>
        </p:nvSpPr>
        <p:spPr>
          <a:xfrm>
            <a:off x="457200" y="274638"/>
            <a:ext cx="8686800" cy="548355"/>
          </a:xfrm>
        </p:spPr>
        <p:txBody>
          <a:bodyPr/>
          <a:lstStyle/>
          <a:p>
            <a:r>
              <a:rPr lang="en-US" dirty="0" smtClean="0"/>
              <a:t>Challenge pile</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10</a:t>
            </a:fld>
            <a:endParaRPr lang="en-US" dirty="0"/>
          </a:p>
        </p:txBody>
      </p:sp>
      <p:pic>
        <p:nvPicPr>
          <p:cNvPr id="8194" name="Picture 2" descr="http://johnnyholland.org/wp-content/uploads/fig5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0809" y="2133600"/>
            <a:ext cx="2604266"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071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a:xfrm>
            <a:off x="365760" y="914400"/>
            <a:ext cx="8412480" cy="2253115"/>
          </a:xfrm>
        </p:spPr>
        <p:txBody>
          <a:bodyPr>
            <a:normAutofit fontScale="92500" lnSpcReduction="20000"/>
          </a:bodyPr>
          <a:lstStyle/>
          <a:p>
            <a:r>
              <a:rPr lang="en-GB" dirty="0"/>
              <a:t>Changing a </a:t>
            </a:r>
            <a:r>
              <a:rPr lang="en-GB" dirty="0" smtClean="0"/>
              <a:t>function, or </a:t>
            </a:r>
            <a:r>
              <a:rPr lang="en-GB" dirty="0"/>
              <a:t>even data used </a:t>
            </a:r>
            <a:r>
              <a:rPr lang="en-GB" dirty="0" smtClean="0"/>
              <a:t>by a </a:t>
            </a:r>
            <a:r>
              <a:rPr lang="en-GB" dirty="0"/>
              <a:t>function, </a:t>
            </a:r>
            <a:r>
              <a:rPr lang="en-GB" dirty="0" smtClean="0"/>
              <a:t>can wreak </a:t>
            </a:r>
            <a:r>
              <a:rPr lang="en-GB" dirty="0"/>
              <a:t>havoc </a:t>
            </a:r>
            <a:r>
              <a:rPr lang="en-GB" dirty="0" smtClean="0"/>
              <a:t>on other functions</a:t>
            </a:r>
          </a:p>
          <a:p>
            <a:pPr lvl="1"/>
            <a:r>
              <a:rPr lang="en-GB" dirty="0"/>
              <a:t>The devil is in the side </a:t>
            </a:r>
            <a:r>
              <a:rPr lang="en-GB" dirty="0" smtClean="0"/>
              <a:t>effects</a:t>
            </a:r>
          </a:p>
          <a:p>
            <a:r>
              <a:rPr lang="en-GB" dirty="0"/>
              <a:t>We really do not </a:t>
            </a:r>
            <a:r>
              <a:rPr lang="en-GB" dirty="0" smtClean="0"/>
              <a:t>want to spend too much </a:t>
            </a:r>
            <a:r>
              <a:rPr lang="en-GB" dirty="0"/>
              <a:t>time fixing </a:t>
            </a:r>
            <a:r>
              <a:rPr lang="en-GB" dirty="0" smtClean="0"/>
              <a:t>bugs</a:t>
            </a:r>
            <a:endParaRPr lang="en-US" dirty="0"/>
          </a:p>
        </p:txBody>
      </p:sp>
      <p:sp>
        <p:nvSpPr>
          <p:cNvPr id="7" name="Title 6"/>
          <p:cNvSpPr>
            <a:spLocks noGrp="1"/>
          </p:cNvSpPr>
          <p:nvPr>
            <p:ph type="title"/>
          </p:nvPr>
        </p:nvSpPr>
        <p:spPr/>
        <p:txBody>
          <a:bodyPr/>
          <a:lstStyle/>
          <a:p>
            <a:r>
              <a:rPr lang="en-US" dirty="0" smtClean="0"/>
              <a:t>Bugs</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11</a:t>
            </a:fld>
            <a:endParaRPr lang="en-US" dirty="0"/>
          </a:p>
        </p:txBody>
      </p:sp>
      <p:pic>
        <p:nvPicPr>
          <p:cNvPr id="9218" name="Picture 2" descr="http://thegraphblog.files.wordpress.com/2009/10/programmer-morale.png?w=3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600450"/>
            <a:ext cx="36195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572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a:xfrm>
            <a:off x="365760" y="1219200"/>
            <a:ext cx="5654040" cy="4876800"/>
          </a:xfrm>
        </p:spPr>
        <p:txBody>
          <a:bodyPr anchor="ctr">
            <a:normAutofit/>
          </a:bodyPr>
          <a:lstStyle/>
          <a:p>
            <a:r>
              <a:rPr lang="en-GB" sz="2400" dirty="0"/>
              <a:t>Shifting responsibility from yourself to </a:t>
            </a:r>
            <a:r>
              <a:rPr lang="en-GB" sz="2400" dirty="0" smtClean="0"/>
              <a:t>individuals</a:t>
            </a:r>
          </a:p>
          <a:p>
            <a:r>
              <a:rPr lang="en-US" sz="2400" dirty="0" smtClean="0"/>
              <a:t>Can </a:t>
            </a:r>
            <a:r>
              <a:rPr lang="en-US" sz="2400" dirty="0" smtClean="0"/>
              <a:t>localize changes</a:t>
            </a:r>
          </a:p>
        </p:txBody>
      </p:sp>
      <p:sp>
        <p:nvSpPr>
          <p:cNvPr id="4" name="Title 3"/>
          <p:cNvSpPr>
            <a:spLocks noGrp="1"/>
          </p:cNvSpPr>
          <p:nvPr>
            <p:ph type="title"/>
          </p:nvPr>
        </p:nvSpPr>
        <p:spPr>
          <a:xfrm>
            <a:off x="457200" y="274638"/>
            <a:ext cx="8686800" cy="548355"/>
          </a:xfrm>
        </p:spPr>
        <p:txBody>
          <a:bodyPr/>
          <a:lstStyle/>
          <a:p>
            <a:r>
              <a:rPr lang="en-US" dirty="0" smtClean="0"/>
              <a:t>The object-oriented way</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12</a:t>
            </a:fld>
            <a:endParaRPr lang="en-US" dirty="0"/>
          </a:p>
        </p:txBody>
      </p:sp>
      <p:pic>
        <p:nvPicPr>
          <p:cNvPr id="4098" name="Picture 2" descr="http://3.bp.blogspot.com/-byS-hvH4RGw/UMPGjugdPYI/AAAAAAAAEOw/prkDdFIGqeM/s1600/victim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5160" y="2051788"/>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441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lstStyle/>
          <a:p>
            <a:r>
              <a:rPr lang="en-US" sz="2400" dirty="0"/>
              <a:t>Are responsible for themselves</a:t>
            </a:r>
          </a:p>
          <a:p>
            <a:r>
              <a:rPr lang="en-GB" sz="2400" dirty="0"/>
              <a:t>Shift responsibility to a more local level</a:t>
            </a:r>
            <a:endParaRPr lang="en-US" sz="2400" dirty="0"/>
          </a:p>
          <a:p>
            <a:r>
              <a:rPr lang="en-GB" sz="2400" dirty="0"/>
              <a:t>The control program can talk to different types of objects uniformly</a:t>
            </a:r>
          </a:p>
          <a:p>
            <a:r>
              <a:rPr lang="en-GB" sz="2400" dirty="0"/>
              <a:t>The control program does not need to know about the special </a:t>
            </a:r>
            <a:r>
              <a:rPr lang="en-GB" sz="2400" dirty="0" smtClean="0"/>
              <a:t>steps</a:t>
            </a:r>
            <a:endParaRPr lang="en-US" sz="2400" dirty="0"/>
          </a:p>
        </p:txBody>
      </p:sp>
      <p:sp>
        <p:nvSpPr>
          <p:cNvPr id="4" name="Title 3"/>
          <p:cNvSpPr>
            <a:spLocks noGrp="1"/>
          </p:cNvSpPr>
          <p:nvPr>
            <p:ph type="title"/>
          </p:nvPr>
        </p:nvSpPr>
        <p:spPr>
          <a:xfrm>
            <a:off x="457200" y="274638"/>
            <a:ext cx="8686800" cy="543739"/>
          </a:xfrm>
        </p:spPr>
        <p:txBody>
          <a:bodyPr/>
          <a:lstStyle/>
          <a:p>
            <a:r>
              <a:rPr lang="en-US" dirty="0"/>
              <a:t>The objects</a:t>
            </a:r>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13</a:t>
            </a:fld>
            <a:endParaRPr lang="en-US" dirty="0"/>
          </a:p>
        </p:txBody>
      </p:sp>
    </p:spTree>
    <p:extLst>
      <p:ext uri="{BB962C8B-B14F-4D97-AF65-F5344CB8AC3E}">
        <p14:creationId xmlns:p14="http://schemas.microsoft.com/office/powerpoint/2010/main" val="236949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a:xfrm>
            <a:off x="3764280" y="1527366"/>
            <a:ext cx="5882640" cy="4701540"/>
          </a:xfrm>
        </p:spPr>
        <p:txBody>
          <a:bodyPr>
            <a:normAutofit/>
          </a:bodyPr>
          <a:lstStyle/>
          <a:p>
            <a:r>
              <a:rPr lang="en-GB" i="1" dirty="0" smtClean="0"/>
              <a:t>Conceptual level</a:t>
            </a:r>
          </a:p>
          <a:p>
            <a:pPr lvl="1"/>
            <a:r>
              <a:rPr lang="en-GB" dirty="0" smtClean="0"/>
              <a:t>set </a:t>
            </a:r>
            <a:r>
              <a:rPr lang="en-GB" dirty="0"/>
              <a:t>of </a:t>
            </a:r>
            <a:r>
              <a:rPr lang="en-GB" dirty="0" smtClean="0"/>
              <a:t>responsibilities</a:t>
            </a:r>
            <a:endParaRPr lang="en-GB" dirty="0"/>
          </a:p>
          <a:p>
            <a:r>
              <a:rPr lang="en-GB" i="1" dirty="0" smtClean="0"/>
              <a:t>Specification level</a:t>
            </a:r>
            <a:endParaRPr lang="en-GB" dirty="0" smtClean="0"/>
          </a:p>
          <a:p>
            <a:pPr lvl="1"/>
            <a:r>
              <a:rPr lang="en-GB" dirty="0" smtClean="0"/>
              <a:t>a </a:t>
            </a:r>
            <a:r>
              <a:rPr lang="en-GB" dirty="0"/>
              <a:t>set of </a:t>
            </a:r>
            <a:r>
              <a:rPr lang="en-GB" dirty="0" smtClean="0"/>
              <a:t>methods</a:t>
            </a:r>
          </a:p>
          <a:p>
            <a:r>
              <a:rPr lang="en-GB" i="1" dirty="0" smtClean="0"/>
              <a:t>Implementation level</a:t>
            </a:r>
          </a:p>
          <a:p>
            <a:pPr lvl="1"/>
            <a:r>
              <a:rPr lang="en-GB" dirty="0" smtClean="0"/>
              <a:t>code </a:t>
            </a:r>
            <a:r>
              <a:rPr lang="en-GB" dirty="0"/>
              <a:t>and </a:t>
            </a:r>
            <a:r>
              <a:rPr lang="en-GB" dirty="0" smtClean="0"/>
              <a:t>data</a:t>
            </a:r>
            <a:endParaRPr lang="en-US" dirty="0"/>
          </a:p>
        </p:txBody>
      </p:sp>
      <p:sp>
        <p:nvSpPr>
          <p:cNvPr id="4" name="Title 3"/>
          <p:cNvSpPr>
            <a:spLocks noGrp="1"/>
          </p:cNvSpPr>
          <p:nvPr>
            <p:ph type="title"/>
          </p:nvPr>
        </p:nvSpPr>
        <p:spPr>
          <a:xfrm>
            <a:off x="457200" y="274638"/>
            <a:ext cx="8686800" cy="548355"/>
          </a:xfrm>
        </p:spPr>
        <p:txBody>
          <a:bodyPr/>
          <a:lstStyle/>
          <a:p>
            <a:r>
              <a:rPr lang="en-US" dirty="0" smtClean="0"/>
              <a:t>The object</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14</a:t>
            </a:fld>
            <a:endParaRPr lang="en-US" dirty="0"/>
          </a:p>
        </p:txBody>
      </p:sp>
      <p:sp>
        <p:nvSpPr>
          <p:cNvPr id="7" name="Down Arrow 6"/>
          <p:cNvSpPr/>
          <p:nvPr/>
        </p:nvSpPr>
        <p:spPr>
          <a:xfrm>
            <a:off x="1131910" y="2153210"/>
            <a:ext cx="990600" cy="244064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11684" y="1676400"/>
            <a:ext cx="1031051" cy="369332"/>
          </a:xfrm>
          <a:prstGeom prst="rect">
            <a:avLst/>
          </a:prstGeom>
          <a:noFill/>
        </p:spPr>
        <p:txBody>
          <a:bodyPr wrap="none" rtlCol="0">
            <a:spAutoFit/>
          </a:bodyPr>
          <a:lstStyle/>
          <a:p>
            <a:r>
              <a:rPr lang="en-US" dirty="0" smtClean="0"/>
              <a:t>Abstract</a:t>
            </a:r>
            <a:endParaRPr lang="en-US" dirty="0"/>
          </a:p>
        </p:txBody>
      </p:sp>
      <p:sp>
        <p:nvSpPr>
          <p:cNvPr id="10" name="TextBox 9"/>
          <p:cNvSpPr txBox="1"/>
          <p:nvPr/>
        </p:nvSpPr>
        <p:spPr>
          <a:xfrm>
            <a:off x="1066800" y="4724400"/>
            <a:ext cx="1120820" cy="369332"/>
          </a:xfrm>
          <a:prstGeom prst="rect">
            <a:avLst/>
          </a:prstGeom>
          <a:noFill/>
        </p:spPr>
        <p:txBody>
          <a:bodyPr wrap="none" rtlCol="0">
            <a:spAutoFit/>
          </a:bodyPr>
          <a:lstStyle/>
          <a:p>
            <a:r>
              <a:rPr lang="en-US" dirty="0" smtClean="0"/>
              <a:t>Concrete</a:t>
            </a:r>
            <a:endParaRPr lang="en-US" dirty="0"/>
          </a:p>
        </p:txBody>
      </p:sp>
    </p:spTree>
    <p:extLst>
      <p:ext uri="{BB962C8B-B14F-4D97-AF65-F5344CB8AC3E}">
        <p14:creationId xmlns:p14="http://schemas.microsoft.com/office/powerpoint/2010/main" val="353185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365760" y="3657600"/>
            <a:ext cx="4133088" cy="2438400"/>
          </a:xfrm>
          <a:ln w="19050">
            <a:solidFill>
              <a:srgbClr val="336699"/>
            </a:solidFill>
          </a:ln>
        </p:spPr>
        <p:txBody>
          <a:bodyPr/>
          <a:lstStyle/>
          <a:p>
            <a:r>
              <a:rPr lang="en-US" sz="2000" dirty="0" smtClean="0"/>
              <a:t>Data-Driven Design</a:t>
            </a:r>
            <a:endParaRPr lang="hu-HU" sz="2000" dirty="0" smtClean="0"/>
          </a:p>
          <a:p>
            <a:pPr lvl="1"/>
            <a:r>
              <a:rPr lang="en-US" sz="1800" dirty="0" smtClean="0"/>
              <a:t>Centralized control</a:t>
            </a:r>
          </a:p>
          <a:p>
            <a:pPr lvl="1"/>
            <a:r>
              <a:rPr lang="en-US" sz="1800" dirty="0" smtClean="0"/>
              <a:t>Controllers</a:t>
            </a:r>
          </a:p>
          <a:p>
            <a:pPr lvl="1"/>
            <a:r>
              <a:rPr lang="en-US" sz="1800" dirty="0" smtClean="0"/>
              <a:t>Low-level messages</a:t>
            </a:r>
          </a:p>
          <a:p>
            <a:pPr lvl="1"/>
            <a:r>
              <a:rPr lang="en-US" sz="1800" dirty="0" smtClean="0"/>
              <a:t>Lots of simplistic information holders</a:t>
            </a:r>
            <a:endParaRPr lang="en-US" sz="1800" dirty="0"/>
          </a:p>
        </p:txBody>
      </p:sp>
      <p:sp>
        <p:nvSpPr>
          <p:cNvPr id="8" name="Content Placeholder 7"/>
          <p:cNvSpPr>
            <a:spLocks noGrp="1"/>
          </p:cNvSpPr>
          <p:nvPr>
            <p:ph sz="quarter" idx="4"/>
          </p:nvPr>
        </p:nvSpPr>
        <p:spPr>
          <a:xfrm>
            <a:off x="365760" y="1047337"/>
            <a:ext cx="4133088" cy="2239078"/>
          </a:xfrm>
          <a:ln w="19050">
            <a:solidFill>
              <a:srgbClr val="336699"/>
            </a:solidFill>
          </a:ln>
        </p:spPr>
        <p:txBody>
          <a:bodyPr>
            <a:normAutofit/>
          </a:bodyPr>
          <a:lstStyle/>
          <a:p>
            <a:r>
              <a:rPr lang="en-US" sz="2000" dirty="0" smtClean="0"/>
              <a:t>Responsibility-driven design</a:t>
            </a:r>
          </a:p>
          <a:p>
            <a:pPr lvl="1"/>
            <a:r>
              <a:rPr lang="en-US" sz="1800" dirty="0" smtClean="0"/>
              <a:t>Delegated control</a:t>
            </a:r>
          </a:p>
          <a:p>
            <a:pPr lvl="1"/>
            <a:r>
              <a:rPr lang="en-US" sz="1800" dirty="0" smtClean="0"/>
              <a:t>Coordinators</a:t>
            </a:r>
          </a:p>
          <a:p>
            <a:pPr lvl="1"/>
            <a:r>
              <a:rPr lang="en-US" sz="1800" dirty="0" smtClean="0"/>
              <a:t>Higher-level messages</a:t>
            </a:r>
          </a:p>
          <a:p>
            <a:pPr lvl="1"/>
            <a:r>
              <a:rPr lang="en-US" sz="1800" dirty="0" smtClean="0"/>
              <a:t>Few smart objects</a:t>
            </a:r>
            <a:endParaRPr lang="en-US" sz="1800"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39628E0-47A7-46CE-98F3-6986F46F7576}" type="slidenum">
              <a:rPr lang="en-US" smtClean="0"/>
              <a:pPr/>
              <a:t>15</a:t>
            </a:fld>
            <a:endParaRPr lang="en-US" dirty="0"/>
          </a:p>
        </p:txBody>
      </p:sp>
      <p:sp>
        <p:nvSpPr>
          <p:cNvPr id="4" name="Title 3"/>
          <p:cNvSpPr>
            <a:spLocks noGrp="1"/>
          </p:cNvSpPr>
          <p:nvPr>
            <p:ph type="title"/>
          </p:nvPr>
        </p:nvSpPr>
        <p:spPr/>
        <p:txBody>
          <a:bodyPr/>
          <a:lstStyle/>
          <a:p>
            <a:r>
              <a:rPr lang="en-US" dirty="0"/>
              <a:t>Design </a:t>
            </a:r>
            <a:r>
              <a:rPr lang="en-US" dirty="0" smtClean="0"/>
              <a:t>Approach</a:t>
            </a:r>
            <a:endParaRPr lang="en-US" dirty="0"/>
          </a:p>
        </p:txBody>
      </p:sp>
      <p:sp>
        <p:nvSpPr>
          <p:cNvPr id="9" name="Text Placeholder 8"/>
          <p:cNvSpPr>
            <a:spLocks noGrp="1"/>
          </p:cNvSpPr>
          <p:nvPr>
            <p:ph type="body" sz="quarter" idx="13"/>
          </p:nvPr>
        </p:nvSpPr>
        <p:spPr/>
        <p:txBody>
          <a:bodyPr/>
          <a:lstStyle/>
          <a:p>
            <a:endParaRPr lang="en-US"/>
          </a:p>
        </p:txBody>
      </p:sp>
      <p:sp>
        <p:nvSpPr>
          <p:cNvPr id="10" name="TextBox 9"/>
          <p:cNvSpPr txBox="1"/>
          <p:nvPr/>
        </p:nvSpPr>
        <p:spPr>
          <a:xfrm>
            <a:off x="4800600" y="2634342"/>
            <a:ext cx="4133088" cy="904942"/>
          </a:xfrm>
          <a:prstGeom prst="rect">
            <a:avLst/>
          </a:prstGeom>
          <a:ln>
            <a:solidFill>
              <a:schemeClr val="tx1"/>
            </a:solidFill>
          </a:ln>
        </p:spPr>
        <p:txBody>
          <a:bodyPr vert="horz" lIns="91440" tIns="45720" rIns="91440" bIns="45720" rtlCol="0">
            <a:normAutofit/>
          </a:bodyPr>
          <a:lstStyle>
            <a:defPPr>
              <a:defRPr lang="en-US"/>
            </a:defPPr>
            <a:lvl1pPr marL="342900" indent="-342900">
              <a:lnSpc>
                <a:spcPct val="100000"/>
              </a:lnSpc>
              <a:spcBef>
                <a:spcPts val="600"/>
              </a:spcBef>
              <a:spcAft>
                <a:spcPts val="600"/>
              </a:spcAft>
              <a:buFont typeface="Arial"/>
              <a:buChar char="•"/>
              <a:defRPr sz="2000">
                <a:solidFill>
                  <a:schemeClr val="tx1">
                    <a:lumMod val="75000"/>
                    <a:lumOff val="25000"/>
                  </a:schemeClr>
                </a:solidFill>
              </a:defRPr>
            </a:lvl1pPr>
            <a:lvl2pPr marL="742950" lvl="1" indent="-285750">
              <a:lnSpc>
                <a:spcPct val="100000"/>
              </a:lnSpc>
              <a:spcBef>
                <a:spcPts val="600"/>
              </a:spcBef>
              <a:spcAft>
                <a:spcPts val="600"/>
              </a:spcAft>
              <a:buFont typeface="Arial" pitchFamily="34" charset="0"/>
              <a:buChar char="–"/>
              <a:defRPr baseline="0">
                <a:solidFill>
                  <a:schemeClr val="tx1">
                    <a:lumMod val="75000"/>
                    <a:lumOff val="25000"/>
                  </a:schemeClr>
                </a:solidFill>
              </a:defRPr>
            </a:lvl2pPr>
            <a:lvl3pPr marL="1143000" indent="-228600">
              <a:lnSpc>
                <a:spcPct val="100000"/>
              </a:lnSpc>
              <a:spcBef>
                <a:spcPts val="600"/>
              </a:spcBef>
              <a:spcAft>
                <a:spcPts val="600"/>
              </a:spcAft>
              <a:buFont typeface="Arial" pitchFamily="34" charset="0"/>
              <a:buChar char="•"/>
              <a:defRPr baseline="0">
                <a:solidFill>
                  <a:schemeClr val="tx1">
                    <a:lumMod val="75000"/>
                    <a:lumOff val="25000"/>
                  </a:schemeClr>
                </a:solidFill>
              </a:defRPr>
            </a:lvl3pPr>
            <a:lvl4pPr marL="1600200" indent="-228600">
              <a:lnSpc>
                <a:spcPct val="100000"/>
              </a:lnSpc>
              <a:spcBef>
                <a:spcPts val="600"/>
              </a:spcBef>
              <a:spcAft>
                <a:spcPts val="600"/>
              </a:spcAft>
              <a:buFont typeface="Arial" pitchFamily="34" charset="0"/>
              <a:buChar char="–"/>
              <a:defRPr sz="1600" baseline="0">
                <a:solidFill>
                  <a:schemeClr val="tx1">
                    <a:lumMod val="75000"/>
                    <a:lumOff val="25000"/>
                  </a:schemeClr>
                </a:solidFill>
              </a:defRPr>
            </a:lvl4pPr>
            <a:lvl5pPr marL="2057400" indent="-228600">
              <a:lnSpc>
                <a:spcPct val="100000"/>
              </a:lnSpc>
              <a:spcBef>
                <a:spcPts val="600"/>
              </a:spcBef>
              <a:spcAft>
                <a:spcPts val="600"/>
              </a:spcAft>
              <a:buFont typeface="Arial" pitchFamily="34" charset="0"/>
              <a:buChar char="»"/>
              <a:defRPr sz="1600" baseline="0">
                <a:solidFill>
                  <a:schemeClr val="tx1">
                    <a:lumMod val="75000"/>
                    <a:lumOff val="25000"/>
                  </a:schemeClr>
                </a:solidFill>
              </a:defRPr>
            </a:lvl5pPr>
            <a:lvl6pPr marL="2514600" indent="-228600">
              <a:spcBef>
                <a:spcPct val="20000"/>
              </a:spcBef>
              <a:buFont typeface="Arial" pitchFamily="34" charset="0"/>
              <a:buChar char="•"/>
              <a:defRPr sz="1600"/>
            </a:lvl6pPr>
            <a:lvl7pPr marL="2971800" indent="-228600">
              <a:spcBef>
                <a:spcPct val="20000"/>
              </a:spcBef>
              <a:buFont typeface="Arial" pitchFamily="34" charset="0"/>
              <a:buChar char="•"/>
              <a:defRPr sz="1600"/>
            </a:lvl7pPr>
            <a:lvl8pPr marL="3429000" indent="-228600">
              <a:spcBef>
                <a:spcPct val="20000"/>
              </a:spcBef>
              <a:buFont typeface="Arial" pitchFamily="34" charset="0"/>
              <a:buChar char="•"/>
              <a:defRPr sz="1600"/>
            </a:lvl8pPr>
            <a:lvl9pPr marL="3886200" indent="-228600">
              <a:spcBef>
                <a:spcPct val="20000"/>
              </a:spcBef>
              <a:buFont typeface="Arial" pitchFamily="34" charset="0"/>
              <a:buChar char="•"/>
              <a:defRPr sz="1600"/>
            </a:lvl9pPr>
          </a:lstStyle>
          <a:p>
            <a:r>
              <a:rPr lang="en-US" dirty="0"/>
              <a:t>Ad-Hoc </a:t>
            </a:r>
            <a:r>
              <a:rPr lang="en-US" dirty="0" smtClean="0"/>
              <a:t>Design</a:t>
            </a:r>
          </a:p>
          <a:p>
            <a:pPr lvl="1"/>
            <a:r>
              <a:rPr lang="en-US" dirty="0" smtClean="0"/>
              <a:t>Non-generalizable</a:t>
            </a:r>
            <a:endParaRPr lang="en-US" dirty="0"/>
          </a:p>
          <a:p>
            <a:pPr lvl="1"/>
            <a:endParaRPr lang="en-US" dirty="0"/>
          </a:p>
        </p:txBody>
      </p:sp>
      <p:sp>
        <p:nvSpPr>
          <p:cNvPr id="11" name="Content Placeholder 7"/>
          <p:cNvSpPr txBox="1">
            <a:spLocks/>
          </p:cNvSpPr>
          <p:nvPr/>
        </p:nvSpPr>
        <p:spPr>
          <a:xfrm>
            <a:off x="4800600" y="3962400"/>
            <a:ext cx="4133088" cy="2133600"/>
          </a:xfrm>
          <a:prstGeom prst="rect">
            <a:avLst/>
          </a:prstGeom>
          <a:ln>
            <a:solidFill>
              <a:schemeClr val="tx1"/>
            </a:solidFill>
          </a:ln>
        </p:spPr>
        <p:txBody>
          <a:bodyPr vert="horz" lIns="91440" tIns="45720" rIns="91440" bIns="45720" rtlCol="0">
            <a:normAutofit/>
          </a:bodyPr>
          <a:lstStyle>
            <a:defPPr>
              <a:defRPr lang="en-US"/>
            </a:defPPr>
            <a:lvl1pPr marL="342900" indent="-342900">
              <a:lnSpc>
                <a:spcPct val="100000"/>
              </a:lnSpc>
              <a:spcBef>
                <a:spcPts val="600"/>
              </a:spcBef>
              <a:spcAft>
                <a:spcPts val="600"/>
              </a:spcAft>
              <a:buFont typeface="Arial"/>
              <a:buChar char="•"/>
              <a:defRPr sz="2000">
                <a:solidFill>
                  <a:schemeClr val="tx1">
                    <a:lumMod val="75000"/>
                    <a:lumOff val="25000"/>
                  </a:schemeClr>
                </a:solidFill>
              </a:defRPr>
            </a:lvl1pPr>
            <a:lvl2pPr marL="742950" lvl="1" indent="-285750">
              <a:lnSpc>
                <a:spcPct val="100000"/>
              </a:lnSpc>
              <a:spcBef>
                <a:spcPts val="600"/>
              </a:spcBef>
              <a:spcAft>
                <a:spcPts val="600"/>
              </a:spcAft>
              <a:buFont typeface="Arial" pitchFamily="34" charset="0"/>
              <a:buChar char="–"/>
              <a:defRPr baseline="0">
                <a:solidFill>
                  <a:schemeClr val="tx1">
                    <a:lumMod val="75000"/>
                    <a:lumOff val="25000"/>
                  </a:schemeClr>
                </a:solidFill>
              </a:defRPr>
            </a:lvl2pPr>
            <a:lvl3pPr marL="1143000" indent="-228600">
              <a:lnSpc>
                <a:spcPct val="100000"/>
              </a:lnSpc>
              <a:spcBef>
                <a:spcPts val="600"/>
              </a:spcBef>
              <a:spcAft>
                <a:spcPts val="600"/>
              </a:spcAft>
              <a:buFont typeface="Arial" pitchFamily="34" charset="0"/>
              <a:buChar char="•"/>
              <a:defRPr baseline="0">
                <a:solidFill>
                  <a:schemeClr val="tx1">
                    <a:lumMod val="75000"/>
                    <a:lumOff val="25000"/>
                  </a:schemeClr>
                </a:solidFill>
              </a:defRPr>
            </a:lvl3pPr>
            <a:lvl4pPr marL="1600200" indent="-228600">
              <a:lnSpc>
                <a:spcPct val="100000"/>
              </a:lnSpc>
              <a:spcBef>
                <a:spcPts val="600"/>
              </a:spcBef>
              <a:spcAft>
                <a:spcPts val="600"/>
              </a:spcAft>
              <a:buFont typeface="Arial" pitchFamily="34" charset="0"/>
              <a:buChar char="–"/>
              <a:defRPr sz="1600" baseline="0">
                <a:solidFill>
                  <a:schemeClr val="tx1">
                    <a:lumMod val="75000"/>
                    <a:lumOff val="25000"/>
                  </a:schemeClr>
                </a:solidFill>
              </a:defRPr>
            </a:lvl4pPr>
            <a:lvl5pPr marL="2057400" indent="-228600">
              <a:lnSpc>
                <a:spcPct val="100000"/>
              </a:lnSpc>
              <a:spcBef>
                <a:spcPts val="600"/>
              </a:spcBef>
              <a:spcAft>
                <a:spcPts val="600"/>
              </a:spcAft>
              <a:buFont typeface="Arial" pitchFamily="34" charset="0"/>
              <a:buChar char="»"/>
              <a:defRPr sz="1600" baseline="0">
                <a:solidFill>
                  <a:schemeClr val="tx1">
                    <a:lumMod val="75000"/>
                    <a:lumOff val="25000"/>
                  </a:schemeClr>
                </a:solidFill>
              </a:defRPr>
            </a:lvl5pPr>
            <a:lvl6pPr marL="2514600" indent="-228600">
              <a:spcBef>
                <a:spcPct val="20000"/>
              </a:spcBef>
              <a:buFont typeface="Arial" pitchFamily="34" charset="0"/>
              <a:buChar char="•"/>
              <a:defRPr sz="1600"/>
            </a:lvl6pPr>
            <a:lvl7pPr marL="2971800" indent="-228600">
              <a:spcBef>
                <a:spcPct val="20000"/>
              </a:spcBef>
              <a:buFont typeface="Arial" pitchFamily="34" charset="0"/>
              <a:buChar char="•"/>
              <a:defRPr sz="1600"/>
            </a:lvl7pPr>
            <a:lvl8pPr marL="3429000" indent="-228600">
              <a:spcBef>
                <a:spcPct val="20000"/>
              </a:spcBef>
              <a:buFont typeface="Arial" pitchFamily="34" charset="0"/>
              <a:buChar char="•"/>
              <a:defRPr sz="1600"/>
            </a:lvl8pPr>
            <a:lvl9pPr marL="3886200" indent="-228600">
              <a:spcBef>
                <a:spcPct val="20000"/>
              </a:spcBef>
              <a:buFont typeface="Arial" pitchFamily="34" charset="0"/>
              <a:buChar char="•"/>
              <a:defRPr sz="1600"/>
            </a:lvl9pPr>
          </a:lstStyle>
          <a:p>
            <a:r>
              <a:rPr lang="en-US" dirty="0"/>
              <a:t>Event-Driven Design</a:t>
            </a:r>
          </a:p>
          <a:p>
            <a:pPr lvl="1"/>
            <a:r>
              <a:rPr lang="en-US" dirty="0"/>
              <a:t>Asynchronous environment</a:t>
            </a:r>
          </a:p>
          <a:p>
            <a:pPr lvl="1"/>
            <a:r>
              <a:rPr lang="en-GB" dirty="0"/>
              <a:t>Triggers fired on incoming events</a:t>
            </a:r>
          </a:p>
          <a:p>
            <a:pPr lvl="1"/>
            <a:r>
              <a:rPr lang="en-US" dirty="0"/>
              <a:t>Extreme loose coupling</a:t>
            </a:r>
          </a:p>
        </p:txBody>
      </p:sp>
      <p:sp>
        <p:nvSpPr>
          <p:cNvPr id="12" name="TextBox 11"/>
          <p:cNvSpPr txBox="1"/>
          <p:nvPr/>
        </p:nvSpPr>
        <p:spPr>
          <a:xfrm>
            <a:off x="4800600" y="1047337"/>
            <a:ext cx="4133088" cy="1190765"/>
          </a:xfrm>
          <a:prstGeom prst="rect">
            <a:avLst/>
          </a:prstGeom>
          <a:ln>
            <a:solidFill>
              <a:schemeClr val="tx1"/>
            </a:solidFill>
          </a:ln>
        </p:spPr>
        <p:txBody>
          <a:bodyPr vert="horz" lIns="91440" tIns="45720" rIns="91440" bIns="45720" rtlCol="0">
            <a:normAutofit/>
          </a:bodyPr>
          <a:lstStyle>
            <a:lvl1pPr marL="342900" indent="-342900">
              <a:lnSpc>
                <a:spcPct val="100000"/>
              </a:lnSpc>
              <a:spcBef>
                <a:spcPts val="600"/>
              </a:spcBef>
              <a:spcAft>
                <a:spcPts val="600"/>
              </a:spcAft>
              <a:buFont typeface="Arial"/>
              <a:buChar char="•"/>
              <a:defRPr sz="2000">
                <a:solidFill>
                  <a:schemeClr val="tx1">
                    <a:lumMod val="75000"/>
                    <a:lumOff val="25000"/>
                  </a:schemeClr>
                </a:solidFill>
              </a:defRPr>
            </a:lvl1pPr>
            <a:lvl2pPr marL="742950" lvl="1" indent="-285750">
              <a:lnSpc>
                <a:spcPct val="100000"/>
              </a:lnSpc>
              <a:spcBef>
                <a:spcPts val="600"/>
              </a:spcBef>
              <a:spcAft>
                <a:spcPts val="600"/>
              </a:spcAft>
              <a:buFont typeface="Arial" pitchFamily="34" charset="0"/>
              <a:buChar char="–"/>
              <a:defRPr baseline="0">
                <a:solidFill>
                  <a:schemeClr val="tx1">
                    <a:lumMod val="75000"/>
                    <a:lumOff val="25000"/>
                  </a:schemeClr>
                </a:solidFill>
              </a:defRPr>
            </a:lvl2pPr>
            <a:lvl3pPr marL="1143000" indent="-228600">
              <a:lnSpc>
                <a:spcPct val="100000"/>
              </a:lnSpc>
              <a:spcBef>
                <a:spcPts val="600"/>
              </a:spcBef>
              <a:spcAft>
                <a:spcPts val="600"/>
              </a:spcAft>
              <a:buFont typeface="Arial" pitchFamily="34" charset="0"/>
              <a:buChar char="•"/>
              <a:defRPr baseline="0">
                <a:solidFill>
                  <a:schemeClr val="tx1">
                    <a:lumMod val="75000"/>
                    <a:lumOff val="25000"/>
                  </a:schemeClr>
                </a:solidFill>
              </a:defRPr>
            </a:lvl3pPr>
            <a:lvl4pPr marL="1600200" indent="-228600">
              <a:lnSpc>
                <a:spcPct val="100000"/>
              </a:lnSpc>
              <a:spcBef>
                <a:spcPts val="600"/>
              </a:spcBef>
              <a:spcAft>
                <a:spcPts val="600"/>
              </a:spcAft>
              <a:buFont typeface="Arial" pitchFamily="34" charset="0"/>
              <a:buChar char="–"/>
              <a:defRPr sz="1600" baseline="0">
                <a:solidFill>
                  <a:schemeClr val="tx1">
                    <a:lumMod val="75000"/>
                    <a:lumOff val="25000"/>
                  </a:schemeClr>
                </a:solidFill>
              </a:defRPr>
            </a:lvl4pPr>
            <a:lvl5pPr marL="2057400" indent="-228600">
              <a:lnSpc>
                <a:spcPct val="100000"/>
              </a:lnSpc>
              <a:spcBef>
                <a:spcPts val="600"/>
              </a:spcBef>
              <a:spcAft>
                <a:spcPts val="600"/>
              </a:spcAft>
              <a:buFont typeface="Arial" pitchFamily="34" charset="0"/>
              <a:buChar char="»"/>
              <a:defRPr sz="1600" baseline="0">
                <a:solidFill>
                  <a:schemeClr val="tx1">
                    <a:lumMod val="75000"/>
                    <a:lumOff val="25000"/>
                  </a:schemeClr>
                </a:solidFill>
              </a:defRPr>
            </a:lvl5pPr>
            <a:lvl6pPr marL="2514600" indent="-228600">
              <a:spcBef>
                <a:spcPct val="20000"/>
              </a:spcBef>
              <a:buFont typeface="Arial" pitchFamily="34" charset="0"/>
              <a:buChar char="•"/>
              <a:defRPr sz="1600"/>
            </a:lvl6pPr>
            <a:lvl7pPr marL="2971800" indent="-228600">
              <a:spcBef>
                <a:spcPct val="20000"/>
              </a:spcBef>
              <a:buFont typeface="Arial" pitchFamily="34" charset="0"/>
              <a:buChar char="•"/>
              <a:defRPr sz="1600"/>
            </a:lvl7pPr>
            <a:lvl8pPr marL="3429000" indent="-228600">
              <a:spcBef>
                <a:spcPct val="20000"/>
              </a:spcBef>
              <a:buFont typeface="Arial" pitchFamily="34" charset="0"/>
              <a:buChar char="•"/>
              <a:defRPr sz="1600"/>
            </a:lvl8pPr>
            <a:lvl9pPr marL="3886200" indent="-228600">
              <a:spcBef>
                <a:spcPct val="20000"/>
              </a:spcBef>
              <a:buFont typeface="Arial" pitchFamily="34" charset="0"/>
              <a:buChar char="•"/>
              <a:defRPr sz="1600"/>
            </a:lvl9pPr>
          </a:lstStyle>
          <a:p>
            <a:r>
              <a:rPr lang="en-US" dirty="0"/>
              <a:t>Rule-Based </a:t>
            </a:r>
            <a:r>
              <a:rPr lang="en-US" dirty="0" smtClean="0"/>
              <a:t>Design</a:t>
            </a:r>
          </a:p>
          <a:p>
            <a:pPr lvl="1"/>
            <a:r>
              <a:rPr lang="en-US" dirty="0" smtClean="0"/>
              <a:t>Artificial intelligence applications</a:t>
            </a:r>
            <a:endParaRPr lang="en-US" dirty="0"/>
          </a:p>
        </p:txBody>
      </p:sp>
    </p:spTree>
    <p:extLst>
      <p:ext uri="{BB962C8B-B14F-4D97-AF65-F5344CB8AC3E}">
        <p14:creationId xmlns:p14="http://schemas.microsoft.com/office/powerpoint/2010/main" val="1914925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endParaRPr lang="en-US"/>
          </a:p>
        </p:txBody>
      </p:sp>
      <p:sp>
        <p:nvSpPr>
          <p:cNvPr id="9" name="Content Placeholder 8"/>
          <p:cNvSpPr>
            <a:spLocks noGrp="1"/>
          </p:cNvSpPr>
          <p:nvPr>
            <p:ph sz="quarter" idx="14"/>
          </p:nvPr>
        </p:nvSpPr>
        <p:spPr/>
        <p:txBody>
          <a:bodyPr>
            <a:normAutofit fontScale="77500" lnSpcReduction="20000"/>
          </a:bodyPr>
          <a:lstStyle/>
          <a:p>
            <a:r>
              <a:rPr lang="en-GB" b="1" dirty="0" smtClean="0"/>
              <a:t>Correctness:</a:t>
            </a:r>
            <a:r>
              <a:rPr lang="en-GB" dirty="0" smtClean="0"/>
              <a:t> perform </a:t>
            </a:r>
            <a:r>
              <a:rPr lang="en-GB" dirty="0"/>
              <a:t>the exact tasks defined by the specification</a:t>
            </a:r>
          </a:p>
          <a:p>
            <a:r>
              <a:rPr lang="en-GB" b="1" dirty="0" smtClean="0"/>
              <a:t>Robustness: </a:t>
            </a:r>
            <a:r>
              <a:rPr lang="en-GB" dirty="0" smtClean="0"/>
              <a:t>react </a:t>
            </a:r>
            <a:r>
              <a:rPr lang="en-GB" dirty="0"/>
              <a:t>appropriately to abnormal conditions</a:t>
            </a:r>
          </a:p>
          <a:p>
            <a:r>
              <a:rPr lang="en-GB" b="1" dirty="0" smtClean="0"/>
              <a:t>Extendibility: </a:t>
            </a:r>
            <a:r>
              <a:rPr lang="en-GB" dirty="0" smtClean="0"/>
              <a:t>adaptability </a:t>
            </a:r>
            <a:r>
              <a:rPr lang="en-GB" dirty="0"/>
              <a:t>to changes of specification</a:t>
            </a:r>
          </a:p>
          <a:p>
            <a:r>
              <a:rPr lang="en-GB" b="1" dirty="0" smtClean="0"/>
              <a:t>Maintainability: </a:t>
            </a:r>
            <a:r>
              <a:rPr lang="en-GB" dirty="0" smtClean="0"/>
              <a:t>ease </a:t>
            </a:r>
            <a:r>
              <a:rPr lang="en-GB" dirty="0"/>
              <a:t>of modification, </a:t>
            </a:r>
            <a:r>
              <a:rPr lang="en-GB" dirty="0" err="1" smtClean="0"/>
              <a:t>understandability</a:t>
            </a:r>
            <a:endParaRPr lang="en-GB" dirty="0"/>
          </a:p>
          <a:p>
            <a:r>
              <a:rPr lang="en-GB" b="1" dirty="0" smtClean="0"/>
              <a:t>Reusability: </a:t>
            </a:r>
            <a:r>
              <a:rPr lang="en-GB" dirty="0" smtClean="0"/>
              <a:t>elements </a:t>
            </a:r>
            <a:r>
              <a:rPr lang="en-GB" dirty="0"/>
              <a:t>serve for the construction of different applications</a:t>
            </a:r>
          </a:p>
          <a:p>
            <a:r>
              <a:rPr lang="en-GB" b="1" dirty="0" smtClean="0"/>
              <a:t>Functionality: </a:t>
            </a:r>
            <a:r>
              <a:rPr lang="en-GB" dirty="0"/>
              <a:t>extent of possibilities provided by a system</a:t>
            </a:r>
          </a:p>
          <a:p>
            <a:r>
              <a:rPr lang="en-GB" b="1" dirty="0"/>
              <a:t>Compatibility, portability, ease of use</a:t>
            </a:r>
          </a:p>
          <a:p>
            <a:r>
              <a:rPr lang="en-GB" b="1" dirty="0" smtClean="0"/>
              <a:t>Performance</a:t>
            </a:r>
            <a:endParaRPr lang="en-GB" b="1" dirty="0"/>
          </a:p>
        </p:txBody>
      </p:sp>
      <p:sp>
        <p:nvSpPr>
          <p:cNvPr id="7" name="Title 6"/>
          <p:cNvSpPr>
            <a:spLocks noGrp="1"/>
          </p:cNvSpPr>
          <p:nvPr>
            <p:ph type="title"/>
          </p:nvPr>
        </p:nvSpPr>
        <p:spPr>
          <a:xfrm>
            <a:off x="457200" y="274638"/>
            <a:ext cx="8686800" cy="548355"/>
          </a:xfrm>
        </p:spPr>
        <p:txBody>
          <a:bodyPr/>
          <a:lstStyle/>
          <a:p>
            <a:r>
              <a:rPr lang="en-US" dirty="0"/>
              <a:t>Software </a:t>
            </a:r>
            <a:r>
              <a:rPr lang="en-US" dirty="0" smtClean="0"/>
              <a:t>quality, </a:t>
            </a:r>
            <a:r>
              <a:rPr lang="en-GB" dirty="0"/>
              <a:t>External </a:t>
            </a:r>
            <a:r>
              <a:rPr lang="en-GB" dirty="0" smtClean="0"/>
              <a:t>factors</a:t>
            </a:r>
            <a:endParaRPr lang="en-US" dirty="0"/>
          </a:p>
        </p:txBody>
      </p:sp>
      <p:sp>
        <p:nvSpPr>
          <p:cNvPr id="4" name="Footer Placeholder 3"/>
          <p:cNvSpPr>
            <a:spLocks noGrp="1"/>
          </p:cNvSpPr>
          <p:nvPr>
            <p:ph type="ftr" sz="quarter" idx="16"/>
          </p:nvPr>
        </p:nvSpPr>
        <p:spPr/>
        <p:txBody>
          <a:bodyPr/>
          <a:lstStyle/>
          <a:p>
            <a:r>
              <a:rPr lang="en-US" smtClean="0"/>
              <a:t>Confidential</a:t>
            </a:r>
            <a:endParaRPr lang="en-US" dirty="0"/>
          </a:p>
        </p:txBody>
      </p:sp>
      <p:sp>
        <p:nvSpPr>
          <p:cNvPr id="5" name="Slide Number Placeholder 4"/>
          <p:cNvSpPr>
            <a:spLocks noGrp="1"/>
          </p:cNvSpPr>
          <p:nvPr>
            <p:ph type="sldNum" sz="quarter" idx="17"/>
          </p:nvPr>
        </p:nvSpPr>
        <p:spPr/>
        <p:txBody>
          <a:bodyPr/>
          <a:lstStyle/>
          <a:p>
            <a:fld id="{F39628E0-47A7-46CE-98F3-6986F46F7576}" type="slidenum">
              <a:rPr lang="en-US" smtClean="0"/>
              <a:pPr/>
              <a:t>16</a:t>
            </a:fld>
            <a:endParaRPr lang="en-US" dirty="0"/>
          </a:p>
        </p:txBody>
      </p:sp>
    </p:spTree>
    <p:extLst>
      <p:ext uri="{BB962C8B-B14F-4D97-AF65-F5344CB8AC3E}">
        <p14:creationId xmlns:p14="http://schemas.microsoft.com/office/powerpoint/2010/main" val="813414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3496402"/>
            <a:ext cx="6400800" cy="861774"/>
          </a:xfrm>
        </p:spPr>
        <p:txBody>
          <a:bodyPr/>
          <a:lstStyle/>
          <a:p>
            <a:r>
              <a:rPr lang="en-US" dirty="0" smtClean="0"/>
              <a:t>Exercise</a:t>
            </a:r>
            <a:endParaRPr lang="en-US" dirty="0"/>
          </a:p>
        </p:txBody>
      </p:sp>
      <p:sp>
        <p:nvSpPr>
          <p:cNvPr id="8" name="Text Placeholder 7"/>
          <p:cNvSpPr>
            <a:spLocks noGrp="1"/>
          </p:cNvSpPr>
          <p:nvPr>
            <p:ph type="body" idx="1"/>
          </p:nvPr>
        </p:nvSpPr>
        <p:spPr>
          <a:xfrm>
            <a:off x="0" y="2984111"/>
            <a:ext cx="6400800" cy="526298"/>
          </a:xfrm>
        </p:spPr>
        <p:txBody>
          <a:bodyPr/>
          <a:lstStyle/>
          <a:p>
            <a:r>
              <a:rPr lang="en-US" dirty="0" smtClean="0"/>
              <a:t>Object-Oriented </a:t>
            </a:r>
            <a:r>
              <a:rPr lang="en-US" dirty="0" smtClean="0"/>
              <a:t>Principles</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39628E0-47A7-46CE-98F3-6986F46F7576}" type="slidenum">
              <a:rPr lang="en-US" smtClean="0"/>
              <a:pPr/>
              <a:t>17</a:t>
            </a:fld>
            <a:endParaRPr lang="en-US" dirty="0"/>
          </a:p>
        </p:txBody>
      </p:sp>
      <p:sp>
        <p:nvSpPr>
          <p:cNvPr id="9" name="Text Placeholder 8"/>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593153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endParaRPr lang="en-US"/>
          </a:p>
        </p:txBody>
      </p:sp>
      <p:sp>
        <p:nvSpPr>
          <p:cNvPr id="9" name="Content Placeholder 8"/>
          <p:cNvSpPr>
            <a:spLocks noGrp="1"/>
          </p:cNvSpPr>
          <p:nvPr>
            <p:ph sz="quarter" idx="14"/>
          </p:nvPr>
        </p:nvSpPr>
        <p:spPr/>
        <p:txBody>
          <a:bodyPr>
            <a:normAutofit fontScale="92500" lnSpcReduction="10000"/>
          </a:bodyPr>
          <a:lstStyle/>
          <a:p>
            <a:pPr algn="just"/>
            <a:r>
              <a:rPr lang="en-US" dirty="0"/>
              <a:t>Passengers book trips for certain flights</a:t>
            </a:r>
            <a:r>
              <a:rPr lang="en-US" dirty="0" smtClean="0"/>
              <a:t>. </a:t>
            </a:r>
            <a:r>
              <a:rPr lang="hu-HU" dirty="0" err="1"/>
              <a:t>Multiple</a:t>
            </a:r>
            <a:r>
              <a:rPr lang="hu-HU" dirty="0"/>
              <a:t> </a:t>
            </a:r>
            <a:r>
              <a:rPr lang="en-US" dirty="0"/>
              <a:t>passenger</a:t>
            </a:r>
            <a:r>
              <a:rPr lang="hu-HU" dirty="0"/>
              <a:t>s </a:t>
            </a:r>
            <a:r>
              <a:rPr lang="hu-HU" dirty="0" err="1"/>
              <a:t>can</a:t>
            </a:r>
            <a:r>
              <a:rPr lang="hu-HU" dirty="0"/>
              <a:t> </a:t>
            </a:r>
            <a:r>
              <a:rPr lang="hu-HU" dirty="0" err="1"/>
              <a:t>form</a:t>
            </a:r>
            <a:r>
              <a:rPr lang="hu-HU" dirty="0"/>
              <a:t> a </a:t>
            </a:r>
            <a:r>
              <a:rPr lang="en-US" dirty="0"/>
              <a:t>group</a:t>
            </a:r>
            <a:r>
              <a:rPr lang="hu-HU" dirty="0"/>
              <a:t>.</a:t>
            </a:r>
            <a:r>
              <a:rPr lang="en-US" dirty="0" smtClean="0"/>
              <a:t> </a:t>
            </a:r>
            <a:r>
              <a:rPr lang="en-US" dirty="0"/>
              <a:t>The flights are selected based on flight date and fare. The fare depends on </a:t>
            </a:r>
            <a:r>
              <a:rPr lang="en-US" dirty="0" smtClean="0"/>
              <a:t>booking class and </a:t>
            </a:r>
            <a:r>
              <a:rPr lang="en-US" dirty="0"/>
              <a:t>booking date.</a:t>
            </a:r>
            <a:endParaRPr lang="hu-HU" dirty="0"/>
          </a:p>
          <a:p>
            <a:pPr algn="just"/>
            <a:r>
              <a:rPr lang="en-US" dirty="0"/>
              <a:t>Passengers pay the tickets. Before each </a:t>
            </a:r>
            <a:r>
              <a:rPr lang="en-US" dirty="0" smtClean="0"/>
              <a:t>flight they </a:t>
            </a:r>
            <a:r>
              <a:rPr lang="en-US" dirty="0"/>
              <a:t>check in when get their seat and also check the luggage in.</a:t>
            </a:r>
          </a:p>
          <a:p>
            <a:pPr algn="just"/>
            <a:r>
              <a:rPr lang="hu-HU" dirty="0" err="1" smtClean="0"/>
              <a:t>They</a:t>
            </a:r>
            <a:r>
              <a:rPr lang="hu-HU" dirty="0" smtClean="0"/>
              <a:t> </a:t>
            </a:r>
            <a:r>
              <a:rPr lang="hu-HU" dirty="0" err="1"/>
              <a:t>can</a:t>
            </a:r>
            <a:r>
              <a:rPr lang="hu-HU" dirty="0"/>
              <a:t> </a:t>
            </a:r>
            <a:r>
              <a:rPr lang="hu-HU" dirty="0" err="1"/>
              <a:t>book</a:t>
            </a:r>
            <a:r>
              <a:rPr lang="en-US" dirty="0"/>
              <a:t> and cancel their trips</a:t>
            </a:r>
            <a:r>
              <a:rPr lang="hu-HU" dirty="0"/>
              <a:t> and </a:t>
            </a:r>
            <a:r>
              <a:rPr lang="en-US" dirty="0"/>
              <a:t>can get </a:t>
            </a:r>
            <a:r>
              <a:rPr lang="en-US" dirty="0" smtClean="0"/>
              <a:t>point </a:t>
            </a:r>
            <a:r>
              <a:rPr lang="en-US" dirty="0"/>
              <a:t>based on </a:t>
            </a:r>
            <a:r>
              <a:rPr lang="hu-HU" dirty="0" err="1"/>
              <a:t>their</a:t>
            </a:r>
            <a:r>
              <a:rPr lang="hu-HU" dirty="0"/>
              <a:t> </a:t>
            </a:r>
            <a:r>
              <a:rPr lang="hu-HU" dirty="0" err="1"/>
              <a:t>current</a:t>
            </a:r>
            <a:r>
              <a:rPr lang="hu-HU" dirty="0"/>
              <a:t> </a:t>
            </a:r>
            <a:r>
              <a:rPr lang="en-US" dirty="0"/>
              <a:t>frequent flyer</a:t>
            </a:r>
            <a:r>
              <a:rPr lang="hu-HU" dirty="0"/>
              <a:t> </a:t>
            </a:r>
            <a:r>
              <a:rPr lang="hu-HU" dirty="0" err="1"/>
              <a:t>category</a:t>
            </a:r>
            <a:r>
              <a:rPr lang="en-US" dirty="0" smtClean="0"/>
              <a:t>.</a:t>
            </a:r>
            <a:endParaRPr lang="en-US" dirty="0"/>
          </a:p>
        </p:txBody>
      </p:sp>
      <p:sp>
        <p:nvSpPr>
          <p:cNvPr id="7" name="Title 6"/>
          <p:cNvSpPr>
            <a:spLocks noGrp="1"/>
          </p:cNvSpPr>
          <p:nvPr>
            <p:ph type="title"/>
          </p:nvPr>
        </p:nvSpPr>
        <p:spPr/>
        <p:txBody>
          <a:bodyPr/>
          <a:lstStyle/>
          <a:p>
            <a:r>
              <a:rPr lang="en-US" dirty="0" smtClean="0"/>
              <a:t>Traveling </a:t>
            </a:r>
            <a:r>
              <a:rPr lang="en-US" dirty="0"/>
              <a:t>domain</a:t>
            </a:r>
          </a:p>
        </p:txBody>
      </p:sp>
      <p:sp>
        <p:nvSpPr>
          <p:cNvPr id="4" name="Footer Placeholder 3"/>
          <p:cNvSpPr>
            <a:spLocks noGrp="1"/>
          </p:cNvSpPr>
          <p:nvPr>
            <p:ph type="ftr" sz="quarter" idx="16"/>
          </p:nvPr>
        </p:nvSpPr>
        <p:spPr/>
        <p:txBody>
          <a:bodyPr/>
          <a:lstStyle/>
          <a:p>
            <a:r>
              <a:rPr lang="en-US" smtClean="0"/>
              <a:t>Confidential</a:t>
            </a:r>
            <a:endParaRPr lang="en-US" dirty="0"/>
          </a:p>
        </p:txBody>
      </p:sp>
      <p:sp>
        <p:nvSpPr>
          <p:cNvPr id="5" name="Slide Number Placeholder 4"/>
          <p:cNvSpPr>
            <a:spLocks noGrp="1"/>
          </p:cNvSpPr>
          <p:nvPr>
            <p:ph type="sldNum" sz="quarter" idx="17"/>
          </p:nvPr>
        </p:nvSpPr>
        <p:spPr/>
        <p:txBody>
          <a:bodyPr/>
          <a:lstStyle/>
          <a:p>
            <a:fld id="{F39628E0-47A7-46CE-98F3-6986F46F7576}" type="slidenum">
              <a:rPr lang="en-US" smtClean="0"/>
              <a:pPr/>
              <a:t>18</a:t>
            </a:fld>
            <a:endParaRPr lang="en-US" dirty="0"/>
          </a:p>
        </p:txBody>
      </p:sp>
    </p:spTree>
    <p:extLst>
      <p:ext uri="{BB962C8B-B14F-4D97-AF65-F5344CB8AC3E}">
        <p14:creationId xmlns:p14="http://schemas.microsoft.com/office/powerpoint/2010/main" val="252417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lstStyle/>
          <a:p>
            <a:r>
              <a:rPr lang="en-GB" dirty="0"/>
              <a:t>Use cases</a:t>
            </a:r>
          </a:p>
          <a:p>
            <a:pPr lvl="1"/>
            <a:r>
              <a:rPr lang="en-GB" dirty="0" smtClean="0"/>
              <a:t>Passengers </a:t>
            </a:r>
            <a:r>
              <a:rPr lang="en-GB" dirty="0"/>
              <a:t>can pay the tickets</a:t>
            </a:r>
          </a:p>
          <a:p>
            <a:pPr lvl="1"/>
            <a:r>
              <a:rPr lang="en-GB" dirty="0" smtClean="0"/>
              <a:t>Passengers </a:t>
            </a:r>
            <a:r>
              <a:rPr lang="en-GB" dirty="0"/>
              <a:t>can collect miles points for a trip</a:t>
            </a:r>
          </a:p>
          <a:p>
            <a:pPr lvl="1"/>
            <a:r>
              <a:rPr lang="en-GB" dirty="0" smtClean="0"/>
              <a:t>Passengers </a:t>
            </a:r>
            <a:r>
              <a:rPr lang="en-GB" dirty="0"/>
              <a:t>can get discount based on Frequent Flier program</a:t>
            </a:r>
          </a:p>
          <a:p>
            <a:pPr lvl="1"/>
            <a:r>
              <a:rPr lang="en-GB" dirty="0" smtClean="0"/>
              <a:t>Passengers get </a:t>
            </a:r>
            <a:r>
              <a:rPr lang="en-GB" dirty="0"/>
              <a:t>promoted if enough </a:t>
            </a:r>
            <a:r>
              <a:rPr lang="en-GB" dirty="0" smtClean="0"/>
              <a:t>points </a:t>
            </a:r>
            <a:r>
              <a:rPr lang="en-GB" dirty="0"/>
              <a:t>are collected</a:t>
            </a:r>
          </a:p>
          <a:p>
            <a:endParaRPr lang="en-US" dirty="0"/>
          </a:p>
        </p:txBody>
      </p:sp>
      <p:sp>
        <p:nvSpPr>
          <p:cNvPr id="4" name="Title 3"/>
          <p:cNvSpPr>
            <a:spLocks noGrp="1"/>
          </p:cNvSpPr>
          <p:nvPr>
            <p:ph type="title"/>
          </p:nvPr>
        </p:nvSpPr>
        <p:spPr>
          <a:xfrm>
            <a:off x="457200" y="274638"/>
            <a:ext cx="8686800" cy="548355"/>
          </a:xfrm>
        </p:spPr>
        <p:txBody>
          <a:bodyPr/>
          <a:lstStyle/>
          <a:p>
            <a:r>
              <a:rPr lang="en-US" dirty="0"/>
              <a:t>Basic requirements</a:t>
            </a:r>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19</a:t>
            </a:fld>
            <a:endParaRPr lang="en-US" dirty="0"/>
          </a:p>
        </p:txBody>
      </p:sp>
    </p:spTree>
    <p:extLst>
      <p:ext uri="{BB962C8B-B14F-4D97-AF65-F5344CB8AC3E}">
        <p14:creationId xmlns:p14="http://schemas.microsoft.com/office/powerpoint/2010/main" val="613003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endParaRPr lang="en-US" dirty="0"/>
          </a:p>
        </p:txBody>
      </p:sp>
      <p:sp>
        <p:nvSpPr>
          <p:cNvPr id="7" name="Content Placeholder 6"/>
          <p:cNvSpPr>
            <a:spLocks noGrp="1"/>
          </p:cNvSpPr>
          <p:nvPr>
            <p:ph sz="quarter" idx="14"/>
          </p:nvPr>
        </p:nvSpPr>
        <p:spPr/>
        <p:txBody>
          <a:bodyPr/>
          <a:lstStyle/>
          <a:p>
            <a:r>
              <a:rPr lang="en-US" dirty="0" smtClean="0">
                <a:solidFill>
                  <a:schemeClr val="tx1"/>
                </a:solidFill>
              </a:rPr>
              <a:t>Introduction</a:t>
            </a:r>
          </a:p>
          <a:p>
            <a:r>
              <a:rPr lang="en-US" dirty="0" smtClean="0">
                <a:solidFill>
                  <a:schemeClr val="tx1"/>
                </a:solidFill>
              </a:rPr>
              <a:t>Design UML Class diagram for the traveling domain</a:t>
            </a:r>
          </a:p>
          <a:p>
            <a:r>
              <a:rPr lang="en-US" dirty="0" smtClean="0">
                <a:solidFill>
                  <a:schemeClr val="tx1"/>
                </a:solidFill>
              </a:rPr>
              <a:t>Object-Oriented Principles</a:t>
            </a:r>
            <a:endParaRPr lang="hu-HU" dirty="0" smtClean="0">
              <a:solidFill>
                <a:schemeClr val="tx1"/>
              </a:solidFill>
            </a:endParaRPr>
          </a:p>
          <a:p>
            <a:r>
              <a:rPr lang="en-US" dirty="0" smtClean="0">
                <a:solidFill>
                  <a:schemeClr val="tx1"/>
                </a:solidFill>
              </a:rPr>
              <a:t>Redesign the Class diagram</a:t>
            </a:r>
          </a:p>
          <a:p>
            <a:endParaRPr lang="en-US" dirty="0"/>
          </a:p>
        </p:txBody>
      </p:sp>
      <p:sp>
        <p:nvSpPr>
          <p:cNvPr id="5" name="Title 4"/>
          <p:cNvSpPr>
            <a:spLocks noGrp="1"/>
          </p:cNvSpPr>
          <p:nvPr>
            <p:ph type="title"/>
          </p:nvPr>
        </p:nvSpPr>
        <p:spPr/>
        <p:txBody>
          <a:bodyPr/>
          <a:lstStyle/>
          <a:p>
            <a:r>
              <a:rPr lang="hu-HU" dirty="0" smtClean="0"/>
              <a:t>Agenda</a:t>
            </a:r>
            <a:endParaRPr lang="en-US" dirty="0"/>
          </a:p>
        </p:txBody>
      </p:sp>
      <p:sp>
        <p:nvSpPr>
          <p:cNvPr id="4" name="Footer Placeholder 3"/>
          <p:cNvSpPr>
            <a:spLocks noGrp="1"/>
          </p:cNvSpPr>
          <p:nvPr>
            <p:ph type="ftr" sz="quarter" idx="16"/>
          </p:nvPr>
        </p:nvSpPr>
        <p:spPr/>
        <p:txBody>
          <a:bodyPr/>
          <a:lstStyle/>
          <a:p>
            <a:r>
              <a:rPr lang="en-US" smtClean="0">
                <a:cs typeface="Arial" charset="0"/>
              </a:rPr>
              <a:t>Confidential</a:t>
            </a:r>
            <a:endParaRPr lang="en-US" dirty="0"/>
          </a:p>
        </p:txBody>
      </p:sp>
    </p:spTree>
    <p:extLst>
      <p:ext uri="{BB962C8B-B14F-4D97-AF65-F5344CB8AC3E}">
        <p14:creationId xmlns:p14="http://schemas.microsoft.com/office/powerpoint/2010/main" val="755525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96402"/>
            <a:ext cx="6400800" cy="1846659"/>
          </a:xfrm>
        </p:spPr>
        <p:txBody>
          <a:bodyPr/>
          <a:lstStyle/>
          <a:p>
            <a:r>
              <a:rPr lang="en-US" dirty="0" smtClean="0"/>
              <a:t>Object-</a:t>
            </a:r>
            <a:r>
              <a:rPr lang="en-US" dirty="0"/>
              <a:t>o</a:t>
            </a:r>
            <a:r>
              <a:rPr lang="en-US" dirty="0" smtClean="0"/>
              <a:t>riented </a:t>
            </a:r>
            <a:r>
              <a:rPr lang="en-US" dirty="0"/>
              <a:t>Principles</a:t>
            </a:r>
            <a:br>
              <a:rPr lang="en-US" dirty="0"/>
            </a:br>
            <a:endParaRPr lang="en-US" dirty="0"/>
          </a:p>
        </p:txBody>
      </p:sp>
      <p:sp>
        <p:nvSpPr>
          <p:cNvPr id="3" name="Text Placeholder 2"/>
          <p:cNvSpPr>
            <a:spLocks noGrp="1"/>
          </p:cNvSpPr>
          <p:nvPr>
            <p:ph type="body" idx="1"/>
          </p:nvPr>
        </p:nvSpPr>
        <p:spPr>
          <a:xfrm>
            <a:off x="0" y="2984111"/>
            <a:ext cx="6400800" cy="526298"/>
          </a:xfrm>
        </p:spPr>
        <p:txBody>
          <a:bodyPr/>
          <a:lstStyle/>
          <a:p>
            <a:r>
              <a:rPr lang="en-US" dirty="0" smtClean="0"/>
              <a:t>Object-oriented Principles</a:t>
            </a:r>
            <a:endParaRPr lang="en-US" dirty="0"/>
          </a:p>
        </p:txBody>
      </p:sp>
      <p:sp>
        <p:nvSpPr>
          <p:cNvPr id="4" name="Footer Placeholder 3"/>
          <p:cNvSpPr>
            <a:spLocks noGrp="1"/>
          </p:cNvSpPr>
          <p:nvPr>
            <p:ph type="ftr" sz="quarter" idx="11"/>
          </p:nvPr>
        </p:nvSpPr>
        <p:spPr/>
        <p:txBody>
          <a:bodyPr/>
          <a:lstStyle/>
          <a:p>
            <a:r>
              <a:rPr lang="en-US" smtClean="0"/>
              <a:t>Confidential</a:t>
            </a:r>
            <a:endParaRPr lang="en-US" dirty="0"/>
          </a:p>
        </p:txBody>
      </p:sp>
      <p:sp>
        <p:nvSpPr>
          <p:cNvPr id="5" name="Slide Number Placeholder 4"/>
          <p:cNvSpPr>
            <a:spLocks noGrp="1"/>
          </p:cNvSpPr>
          <p:nvPr>
            <p:ph type="sldNum" sz="quarter" idx="12"/>
          </p:nvPr>
        </p:nvSpPr>
        <p:spPr/>
        <p:txBody>
          <a:bodyPr/>
          <a:lstStyle/>
          <a:p>
            <a:fld id="{F39628E0-47A7-46CE-98F3-6986F46F7576}" type="slidenum">
              <a:rPr lang="en-US" smtClean="0"/>
              <a:pPr/>
              <a:t>20</a:t>
            </a:fld>
            <a:endParaRPr lang="en-US" dirty="0"/>
          </a:p>
        </p:txBody>
      </p:sp>
      <p:sp>
        <p:nvSpPr>
          <p:cNvPr id="6" name="Text Placeholder 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200726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endParaRPr lang="en-US"/>
          </a:p>
        </p:txBody>
      </p:sp>
      <p:sp>
        <p:nvSpPr>
          <p:cNvPr id="9" name="Content Placeholder 8"/>
          <p:cNvSpPr>
            <a:spLocks noGrp="1"/>
          </p:cNvSpPr>
          <p:nvPr>
            <p:ph sz="quarter" idx="14"/>
          </p:nvPr>
        </p:nvSpPr>
        <p:spPr/>
        <p:txBody>
          <a:bodyPr anchor="ctr"/>
          <a:lstStyle/>
          <a:p>
            <a:r>
              <a:rPr lang="en-US" b="1" dirty="0"/>
              <a:t>A</a:t>
            </a:r>
            <a:r>
              <a:rPr lang="en-US" dirty="0"/>
              <a:t>bstraction</a:t>
            </a:r>
          </a:p>
          <a:p>
            <a:r>
              <a:rPr lang="en-US" b="1" dirty="0" smtClean="0"/>
              <a:t>P</a:t>
            </a:r>
            <a:r>
              <a:rPr lang="en-US" dirty="0" smtClean="0"/>
              <a:t>olymorphism</a:t>
            </a:r>
          </a:p>
          <a:p>
            <a:r>
              <a:rPr lang="en-US" b="1" dirty="0" smtClean="0"/>
              <a:t>I</a:t>
            </a:r>
            <a:r>
              <a:rPr lang="en-US" dirty="0" smtClean="0"/>
              <a:t>nheritance</a:t>
            </a:r>
            <a:endParaRPr lang="en-US" dirty="0"/>
          </a:p>
          <a:p>
            <a:r>
              <a:rPr lang="en-US" b="1" dirty="0"/>
              <a:t>E</a:t>
            </a:r>
            <a:r>
              <a:rPr lang="en-US" dirty="0"/>
              <a:t>ncapsulation and Information </a:t>
            </a:r>
            <a:r>
              <a:rPr lang="en-US" dirty="0" smtClean="0"/>
              <a:t>hiding</a:t>
            </a:r>
            <a:endParaRPr lang="en-US" dirty="0"/>
          </a:p>
        </p:txBody>
      </p:sp>
      <p:sp>
        <p:nvSpPr>
          <p:cNvPr id="7" name="Title 6"/>
          <p:cNvSpPr>
            <a:spLocks noGrp="1"/>
          </p:cNvSpPr>
          <p:nvPr>
            <p:ph type="title"/>
          </p:nvPr>
        </p:nvSpPr>
        <p:spPr>
          <a:xfrm>
            <a:off x="457200" y="274638"/>
            <a:ext cx="8686800" cy="548355"/>
          </a:xfrm>
        </p:spPr>
        <p:txBody>
          <a:bodyPr/>
          <a:lstStyle/>
          <a:p>
            <a:r>
              <a:rPr lang="en-US" dirty="0" smtClean="0"/>
              <a:t>Core OO concepts</a:t>
            </a:r>
            <a:endParaRPr lang="en-US" dirty="0"/>
          </a:p>
        </p:txBody>
      </p:sp>
      <p:sp>
        <p:nvSpPr>
          <p:cNvPr id="4" name="Footer Placeholder 3"/>
          <p:cNvSpPr>
            <a:spLocks noGrp="1"/>
          </p:cNvSpPr>
          <p:nvPr>
            <p:ph type="ftr" sz="quarter" idx="16"/>
          </p:nvPr>
        </p:nvSpPr>
        <p:spPr/>
        <p:txBody>
          <a:bodyPr/>
          <a:lstStyle/>
          <a:p>
            <a:r>
              <a:rPr lang="en-US" smtClean="0"/>
              <a:t>Confidential</a:t>
            </a:r>
            <a:endParaRPr lang="en-US" dirty="0"/>
          </a:p>
        </p:txBody>
      </p:sp>
      <p:sp>
        <p:nvSpPr>
          <p:cNvPr id="5" name="Slide Number Placeholder 4"/>
          <p:cNvSpPr>
            <a:spLocks noGrp="1"/>
          </p:cNvSpPr>
          <p:nvPr>
            <p:ph type="sldNum" sz="quarter" idx="17"/>
          </p:nvPr>
        </p:nvSpPr>
        <p:spPr/>
        <p:txBody>
          <a:bodyPr/>
          <a:lstStyle/>
          <a:p>
            <a:fld id="{F39628E0-47A7-46CE-98F3-6986F46F7576}" type="slidenum">
              <a:rPr lang="en-US" smtClean="0"/>
              <a:pPr/>
              <a:t>21</a:t>
            </a:fld>
            <a:endParaRPr lang="en-US" dirty="0"/>
          </a:p>
        </p:txBody>
      </p:sp>
    </p:spTree>
    <p:extLst>
      <p:ext uri="{BB962C8B-B14F-4D97-AF65-F5344CB8AC3E}">
        <p14:creationId xmlns:p14="http://schemas.microsoft.com/office/powerpoint/2010/main" val="722388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normAutofit/>
          </a:bodyPr>
          <a:lstStyle/>
          <a:p>
            <a:r>
              <a:rPr lang="en-GB" dirty="0"/>
              <a:t>Encapsulation </a:t>
            </a:r>
          </a:p>
          <a:p>
            <a:pPr lvl="1"/>
            <a:r>
              <a:rPr lang="en-GB" dirty="0"/>
              <a:t>Bundle data with the operations</a:t>
            </a:r>
          </a:p>
          <a:p>
            <a:r>
              <a:rPr lang="en-GB" dirty="0"/>
              <a:t>Information hiding</a:t>
            </a:r>
          </a:p>
          <a:p>
            <a:pPr lvl="1"/>
            <a:r>
              <a:rPr lang="en-GB" dirty="0"/>
              <a:t>Hiding implementation details (not just the attributes)</a:t>
            </a:r>
          </a:p>
          <a:p>
            <a:pPr lvl="1"/>
            <a:r>
              <a:rPr lang="en-GB" dirty="0"/>
              <a:t>Hiding internal concepts</a:t>
            </a:r>
          </a:p>
          <a:p>
            <a:pPr lvl="1"/>
            <a:r>
              <a:rPr lang="en-GB" dirty="0"/>
              <a:t>Protect components of the object from external entities</a:t>
            </a:r>
          </a:p>
          <a:p>
            <a:pPr marL="0" indent="0">
              <a:buNone/>
            </a:pPr>
            <a:endParaRPr lang="en-GB" dirty="0"/>
          </a:p>
          <a:p>
            <a:endParaRPr lang="en-US" dirty="0"/>
          </a:p>
        </p:txBody>
      </p:sp>
      <p:sp>
        <p:nvSpPr>
          <p:cNvPr id="4" name="Title 3"/>
          <p:cNvSpPr>
            <a:spLocks noGrp="1"/>
          </p:cNvSpPr>
          <p:nvPr>
            <p:ph type="title"/>
          </p:nvPr>
        </p:nvSpPr>
        <p:spPr>
          <a:xfrm>
            <a:off x="457200" y="274638"/>
            <a:ext cx="8686800" cy="548355"/>
          </a:xfrm>
        </p:spPr>
        <p:txBody>
          <a:bodyPr/>
          <a:lstStyle/>
          <a:p>
            <a:r>
              <a:rPr lang="en-US" dirty="0" smtClean="0"/>
              <a:t>Encapsulation and Information hiding</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22</a:t>
            </a:fld>
            <a:endParaRPr lang="en-US" dirty="0"/>
          </a:p>
        </p:txBody>
      </p:sp>
    </p:spTree>
    <p:extLst>
      <p:ext uri="{BB962C8B-B14F-4D97-AF65-F5344CB8AC3E}">
        <p14:creationId xmlns:p14="http://schemas.microsoft.com/office/powerpoint/2010/main" val="1180849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normAutofit/>
          </a:bodyPr>
          <a:lstStyle/>
          <a:p>
            <a:pPr marL="0" indent="0">
              <a:buNone/>
            </a:pPr>
            <a:r>
              <a:rPr lang="en-US" b="1" dirty="0" smtClean="0"/>
              <a:t>Definition</a:t>
            </a:r>
          </a:p>
          <a:p>
            <a:pPr marL="0" indent="0">
              <a:buNone/>
            </a:pPr>
            <a:r>
              <a:rPr lang="hu-HU" dirty="0" smtClean="0"/>
              <a:t>P</a:t>
            </a:r>
            <a:r>
              <a:rPr lang="en-GB" dirty="0" smtClean="0"/>
              <a:t>reserving </a:t>
            </a:r>
            <a:r>
              <a:rPr lang="en-GB" dirty="0"/>
              <a:t>information that is relevant in a given context, and forgetting information that is irrelevant in that </a:t>
            </a:r>
            <a:r>
              <a:rPr lang="en-GB" dirty="0" smtClean="0"/>
              <a:t>context</a:t>
            </a:r>
            <a:endParaRPr lang="hu-HU" dirty="0" smtClean="0"/>
          </a:p>
          <a:p>
            <a:pPr lvl="1"/>
            <a:endParaRPr lang="hu-HU" dirty="0" smtClean="0"/>
          </a:p>
        </p:txBody>
      </p:sp>
      <p:sp>
        <p:nvSpPr>
          <p:cNvPr id="4" name="Title 3"/>
          <p:cNvSpPr>
            <a:spLocks noGrp="1"/>
          </p:cNvSpPr>
          <p:nvPr>
            <p:ph type="title"/>
          </p:nvPr>
        </p:nvSpPr>
        <p:spPr>
          <a:xfrm>
            <a:off x="457200" y="274638"/>
            <a:ext cx="8686800" cy="548355"/>
          </a:xfrm>
        </p:spPr>
        <p:txBody>
          <a:bodyPr/>
          <a:lstStyle/>
          <a:p>
            <a:r>
              <a:rPr lang="en-US" dirty="0"/>
              <a:t>Abstraction</a:t>
            </a:r>
            <a:r>
              <a:rPr lang="en-US" b="0" dirty="0"/>
              <a:t> </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23</a:t>
            </a:fld>
            <a:endParaRPr lang="en-US" dirty="0"/>
          </a:p>
        </p:txBody>
      </p:sp>
    </p:spTree>
    <p:extLst>
      <p:ext uri="{BB962C8B-B14F-4D97-AF65-F5344CB8AC3E}">
        <p14:creationId xmlns:p14="http://schemas.microsoft.com/office/powerpoint/2010/main" val="1664460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pic>
        <p:nvPicPr>
          <p:cNvPr id="7" name="Content Placeholder 6"/>
          <p:cNvPicPr>
            <a:picLocks noGrp="1" noChangeAspect="1"/>
          </p:cNvPicPr>
          <p:nvPr>
            <p:ph sz="quarter" idx="14"/>
          </p:nvPr>
        </p:nvPicPr>
        <p:blipFill>
          <a:blip r:embed="rId2"/>
          <a:stretch>
            <a:fillRect/>
          </a:stretch>
        </p:blipFill>
        <p:spPr>
          <a:xfrm>
            <a:off x="1344682" y="990600"/>
            <a:ext cx="6805045" cy="4876800"/>
          </a:xfrm>
          <a:prstGeom prst="rect">
            <a:avLst/>
          </a:prstGeom>
        </p:spPr>
      </p:pic>
      <p:sp>
        <p:nvSpPr>
          <p:cNvPr id="4" name="Title 3"/>
          <p:cNvSpPr>
            <a:spLocks noGrp="1"/>
          </p:cNvSpPr>
          <p:nvPr>
            <p:ph type="title"/>
          </p:nvPr>
        </p:nvSpPr>
        <p:spPr>
          <a:xfrm>
            <a:off x="457200" y="274638"/>
            <a:ext cx="8686800" cy="548355"/>
          </a:xfrm>
        </p:spPr>
        <p:txBody>
          <a:bodyPr/>
          <a:lstStyle/>
          <a:p>
            <a:r>
              <a:rPr lang="en-US" dirty="0"/>
              <a:t>Abstraction</a:t>
            </a:r>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24</a:t>
            </a:fld>
            <a:endParaRPr lang="en-US" dirty="0"/>
          </a:p>
        </p:txBody>
      </p:sp>
      <p:sp>
        <p:nvSpPr>
          <p:cNvPr id="8" name="TextBox 7"/>
          <p:cNvSpPr txBox="1"/>
          <p:nvPr/>
        </p:nvSpPr>
        <p:spPr>
          <a:xfrm>
            <a:off x="2759060" y="5867400"/>
            <a:ext cx="5943600" cy="287709"/>
          </a:xfrm>
          <a:prstGeom prst="rect">
            <a:avLst/>
          </a:prstGeom>
          <a:noFill/>
        </p:spPr>
        <p:txBody>
          <a:bodyPr wrap="square" rtlCol="0">
            <a:spAutoFit/>
          </a:bodyPr>
          <a:lstStyle/>
          <a:p>
            <a:pPr algn="r"/>
            <a:r>
              <a:rPr lang="en-US" sz="1200" dirty="0" smtClean="0"/>
              <a:t>Source: </a:t>
            </a:r>
            <a:r>
              <a:rPr lang="en-GB" sz="1200" dirty="0" smtClean="0"/>
              <a:t>Object-Oriented Analysis </a:t>
            </a:r>
            <a:r>
              <a:rPr lang="en-GB" sz="1200" dirty="0"/>
              <a:t>and </a:t>
            </a:r>
            <a:r>
              <a:rPr lang="en-GB" sz="1200" dirty="0" smtClean="0"/>
              <a:t>Design with Applications, Addison-Wesley</a:t>
            </a:r>
            <a:endParaRPr lang="en-US" sz="1200" dirty="0"/>
          </a:p>
        </p:txBody>
      </p:sp>
    </p:spTree>
    <p:extLst>
      <p:ext uri="{BB962C8B-B14F-4D97-AF65-F5344CB8AC3E}">
        <p14:creationId xmlns:p14="http://schemas.microsoft.com/office/powerpoint/2010/main" val="1307580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lstStyle/>
          <a:p>
            <a:r>
              <a:rPr lang="en-US" dirty="0" smtClean="0"/>
              <a:t>Managing </a:t>
            </a:r>
            <a:r>
              <a:rPr lang="en-US" dirty="0"/>
              <a:t>complexity</a:t>
            </a:r>
          </a:p>
          <a:p>
            <a:r>
              <a:rPr lang="en-US" dirty="0"/>
              <a:t>Modeling a concept </a:t>
            </a:r>
          </a:p>
          <a:p>
            <a:r>
              <a:rPr lang="en-GB" dirty="0"/>
              <a:t>Use abstractions whenever suitable in order to avoid duplication</a:t>
            </a:r>
          </a:p>
          <a:p>
            <a:r>
              <a:rPr lang="en-GB" dirty="0"/>
              <a:t>Represent an unbounded group of possible behaviours</a:t>
            </a:r>
          </a:p>
          <a:p>
            <a:r>
              <a:rPr lang="en-GB" dirty="0"/>
              <a:t>Abstract entities are the most stable in the system</a:t>
            </a:r>
            <a:endParaRPr lang="en-US" dirty="0"/>
          </a:p>
          <a:p>
            <a:endParaRPr lang="en-US" dirty="0"/>
          </a:p>
        </p:txBody>
      </p:sp>
      <p:sp>
        <p:nvSpPr>
          <p:cNvPr id="4" name="Title 3"/>
          <p:cNvSpPr>
            <a:spLocks noGrp="1"/>
          </p:cNvSpPr>
          <p:nvPr>
            <p:ph type="title"/>
          </p:nvPr>
        </p:nvSpPr>
        <p:spPr>
          <a:xfrm>
            <a:off x="457200" y="274638"/>
            <a:ext cx="8686800" cy="548355"/>
          </a:xfrm>
        </p:spPr>
        <p:txBody>
          <a:bodyPr/>
          <a:lstStyle/>
          <a:p>
            <a:r>
              <a:rPr lang="en-US" dirty="0" smtClean="0"/>
              <a:t>Usage of Abstraction</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25</a:t>
            </a:fld>
            <a:endParaRPr lang="en-US" dirty="0"/>
          </a:p>
        </p:txBody>
      </p:sp>
    </p:spTree>
    <p:extLst>
      <p:ext uri="{BB962C8B-B14F-4D97-AF65-F5344CB8AC3E}">
        <p14:creationId xmlns:p14="http://schemas.microsoft.com/office/powerpoint/2010/main" val="1044948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lstStyle/>
          <a:p>
            <a:r>
              <a:rPr lang="en-GB" dirty="0" smtClean="0"/>
              <a:t>Deriving </a:t>
            </a:r>
            <a:r>
              <a:rPr lang="en-GB" dirty="0"/>
              <a:t>a new class from an existing </a:t>
            </a:r>
            <a:r>
              <a:rPr lang="en-GB" dirty="0" smtClean="0"/>
              <a:t>one</a:t>
            </a:r>
          </a:p>
          <a:p>
            <a:r>
              <a:rPr lang="en-US" dirty="0" smtClean="0"/>
              <a:t>Strongest </a:t>
            </a:r>
            <a:r>
              <a:rPr lang="en-US" dirty="0"/>
              <a:t>relationship </a:t>
            </a:r>
            <a:r>
              <a:rPr lang="en-US" dirty="0" smtClean="0"/>
              <a:t>between classes</a:t>
            </a:r>
          </a:p>
          <a:p>
            <a:r>
              <a:rPr lang="en-US" dirty="0" smtClean="0"/>
              <a:t>Usage</a:t>
            </a:r>
          </a:p>
          <a:p>
            <a:pPr lvl="1"/>
            <a:r>
              <a:rPr lang="en-US" dirty="0" smtClean="0"/>
              <a:t>Mechanism </a:t>
            </a:r>
            <a:r>
              <a:rPr lang="en-US" dirty="0"/>
              <a:t>for code </a:t>
            </a:r>
            <a:r>
              <a:rPr lang="en-US" dirty="0" smtClean="0"/>
              <a:t>reuse</a:t>
            </a:r>
          </a:p>
          <a:p>
            <a:pPr lvl="1"/>
            <a:r>
              <a:rPr lang="en-US" dirty="0" smtClean="0"/>
              <a:t>Establishes </a:t>
            </a:r>
            <a:r>
              <a:rPr lang="en-US" dirty="0"/>
              <a:t>an </a:t>
            </a:r>
            <a:r>
              <a:rPr lang="en-US" i="1" dirty="0"/>
              <a:t>is-a</a:t>
            </a:r>
            <a:r>
              <a:rPr lang="en-US" dirty="0"/>
              <a:t> </a:t>
            </a:r>
            <a:r>
              <a:rPr lang="en-US" dirty="0" smtClean="0"/>
              <a:t>relationship</a:t>
            </a:r>
          </a:p>
          <a:p>
            <a:pPr lvl="1"/>
            <a:r>
              <a:rPr lang="en-GB" dirty="0" smtClean="0"/>
              <a:t>Allow </a:t>
            </a:r>
            <a:r>
              <a:rPr lang="en-GB" dirty="0"/>
              <a:t>independent extensions of the </a:t>
            </a:r>
            <a:r>
              <a:rPr lang="en-GB" dirty="0" smtClean="0"/>
              <a:t>original class</a:t>
            </a:r>
            <a:endParaRPr lang="en-US" dirty="0"/>
          </a:p>
        </p:txBody>
      </p:sp>
      <p:sp>
        <p:nvSpPr>
          <p:cNvPr id="4" name="Title 3"/>
          <p:cNvSpPr>
            <a:spLocks noGrp="1"/>
          </p:cNvSpPr>
          <p:nvPr>
            <p:ph type="title"/>
          </p:nvPr>
        </p:nvSpPr>
        <p:spPr>
          <a:xfrm>
            <a:off x="457200" y="274638"/>
            <a:ext cx="8686800" cy="548355"/>
          </a:xfrm>
        </p:spPr>
        <p:txBody>
          <a:bodyPr/>
          <a:lstStyle/>
          <a:p>
            <a:r>
              <a:rPr lang="en-US" dirty="0"/>
              <a:t>Inheritance</a:t>
            </a:r>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26</a:t>
            </a:fld>
            <a:endParaRPr lang="en-US" dirty="0"/>
          </a:p>
        </p:txBody>
      </p:sp>
    </p:spTree>
    <p:extLst>
      <p:ext uri="{BB962C8B-B14F-4D97-AF65-F5344CB8AC3E}">
        <p14:creationId xmlns:p14="http://schemas.microsoft.com/office/powerpoint/2010/main" val="15740194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lstStyle/>
          <a:p>
            <a:r>
              <a:rPr lang="en-GB" dirty="0" smtClean="0"/>
              <a:t>Provision </a:t>
            </a:r>
            <a:r>
              <a:rPr lang="en-GB" dirty="0"/>
              <a:t>of a single interface to entities of different </a:t>
            </a:r>
            <a:r>
              <a:rPr lang="en-GB" dirty="0" smtClean="0"/>
              <a:t>types</a:t>
            </a:r>
          </a:p>
          <a:p>
            <a:endParaRPr lang="en-GB" dirty="0"/>
          </a:p>
          <a:p>
            <a:r>
              <a:rPr lang="en-US" dirty="0" smtClean="0"/>
              <a:t>Kinds </a:t>
            </a:r>
            <a:r>
              <a:rPr lang="en-US" dirty="0"/>
              <a:t>of </a:t>
            </a:r>
            <a:r>
              <a:rPr lang="en-US" dirty="0" smtClean="0"/>
              <a:t>polymorphism</a:t>
            </a:r>
          </a:p>
          <a:p>
            <a:pPr lvl="1"/>
            <a:r>
              <a:rPr lang="en-GB" dirty="0"/>
              <a:t>function overloading</a:t>
            </a:r>
          </a:p>
          <a:p>
            <a:pPr lvl="1"/>
            <a:r>
              <a:rPr lang="en-GB" dirty="0"/>
              <a:t>generic programming</a:t>
            </a:r>
          </a:p>
          <a:p>
            <a:pPr lvl="1"/>
            <a:r>
              <a:rPr lang="en-GB" dirty="0" smtClean="0"/>
              <a:t>function override (</a:t>
            </a:r>
            <a:r>
              <a:rPr lang="en-GB" dirty="0"/>
              <a:t>OO polymorphism)</a:t>
            </a:r>
            <a:endParaRPr lang="en-GB" dirty="0" smtClean="0"/>
          </a:p>
          <a:p>
            <a:pPr lvl="1"/>
            <a:endParaRPr lang="en-US" dirty="0"/>
          </a:p>
        </p:txBody>
      </p:sp>
      <p:sp>
        <p:nvSpPr>
          <p:cNvPr id="4" name="Title 3"/>
          <p:cNvSpPr>
            <a:spLocks noGrp="1"/>
          </p:cNvSpPr>
          <p:nvPr>
            <p:ph type="title"/>
          </p:nvPr>
        </p:nvSpPr>
        <p:spPr>
          <a:xfrm>
            <a:off x="457200" y="274638"/>
            <a:ext cx="8686800" cy="548355"/>
          </a:xfrm>
        </p:spPr>
        <p:txBody>
          <a:bodyPr/>
          <a:lstStyle/>
          <a:p>
            <a:r>
              <a:rPr lang="en-US" dirty="0"/>
              <a:t>Polymorphism</a:t>
            </a:r>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27</a:t>
            </a:fld>
            <a:endParaRPr lang="en-US" dirty="0"/>
          </a:p>
        </p:txBody>
      </p:sp>
    </p:spTree>
    <p:extLst>
      <p:ext uri="{BB962C8B-B14F-4D97-AF65-F5344CB8AC3E}">
        <p14:creationId xmlns:p14="http://schemas.microsoft.com/office/powerpoint/2010/main" val="1778599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lstStyle/>
          <a:p>
            <a:r>
              <a:rPr lang="en-GB" dirty="0"/>
              <a:t>Inheritance</a:t>
            </a:r>
          </a:p>
          <a:p>
            <a:r>
              <a:rPr lang="en-GB" dirty="0"/>
              <a:t>Implementation  </a:t>
            </a:r>
          </a:p>
          <a:p>
            <a:r>
              <a:rPr lang="en-GB" dirty="0"/>
              <a:t>Composition</a:t>
            </a:r>
          </a:p>
          <a:p>
            <a:r>
              <a:rPr lang="en-GB" dirty="0"/>
              <a:t>Aggregation</a:t>
            </a:r>
          </a:p>
          <a:p>
            <a:r>
              <a:rPr lang="en-GB" dirty="0"/>
              <a:t>Association</a:t>
            </a:r>
          </a:p>
          <a:p>
            <a:r>
              <a:rPr lang="en-GB" dirty="0"/>
              <a:t>Dependency</a:t>
            </a:r>
          </a:p>
        </p:txBody>
      </p:sp>
      <p:sp>
        <p:nvSpPr>
          <p:cNvPr id="4" name="Title 3"/>
          <p:cNvSpPr>
            <a:spLocks noGrp="1"/>
          </p:cNvSpPr>
          <p:nvPr>
            <p:ph type="title"/>
          </p:nvPr>
        </p:nvSpPr>
        <p:spPr>
          <a:xfrm>
            <a:off x="457200" y="274638"/>
            <a:ext cx="8686800" cy="548355"/>
          </a:xfrm>
        </p:spPr>
        <p:txBody>
          <a:bodyPr/>
          <a:lstStyle/>
          <a:p>
            <a:r>
              <a:rPr lang="en-US" dirty="0" smtClean="0"/>
              <a:t>Possible relationships</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28</a:t>
            </a:fld>
            <a:endParaRPr lang="en-US" dirty="0"/>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2831" y="1418067"/>
            <a:ext cx="161925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3363" y="1998346"/>
            <a:ext cx="17049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4" cstate="print"/>
          <a:srcRect/>
          <a:stretch>
            <a:fillRect/>
          </a:stretch>
        </p:blipFill>
        <p:spPr bwMode="auto">
          <a:xfrm>
            <a:off x="4024312" y="2686051"/>
            <a:ext cx="1743075" cy="333375"/>
          </a:xfrm>
          <a:prstGeom prst="rect">
            <a:avLst/>
          </a:prstGeom>
          <a:noFill/>
          <a:ln w="9525">
            <a:noFill/>
            <a:miter lim="800000"/>
            <a:headEnd/>
            <a:tailEnd/>
          </a:ln>
        </p:spPr>
      </p:pic>
      <p:pic>
        <p:nvPicPr>
          <p:cNvPr id="16" name="Picture 2"/>
          <p:cNvPicPr>
            <a:picLocks noChangeAspect="1" noChangeArrowheads="1"/>
          </p:cNvPicPr>
          <p:nvPr/>
        </p:nvPicPr>
        <p:blipFill>
          <a:blip r:embed="rId5" cstate="print"/>
          <a:srcRect/>
          <a:stretch>
            <a:fillRect/>
          </a:stretch>
        </p:blipFill>
        <p:spPr bwMode="auto">
          <a:xfrm>
            <a:off x="4043363" y="3371470"/>
            <a:ext cx="1647825" cy="314325"/>
          </a:xfrm>
          <a:prstGeom prst="rect">
            <a:avLst/>
          </a:prstGeom>
          <a:noFill/>
          <a:ln w="9525">
            <a:noFill/>
            <a:miter lim="800000"/>
            <a:headEnd/>
            <a:tailEnd/>
          </a:ln>
        </p:spPr>
      </p:pic>
      <p:pic>
        <p:nvPicPr>
          <p:cNvPr id="17"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29075" y="4052698"/>
            <a:ext cx="167640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38600" y="4632008"/>
            <a:ext cx="166687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553200" y="1390563"/>
            <a:ext cx="1056700" cy="369332"/>
          </a:xfrm>
          <a:prstGeom prst="rect">
            <a:avLst/>
          </a:prstGeom>
          <a:noFill/>
        </p:spPr>
        <p:txBody>
          <a:bodyPr wrap="none" rtlCol="0">
            <a:spAutoFit/>
          </a:bodyPr>
          <a:lstStyle/>
          <a:p>
            <a:r>
              <a:rPr lang="en-US" b="1" dirty="0" smtClean="0"/>
              <a:t>extends</a:t>
            </a:r>
            <a:endParaRPr lang="en-US" b="1" dirty="0"/>
          </a:p>
        </p:txBody>
      </p:sp>
      <p:sp>
        <p:nvSpPr>
          <p:cNvPr id="19" name="TextBox 18"/>
          <p:cNvSpPr txBox="1"/>
          <p:nvPr/>
        </p:nvSpPr>
        <p:spPr>
          <a:xfrm>
            <a:off x="6553200" y="1998345"/>
            <a:ext cx="1467068" cy="369332"/>
          </a:xfrm>
          <a:prstGeom prst="rect">
            <a:avLst/>
          </a:prstGeom>
          <a:noFill/>
        </p:spPr>
        <p:txBody>
          <a:bodyPr wrap="none" rtlCol="0">
            <a:spAutoFit/>
          </a:bodyPr>
          <a:lstStyle/>
          <a:p>
            <a:r>
              <a:rPr lang="en-US" b="1" dirty="0" smtClean="0"/>
              <a:t>implements</a:t>
            </a:r>
            <a:endParaRPr lang="en-US" b="1" dirty="0"/>
          </a:p>
        </p:txBody>
      </p:sp>
      <p:sp>
        <p:nvSpPr>
          <p:cNvPr id="8" name="Right Brace 7"/>
          <p:cNvSpPr/>
          <p:nvPr/>
        </p:nvSpPr>
        <p:spPr>
          <a:xfrm>
            <a:off x="5867400" y="2686051"/>
            <a:ext cx="457200" cy="163334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6572436" y="3254724"/>
            <a:ext cx="806631" cy="369332"/>
          </a:xfrm>
          <a:prstGeom prst="rect">
            <a:avLst/>
          </a:prstGeom>
          <a:noFill/>
        </p:spPr>
        <p:txBody>
          <a:bodyPr wrap="none" rtlCol="0">
            <a:spAutoFit/>
          </a:bodyPr>
          <a:lstStyle/>
          <a:p>
            <a:r>
              <a:rPr lang="en-US" dirty="0" smtClean="0"/>
              <a:t>~ field</a:t>
            </a:r>
            <a:endParaRPr lang="en-US" dirty="0"/>
          </a:p>
        </p:txBody>
      </p:sp>
      <p:sp>
        <p:nvSpPr>
          <p:cNvPr id="22" name="TextBox 21"/>
          <p:cNvSpPr txBox="1"/>
          <p:nvPr/>
        </p:nvSpPr>
        <p:spPr>
          <a:xfrm>
            <a:off x="6572435" y="4583668"/>
            <a:ext cx="2020746" cy="369332"/>
          </a:xfrm>
          <a:prstGeom prst="rect">
            <a:avLst/>
          </a:prstGeom>
          <a:noFill/>
        </p:spPr>
        <p:txBody>
          <a:bodyPr wrap="none" rtlCol="0">
            <a:spAutoFit/>
          </a:bodyPr>
          <a:lstStyle/>
          <a:p>
            <a:r>
              <a:rPr lang="hu-HU" dirty="0" smtClean="0"/>
              <a:t>~</a:t>
            </a:r>
            <a:r>
              <a:rPr lang="en-US" dirty="0" smtClean="0"/>
              <a:t> may be affected</a:t>
            </a:r>
            <a:endParaRPr lang="en-US" dirty="0"/>
          </a:p>
        </p:txBody>
      </p:sp>
    </p:spTree>
    <p:extLst>
      <p:ext uri="{BB962C8B-B14F-4D97-AF65-F5344CB8AC3E}">
        <p14:creationId xmlns:p14="http://schemas.microsoft.com/office/powerpoint/2010/main" val="21589203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normAutofit lnSpcReduction="10000"/>
          </a:bodyPr>
          <a:lstStyle/>
          <a:p>
            <a:r>
              <a:rPr lang="en-US" dirty="0" smtClean="0"/>
              <a:t>Prefer </a:t>
            </a:r>
            <a:r>
              <a:rPr lang="en-US" dirty="0"/>
              <a:t>composition </a:t>
            </a:r>
            <a:r>
              <a:rPr lang="en-US" dirty="0" smtClean="0"/>
              <a:t>over inheritance</a:t>
            </a:r>
          </a:p>
          <a:p>
            <a:pPr lvl="1"/>
            <a:r>
              <a:rPr lang="en-US" dirty="0" smtClean="0"/>
              <a:t>Strive for loosely coupled components</a:t>
            </a:r>
          </a:p>
          <a:p>
            <a:pPr lvl="1"/>
            <a:r>
              <a:rPr lang="en-US" dirty="0" smtClean="0"/>
              <a:t>Isolate changes</a:t>
            </a:r>
          </a:p>
          <a:p>
            <a:pPr lvl="1"/>
            <a:r>
              <a:rPr lang="en-US" dirty="0" smtClean="0"/>
              <a:t>Composition may change dynamically (relationship between objects)</a:t>
            </a:r>
          </a:p>
          <a:p>
            <a:pPr lvl="1"/>
            <a:r>
              <a:rPr lang="en-GB" dirty="0"/>
              <a:t>HAS-A can be better than an IS-A </a:t>
            </a:r>
            <a:r>
              <a:rPr lang="en-GB" dirty="0" smtClean="0"/>
              <a:t>relationship</a:t>
            </a:r>
          </a:p>
          <a:p>
            <a:pPr lvl="1"/>
            <a:r>
              <a:rPr lang="en-GB" dirty="0" smtClean="0"/>
              <a:t>Drawbacks</a:t>
            </a:r>
          </a:p>
          <a:p>
            <a:pPr lvl="2"/>
            <a:r>
              <a:rPr lang="en-GB" dirty="0" smtClean="0"/>
              <a:t>Additional complexity (dynamic relationship)</a:t>
            </a:r>
          </a:p>
          <a:p>
            <a:pPr lvl="2"/>
            <a:r>
              <a:rPr lang="en-GB" dirty="0" smtClean="0"/>
              <a:t>May be an </a:t>
            </a:r>
            <a:r>
              <a:rPr lang="en-US" dirty="0"/>
              <a:t>imperfect design</a:t>
            </a:r>
            <a:endParaRPr lang="en-GB" dirty="0"/>
          </a:p>
          <a:p>
            <a:pPr lvl="1"/>
            <a:endParaRPr lang="en-US" dirty="0" smtClean="0"/>
          </a:p>
          <a:p>
            <a:pPr lvl="1"/>
            <a:endParaRPr lang="en-US" dirty="0" smtClean="0"/>
          </a:p>
        </p:txBody>
      </p:sp>
      <p:sp>
        <p:nvSpPr>
          <p:cNvPr id="4" name="Title 3"/>
          <p:cNvSpPr>
            <a:spLocks noGrp="1"/>
          </p:cNvSpPr>
          <p:nvPr>
            <p:ph type="title"/>
          </p:nvPr>
        </p:nvSpPr>
        <p:spPr>
          <a:xfrm>
            <a:off x="457200" y="274638"/>
            <a:ext cx="8686800" cy="548355"/>
          </a:xfrm>
        </p:spPr>
        <p:txBody>
          <a:bodyPr/>
          <a:lstStyle/>
          <a:p>
            <a:r>
              <a:rPr lang="en-US" dirty="0"/>
              <a:t>Inheritance vs. </a:t>
            </a:r>
            <a:r>
              <a:rPr lang="en-US" dirty="0" smtClean="0"/>
              <a:t>Composition</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29</a:t>
            </a:fld>
            <a:endParaRPr lang="en-US" dirty="0"/>
          </a:p>
        </p:txBody>
      </p:sp>
    </p:spTree>
    <p:extLst>
      <p:ext uri="{BB962C8B-B14F-4D97-AF65-F5344CB8AC3E}">
        <p14:creationId xmlns:p14="http://schemas.microsoft.com/office/powerpoint/2010/main" val="3138221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a:xfrm>
            <a:off x="365760" y="1219200"/>
            <a:ext cx="5044440" cy="4876800"/>
          </a:xfrm>
        </p:spPr>
        <p:txBody>
          <a:bodyPr anchor="ctr"/>
          <a:lstStyle/>
          <a:p>
            <a:pPr marL="0" indent="0">
              <a:buNone/>
            </a:pPr>
            <a:r>
              <a:rPr lang="en-GB" i="1" dirty="0" smtClean="0"/>
              <a:t>Controlling </a:t>
            </a:r>
            <a:r>
              <a:rPr lang="en-GB" i="1" dirty="0"/>
              <a:t>complexity is the essence of computer </a:t>
            </a:r>
            <a:r>
              <a:rPr lang="en-GB" i="1" dirty="0" smtClean="0"/>
              <a:t>programming</a:t>
            </a:r>
            <a:endParaRPr lang="en-US" i="1" dirty="0"/>
          </a:p>
        </p:txBody>
      </p:sp>
      <p:sp>
        <p:nvSpPr>
          <p:cNvPr id="4" name="Title 3"/>
          <p:cNvSpPr>
            <a:spLocks noGrp="1"/>
          </p:cNvSpPr>
          <p:nvPr>
            <p:ph type="title"/>
          </p:nvPr>
        </p:nvSpPr>
        <p:spPr>
          <a:xfrm>
            <a:off x="457200" y="274638"/>
            <a:ext cx="8686800" cy="548355"/>
          </a:xfrm>
        </p:spPr>
        <p:txBody>
          <a:bodyPr/>
          <a:lstStyle/>
          <a:p>
            <a:r>
              <a:rPr lang="en-US" dirty="0" smtClean="0"/>
              <a:t>Before we start</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3</a:t>
            </a:fld>
            <a:endParaRPr lang="en-US" dirty="0"/>
          </a:p>
        </p:txBody>
      </p:sp>
      <p:pic>
        <p:nvPicPr>
          <p:cNvPr id="1026" name="Picture 2" descr="https://upload.wikimedia.org/wikipedia/commons/e/e0/Brian_kernighan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555" y="2487375"/>
            <a:ext cx="2295525" cy="23526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192834" y="4840050"/>
            <a:ext cx="1838965" cy="369332"/>
          </a:xfrm>
          <a:prstGeom prst="rect">
            <a:avLst/>
          </a:prstGeom>
        </p:spPr>
        <p:txBody>
          <a:bodyPr wrap="none">
            <a:spAutoFit/>
          </a:bodyPr>
          <a:lstStyle/>
          <a:p>
            <a:r>
              <a:rPr lang="en-US" dirty="0"/>
              <a:t>Brian Kernighan</a:t>
            </a:r>
          </a:p>
        </p:txBody>
      </p:sp>
    </p:spTree>
    <p:extLst>
      <p:ext uri="{BB962C8B-B14F-4D97-AF65-F5344CB8AC3E}">
        <p14:creationId xmlns:p14="http://schemas.microsoft.com/office/powerpoint/2010/main" val="2281367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normAutofit/>
          </a:bodyPr>
          <a:lstStyle/>
          <a:p>
            <a:r>
              <a:rPr lang="en-US" dirty="0" smtClean="0"/>
              <a:t>Coupling</a:t>
            </a:r>
          </a:p>
          <a:p>
            <a:pPr lvl="1"/>
            <a:r>
              <a:rPr lang="en-GB" dirty="0" smtClean="0"/>
              <a:t>Changing one </a:t>
            </a:r>
            <a:r>
              <a:rPr lang="en-GB" dirty="0"/>
              <a:t>module in a program requires </a:t>
            </a:r>
            <a:r>
              <a:rPr lang="en-GB" dirty="0" smtClean="0"/>
              <a:t>changing another module</a:t>
            </a:r>
          </a:p>
          <a:p>
            <a:r>
              <a:rPr lang="en-US" dirty="0" smtClean="0"/>
              <a:t>Cohesion</a:t>
            </a:r>
            <a:endParaRPr lang="en-US" dirty="0" smtClean="0"/>
          </a:p>
          <a:p>
            <a:pPr lvl="1"/>
            <a:r>
              <a:rPr lang="en-GB" dirty="0" smtClean="0"/>
              <a:t>Degree </a:t>
            </a:r>
            <a:r>
              <a:rPr lang="en-GB" dirty="0"/>
              <a:t>to which the elements of a module belong </a:t>
            </a:r>
            <a:r>
              <a:rPr lang="en-GB" dirty="0" smtClean="0"/>
              <a:t>together</a:t>
            </a:r>
          </a:p>
          <a:p>
            <a:r>
              <a:rPr lang="en-GB" dirty="0"/>
              <a:t>High cohesion often correlates with loose coupling</a:t>
            </a:r>
          </a:p>
        </p:txBody>
      </p:sp>
      <p:sp>
        <p:nvSpPr>
          <p:cNvPr id="4" name="Title 3"/>
          <p:cNvSpPr>
            <a:spLocks noGrp="1"/>
          </p:cNvSpPr>
          <p:nvPr>
            <p:ph type="title"/>
          </p:nvPr>
        </p:nvSpPr>
        <p:spPr>
          <a:xfrm>
            <a:off x="457200" y="274638"/>
            <a:ext cx="8686800" cy="548163"/>
          </a:xfrm>
        </p:spPr>
        <p:txBody>
          <a:bodyPr/>
          <a:lstStyle/>
          <a:p>
            <a:r>
              <a:rPr lang="en-US" dirty="0" smtClean="0"/>
              <a:t>Coupling and </a:t>
            </a:r>
            <a:r>
              <a:rPr lang="en-US" dirty="0"/>
              <a:t>Cohesion</a:t>
            </a:r>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30</a:t>
            </a:fld>
            <a:endParaRPr lang="en-US" dirty="0"/>
          </a:p>
        </p:txBody>
      </p:sp>
    </p:spTree>
    <p:extLst>
      <p:ext uri="{BB962C8B-B14F-4D97-AF65-F5344CB8AC3E}">
        <p14:creationId xmlns:p14="http://schemas.microsoft.com/office/powerpoint/2010/main" val="6975993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lstStyle/>
          <a:p>
            <a:r>
              <a:rPr lang="en-US" dirty="0" smtClean="0"/>
              <a:t>Analyze the dependencies in the given project</a:t>
            </a:r>
          </a:p>
          <a:p>
            <a:r>
              <a:rPr lang="en-US" smtClean="0"/>
              <a:t>Refactor the code</a:t>
            </a:r>
            <a:endParaRPr lang="en-US" dirty="0"/>
          </a:p>
        </p:txBody>
      </p:sp>
      <p:sp>
        <p:nvSpPr>
          <p:cNvPr id="4" name="Title 3"/>
          <p:cNvSpPr>
            <a:spLocks noGrp="1"/>
          </p:cNvSpPr>
          <p:nvPr>
            <p:ph type="title"/>
          </p:nvPr>
        </p:nvSpPr>
        <p:spPr>
          <a:xfrm>
            <a:off x="457200" y="274638"/>
            <a:ext cx="8686800" cy="548355"/>
          </a:xfrm>
        </p:spPr>
        <p:txBody>
          <a:bodyPr/>
          <a:lstStyle/>
          <a:p>
            <a:r>
              <a:rPr lang="en-US" dirty="0" smtClean="0"/>
              <a:t>Exercise</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31</a:t>
            </a:fld>
            <a:endParaRPr lang="en-US" dirty="0"/>
          </a:p>
        </p:txBody>
      </p:sp>
    </p:spTree>
    <p:extLst>
      <p:ext uri="{BB962C8B-B14F-4D97-AF65-F5344CB8AC3E}">
        <p14:creationId xmlns:p14="http://schemas.microsoft.com/office/powerpoint/2010/main" val="3401377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endParaRPr lang="en-US" dirty="0"/>
          </a:p>
        </p:txBody>
      </p:sp>
      <p:sp>
        <p:nvSpPr>
          <p:cNvPr id="11" name="Content Placeholder 10"/>
          <p:cNvSpPr>
            <a:spLocks noGrp="1"/>
          </p:cNvSpPr>
          <p:nvPr>
            <p:ph sz="quarter" idx="14"/>
          </p:nvPr>
        </p:nvSpPr>
        <p:spPr/>
        <p:txBody>
          <a:bodyPr/>
          <a:lstStyle/>
          <a:p>
            <a:r>
              <a:rPr lang="en-US" dirty="0"/>
              <a:t>Single responsibility principle</a:t>
            </a:r>
          </a:p>
          <a:p>
            <a:r>
              <a:rPr lang="en-US" dirty="0"/>
              <a:t>Open/closed </a:t>
            </a:r>
            <a:r>
              <a:rPr lang="en-US" dirty="0" smtClean="0"/>
              <a:t>principle</a:t>
            </a:r>
          </a:p>
          <a:p>
            <a:r>
              <a:rPr lang="en-US" dirty="0" err="1"/>
              <a:t>Liskov</a:t>
            </a:r>
            <a:r>
              <a:rPr lang="en-US" dirty="0"/>
              <a:t> substitution </a:t>
            </a:r>
            <a:r>
              <a:rPr lang="en-US" dirty="0" smtClean="0"/>
              <a:t>principle</a:t>
            </a:r>
          </a:p>
          <a:p>
            <a:r>
              <a:rPr lang="en-US" dirty="0"/>
              <a:t>Interface segregation </a:t>
            </a:r>
            <a:r>
              <a:rPr lang="en-US" dirty="0" smtClean="0"/>
              <a:t>principle</a:t>
            </a:r>
          </a:p>
          <a:p>
            <a:r>
              <a:rPr lang="en-US" dirty="0"/>
              <a:t>Dependency inversion principle</a:t>
            </a:r>
          </a:p>
        </p:txBody>
      </p:sp>
      <p:sp>
        <p:nvSpPr>
          <p:cNvPr id="10" name="Title 9"/>
          <p:cNvSpPr>
            <a:spLocks noGrp="1"/>
          </p:cNvSpPr>
          <p:nvPr>
            <p:ph type="title"/>
          </p:nvPr>
        </p:nvSpPr>
        <p:spPr/>
        <p:txBody>
          <a:bodyPr/>
          <a:lstStyle/>
          <a:p>
            <a:r>
              <a:rPr lang="en-US" dirty="0" smtClean="0"/>
              <a:t>SOLID principles</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32</a:t>
            </a:fld>
            <a:endParaRPr lang="en-US" dirty="0"/>
          </a:p>
        </p:txBody>
      </p:sp>
    </p:spTree>
    <p:extLst>
      <p:ext uri="{BB962C8B-B14F-4D97-AF65-F5344CB8AC3E}">
        <p14:creationId xmlns:p14="http://schemas.microsoft.com/office/powerpoint/2010/main" val="32013451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lstStyle/>
          <a:p>
            <a:r>
              <a:rPr lang="en-GB" dirty="0"/>
              <a:t>E</a:t>
            </a:r>
            <a:r>
              <a:rPr lang="en-GB" dirty="0" smtClean="0"/>
              <a:t>very </a:t>
            </a:r>
            <a:r>
              <a:rPr lang="en-GB" dirty="0"/>
              <a:t>class should have a single responsibility, and that responsibility should be entirely encapsulated by the </a:t>
            </a:r>
            <a:r>
              <a:rPr lang="en-GB" dirty="0" smtClean="0"/>
              <a:t>class</a:t>
            </a:r>
          </a:p>
          <a:p>
            <a:r>
              <a:rPr lang="en-GB" dirty="0" smtClean="0"/>
              <a:t>The class should </a:t>
            </a:r>
            <a:r>
              <a:rPr lang="en-GB" dirty="0"/>
              <a:t>have one, and only one, reason to </a:t>
            </a:r>
            <a:r>
              <a:rPr lang="en-GB" dirty="0" smtClean="0"/>
              <a:t>change</a:t>
            </a:r>
          </a:p>
          <a:p>
            <a:r>
              <a:rPr lang="en-GB" dirty="0" smtClean="0"/>
              <a:t>Motivation</a:t>
            </a:r>
          </a:p>
          <a:p>
            <a:pPr lvl="1"/>
            <a:r>
              <a:rPr lang="en-GB" dirty="0" smtClean="0"/>
              <a:t>Make </a:t>
            </a:r>
            <a:r>
              <a:rPr lang="en-GB" dirty="0"/>
              <a:t>the class more </a:t>
            </a:r>
            <a:r>
              <a:rPr lang="en-GB" dirty="0" smtClean="0"/>
              <a:t>robust</a:t>
            </a:r>
          </a:p>
          <a:p>
            <a:pPr lvl="1"/>
            <a:r>
              <a:rPr lang="en-GB" dirty="0" smtClean="0"/>
              <a:t>Avoid coupled responsibilities</a:t>
            </a:r>
            <a:endParaRPr lang="en-US" dirty="0"/>
          </a:p>
        </p:txBody>
      </p:sp>
      <p:sp>
        <p:nvSpPr>
          <p:cNvPr id="4" name="Title 3"/>
          <p:cNvSpPr>
            <a:spLocks noGrp="1"/>
          </p:cNvSpPr>
          <p:nvPr>
            <p:ph type="title"/>
          </p:nvPr>
        </p:nvSpPr>
        <p:spPr>
          <a:xfrm>
            <a:off x="457200" y="274638"/>
            <a:ext cx="8686800" cy="548355"/>
          </a:xfrm>
        </p:spPr>
        <p:txBody>
          <a:bodyPr/>
          <a:lstStyle/>
          <a:p>
            <a:r>
              <a:rPr lang="en-US" dirty="0"/>
              <a:t>Single responsibility </a:t>
            </a:r>
            <a:r>
              <a:rPr lang="en-US" dirty="0" smtClean="0"/>
              <a:t>principle</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33</a:t>
            </a:fld>
            <a:endParaRPr lang="en-US" dirty="0"/>
          </a:p>
        </p:txBody>
      </p:sp>
    </p:spTree>
    <p:extLst>
      <p:ext uri="{BB962C8B-B14F-4D97-AF65-F5344CB8AC3E}">
        <p14:creationId xmlns:p14="http://schemas.microsoft.com/office/powerpoint/2010/main" val="24011845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4" name="Title 3"/>
          <p:cNvSpPr>
            <a:spLocks noGrp="1"/>
          </p:cNvSpPr>
          <p:nvPr>
            <p:ph type="title"/>
          </p:nvPr>
        </p:nvSpPr>
        <p:spPr>
          <a:xfrm>
            <a:off x="457200" y="274638"/>
            <a:ext cx="8686800" cy="548355"/>
          </a:xfrm>
        </p:spPr>
        <p:txBody>
          <a:bodyPr/>
          <a:lstStyle/>
          <a:p>
            <a:r>
              <a:rPr lang="en-US" dirty="0" smtClean="0"/>
              <a:t>Single responsibility principle - Exercise</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34</a:t>
            </a:fld>
            <a:endParaRPr lang="en-US" dirty="0"/>
          </a:p>
        </p:txBody>
      </p:sp>
      <p:pic>
        <p:nvPicPr>
          <p:cNvPr id="2050" name="Picture 2" descr="http://lostechies.com/derickbailey/files/2011/03/SingleResponsibilityPrinciple2_71060858.jpg"/>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699205" y="1106343"/>
            <a:ext cx="60960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7907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endParaRPr lang="en-US"/>
          </a:p>
        </p:txBody>
      </p:sp>
      <p:sp>
        <p:nvSpPr>
          <p:cNvPr id="9" name="Content Placeholder 8"/>
          <p:cNvSpPr>
            <a:spLocks noGrp="1"/>
          </p:cNvSpPr>
          <p:nvPr>
            <p:ph sz="quarter" idx="14"/>
          </p:nvPr>
        </p:nvSpPr>
        <p:spPr/>
        <p:txBody>
          <a:bodyPr>
            <a:normAutofit fontScale="92500" lnSpcReduction="20000"/>
          </a:bodyPr>
          <a:lstStyle/>
          <a:p>
            <a:r>
              <a:rPr lang="en-US" dirty="0"/>
              <a:t>Software entities should be open for extension, but closed for modification</a:t>
            </a:r>
          </a:p>
          <a:p>
            <a:r>
              <a:rPr lang="en-US" dirty="0"/>
              <a:t>Closed for modification</a:t>
            </a:r>
          </a:p>
          <a:p>
            <a:pPr lvl="1"/>
            <a:r>
              <a:rPr lang="en-GB" dirty="0" smtClean="0"/>
              <a:t>Changing the behaviour of a class has an impact on the clients that use this class</a:t>
            </a:r>
          </a:p>
          <a:p>
            <a:r>
              <a:rPr lang="en-US" dirty="0" smtClean="0"/>
              <a:t>Open </a:t>
            </a:r>
            <a:r>
              <a:rPr lang="en-US" dirty="0"/>
              <a:t>for extension</a:t>
            </a:r>
          </a:p>
          <a:p>
            <a:pPr lvl="1"/>
            <a:r>
              <a:rPr lang="en-GB" dirty="0"/>
              <a:t>Write code in a fashion that adding new functionality would involve minimal changes to existing code</a:t>
            </a:r>
          </a:p>
          <a:p>
            <a:r>
              <a:rPr lang="en-GB" dirty="0" smtClean="0"/>
              <a:t>Solution</a:t>
            </a:r>
            <a:endParaRPr lang="en-GB" dirty="0"/>
          </a:p>
          <a:p>
            <a:pPr lvl="1"/>
            <a:r>
              <a:rPr lang="en-GB" dirty="0" smtClean="0"/>
              <a:t>Use abstractions: are fixed </a:t>
            </a:r>
            <a:r>
              <a:rPr lang="en-GB" dirty="0"/>
              <a:t>and represent an unbounded group of possible behaviours</a:t>
            </a:r>
            <a:endParaRPr lang="en-US" dirty="0"/>
          </a:p>
        </p:txBody>
      </p:sp>
      <p:sp>
        <p:nvSpPr>
          <p:cNvPr id="7" name="Title 6"/>
          <p:cNvSpPr>
            <a:spLocks noGrp="1"/>
          </p:cNvSpPr>
          <p:nvPr>
            <p:ph type="title"/>
          </p:nvPr>
        </p:nvSpPr>
        <p:spPr/>
        <p:txBody>
          <a:bodyPr/>
          <a:lstStyle/>
          <a:p>
            <a:r>
              <a:rPr lang="en-US" dirty="0"/>
              <a:t>Open/closed principle</a:t>
            </a:r>
          </a:p>
        </p:txBody>
      </p:sp>
      <p:sp>
        <p:nvSpPr>
          <p:cNvPr id="4" name="Footer Placeholder 3"/>
          <p:cNvSpPr>
            <a:spLocks noGrp="1"/>
          </p:cNvSpPr>
          <p:nvPr>
            <p:ph type="ftr" sz="quarter" idx="16"/>
          </p:nvPr>
        </p:nvSpPr>
        <p:spPr/>
        <p:txBody>
          <a:bodyPr/>
          <a:lstStyle/>
          <a:p>
            <a:r>
              <a:rPr lang="en-US" smtClean="0"/>
              <a:t>Confidential</a:t>
            </a:r>
            <a:endParaRPr lang="en-US" dirty="0"/>
          </a:p>
        </p:txBody>
      </p:sp>
      <p:sp>
        <p:nvSpPr>
          <p:cNvPr id="5" name="Slide Number Placeholder 4"/>
          <p:cNvSpPr>
            <a:spLocks noGrp="1"/>
          </p:cNvSpPr>
          <p:nvPr>
            <p:ph type="sldNum" sz="quarter" idx="17"/>
          </p:nvPr>
        </p:nvSpPr>
        <p:spPr/>
        <p:txBody>
          <a:bodyPr/>
          <a:lstStyle/>
          <a:p>
            <a:fld id="{F39628E0-47A7-46CE-98F3-6986F46F7576}" type="slidenum">
              <a:rPr lang="en-US" smtClean="0"/>
              <a:pPr/>
              <a:t>35</a:t>
            </a:fld>
            <a:endParaRPr lang="en-US" dirty="0"/>
          </a:p>
        </p:txBody>
      </p:sp>
    </p:spTree>
    <p:extLst>
      <p:ext uri="{BB962C8B-B14F-4D97-AF65-F5344CB8AC3E}">
        <p14:creationId xmlns:p14="http://schemas.microsoft.com/office/powerpoint/2010/main" val="13936849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4" name="Title 3"/>
          <p:cNvSpPr>
            <a:spLocks noGrp="1"/>
          </p:cNvSpPr>
          <p:nvPr>
            <p:ph type="title"/>
          </p:nvPr>
        </p:nvSpPr>
        <p:spPr>
          <a:xfrm>
            <a:off x="457200" y="274638"/>
            <a:ext cx="8686800" cy="548355"/>
          </a:xfrm>
        </p:spPr>
        <p:txBody>
          <a:bodyPr/>
          <a:lstStyle/>
          <a:p>
            <a:r>
              <a:rPr lang="en-US" dirty="0"/>
              <a:t>Open/closed </a:t>
            </a:r>
            <a:r>
              <a:rPr lang="en-US" dirty="0" smtClean="0"/>
              <a:t>principle - Exercise</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36</a:t>
            </a:fld>
            <a:endParaRPr lang="en-US" dirty="0"/>
          </a:p>
        </p:txBody>
      </p:sp>
      <p:pic>
        <p:nvPicPr>
          <p:cNvPr id="3074" name="Picture 2" descr="http://lostechies.com/derickbailey/files/2011/03/OpenClosedPrinciple2_2C596E17.jpg"/>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524000" y="1131743"/>
            <a:ext cx="60960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213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normAutofit fontScale="70000" lnSpcReduction="20000"/>
          </a:bodyPr>
          <a:lstStyle/>
          <a:p>
            <a:r>
              <a:rPr lang="en-GB" dirty="0"/>
              <a:t>Derived types must be completely substitutable for their base </a:t>
            </a:r>
            <a:r>
              <a:rPr lang="en-GB" dirty="0" smtClean="0"/>
              <a:t>types</a:t>
            </a:r>
          </a:p>
          <a:p>
            <a:r>
              <a:rPr lang="en-GB" dirty="0" smtClean="0"/>
              <a:t>Consume any implementation without changing the correctness of the system</a:t>
            </a:r>
          </a:p>
          <a:p>
            <a:r>
              <a:rPr lang="en-GB" dirty="0" smtClean="0"/>
              <a:t>Conditions</a:t>
            </a:r>
          </a:p>
          <a:p>
            <a:pPr lvl="1"/>
            <a:r>
              <a:rPr lang="en-GB" dirty="0" smtClean="0"/>
              <a:t>Method signature</a:t>
            </a:r>
          </a:p>
          <a:p>
            <a:pPr lvl="1"/>
            <a:r>
              <a:rPr lang="en-GB" dirty="0"/>
              <a:t>Preconditions cannot be strengthened in a </a:t>
            </a:r>
            <a:r>
              <a:rPr lang="en-GB" dirty="0" smtClean="0"/>
              <a:t>subtype</a:t>
            </a:r>
          </a:p>
          <a:p>
            <a:pPr lvl="1"/>
            <a:r>
              <a:rPr lang="en-GB" dirty="0" err="1"/>
              <a:t>Postconditions</a:t>
            </a:r>
            <a:r>
              <a:rPr lang="en-GB" dirty="0"/>
              <a:t> cannot be weakened in a </a:t>
            </a:r>
            <a:r>
              <a:rPr lang="en-GB" dirty="0" smtClean="0"/>
              <a:t>subtype</a:t>
            </a:r>
          </a:p>
          <a:p>
            <a:pPr lvl="1"/>
            <a:r>
              <a:rPr lang="en-GB" dirty="0"/>
              <a:t>Invariants of the </a:t>
            </a:r>
            <a:r>
              <a:rPr lang="en-GB" dirty="0" err="1"/>
              <a:t>supertype</a:t>
            </a:r>
            <a:r>
              <a:rPr lang="en-GB" dirty="0"/>
              <a:t> must be preserved in a subtype</a:t>
            </a:r>
          </a:p>
          <a:p>
            <a:pPr lvl="1"/>
            <a:r>
              <a:rPr lang="en-US" dirty="0"/>
              <a:t>History constraint</a:t>
            </a:r>
            <a:endParaRPr lang="en-GB" dirty="0" smtClean="0"/>
          </a:p>
          <a:p>
            <a:r>
              <a:rPr lang="en-GB" dirty="0" smtClean="0"/>
              <a:t>Motivation</a:t>
            </a:r>
          </a:p>
          <a:p>
            <a:pPr lvl="1"/>
            <a:r>
              <a:rPr lang="en-US" dirty="0" smtClean="0"/>
              <a:t>Unexpected </a:t>
            </a:r>
            <a:r>
              <a:rPr lang="en-US" dirty="0" err="1" smtClean="0"/>
              <a:t>behaviour</a:t>
            </a:r>
            <a:r>
              <a:rPr lang="en-US" dirty="0" smtClean="0"/>
              <a:t> </a:t>
            </a:r>
            <a:r>
              <a:rPr lang="en-US" dirty="0"/>
              <a:t>may occur</a:t>
            </a:r>
          </a:p>
        </p:txBody>
      </p:sp>
      <p:sp>
        <p:nvSpPr>
          <p:cNvPr id="4" name="Title 3"/>
          <p:cNvSpPr>
            <a:spLocks noGrp="1"/>
          </p:cNvSpPr>
          <p:nvPr>
            <p:ph type="title"/>
          </p:nvPr>
        </p:nvSpPr>
        <p:spPr>
          <a:xfrm>
            <a:off x="457200" y="274638"/>
            <a:ext cx="8686800" cy="543739"/>
          </a:xfrm>
        </p:spPr>
        <p:txBody>
          <a:bodyPr/>
          <a:lstStyle/>
          <a:p>
            <a:r>
              <a:rPr lang="en-US" dirty="0" err="1"/>
              <a:t>Liskov</a:t>
            </a:r>
            <a:r>
              <a:rPr lang="en-US" dirty="0"/>
              <a:t> substitution </a:t>
            </a:r>
            <a:r>
              <a:rPr lang="en-US" dirty="0" smtClean="0"/>
              <a:t>principle</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37</a:t>
            </a:fld>
            <a:endParaRPr lang="en-US" dirty="0"/>
          </a:p>
        </p:txBody>
      </p:sp>
    </p:spTree>
    <p:extLst>
      <p:ext uri="{BB962C8B-B14F-4D97-AF65-F5344CB8AC3E}">
        <p14:creationId xmlns:p14="http://schemas.microsoft.com/office/powerpoint/2010/main" val="1674184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4" name="Title 3"/>
          <p:cNvSpPr>
            <a:spLocks noGrp="1"/>
          </p:cNvSpPr>
          <p:nvPr>
            <p:ph type="title"/>
          </p:nvPr>
        </p:nvSpPr>
        <p:spPr>
          <a:xfrm>
            <a:off x="457200" y="274638"/>
            <a:ext cx="8686800" cy="543739"/>
          </a:xfrm>
        </p:spPr>
        <p:txBody>
          <a:bodyPr/>
          <a:lstStyle/>
          <a:p>
            <a:r>
              <a:rPr lang="en-US" dirty="0" err="1"/>
              <a:t>Liskov</a:t>
            </a:r>
            <a:r>
              <a:rPr lang="en-US" dirty="0"/>
              <a:t> substitution </a:t>
            </a:r>
            <a:r>
              <a:rPr lang="en-US" dirty="0" smtClean="0"/>
              <a:t>principle </a:t>
            </a:r>
            <a:r>
              <a:rPr lang="en-US" dirty="0"/>
              <a:t>- Exercise</a:t>
            </a:r>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38</a:t>
            </a:fld>
            <a:endParaRPr lang="en-US" dirty="0"/>
          </a:p>
        </p:txBody>
      </p:sp>
      <p:pic>
        <p:nvPicPr>
          <p:cNvPr id="4098" name="Picture 2" descr="http://lostechies.com/derickbailey/files/2011/03/LiskovSubtitutionPrinciple_52BB5162.jpg"/>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60960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081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normAutofit fontScale="92500"/>
          </a:bodyPr>
          <a:lstStyle/>
          <a:p>
            <a:r>
              <a:rPr lang="en-GB" dirty="0" smtClean="0"/>
              <a:t>Clients should not be </a:t>
            </a:r>
            <a:r>
              <a:rPr lang="en-GB" dirty="0"/>
              <a:t>forced to depend on methods </a:t>
            </a:r>
            <a:r>
              <a:rPr lang="en-GB" dirty="0" smtClean="0"/>
              <a:t>they do </a:t>
            </a:r>
            <a:r>
              <a:rPr lang="en-GB" dirty="0"/>
              <a:t>not </a:t>
            </a:r>
            <a:r>
              <a:rPr lang="en-GB" dirty="0" smtClean="0"/>
              <a:t>use</a:t>
            </a:r>
          </a:p>
          <a:p>
            <a:r>
              <a:rPr lang="en-GB" dirty="0" smtClean="0"/>
              <a:t>Favour </a:t>
            </a:r>
            <a:r>
              <a:rPr lang="en-GB" i="1" dirty="0" smtClean="0"/>
              <a:t>Role interfaces </a:t>
            </a:r>
            <a:r>
              <a:rPr lang="en-GB" dirty="0" smtClean="0"/>
              <a:t>over </a:t>
            </a:r>
            <a:r>
              <a:rPr lang="en-GB" i="1" dirty="0" smtClean="0"/>
              <a:t>Header interfaces</a:t>
            </a:r>
          </a:p>
          <a:p>
            <a:r>
              <a:rPr lang="en-US" dirty="0" smtClean="0"/>
              <a:t>Motivation</a:t>
            </a:r>
            <a:endParaRPr lang="hu-HU" dirty="0" smtClean="0"/>
          </a:p>
          <a:p>
            <a:pPr lvl="1"/>
            <a:r>
              <a:rPr lang="en-GB" dirty="0" smtClean="0"/>
              <a:t>Keep </a:t>
            </a:r>
            <a:r>
              <a:rPr lang="en-GB" dirty="0"/>
              <a:t>a system decoupled and thus easier to refactor, change, and </a:t>
            </a:r>
            <a:r>
              <a:rPr lang="en-GB" dirty="0" smtClean="0"/>
              <a:t>redeploy</a:t>
            </a:r>
          </a:p>
          <a:p>
            <a:pPr lvl="1"/>
            <a:r>
              <a:rPr lang="en-GB" dirty="0"/>
              <a:t>When clients are forced to depend upon interfaces that they don’t use, then those clients are subject to changes to those interfaces</a:t>
            </a:r>
            <a:endParaRPr lang="hu-HU" i="1" dirty="0"/>
          </a:p>
          <a:p>
            <a:pPr lvl="1"/>
            <a:endParaRPr lang="en-US" i="1" dirty="0"/>
          </a:p>
        </p:txBody>
      </p:sp>
      <p:sp>
        <p:nvSpPr>
          <p:cNvPr id="4" name="Title 3"/>
          <p:cNvSpPr>
            <a:spLocks noGrp="1"/>
          </p:cNvSpPr>
          <p:nvPr>
            <p:ph type="title"/>
          </p:nvPr>
        </p:nvSpPr>
        <p:spPr>
          <a:xfrm>
            <a:off x="457200" y="274638"/>
            <a:ext cx="8686800" cy="548355"/>
          </a:xfrm>
        </p:spPr>
        <p:txBody>
          <a:bodyPr/>
          <a:lstStyle/>
          <a:p>
            <a:r>
              <a:rPr lang="en-US" dirty="0"/>
              <a:t>Interface segregation </a:t>
            </a:r>
            <a:r>
              <a:rPr lang="en-US" dirty="0" smtClean="0"/>
              <a:t>principle</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39</a:t>
            </a:fld>
            <a:endParaRPr lang="en-US" dirty="0"/>
          </a:p>
        </p:txBody>
      </p:sp>
    </p:spTree>
    <p:extLst>
      <p:ext uri="{BB962C8B-B14F-4D97-AF65-F5344CB8AC3E}">
        <p14:creationId xmlns:p14="http://schemas.microsoft.com/office/powerpoint/2010/main" val="2191839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0" y="463058"/>
            <a:ext cx="3600450" cy="3438525"/>
          </a:xfrm>
          <a:prstGeom prst="rect">
            <a:avLst/>
          </a:prstGeom>
        </p:spPr>
      </p:pic>
      <p:sp>
        <p:nvSpPr>
          <p:cNvPr id="5" name="Title 4"/>
          <p:cNvSpPr>
            <a:spLocks noGrp="1"/>
          </p:cNvSpPr>
          <p:nvPr>
            <p:ph type="title"/>
          </p:nvPr>
        </p:nvSpPr>
        <p:spPr>
          <a:xfrm>
            <a:off x="0" y="3496402"/>
            <a:ext cx="6400800" cy="861774"/>
          </a:xfrm>
        </p:spPr>
        <p:txBody>
          <a:bodyPr/>
          <a:lstStyle/>
          <a:p>
            <a:r>
              <a:rPr lang="en-US" dirty="0"/>
              <a:t>Introduction</a:t>
            </a:r>
          </a:p>
        </p:txBody>
      </p:sp>
      <p:sp>
        <p:nvSpPr>
          <p:cNvPr id="6" name="Text Placeholder 5"/>
          <p:cNvSpPr>
            <a:spLocks noGrp="1"/>
          </p:cNvSpPr>
          <p:nvPr>
            <p:ph type="body" idx="1"/>
          </p:nvPr>
        </p:nvSpPr>
        <p:spPr/>
        <p:txBody>
          <a:bodyPr/>
          <a:lstStyle/>
          <a:p>
            <a:r>
              <a:rPr lang="en-US" dirty="0" smtClean="0"/>
              <a:t>Object-Oriented </a:t>
            </a:r>
            <a:r>
              <a:rPr lang="en-US" dirty="0"/>
              <a:t>Principles</a:t>
            </a:r>
          </a:p>
        </p:txBody>
      </p:sp>
      <p:sp>
        <p:nvSpPr>
          <p:cNvPr id="4" name="Footer Placeholder 3"/>
          <p:cNvSpPr>
            <a:spLocks noGrp="1"/>
          </p:cNvSpPr>
          <p:nvPr>
            <p:ph type="ftr" sz="quarter" idx="11"/>
          </p:nvPr>
        </p:nvSpPr>
        <p:spPr/>
        <p:txBody>
          <a:bodyPr/>
          <a:lstStyle/>
          <a:p>
            <a:r>
              <a:rPr lang="en-US" smtClean="0">
                <a:cs typeface="Arial" charset="0"/>
              </a:rPr>
              <a:t>Confidential</a:t>
            </a:r>
            <a:endParaRPr lang="en-US" dirty="0"/>
          </a:p>
        </p:txBody>
      </p:sp>
      <p:sp>
        <p:nvSpPr>
          <p:cNvPr id="7" name="Text Placeholder 6"/>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247329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4" name="Title 3"/>
          <p:cNvSpPr>
            <a:spLocks noGrp="1"/>
          </p:cNvSpPr>
          <p:nvPr>
            <p:ph type="title"/>
          </p:nvPr>
        </p:nvSpPr>
        <p:spPr>
          <a:xfrm>
            <a:off x="457200" y="274638"/>
            <a:ext cx="8686800" cy="548355"/>
          </a:xfrm>
        </p:spPr>
        <p:txBody>
          <a:bodyPr/>
          <a:lstStyle/>
          <a:p>
            <a:r>
              <a:rPr lang="en-US" dirty="0"/>
              <a:t>Interface segregation </a:t>
            </a:r>
            <a:r>
              <a:rPr lang="en-US" dirty="0" smtClean="0"/>
              <a:t>principle</a:t>
            </a:r>
            <a:r>
              <a:rPr lang="en-US" dirty="0"/>
              <a:t> - Exercise</a:t>
            </a:r>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40</a:t>
            </a:fld>
            <a:endParaRPr lang="en-US" dirty="0"/>
          </a:p>
        </p:txBody>
      </p:sp>
      <p:pic>
        <p:nvPicPr>
          <p:cNvPr id="5122" name="Picture 2" descr="http://lostechies.com/derickbailey/files/2011/03/InterfaceSegregationPrinciple_60216468.jpg"/>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60960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1301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normAutofit fontScale="92500"/>
          </a:bodyPr>
          <a:lstStyle/>
          <a:p>
            <a:r>
              <a:rPr lang="en-GB" dirty="0"/>
              <a:t>High-level modules should not depend on low-level modules. Both should depend on abstractions.</a:t>
            </a:r>
            <a:endParaRPr lang="en-US" dirty="0" smtClean="0"/>
          </a:p>
          <a:p>
            <a:r>
              <a:rPr lang="en-US" dirty="0" smtClean="0"/>
              <a:t>Abstractions should not depend upon details. Details should depend upon abstractions.</a:t>
            </a:r>
          </a:p>
          <a:p>
            <a:r>
              <a:rPr lang="en-US" dirty="0" smtClean="0"/>
              <a:t>Solution</a:t>
            </a:r>
          </a:p>
          <a:p>
            <a:pPr lvl="1"/>
            <a:r>
              <a:rPr lang="en-GB" dirty="0"/>
              <a:t>Define abstract interfaces for low level components</a:t>
            </a:r>
          </a:p>
          <a:p>
            <a:pPr lvl="1"/>
            <a:r>
              <a:rPr lang="en-US" dirty="0" smtClean="0"/>
              <a:t>Resolve dependencies upon object construction (or use an </a:t>
            </a:r>
            <a:r>
              <a:rPr lang="en-US" dirty="0" err="1" smtClean="0"/>
              <a:t>IoC</a:t>
            </a:r>
            <a:r>
              <a:rPr lang="en-US" dirty="0" smtClean="0"/>
              <a:t> container)</a:t>
            </a:r>
          </a:p>
          <a:p>
            <a:endParaRPr lang="en-US" dirty="0" smtClean="0"/>
          </a:p>
        </p:txBody>
      </p:sp>
      <p:sp>
        <p:nvSpPr>
          <p:cNvPr id="4" name="Title 3"/>
          <p:cNvSpPr>
            <a:spLocks noGrp="1"/>
          </p:cNvSpPr>
          <p:nvPr>
            <p:ph type="title"/>
          </p:nvPr>
        </p:nvSpPr>
        <p:spPr>
          <a:xfrm>
            <a:off x="457200" y="274638"/>
            <a:ext cx="8686800" cy="548355"/>
          </a:xfrm>
        </p:spPr>
        <p:txBody>
          <a:bodyPr/>
          <a:lstStyle/>
          <a:p>
            <a:r>
              <a:rPr lang="en-US" dirty="0"/>
              <a:t>Dependency inversion </a:t>
            </a:r>
            <a:r>
              <a:rPr lang="en-US" dirty="0" smtClean="0"/>
              <a:t>principle</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41</a:t>
            </a:fld>
            <a:endParaRPr lang="en-US" dirty="0"/>
          </a:p>
        </p:txBody>
      </p:sp>
    </p:spTree>
    <p:extLst>
      <p:ext uri="{BB962C8B-B14F-4D97-AF65-F5344CB8AC3E}">
        <p14:creationId xmlns:p14="http://schemas.microsoft.com/office/powerpoint/2010/main" val="9253741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4" name="Title 3"/>
          <p:cNvSpPr>
            <a:spLocks noGrp="1"/>
          </p:cNvSpPr>
          <p:nvPr>
            <p:ph type="title"/>
          </p:nvPr>
        </p:nvSpPr>
        <p:spPr>
          <a:xfrm>
            <a:off x="457200" y="274638"/>
            <a:ext cx="8686800" cy="548355"/>
          </a:xfrm>
        </p:spPr>
        <p:txBody>
          <a:bodyPr/>
          <a:lstStyle/>
          <a:p>
            <a:r>
              <a:rPr lang="en-US" dirty="0"/>
              <a:t>Dependency inversion </a:t>
            </a:r>
            <a:r>
              <a:rPr lang="en-US" dirty="0" smtClean="0"/>
              <a:t>principle - Exercise</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42</a:t>
            </a:fld>
            <a:endParaRPr lang="en-US" dirty="0"/>
          </a:p>
        </p:txBody>
      </p:sp>
      <p:pic>
        <p:nvPicPr>
          <p:cNvPr id="6146" name="Picture 2" descr="http://lostechies.com/derickbailey/files/2011/03/DependencyInversionPrinciple_0278F9E2.jpg"/>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60960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9494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a:xfrm>
            <a:off x="365760" y="4619871"/>
            <a:ext cx="8412480" cy="1399930"/>
          </a:xfrm>
        </p:spPr>
        <p:txBody>
          <a:bodyPr>
            <a:normAutofit fontScale="85000" lnSpcReduction="20000"/>
          </a:bodyPr>
          <a:lstStyle/>
          <a:p>
            <a:r>
              <a:rPr lang="en-GB" dirty="0" smtClean="0"/>
              <a:t>Motivation</a:t>
            </a:r>
          </a:p>
          <a:p>
            <a:pPr lvl="1"/>
            <a:r>
              <a:rPr lang="en-GB" dirty="0" smtClean="0"/>
              <a:t>Avoid needless, hidden dependencies</a:t>
            </a:r>
          </a:p>
          <a:p>
            <a:pPr lvl="1"/>
            <a:r>
              <a:rPr lang="en-GB" dirty="0" smtClean="0"/>
              <a:t>Maintainable </a:t>
            </a:r>
            <a:r>
              <a:rPr lang="en-GB" dirty="0"/>
              <a:t>and </a:t>
            </a:r>
            <a:r>
              <a:rPr lang="en-GB" dirty="0" smtClean="0"/>
              <a:t>adaptable classes</a:t>
            </a:r>
            <a:endParaRPr lang="en-GB" dirty="0"/>
          </a:p>
          <a:p>
            <a:pPr lvl="1"/>
            <a:endParaRPr lang="en-GB" dirty="0" smtClean="0"/>
          </a:p>
          <a:p>
            <a:endParaRPr lang="en-GB" dirty="0" smtClean="0"/>
          </a:p>
          <a:p>
            <a:endParaRPr lang="en-US" dirty="0" smtClean="0"/>
          </a:p>
          <a:p>
            <a:endParaRPr lang="en-US" dirty="0"/>
          </a:p>
        </p:txBody>
      </p:sp>
      <p:sp>
        <p:nvSpPr>
          <p:cNvPr id="4" name="Title 3"/>
          <p:cNvSpPr>
            <a:spLocks noGrp="1"/>
          </p:cNvSpPr>
          <p:nvPr>
            <p:ph type="title"/>
          </p:nvPr>
        </p:nvSpPr>
        <p:spPr>
          <a:xfrm>
            <a:off x="457200" y="274638"/>
            <a:ext cx="8686800" cy="548355"/>
          </a:xfrm>
        </p:spPr>
        <p:txBody>
          <a:bodyPr/>
          <a:lstStyle/>
          <a:p>
            <a:r>
              <a:rPr lang="en-US" dirty="0"/>
              <a:t>Law of Demeter </a:t>
            </a:r>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43</a:t>
            </a:fld>
            <a:endParaRPr lang="en-US" dirty="0"/>
          </a:p>
        </p:txBody>
      </p:sp>
      <p:sp>
        <p:nvSpPr>
          <p:cNvPr id="7" name="TextBox 6"/>
          <p:cNvSpPr txBox="1"/>
          <p:nvPr/>
        </p:nvSpPr>
        <p:spPr>
          <a:xfrm>
            <a:off x="2209800" y="1143000"/>
            <a:ext cx="2971800" cy="923330"/>
          </a:xfrm>
          <a:prstGeom prst="rect">
            <a:avLst/>
          </a:prstGeom>
          <a:noFill/>
          <a:ln>
            <a:solidFill>
              <a:schemeClr val="tx1"/>
            </a:solidFill>
          </a:ln>
        </p:spPr>
        <p:txBody>
          <a:bodyPr wrap="square" rtlCol="0">
            <a:spAutoFit/>
          </a:bodyPr>
          <a:lstStyle/>
          <a:p>
            <a:r>
              <a:rPr lang="en-US" dirty="0" err="1" smtClean="0">
                <a:latin typeface="Consolas" panose="020B0609020204030204" pitchFamily="49" charset="0"/>
                <a:cs typeface="Consolas" panose="020B0609020204030204" pitchFamily="49" charset="0"/>
              </a:rPr>
              <a:t>this.attribute.foo</a:t>
            </a:r>
            <a:r>
              <a:rPr lang="en-US" dirty="0" smtClean="0">
                <a:latin typeface="Consolas" panose="020B0609020204030204" pitchFamily="49" charset="0"/>
                <a:cs typeface="Consolas" panose="020B0609020204030204" pitchFamily="49" charset="0"/>
              </a:rPr>
              <a:t>();</a:t>
            </a:r>
          </a:p>
          <a:p>
            <a:r>
              <a:rPr lang="en-US" dirty="0" err="1" smtClean="0">
                <a:latin typeface="Consolas" panose="020B0609020204030204" pitchFamily="49" charset="0"/>
                <a:cs typeface="Consolas" panose="020B0609020204030204" pitchFamily="49" charset="0"/>
              </a:rPr>
              <a:t>methodParameter.foo</a:t>
            </a:r>
            <a:r>
              <a:rPr lang="en-US" dirty="0" smtClean="0">
                <a:latin typeface="Consolas" panose="020B0609020204030204" pitchFamily="49" charset="0"/>
                <a:cs typeface="Consolas" panose="020B0609020204030204" pitchFamily="49" charset="0"/>
              </a:rPr>
              <a:t>();</a:t>
            </a:r>
          </a:p>
          <a:p>
            <a:r>
              <a:rPr lang="en-US" dirty="0" smtClean="0">
                <a:latin typeface="Consolas" panose="020B0609020204030204" pitchFamily="49" charset="0"/>
                <a:cs typeface="Consolas" panose="020B0609020204030204" pitchFamily="49" charset="0"/>
              </a:rPr>
              <a:t>foo(); // local method</a:t>
            </a:r>
            <a:endParaRPr lang="en-US" dirty="0">
              <a:latin typeface="Consolas" panose="020B0609020204030204" pitchFamily="49" charset="0"/>
              <a:cs typeface="Consolas" panose="020B0609020204030204" pitchFamily="49" charset="0"/>
            </a:endParaRPr>
          </a:p>
        </p:txBody>
      </p:sp>
      <p:sp>
        <p:nvSpPr>
          <p:cNvPr id="8" name="TextBox 7"/>
          <p:cNvSpPr txBox="1"/>
          <p:nvPr/>
        </p:nvSpPr>
        <p:spPr>
          <a:xfrm>
            <a:off x="2209800" y="2519180"/>
            <a:ext cx="3162300" cy="646331"/>
          </a:xfrm>
          <a:prstGeom prst="rect">
            <a:avLst/>
          </a:prstGeom>
          <a:noFill/>
          <a:ln>
            <a:solidFill>
              <a:schemeClr val="tx1"/>
            </a:solidFill>
          </a:ln>
        </p:spPr>
        <p:txBody>
          <a:bodyPr wrap="square" rtlCol="0">
            <a:spAutoFit/>
          </a:bodyPr>
          <a:lstStyle/>
          <a:p>
            <a:r>
              <a:rPr lang="en-US" dirty="0" smtClean="0">
                <a:latin typeface="Consolas" panose="020B0609020204030204" pitchFamily="49" charset="0"/>
                <a:cs typeface="Consolas" panose="020B0609020204030204" pitchFamily="49" charset="0"/>
              </a:rPr>
              <a:t>A </a:t>
            </a:r>
            <a:r>
              <a:rPr lang="en-US" dirty="0" err="1" smtClean="0">
                <a:latin typeface="Consolas" panose="020B0609020204030204" pitchFamily="49" charset="0"/>
                <a:cs typeface="Consolas" panose="020B0609020204030204" pitchFamily="49" charset="0"/>
              </a:rPr>
              <a:t>a</a:t>
            </a:r>
            <a:r>
              <a:rPr lang="en-US" dirty="0" smtClean="0">
                <a:latin typeface="Consolas" panose="020B0609020204030204" pitchFamily="49" charset="0"/>
                <a:cs typeface="Consolas" panose="020B0609020204030204" pitchFamily="49" charset="0"/>
              </a:rPr>
              <a:t> = new A(); </a:t>
            </a:r>
            <a:r>
              <a:rPr lang="en-US" dirty="0" err="1" smtClean="0">
                <a:latin typeface="Consolas" panose="020B0609020204030204" pitchFamily="49" charset="0"/>
                <a:cs typeface="Consolas" panose="020B0609020204030204" pitchFamily="49" charset="0"/>
              </a:rPr>
              <a:t>a.foo</a:t>
            </a:r>
            <a:r>
              <a:rPr lang="en-US" dirty="0" smtClean="0">
                <a:latin typeface="Consolas" panose="020B0609020204030204" pitchFamily="49" charset="0"/>
                <a:cs typeface="Consolas" panose="020B0609020204030204" pitchFamily="49" charset="0"/>
              </a:rPr>
              <a:t>();</a:t>
            </a:r>
          </a:p>
          <a:p>
            <a:r>
              <a:rPr lang="en-US" dirty="0" err="1" smtClean="0">
                <a:latin typeface="Consolas" panose="020B0609020204030204" pitchFamily="49" charset="0"/>
                <a:cs typeface="Consolas" panose="020B0609020204030204" pitchFamily="49" charset="0"/>
              </a:rPr>
              <a:t>Global.foo</a:t>
            </a:r>
            <a:r>
              <a:rPr lang="en-US" dirty="0" smtClean="0">
                <a:latin typeface="Consolas" panose="020B0609020204030204" pitchFamily="49" charset="0"/>
                <a:cs typeface="Consolas" panose="020B0609020204030204" pitchFamily="49" charset="0"/>
              </a:rPr>
              <a:t>(); // global</a:t>
            </a:r>
            <a:endParaRPr lang="en-US" dirty="0">
              <a:latin typeface="Consolas" panose="020B0609020204030204" pitchFamily="49" charset="0"/>
              <a:cs typeface="Consolas" panose="020B0609020204030204" pitchFamily="49" charset="0"/>
            </a:endParaRPr>
          </a:p>
        </p:txBody>
      </p:sp>
      <p:sp>
        <p:nvSpPr>
          <p:cNvPr id="9" name="TextBox 8"/>
          <p:cNvSpPr txBox="1"/>
          <p:nvPr/>
        </p:nvSpPr>
        <p:spPr>
          <a:xfrm>
            <a:off x="2209800" y="3618362"/>
            <a:ext cx="4800600" cy="646331"/>
          </a:xfrm>
          <a:prstGeom prst="rect">
            <a:avLst/>
          </a:prstGeom>
          <a:noFill/>
          <a:ln>
            <a:solidFill>
              <a:schemeClr val="tx1"/>
            </a:solidFill>
          </a:ln>
        </p:spPr>
        <p:txBody>
          <a:bodyPr wrap="square" rtlCol="0">
            <a:spAutoFit/>
          </a:bodyPr>
          <a:lstStyle/>
          <a:p>
            <a:r>
              <a:rPr lang="en-US" dirty="0" smtClean="0">
                <a:latin typeface="Consolas" panose="020B0609020204030204" pitchFamily="49" charset="0"/>
                <a:cs typeface="Consolas" panose="020B0609020204030204" pitchFamily="49" charset="0"/>
              </a:rPr>
              <a:t>B </a:t>
            </a:r>
            <a:r>
              <a:rPr lang="en-US" dirty="0" err="1" smtClean="0">
                <a:latin typeface="Consolas" panose="020B0609020204030204" pitchFamily="49" charset="0"/>
                <a:cs typeface="Consolas" panose="020B0609020204030204" pitchFamily="49" charset="0"/>
              </a:rPr>
              <a:t>b</a:t>
            </a: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this.attribute.getStranger</a:t>
            </a:r>
            <a:r>
              <a:rPr lang="en-US" dirty="0" smtClean="0">
                <a:latin typeface="Consolas" panose="020B0609020204030204" pitchFamily="49" charset="0"/>
                <a:cs typeface="Consolas" panose="020B0609020204030204" pitchFamily="49" charset="0"/>
              </a:rPr>
              <a:t>();</a:t>
            </a:r>
          </a:p>
          <a:p>
            <a:r>
              <a:rPr lang="en-US" dirty="0" err="1" smtClean="0">
                <a:latin typeface="Consolas" panose="020B0609020204030204" pitchFamily="49" charset="0"/>
                <a:cs typeface="Consolas" panose="020B0609020204030204" pitchFamily="49" charset="0"/>
              </a:rPr>
              <a:t>b.foo</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pic>
        <p:nvPicPr>
          <p:cNvPr id="14" name="Picture 13"/>
          <p:cNvPicPr>
            <a:picLocks noChangeAspect="1"/>
          </p:cNvPicPr>
          <p:nvPr/>
        </p:nvPicPr>
        <p:blipFill>
          <a:blip r:embed="rId2"/>
          <a:stretch>
            <a:fillRect/>
          </a:stretch>
        </p:blipFill>
        <p:spPr>
          <a:xfrm>
            <a:off x="990600" y="1367301"/>
            <a:ext cx="550050" cy="457200"/>
          </a:xfrm>
          <a:prstGeom prst="rect">
            <a:avLst/>
          </a:prstGeom>
        </p:spPr>
      </p:pic>
      <p:pic>
        <p:nvPicPr>
          <p:cNvPr id="16" name="Picture 15"/>
          <p:cNvPicPr>
            <a:picLocks noChangeAspect="1"/>
          </p:cNvPicPr>
          <p:nvPr/>
        </p:nvPicPr>
        <p:blipFill>
          <a:blip r:embed="rId2"/>
          <a:stretch>
            <a:fillRect/>
          </a:stretch>
        </p:blipFill>
        <p:spPr>
          <a:xfrm>
            <a:off x="990600" y="2613745"/>
            <a:ext cx="550050" cy="457200"/>
          </a:xfrm>
          <a:prstGeom prst="rect">
            <a:avLst/>
          </a:prstGeom>
        </p:spPr>
      </p:pic>
      <p:pic>
        <p:nvPicPr>
          <p:cNvPr id="17" name="Picture 16"/>
          <p:cNvPicPr>
            <a:picLocks noChangeAspect="1"/>
          </p:cNvPicPr>
          <p:nvPr/>
        </p:nvPicPr>
        <p:blipFill>
          <a:blip r:embed="rId3"/>
          <a:stretch>
            <a:fillRect/>
          </a:stretch>
        </p:blipFill>
        <p:spPr>
          <a:xfrm>
            <a:off x="990600" y="3744033"/>
            <a:ext cx="570538" cy="394988"/>
          </a:xfrm>
          <a:prstGeom prst="rect">
            <a:avLst/>
          </a:prstGeom>
        </p:spPr>
      </p:pic>
    </p:spTree>
    <p:extLst>
      <p:ext uri="{BB962C8B-B14F-4D97-AF65-F5344CB8AC3E}">
        <p14:creationId xmlns:p14="http://schemas.microsoft.com/office/powerpoint/2010/main" val="4334317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4" name="Title 3"/>
          <p:cNvSpPr>
            <a:spLocks noGrp="1"/>
          </p:cNvSpPr>
          <p:nvPr>
            <p:ph type="title"/>
          </p:nvPr>
        </p:nvSpPr>
        <p:spPr>
          <a:xfrm>
            <a:off x="457200" y="274638"/>
            <a:ext cx="8686800" cy="548355"/>
          </a:xfrm>
        </p:spPr>
        <p:txBody>
          <a:bodyPr/>
          <a:lstStyle/>
          <a:p>
            <a:r>
              <a:rPr lang="en-US" dirty="0"/>
              <a:t>Law of </a:t>
            </a:r>
            <a:r>
              <a:rPr lang="en-US" dirty="0" smtClean="0"/>
              <a:t>Demeter - Exercise </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44</a:t>
            </a:fld>
            <a:endParaRPr lang="en-US" dirty="0"/>
          </a:p>
        </p:txBody>
      </p:sp>
      <p:pic>
        <p:nvPicPr>
          <p:cNvPr id="7" name="Picture 2"/>
          <p:cNvPicPr>
            <a:picLocks noGrp="1" noChangeAspect="1" noChangeArrowheads="1"/>
          </p:cNvPicPr>
          <p:nvPr>
            <p:ph sz="quarter" idx="14"/>
          </p:nvPr>
        </p:nvPicPr>
        <p:blipFill>
          <a:blip r:embed="rId2" cstate="print"/>
          <a:srcRect/>
          <a:stretch>
            <a:fillRect/>
          </a:stretch>
        </p:blipFill>
        <p:spPr bwMode="auto">
          <a:xfrm>
            <a:off x="1905000" y="1600200"/>
            <a:ext cx="4933950" cy="2714625"/>
          </a:xfrm>
          <a:prstGeom prst="rect">
            <a:avLst/>
          </a:prstGeom>
          <a:noFill/>
          <a:ln w="9525">
            <a:noFill/>
            <a:miter lim="800000"/>
            <a:headEnd/>
            <a:tailEnd/>
          </a:ln>
        </p:spPr>
      </p:pic>
      <p:pic>
        <p:nvPicPr>
          <p:cNvPr id="8" name="Picture 7"/>
          <p:cNvPicPr>
            <a:picLocks noChangeAspect="1"/>
          </p:cNvPicPr>
          <p:nvPr/>
        </p:nvPicPr>
        <p:blipFill>
          <a:blip r:embed="rId3"/>
          <a:stretch>
            <a:fillRect/>
          </a:stretch>
        </p:blipFill>
        <p:spPr>
          <a:xfrm>
            <a:off x="6019800" y="4572000"/>
            <a:ext cx="550050" cy="457200"/>
          </a:xfrm>
          <a:prstGeom prst="rect">
            <a:avLst/>
          </a:prstGeom>
        </p:spPr>
      </p:pic>
      <p:pic>
        <p:nvPicPr>
          <p:cNvPr id="9" name="Picture 8"/>
          <p:cNvPicPr>
            <a:picLocks noChangeAspect="1"/>
          </p:cNvPicPr>
          <p:nvPr/>
        </p:nvPicPr>
        <p:blipFill>
          <a:blip r:embed="rId4"/>
          <a:stretch>
            <a:fillRect/>
          </a:stretch>
        </p:blipFill>
        <p:spPr>
          <a:xfrm>
            <a:off x="3048000" y="4697044"/>
            <a:ext cx="570538" cy="394988"/>
          </a:xfrm>
          <a:prstGeom prst="rect">
            <a:avLst/>
          </a:prstGeom>
        </p:spPr>
      </p:pic>
    </p:spTree>
    <p:extLst>
      <p:ext uri="{BB962C8B-B14F-4D97-AF65-F5344CB8AC3E}">
        <p14:creationId xmlns:p14="http://schemas.microsoft.com/office/powerpoint/2010/main" val="39107384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normAutofit fontScale="92500" lnSpcReduction="20000"/>
          </a:bodyPr>
          <a:lstStyle/>
          <a:p>
            <a:r>
              <a:rPr lang="en-GB" dirty="0" smtClean="0"/>
              <a:t>Object-orientation </a:t>
            </a:r>
            <a:r>
              <a:rPr lang="en-GB" dirty="0"/>
              <a:t>is about bundling data with the functions that operate on that </a:t>
            </a:r>
            <a:r>
              <a:rPr lang="en-GB" dirty="0" smtClean="0"/>
              <a:t>data</a:t>
            </a:r>
          </a:p>
          <a:p>
            <a:r>
              <a:rPr lang="en-GB" dirty="0"/>
              <a:t>Things that are tightly coupled should be in the same </a:t>
            </a:r>
            <a:r>
              <a:rPr lang="en-GB" dirty="0" smtClean="0"/>
              <a:t>component</a:t>
            </a:r>
          </a:p>
          <a:p>
            <a:r>
              <a:rPr lang="en-GB" dirty="0" smtClean="0"/>
              <a:t>Check for </a:t>
            </a:r>
            <a:r>
              <a:rPr lang="en-GB" dirty="0"/>
              <a:t>cases where some code invokes more than one method on the same object</a:t>
            </a:r>
            <a:endParaRPr lang="en-GB" dirty="0" smtClean="0"/>
          </a:p>
          <a:p>
            <a:r>
              <a:rPr lang="en-GB" dirty="0" smtClean="0"/>
              <a:t>Do</a:t>
            </a:r>
          </a:p>
          <a:p>
            <a:pPr lvl="1"/>
            <a:r>
              <a:rPr lang="en-GB" dirty="0" smtClean="0"/>
              <a:t>Tell </a:t>
            </a:r>
            <a:r>
              <a:rPr lang="en-GB" dirty="0"/>
              <a:t>an object what to </a:t>
            </a:r>
            <a:r>
              <a:rPr lang="en-GB" dirty="0" smtClean="0"/>
              <a:t>do</a:t>
            </a:r>
          </a:p>
          <a:p>
            <a:r>
              <a:rPr lang="en-GB" dirty="0" smtClean="0"/>
              <a:t>Don’t</a:t>
            </a:r>
          </a:p>
          <a:p>
            <a:pPr lvl="1"/>
            <a:r>
              <a:rPr lang="en-GB" dirty="0" smtClean="0"/>
              <a:t>Ask an </a:t>
            </a:r>
            <a:r>
              <a:rPr lang="en-GB" dirty="0"/>
              <a:t>object for data and </a:t>
            </a:r>
            <a:r>
              <a:rPr lang="en-GB" dirty="0" smtClean="0"/>
              <a:t>act </a:t>
            </a:r>
            <a:r>
              <a:rPr lang="en-GB" dirty="0"/>
              <a:t>on that </a:t>
            </a:r>
            <a:r>
              <a:rPr lang="en-GB" dirty="0" smtClean="0"/>
              <a:t>data</a:t>
            </a:r>
            <a:endParaRPr lang="en-US" dirty="0"/>
          </a:p>
        </p:txBody>
      </p:sp>
      <p:sp>
        <p:nvSpPr>
          <p:cNvPr id="4" name="Title 3"/>
          <p:cNvSpPr>
            <a:spLocks noGrp="1"/>
          </p:cNvSpPr>
          <p:nvPr>
            <p:ph type="title"/>
          </p:nvPr>
        </p:nvSpPr>
        <p:spPr>
          <a:xfrm>
            <a:off x="457200" y="274638"/>
            <a:ext cx="8686800" cy="548355"/>
          </a:xfrm>
        </p:spPr>
        <p:txBody>
          <a:bodyPr/>
          <a:lstStyle/>
          <a:p>
            <a:r>
              <a:rPr lang="en-US" dirty="0"/>
              <a:t>Tell, don’t ask principle</a:t>
            </a:r>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45</a:t>
            </a:fld>
            <a:endParaRPr lang="en-US" dirty="0"/>
          </a:p>
        </p:txBody>
      </p:sp>
    </p:spTree>
    <p:extLst>
      <p:ext uri="{BB962C8B-B14F-4D97-AF65-F5344CB8AC3E}">
        <p14:creationId xmlns:p14="http://schemas.microsoft.com/office/powerpoint/2010/main" val="37495775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normAutofit fontScale="77500" lnSpcReduction="20000"/>
          </a:bodyPr>
          <a:lstStyle/>
          <a:p>
            <a:r>
              <a:rPr lang="en-US" dirty="0" smtClean="0"/>
              <a:t>Immutable object</a:t>
            </a:r>
          </a:p>
          <a:p>
            <a:pPr lvl="1"/>
            <a:r>
              <a:rPr lang="en-GB" dirty="0" smtClean="0"/>
              <a:t>An </a:t>
            </a:r>
            <a:r>
              <a:rPr lang="en-GB" dirty="0"/>
              <a:t>object whose state cannot be modified after it is </a:t>
            </a:r>
            <a:r>
              <a:rPr lang="en-GB" dirty="0" smtClean="0"/>
              <a:t>created</a:t>
            </a:r>
          </a:p>
          <a:p>
            <a:pPr lvl="1"/>
            <a:r>
              <a:rPr lang="en-US" dirty="0" smtClean="0"/>
              <a:t>Are </a:t>
            </a:r>
            <a:r>
              <a:rPr lang="en-US" dirty="0"/>
              <a:t>inherently </a:t>
            </a:r>
            <a:r>
              <a:rPr lang="en-US" dirty="0" smtClean="0"/>
              <a:t>thread-safe</a:t>
            </a:r>
          </a:p>
          <a:p>
            <a:pPr lvl="1"/>
            <a:r>
              <a:rPr lang="en-US" dirty="0"/>
              <a:t>S</a:t>
            </a:r>
            <a:r>
              <a:rPr lang="en-US" dirty="0" smtClean="0"/>
              <a:t>impler </a:t>
            </a:r>
            <a:r>
              <a:rPr lang="en-US" dirty="0"/>
              <a:t>to </a:t>
            </a:r>
            <a:r>
              <a:rPr lang="en-US" dirty="0" smtClean="0"/>
              <a:t>understand, </a:t>
            </a:r>
            <a:r>
              <a:rPr lang="en-US" dirty="0"/>
              <a:t>Higher </a:t>
            </a:r>
            <a:r>
              <a:rPr lang="en-US" dirty="0" smtClean="0"/>
              <a:t>security</a:t>
            </a:r>
          </a:p>
          <a:p>
            <a:pPr lvl="1"/>
            <a:r>
              <a:rPr lang="en-US" dirty="0" smtClean="0"/>
              <a:t>Drawback: copy-on-write</a:t>
            </a:r>
          </a:p>
          <a:p>
            <a:r>
              <a:rPr lang="en-US" dirty="0" smtClean="0"/>
              <a:t>Value object</a:t>
            </a:r>
          </a:p>
          <a:p>
            <a:pPr lvl="1"/>
            <a:r>
              <a:rPr lang="en-GB" dirty="0" smtClean="0"/>
              <a:t>Equality </a:t>
            </a:r>
            <a:r>
              <a:rPr lang="en-GB" dirty="0"/>
              <a:t>is not based on </a:t>
            </a:r>
            <a:r>
              <a:rPr lang="en-GB" dirty="0" smtClean="0"/>
              <a:t>identity</a:t>
            </a:r>
          </a:p>
          <a:p>
            <a:pPr lvl="1"/>
            <a:r>
              <a:rPr lang="en-GB" dirty="0" smtClean="0"/>
              <a:t>Should </a:t>
            </a:r>
            <a:r>
              <a:rPr lang="en-GB" dirty="0"/>
              <a:t>be immutable</a:t>
            </a:r>
            <a:endParaRPr lang="en-GB" dirty="0" smtClean="0"/>
          </a:p>
          <a:p>
            <a:pPr lvl="1"/>
            <a:r>
              <a:rPr lang="en-US" dirty="0" smtClean="0"/>
              <a:t>Examples</a:t>
            </a:r>
          </a:p>
          <a:p>
            <a:pPr lvl="2"/>
            <a:r>
              <a:rPr lang="en-US" dirty="0" smtClean="0"/>
              <a:t>Amount of money</a:t>
            </a:r>
          </a:p>
          <a:p>
            <a:pPr lvl="2"/>
            <a:r>
              <a:rPr lang="en-US" dirty="0" smtClean="0"/>
              <a:t>Date range</a:t>
            </a:r>
          </a:p>
          <a:p>
            <a:pPr lvl="1"/>
            <a:endParaRPr lang="en-US" dirty="0"/>
          </a:p>
        </p:txBody>
      </p:sp>
      <p:sp>
        <p:nvSpPr>
          <p:cNvPr id="4" name="Title 3"/>
          <p:cNvSpPr>
            <a:spLocks noGrp="1"/>
          </p:cNvSpPr>
          <p:nvPr>
            <p:ph type="title"/>
          </p:nvPr>
        </p:nvSpPr>
        <p:spPr>
          <a:xfrm>
            <a:off x="457200" y="274638"/>
            <a:ext cx="8686800" cy="548355"/>
          </a:xfrm>
        </p:spPr>
        <p:txBody>
          <a:bodyPr/>
          <a:lstStyle/>
          <a:p>
            <a:r>
              <a:rPr lang="en-US" dirty="0" smtClean="0"/>
              <a:t>Immutable and Value objects</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46</a:t>
            </a:fld>
            <a:endParaRPr lang="en-US" dirty="0"/>
          </a:p>
        </p:txBody>
      </p:sp>
    </p:spTree>
    <p:extLst>
      <p:ext uri="{BB962C8B-B14F-4D97-AF65-F5344CB8AC3E}">
        <p14:creationId xmlns:p14="http://schemas.microsoft.com/office/powerpoint/2010/main" val="5786320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lstStyle/>
          <a:p>
            <a:pPr marL="342900" lvl="1" indent="-342900">
              <a:buFont typeface="Arial"/>
              <a:buChar char="•"/>
            </a:pPr>
            <a:r>
              <a:rPr lang="en-GB" dirty="0"/>
              <a:t>Accept lengths in either meters, inches (</a:t>
            </a:r>
            <a:r>
              <a:rPr lang="en-US" dirty="0"/>
              <a:t>2.54 cm</a:t>
            </a:r>
            <a:r>
              <a:rPr lang="en-GB" dirty="0"/>
              <a:t>) or </a:t>
            </a:r>
            <a:r>
              <a:rPr lang="en-US" dirty="0"/>
              <a:t>feet (0.3048 m)</a:t>
            </a:r>
            <a:r>
              <a:rPr lang="en-GB" dirty="0"/>
              <a:t>, and provide ways to </a:t>
            </a:r>
            <a:r>
              <a:rPr lang="en-GB" dirty="0" smtClean="0"/>
              <a:t>compare </a:t>
            </a:r>
            <a:r>
              <a:rPr lang="en-GB" dirty="0"/>
              <a:t>and convert freely between </a:t>
            </a:r>
            <a:r>
              <a:rPr lang="en-GB" dirty="0" smtClean="0"/>
              <a:t>them</a:t>
            </a:r>
            <a:endParaRPr lang="en-GB" dirty="0"/>
          </a:p>
        </p:txBody>
      </p:sp>
      <p:sp>
        <p:nvSpPr>
          <p:cNvPr id="4" name="Title 3"/>
          <p:cNvSpPr>
            <a:spLocks noGrp="1"/>
          </p:cNvSpPr>
          <p:nvPr>
            <p:ph type="title"/>
          </p:nvPr>
        </p:nvSpPr>
        <p:spPr>
          <a:xfrm>
            <a:off x="457200" y="274638"/>
            <a:ext cx="8686800" cy="548355"/>
          </a:xfrm>
        </p:spPr>
        <p:txBody>
          <a:bodyPr/>
          <a:lstStyle/>
          <a:p>
            <a:r>
              <a:rPr lang="en-US" dirty="0" smtClean="0"/>
              <a:t>Exercise - Length </a:t>
            </a:r>
            <a:r>
              <a:rPr lang="en-US" dirty="0"/>
              <a:t>conversion </a:t>
            </a:r>
            <a:r>
              <a:rPr lang="en-US" dirty="0" smtClean="0"/>
              <a:t>problem</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47</a:t>
            </a:fld>
            <a:endParaRPr lang="en-US" dirty="0"/>
          </a:p>
        </p:txBody>
      </p:sp>
      <p:grpSp>
        <p:nvGrpSpPr>
          <p:cNvPr id="20" name="Group 19"/>
          <p:cNvGrpSpPr/>
          <p:nvPr/>
        </p:nvGrpSpPr>
        <p:grpSpPr>
          <a:xfrm>
            <a:off x="2692853" y="2971800"/>
            <a:ext cx="4108704" cy="2758440"/>
            <a:chOff x="1920240" y="2834640"/>
            <a:chExt cx="4108704" cy="2758440"/>
          </a:xfrm>
        </p:grpSpPr>
        <p:sp>
          <p:nvSpPr>
            <p:cNvPr id="7" name="Rectangle 6"/>
            <p:cNvSpPr/>
            <p:nvPr/>
          </p:nvSpPr>
          <p:spPr>
            <a:xfrm>
              <a:off x="1920240" y="4663440"/>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Meter</a:t>
              </a:r>
              <a:endParaRPr lang="en-US" dirty="0"/>
            </a:p>
          </p:txBody>
        </p:sp>
        <p:sp>
          <p:nvSpPr>
            <p:cNvPr id="8" name="Rectangle 7"/>
            <p:cNvSpPr/>
            <p:nvPr/>
          </p:nvSpPr>
          <p:spPr>
            <a:xfrm>
              <a:off x="4657344" y="4678680"/>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Inch</a:t>
              </a:r>
              <a:endParaRPr lang="en-US" dirty="0"/>
            </a:p>
          </p:txBody>
        </p:sp>
        <p:sp>
          <p:nvSpPr>
            <p:cNvPr id="9" name="Rectangle 8"/>
            <p:cNvSpPr/>
            <p:nvPr/>
          </p:nvSpPr>
          <p:spPr>
            <a:xfrm>
              <a:off x="3285744" y="2834640"/>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Feet</a:t>
              </a:r>
              <a:endParaRPr lang="en-US" dirty="0"/>
            </a:p>
          </p:txBody>
        </p:sp>
        <p:cxnSp>
          <p:nvCxnSpPr>
            <p:cNvPr id="11" name="Elbow Connector 10"/>
            <p:cNvCxnSpPr>
              <a:stCxn id="7" idx="0"/>
              <a:endCxn id="9" idx="1"/>
            </p:cNvCxnSpPr>
            <p:nvPr/>
          </p:nvCxnSpPr>
          <p:spPr>
            <a:xfrm rot="5400000" flipH="1" flipV="1">
              <a:off x="2260092" y="3637788"/>
              <a:ext cx="1371600" cy="67970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9" idx="3"/>
              <a:endCxn id="8" idx="0"/>
            </p:cNvCxnSpPr>
            <p:nvPr/>
          </p:nvCxnSpPr>
          <p:spPr>
            <a:xfrm>
              <a:off x="4657344" y="3291840"/>
              <a:ext cx="685800" cy="138684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1"/>
              <a:endCxn id="7" idx="3"/>
            </p:cNvCxnSpPr>
            <p:nvPr/>
          </p:nvCxnSpPr>
          <p:spPr>
            <a:xfrm flipH="1" flipV="1">
              <a:off x="3291840" y="5120640"/>
              <a:ext cx="1365504" cy="152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8491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lstStyle/>
          <a:p>
            <a:r>
              <a:rPr lang="en-GB" dirty="0" smtClean="0"/>
              <a:t>Make the </a:t>
            </a:r>
            <a:r>
              <a:rPr lang="en-GB" i="1" dirty="0" smtClean="0"/>
              <a:t>Planet </a:t>
            </a:r>
            <a:r>
              <a:rPr lang="en-GB" dirty="0" smtClean="0"/>
              <a:t>class immutable</a:t>
            </a:r>
          </a:p>
          <a:p>
            <a:endParaRPr lang="en-GB" dirty="0" smtClean="0"/>
          </a:p>
          <a:p>
            <a:endParaRPr lang="en-US" dirty="0"/>
          </a:p>
        </p:txBody>
      </p:sp>
      <p:sp>
        <p:nvSpPr>
          <p:cNvPr id="4" name="Title 3"/>
          <p:cNvSpPr>
            <a:spLocks noGrp="1"/>
          </p:cNvSpPr>
          <p:nvPr>
            <p:ph type="title"/>
          </p:nvPr>
        </p:nvSpPr>
        <p:spPr>
          <a:xfrm>
            <a:off x="457200" y="274638"/>
            <a:ext cx="8686800" cy="548355"/>
          </a:xfrm>
        </p:spPr>
        <p:txBody>
          <a:bodyPr/>
          <a:lstStyle/>
          <a:p>
            <a:r>
              <a:rPr lang="en-US" dirty="0" smtClean="0"/>
              <a:t>Exercise - Immutable</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48</a:t>
            </a:fld>
            <a:endParaRPr lang="en-US" dirty="0"/>
          </a:p>
        </p:txBody>
      </p:sp>
    </p:spTree>
    <p:extLst>
      <p:ext uri="{BB962C8B-B14F-4D97-AF65-F5344CB8AC3E}">
        <p14:creationId xmlns:p14="http://schemas.microsoft.com/office/powerpoint/2010/main" val="2440713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normAutofit/>
          </a:bodyPr>
          <a:lstStyle/>
          <a:p>
            <a:r>
              <a:rPr lang="en-US" dirty="0"/>
              <a:t>Viewing the </a:t>
            </a:r>
            <a:r>
              <a:rPr lang="en-US" dirty="0" smtClean="0"/>
              <a:t>relationship</a:t>
            </a:r>
            <a:r>
              <a:rPr lang="en-GB" dirty="0" smtClean="0"/>
              <a:t> </a:t>
            </a:r>
            <a:r>
              <a:rPr lang="en-GB" dirty="0"/>
              <a:t>between a class and its clients as a formal </a:t>
            </a:r>
            <a:r>
              <a:rPr lang="en-GB" dirty="0" smtClean="0"/>
              <a:t>agreement</a:t>
            </a:r>
          </a:p>
          <a:p>
            <a:pPr lvl="1">
              <a:defRPr/>
            </a:pPr>
            <a:r>
              <a:rPr lang="en-US" dirty="0"/>
              <a:t>Preconditions and </a:t>
            </a:r>
            <a:r>
              <a:rPr lang="en-US" dirty="0" err="1" smtClean="0"/>
              <a:t>postconditions</a:t>
            </a:r>
            <a:endParaRPr lang="en-US" dirty="0" smtClean="0"/>
          </a:p>
          <a:p>
            <a:pPr lvl="1">
              <a:defRPr/>
            </a:pPr>
            <a:r>
              <a:rPr lang="en-US" dirty="0" smtClean="0"/>
              <a:t>Assertion </a:t>
            </a:r>
            <a:r>
              <a:rPr lang="en-US" dirty="0"/>
              <a:t>and violation </a:t>
            </a:r>
            <a:endParaRPr lang="en-US" dirty="0" smtClean="0"/>
          </a:p>
          <a:p>
            <a:pPr lvl="1">
              <a:defRPr/>
            </a:pPr>
            <a:r>
              <a:rPr lang="en-US" dirty="0" smtClean="0"/>
              <a:t>Class </a:t>
            </a:r>
            <a:r>
              <a:rPr lang="en-US" dirty="0"/>
              <a:t>invariants </a:t>
            </a:r>
            <a:endParaRPr lang="en-US" dirty="0" smtClean="0"/>
          </a:p>
          <a:p>
            <a:pPr>
              <a:defRPr/>
            </a:pPr>
            <a:r>
              <a:rPr lang="en-GB" dirty="0" smtClean="0"/>
              <a:t>Client’s obligations</a:t>
            </a:r>
          </a:p>
          <a:p>
            <a:pPr>
              <a:defRPr/>
            </a:pPr>
            <a:r>
              <a:rPr lang="en-GB" dirty="0"/>
              <a:t>Supplier’s obligations</a:t>
            </a:r>
          </a:p>
          <a:p>
            <a:pPr>
              <a:defRPr/>
            </a:pPr>
            <a:r>
              <a:rPr lang="en-GB" dirty="0"/>
              <a:t>Inheritance</a:t>
            </a:r>
          </a:p>
          <a:p>
            <a:pPr lvl="1">
              <a:defRPr/>
            </a:pPr>
            <a:endParaRPr lang="en-US" dirty="0" smtClean="0"/>
          </a:p>
          <a:p>
            <a:pPr>
              <a:defRPr/>
            </a:pPr>
            <a:endParaRPr lang="en-US" dirty="0" smtClean="0"/>
          </a:p>
          <a:p>
            <a:endParaRPr lang="en-US" dirty="0"/>
          </a:p>
        </p:txBody>
      </p:sp>
      <p:sp>
        <p:nvSpPr>
          <p:cNvPr id="4" name="Title 3"/>
          <p:cNvSpPr>
            <a:spLocks noGrp="1"/>
          </p:cNvSpPr>
          <p:nvPr>
            <p:ph type="title"/>
          </p:nvPr>
        </p:nvSpPr>
        <p:spPr>
          <a:xfrm>
            <a:off x="457200" y="274638"/>
            <a:ext cx="8686800" cy="548355"/>
          </a:xfrm>
        </p:spPr>
        <p:txBody>
          <a:bodyPr/>
          <a:lstStyle/>
          <a:p>
            <a:r>
              <a:rPr lang="en-US" dirty="0"/>
              <a:t>Design by Contract</a:t>
            </a:r>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49</a:t>
            </a:fld>
            <a:endParaRPr lang="en-US" dirty="0"/>
          </a:p>
        </p:txBody>
      </p:sp>
    </p:spTree>
    <p:extLst>
      <p:ext uri="{BB962C8B-B14F-4D97-AF65-F5344CB8AC3E}">
        <p14:creationId xmlns:p14="http://schemas.microsoft.com/office/powerpoint/2010/main" val="3084709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Confidential</a:t>
            </a:r>
            <a:endParaRPr lang="en-US" dirty="0"/>
          </a:p>
        </p:txBody>
      </p:sp>
      <p:sp>
        <p:nvSpPr>
          <p:cNvPr id="5" name="Slide Number Placeholder 4"/>
          <p:cNvSpPr>
            <a:spLocks noGrp="1"/>
          </p:cNvSpPr>
          <p:nvPr>
            <p:ph type="sldNum" sz="quarter" idx="12"/>
          </p:nvPr>
        </p:nvSpPr>
        <p:spPr/>
        <p:txBody>
          <a:bodyPr/>
          <a:lstStyle/>
          <a:p>
            <a:fld id="{F39628E0-47A7-46CE-98F3-6986F46F7576}" type="slidenum">
              <a:rPr lang="en-US" smtClean="0"/>
              <a:pPr/>
              <a:t>5</a:t>
            </a:fld>
            <a:endParaRPr lang="en-US" dirty="0"/>
          </a:p>
        </p:txBody>
      </p:sp>
      <p:sp>
        <p:nvSpPr>
          <p:cNvPr id="11" name="Text Placeholder 10"/>
          <p:cNvSpPr>
            <a:spLocks noGrp="1"/>
          </p:cNvSpPr>
          <p:nvPr>
            <p:ph type="body" sz="quarter" idx="13"/>
          </p:nvPr>
        </p:nvSpPr>
        <p:spPr/>
        <p:txBody>
          <a:bodyPr/>
          <a:lstStyle/>
          <a:p>
            <a:endParaRPr lang="en-US" dirty="0"/>
          </a:p>
        </p:txBody>
      </p:sp>
      <p:pic>
        <p:nvPicPr>
          <p:cNvPr id="3078" name="Picture 6" descr="https://harumn01.files.wordpress.com/2011/11/o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5560" y="1202905"/>
            <a:ext cx="3467100" cy="43338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65760" y="2558558"/>
            <a:ext cx="4246675" cy="523220"/>
          </a:xfrm>
          <a:prstGeom prst="rect">
            <a:avLst/>
          </a:prstGeom>
          <a:noFill/>
        </p:spPr>
        <p:txBody>
          <a:bodyPr wrap="none" rtlCol="0">
            <a:spAutoFit/>
          </a:bodyPr>
          <a:lstStyle/>
          <a:p>
            <a:r>
              <a:rPr lang="en-GB" sz="2800" dirty="0"/>
              <a:t>What's the point of OOP?</a:t>
            </a:r>
            <a:endParaRPr lang="en-US" sz="2800" dirty="0"/>
          </a:p>
        </p:txBody>
      </p:sp>
      <p:sp>
        <p:nvSpPr>
          <p:cNvPr id="13" name="Rectangle 12"/>
          <p:cNvSpPr/>
          <p:nvPr/>
        </p:nvSpPr>
        <p:spPr>
          <a:xfrm>
            <a:off x="365760" y="3200400"/>
            <a:ext cx="4246675" cy="1077218"/>
          </a:xfrm>
          <a:prstGeom prst="rect">
            <a:avLst/>
          </a:prstGeom>
        </p:spPr>
        <p:txBody>
          <a:bodyPr wrap="square">
            <a:spAutoFit/>
          </a:bodyPr>
          <a:lstStyle/>
          <a:p>
            <a:r>
              <a:rPr lang="en-GB" sz="1600" i="1" dirty="0" smtClean="0">
                <a:solidFill>
                  <a:srgbClr val="000000"/>
                </a:solidFill>
                <a:latin typeface="Helvetica" panose="020B0604020202020204" pitchFamily="34" charset="0"/>
              </a:rPr>
              <a:t>I </a:t>
            </a:r>
            <a:r>
              <a:rPr lang="en-GB" sz="1600" i="1" dirty="0">
                <a:solidFill>
                  <a:srgbClr val="000000"/>
                </a:solidFill>
                <a:latin typeface="Helvetica" panose="020B0604020202020204" pitchFamily="34" charset="0"/>
              </a:rPr>
              <a:t>don't think object-oriented programming is a structuring paradigm that meets my standards of </a:t>
            </a:r>
            <a:r>
              <a:rPr lang="en-GB" sz="1600" i="1" dirty="0" smtClean="0">
                <a:solidFill>
                  <a:srgbClr val="000000"/>
                </a:solidFill>
                <a:latin typeface="Helvetica" panose="020B0604020202020204" pitchFamily="34" charset="0"/>
              </a:rPr>
              <a:t>elegance</a:t>
            </a:r>
            <a:r>
              <a:rPr lang="hu-HU" sz="1600" i="1" dirty="0">
                <a:solidFill>
                  <a:srgbClr val="000000"/>
                </a:solidFill>
                <a:latin typeface="Helvetica" panose="020B0604020202020204" pitchFamily="34" charset="0"/>
              </a:rPr>
              <a:t> </a:t>
            </a:r>
            <a:endParaRPr lang="hu-HU" sz="1600" i="1" dirty="0" smtClean="0">
              <a:solidFill>
                <a:srgbClr val="000000"/>
              </a:solidFill>
              <a:latin typeface="Helvetica" panose="020B0604020202020204" pitchFamily="34" charset="0"/>
            </a:endParaRPr>
          </a:p>
          <a:p>
            <a:r>
              <a:rPr lang="hu-HU" sz="1600" dirty="0" smtClean="0">
                <a:solidFill>
                  <a:srgbClr val="000000"/>
                </a:solidFill>
                <a:latin typeface="Helvetica" panose="020B0604020202020204" pitchFamily="34" charset="0"/>
              </a:rPr>
              <a:t>(1999,</a:t>
            </a:r>
            <a:r>
              <a:rPr lang="en-GB" sz="1600" dirty="0" smtClean="0">
                <a:solidFill>
                  <a:srgbClr val="000000"/>
                </a:solidFill>
                <a:latin typeface="Helvetica" panose="020B0604020202020204" pitchFamily="34" charset="0"/>
              </a:rPr>
              <a:t> </a:t>
            </a:r>
            <a:r>
              <a:rPr lang="en-GB" sz="1600" dirty="0" err="1">
                <a:solidFill>
                  <a:srgbClr val="000000"/>
                </a:solidFill>
                <a:latin typeface="Helvetica" panose="020B0604020202020204" pitchFamily="34" charset="0"/>
              </a:rPr>
              <a:t>Edsger</a:t>
            </a:r>
            <a:r>
              <a:rPr lang="en-GB" sz="1600" dirty="0">
                <a:solidFill>
                  <a:srgbClr val="000000"/>
                </a:solidFill>
                <a:latin typeface="Helvetica" panose="020B0604020202020204" pitchFamily="34" charset="0"/>
              </a:rPr>
              <a:t> </a:t>
            </a:r>
            <a:r>
              <a:rPr lang="en-GB" sz="1600" dirty="0" err="1" smtClean="0">
                <a:solidFill>
                  <a:srgbClr val="000000"/>
                </a:solidFill>
                <a:latin typeface="Helvetica" panose="020B0604020202020204" pitchFamily="34" charset="0"/>
              </a:rPr>
              <a:t>Dijkstra</a:t>
            </a:r>
            <a:r>
              <a:rPr lang="hu-HU" sz="1600" dirty="0" smtClean="0">
                <a:solidFill>
                  <a:srgbClr val="000000"/>
                </a:solidFill>
                <a:latin typeface="Helvetica" panose="020B0604020202020204" pitchFamily="34" charset="0"/>
              </a:rPr>
              <a:t>)</a:t>
            </a:r>
            <a:endParaRPr lang="en-US" sz="1600" dirty="0"/>
          </a:p>
        </p:txBody>
      </p:sp>
    </p:spTree>
    <p:extLst>
      <p:ext uri="{BB962C8B-B14F-4D97-AF65-F5344CB8AC3E}">
        <p14:creationId xmlns:p14="http://schemas.microsoft.com/office/powerpoint/2010/main" val="7688265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normAutofit/>
          </a:bodyPr>
          <a:lstStyle/>
          <a:p>
            <a:r>
              <a:rPr lang="en-GB" dirty="0"/>
              <a:t>KISS – keep it simple</a:t>
            </a:r>
          </a:p>
          <a:p>
            <a:pPr lvl="1"/>
            <a:r>
              <a:rPr lang="en-GB" dirty="0"/>
              <a:t>systems work best if they are kept simple rather than made complex</a:t>
            </a:r>
          </a:p>
          <a:p>
            <a:pPr lvl="1"/>
            <a:r>
              <a:rPr lang="en-GB" dirty="0"/>
              <a:t>everything should be made as simple as possible, but no simpler </a:t>
            </a:r>
            <a:r>
              <a:rPr lang="en-GB" dirty="0" smtClean="0"/>
              <a:t>(Albert Einstein)</a:t>
            </a:r>
            <a:endParaRPr lang="en-GB" dirty="0"/>
          </a:p>
        </p:txBody>
      </p:sp>
      <p:sp>
        <p:nvSpPr>
          <p:cNvPr id="4" name="Title 3"/>
          <p:cNvSpPr>
            <a:spLocks noGrp="1"/>
          </p:cNvSpPr>
          <p:nvPr>
            <p:ph type="title"/>
          </p:nvPr>
        </p:nvSpPr>
        <p:spPr>
          <a:xfrm>
            <a:off x="457200" y="274638"/>
            <a:ext cx="8686800" cy="548355"/>
          </a:xfrm>
        </p:spPr>
        <p:txBody>
          <a:bodyPr/>
          <a:lstStyle/>
          <a:p>
            <a:r>
              <a:rPr lang="hu-HU" dirty="0" smtClean="0"/>
              <a:t>KISS</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50</a:t>
            </a:fld>
            <a:endParaRPr lang="en-US" dirty="0"/>
          </a:p>
        </p:txBody>
      </p:sp>
    </p:spTree>
    <p:extLst>
      <p:ext uri="{BB962C8B-B14F-4D97-AF65-F5344CB8AC3E}">
        <p14:creationId xmlns:p14="http://schemas.microsoft.com/office/powerpoint/2010/main" val="38579903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lstStyle/>
          <a:p>
            <a:r>
              <a:rPr lang="en-GB" dirty="0"/>
              <a:t>YAGNI - You </a:t>
            </a:r>
            <a:r>
              <a:rPr lang="en-GB" dirty="0" err="1"/>
              <a:t>ain't</a:t>
            </a:r>
            <a:r>
              <a:rPr lang="en-GB" dirty="0"/>
              <a:t> </a:t>
            </a:r>
            <a:r>
              <a:rPr lang="en-GB" dirty="0" err="1"/>
              <a:t>gonna</a:t>
            </a:r>
            <a:r>
              <a:rPr lang="en-GB" dirty="0"/>
              <a:t> need it</a:t>
            </a:r>
          </a:p>
          <a:p>
            <a:pPr lvl="1"/>
            <a:r>
              <a:rPr lang="en-GB" dirty="0"/>
              <a:t>Should not add functionality until it is necessary</a:t>
            </a:r>
          </a:p>
          <a:p>
            <a:pPr lvl="1"/>
            <a:r>
              <a:rPr lang="en-GB" dirty="0"/>
              <a:t>Instead spend time on testing</a:t>
            </a:r>
          </a:p>
          <a:p>
            <a:endParaRPr lang="en-US" dirty="0"/>
          </a:p>
        </p:txBody>
      </p:sp>
      <p:sp>
        <p:nvSpPr>
          <p:cNvPr id="4" name="Title 3"/>
          <p:cNvSpPr>
            <a:spLocks noGrp="1"/>
          </p:cNvSpPr>
          <p:nvPr>
            <p:ph type="title"/>
          </p:nvPr>
        </p:nvSpPr>
        <p:spPr>
          <a:xfrm>
            <a:off x="457200" y="274638"/>
            <a:ext cx="8686800" cy="548355"/>
          </a:xfrm>
        </p:spPr>
        <p:txBody>
          <a:bodyPr/>
          <a:lstStyle/>
          <a:p>
            <a:r>
              <a:rPr lang="en-GB" dirty="0"/>
              <a:t>YAGNI</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51</a:t>
            </a:fld>
            <a:endParaRPr lang="en-US" dirty="0"/>
          </a:p>
        </p:txBody>
      </p:sp>
    </p:spTree>
    <p:extLst>
      <p:ext uri="{BB962C8B-B14F-4D97-AF65-F5344CB8AC3E}">
        <p14:creationId xmlns:p14="http://schemas.microsoft.com/office/powerpoint/2010/main" val="3508672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3496402"/>
            <a:ext cx="6400800" cy="861774"/>
          </a:xfrm>
        </p:spPr>
        <p:txBody>
          <a:bodyPr/>
          <a:lstStyle/>
          <a:p>
            <a:r>
              <a:rPr lang="en-US" dirty="0" smtClean="0"/>
              <a:t>Packaging</a:t>
            </a:r>
            <a:endParaRPr lang="en-US" dirty="0"/>
          </a:p>
        </p:txBody>
      </p:sp>
      <p:sp>
        <p:nvSpPr>
          <p:cNvPr id="8" name="Text Placeholder 7"/>
          <p:cNvSpPr>
            <a:spLocks noGrp="1"/>
          </p:cNvSpPr>
          <p:nvPr>
            <p:ph type="body" idx="1"/>
          </p:nvPr>
        </p:nvSpPr>
        <p:spPr>
          <a:xfrm>
            <a:off x="0" y="2984111"/>
            <a:ext cx="6400800" cy="526298"/>
          </a:xfrm>
        </p:spPr>
        <p:txBody>
          <a:bodyPr/>
          <a:lstStyle/>
          <a:p>
            <a:r>
              <a:rPr lang="en-US" dirty="0" smtClean="0"/>
              <a:t>Object-oriented Principles</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F39628E0-47A7-46CE-98F3-6986F46F7576}" type="slidenum">
              <a:rPr lang="en-US" smtClean="0"/>
              <a:pPr/>
              <a:t>52</a:t>
            </a:fld>
            <a:endParaRPr lang="en-US" dirty="0"/>
          </a:p>
        </p:txBody>
      </p:sp>
      <p:sp>
        <p:nvSpPr>
          <p:cNvPr id="9" name="Text Placeholder 8"/>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2183837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a:xfrm>
            <a:off x="365760" y="1219200"/>
            <a:ext cx="8412480" cy="2209800"/>
          </a:xfrm>
        </p:spPr>
        <p:txBody>
          <a:bodyPr>
            <a:normAutofit lnSpcReduction="10000"/>
          </a:bodyPr>
          <a:lstStyle/>
          <a:p>
            <a:pPr>
              <a:defRPr/>
            </a:pPr>
            <a:r>
              <a:rPr lang="en-US" dirty="0" smtClean="0"/>
              <a:t>Modules</a:t>
            </a:r>
          </a:p>
          <a:p>
            <a:pPr lvl="1">
              <a:defRPr/>
            </a:pPr>
            <a:r>
              <a:rPr lang="en-US" dirty="0" smtClean="0"/>
              <a:t>Reduction </a:t>
            </a:r>
            <a:r>
              <a:rPr lang="en-US" dirty="0"/>
              <a:t>of complexity</a:t>
            </a:r>
          </a:p>
          <a:p>
            <a:pPr lvl="1">
              <a:defRPr/>
            </a:pPr>
            <a:r>
              <a:rPr lang="en-US" dirty="0" smtClean="0"/>
              <a:t>High cohesion, low coupling</a:t>
            </a:r>
          </a:p>
          <a:p>
            <a:pPr lvl="2">
              <a:defRPr/>
            </a:pPr>
            <a:r>
              <a:rPr lang="en-US" dirty="0" smtClean="0"/>
              <a:t>For large-scale components</a:t>
            </a:r>
          </a:p>
          <a:p>
            <a:endParaRPr lang="en-US" dirty="0"/>
          </a:p>
        </p:txBody>
      </p:sp>
      <p:sp>
        <p:nvSpPr>
          <p:cNvPr id="4" name="Title 3"/>
          <p:cNvSpPr>
            <a:spLocks noGrp="1"/>
          </p:cNvSpPr>
          <p:nvPr>
            <p:ph type="title"/>
          </p:nvPr>
        </p:nvSpPr>
        <p:spPr>
          <a:xfrm>
            <a:off x="457200" y="274638"/>
            <a:ext cx="8686800" cy="548355"/>
          </a:xfrm>
        </p:spPr>
        <p:txBody>
          <a:bodyPr/>
          <a:lstStyle/>
          <a:p>
            <a:r>
              <a:rPr lang="en-US" dirty="0" smtClean="0"/>
              <a:t>Packaging</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53</a:t>
            </a:fld>
            <a:endParaRPr lang="en-US" dirty="0"/>
          </a:p>
        </p:txBody>
      </p:sp>
      <p:pic>
        <p:nvPicPr>
          <p:cNvPr id="7" name="Picture 6"/>
          <p:cNvPicPr>
            <a:picLocks noChangeAspect="1"/>
          </p:cNvPicPr>
          <p:nvPr/>
        </p:nvPicPr>
        <p:blipFill>
          <a:blip r:embed="rId2"/>
          <a:stretch>
            <a:fillRect/>
          </a:stretch>
        </p:blipFill>
        <p:spPr>
          <a:xfrm>
            <a:off x="2438400" y="3580688"/>
            <a:ext cx="4267200" cy="2362912"/>
          </a:xfrm>
          <a:prstGeom prst="rect">
            <a:avLst/>
          </a:prstGeom>
        </p:spPr>
      </p:pic>
    </p:spTree>
    <p:extLst>
      <p:ext uri="{BB962C8B-B14F-4D97-AF65-F5344CB8AC3E}">
        <p14:creationId xmlns:p14="http://schemas.microsoft.com/office/powerpoint/2010/main" val="14691175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lstStyle/>
          <a:p>
            <a:r>
              <a:rPr lang="en-GB" dirty="0"/>
              <a:t>The Common Closure Principle</a:t>
            </a:r>
          </a:p>
          <a:p>
            <a:pPr lvl="1"/>
            <a:r>
              <a:rPr lang="en-US" altLang="en-US" dirty="0" smtClean="0"/>
              <a:t>SRP for </a:t>
            </a:r>
            <a:r>
              <a:rPr lang="en-US" altLang="en-US" dirty="0"/>
              <a:t>packages</a:t>
            </a:r>
            <a:endParaRPr lang="en-GB" dirty="0" smtClean="0"/>
          </a:p>
          <a:p>
            <a:pPr lvl="1"/>
            <a:r>
              <a:rPr lang="en-GB" dirty="0" smtClean="0"/>
              <a:t>The </a:t>
            </a:r>
            <a:r>
              <a:rPr lang="en-GB" dirty="0"/>
              <a:t>classes in a package should be closed together against the same kind of </a:t>
            </a:r>
            <a:r>
              <a:rPr lang="en-GB" dirty="0" smtClean="0"/>
              <a:t>changes</a:t>
            </a:r>
            <a:endParaRPr lang="en-GB" dirty="0"/>
          </a:p>
          <a:p>
            <a:pPr lvl="1"/>
            <a:r>
              <a:rPr lang="en-GB" dirty="0"/>
              <a:t>A package should not have multiple reason to change</a:t>
            </a:r>
          </a:p>
          <a:p>
            <a:pPr lvl="1"/>
            <a:r>
              <a:rPr lang="en-GB" dirty="0" smtClean="0"/>
              <a:t>Maintainability may be more </a:t>
            </a:r>
            <a:r>
              <a:rPr lang="en-GB" dirty="0"/>
              <a:t>important than reusability</a:t>
            </a:r>
          </a:p>
          <a:p>
            <a:endParaRPr lang="en-US" dirty="0"/>
          </a:p>
        </p:txBody>
      </p:sp>
      <p:sp>
        <p:nvSpPr>
          <p:cNvPr id="4" name="Title 3"/>
          <p:cNvSpPr>
            <a:spLocks noGrp="1"/>
          </p:cNvSpPr>
          <p:nvPr>
            <p:ph type="title"/>
          </p:nvPr>
        </p:nvSpPr>
        <p:spPr>
          <a:xfrm>
            <a:off x="457200" y="274638"/>
            <a:ext cx="8686800" cy="548355"/>
          </a:xfrm>
        </p:spPr>
        <p:txBody>
          <a:bodyPr/>
          <a:lstStyle/>
          <a:p>
            <a:r>
              <a:rPr lang="en-US" dirty="0"/>
              <a:t>Principles of package </a:t>
            </a:r>
            <a:r>
              <a:rPr lang="en-US" dirty="0" smtClean="0"/>
              <a:t>cohesion</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54</a:t>
            </a:fld>
            <a:endParaRPr lang="en-US" dirty="0"/>
          </a:p>
        </p:txBody>
      </p:sp>
    </p:spTree>
    <p:extLst>
      <p:ext uri="{BB962C8B-B14F-4D97-AF65-F5344CB8AC3E}">
        <p14:creationId xmlns:p14="http://schemas.microsoft.com/office/powerpoint/2010/main" val="12063165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normAutofit lnSpcReduction="10000"/>
          </a:bodyPr>
          <a:lstStyle/>
          <a:p>
            <a:r>
              <a:rPr lang="en-US" dirty="0"/>
              <a:t>Reuse-release equivalence </a:t>
            </a:r>
            <a:r>
              <a:rPr lang="en-US" dirty="0" smtClean="0"/>
              <a:t>principle</a:t>
            </a:r>
          </a:p>
          <a:p>
            <a:pPr lvl="1"/>
            <a:r>
              <a:rPr lang="en-GB" dirty="0"/>
              <a:t>The granule of reuse is the granule of release</a:t>
            </a:r>
          </a:p>
          <a:p>
            <a:pPr lvl="1"/>
            <a:r>
              <a:rPr lang="en-GB" dirty="0" smtClean="0"/>
              <a:t>Either </a:t>
            </a:r>
            <a:r>
              <a:rPr lang="en-GB" dirty="0"/>
              <a:t>all of the classes in a package are reusable or none of them are</a:t>
            </a:r>
            <a:endParaRPr lang="en-US" dirty="0" smtClean="0"/>
          </a:p>
          <a:p>
            <a:r>
              <a:rPr lang="en-US" dirty="0"/>
              <a:t>Common-reuse </a:t>
            </a:r>
            <a:r>
              <a:rPr lang="en-US" dirty="0" smtClean="0"/>
              <a:t>principle</a:t>
            </a:r>
          </a:p>
          <a:p>
            <a:pPr lvl="1"/>
            <a:r>
              <a:rPr lang="en-GB" dirty="0" smtClean="0"/>
              <a:t>Classes </a:t>
            </a:r>
            <a:r>
              <a:rPr lang="en-GB" dirty="0"/>
              <a:t>that tend to be reused together belong in the same </a:t>
            </a:r>
            <a:r>
              <a:rPr lang="en-GB" dirty="0" smtClean="0"/>
              <a:t>package</a:t>
            </a:r>
          </a:p>
          <a:p>
            <a:pPr lvl="1"/>
            <a:r>
              <a:rPr lang="en-GB" dirty="0"/>
              <a:t>If you reuse one of the classes in a package, you reuse them </a:t>
            </a:r>
            <a:r>
              <a:rPr lang="en-GB" dirty="0" smtClean="0"/>
              <a:t>all</a:t>
            </a:r>
            <a:endParaRPr lang="en-US" dirty="0" smtClean="0"/>
          </a:p>
          <a:p>
            <a:endParaRPr lang="en-US" dirty="0"/>
          </a:p>
        </p:txBody>
      </p:sp>
      <p:sp>
        <p:nvSpPr>
          <p:cNvPr id="4" name="Title 3"/>
          <p:cNvSpPr>
            <a:spLocks noGrp="1"/>
          </p:cNvSpPr>
          <p:nvPr>
            <p:ph type="title"/>
          </p:nvPr>
        </p:nvSpPr>
        <p:spPr>
          <a:xfrm>
            <a:off x="457200" y="274638"/>
            <a:ext cx="8686800" cy="548355"/>
          </a:xfrm>
        </p:spPr>
        <p:txBody>
          <a:bodyPr/>
          <a:lstStyle/>
          <a:p>
            <a:r>
              <a:rPr lang="en-US" dirty="0"/>
              <a:t>Principles of package cohesion</a:t>
            </a:r>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55</a:t>
            </a:fld>
            <a:endParaRPr lang="en-US" dirty="0"/>
          </a:p>
        </p:txBody>
      </p:sp>
    </p:spTree>
    <p:extLst>
      <p:ext uri="{BB962C8B-B14F-4D97-AF65-F5344CB8AC3E}">
        <p14:creationId xmlns:p14="http://schemas.microsoft.com/office/powerpoint/2010/main" val="23269037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4" name="Title 3"/>
          <p:cNvSpPr>
            <a:spLocks noGrp="1"/>
          </p:cNvSpPr>
          <p:nvPr>
            <p:ph type="title"/>
          </p:nvPr>
        </p:nvSpPr>
        <p:spPr>
          <a:xfrm>
            <a:off x="457200" y="274638"/>
            <a:ext cx="8686800" cy="548355"/>
          </a:xfrm>
        </p:spPr>
        <p:txBody>
          <a:bodyPr/>
          <a:lstStyle/>
          <a:p>
            <a:r>
              <a:rPr lang="en-US" dirty="0"/>
              <a:t>Principles of package coupling</a:t>
            </a:r>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56</a:t>
            </a:fld>
            <a:endParaRPr lang="en-US" dirty="0"/>
          </a:p>
        </p:txBody>
      </p:sp>
      <p:sp>
        <p:nvSpPr>
          <p:cNvPr id="7" name="Content Placeholder 2"/>
          <p:cNvSpPr>
            <a:spLocks noGrp="1"/>
          </p:cNvSpPr>
          <p:nvPr>
            <p:ph sz="quarter" idx="14"/>
          </p:nvPr>
        </p:nvSpPr>
        <p:spPr>
          <a:xfrm>
            <a:off x="365760" y="1219200"/>
            <a:ext cx="8412480" cy="4876800"/>
          </a:xfrm>
        </p:spPr>
        <p:txBody>
          <a:bodyPr>
            <a:normAutofit/>
          </a:bodyPr>
          <a:lstStyle/>
          <a:p>
            <a:r>
              <a:rPr lang="en-GB" dirty="0"/>
              <a:t>The Acyclic Dependencies </a:t>
            </a:r>
            <a:r>
              <a:rPr lang="en-GB" dirty="0" smtClean="0"/>
              <a:t>Principle</a:t>
            </a:r>
            <a:endParaRPr lang="en-GB" dirty="0"/>
          </a:p>
          <a:p>
            <a:pPr lvl="1"/>
            <a:endParaRPr lang="en-US" dirty="0"/>
          </a:p>
        </p:txBody>
      </p:sp>
      <p:pic>
        <p:nvPicPr>
          <p:cNvPr id="8" name="Picture 7"/>
          <p:cNvPicPr>
            <a:picLocks noChangeAspect="1"/>
          </p:cNvPicPr>
          <p:nvPr/>
        </p:nvPicPr>
        <p:blipFill>
          <a:blip r:embed="rId2"/>
          <a:stretch>
            <a:fillRect/>
          </a:stretch>
        </p:blipFill>
        <p:spPr>
          <a:xfrm>
            <a:off x="1580142" y="2438400"/>
            <a:ext cx="6334125" cy="2819400"/>
          </a:xfrm>
          <a:prstGeom prst="rect">
            <a:avLst/>
          </a:prstGeom>
        </p:spPr>
      </p:pic>
    </p:spTree>
    <p:extLst>
      <p:ext uri="{BB962C8B-B14F-4D97-AF65-F5344CB8AC3E}">
        <p14:creationId xmlns:p14="http://schemas.microsoft.com/office/powerpoint/2010/main" val="11078411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normAutofit/>
          </a:bodyPr>
          <a:lstStyle/>
          <a:p>
            <a:r>
              <a:rPr lang="en-GB" dirty="0"/>
              <a:t>The Acyclic Dependencies </a:t>
            </a:r>
            <a:r>
              <a:rPr lang="en-GB" dirty="0" smtClean="0"/>
              <a:t>Principle</a:t>
            </a:r>
            <a:endParaRPr lang="en-GB" dirty="0"/>
          </a:p>
          <a:p>
            <a:pPr lvl="1"/>
            <a:r>
              <a:rPr lang="en-GB" dirty="0"/>
              <a:t>Package graph should be DAG</a:t>
            </a:r>
          </a:p>
          <a:p>
            <a:r>
              <a:rPr lang="en-GB" dirty="0" smtClean="0"/>
              <a:t>Solutions</a:t>
            </a:r>
          </a:p>
          <a:p>
            <a:pPr lvl="1"/>
            <a:r>
              <a:rPr lang="en-GB" dirty="0" smtClean="0"/>
              <a:t>Apply </a:t>
            </a:r>
            <a:r>
              <a:rPr lang="en-GB" dirty="0"/>
              <a:t>dependency inversion principle</a:t>
            </a:r>
          </a:p>
          <a:p>
            <a:pPr lvl="1"/>
            <a:r>
              <a:rPr lang="en-GB" dirty="0" smtClean="0"/>
              <a:t>Create </a:t>
            </a:r>
            <a:r>
              <a:rPr lang="en-GB" dirty="0"/>
              <a:t>a new </a:t>
            </a:r>
            <a:r>
              <a:rPr lang="en-GB" dirty="0" smtClean="0"/>
              <a:t>mediator package</a:t>
            </a:r>
          </a:p>
          <a:p>
            <a:r>
              <a:rPr lang="en-US" dirty="0" smtClean="0"/>
              <a:t>Motivation</a:t>
            </a:r>
            <a:endParaRPr lang="hu-HU" dirty="0" smtClean="0"/>
          </a:p>
          <a:p>
            <a:pPr lvl="1"/>
            <a:r>
              <a:rPr lang="en-GB" dirty="0"/>
              <a:t>Packages in a cycle </a:t>
            </a:r>
            <a:r>
              <a:rPr lang="en-GB" dirty="0" smtClean="0"/>
              <a:t>would become </a:t>
            </a:r>
            <a:r>
              <a:rPr lang="en-GB" dirty="0"/>
              <a:t>de facto a single package</a:t>
            </a:r>
          </a:p>
          <a:p>
            <a:pPr lvl="1"/>
            <a:endParaRPr lang="en-US" dirty="0"/>
          </a:p>
        </p:txBody>
      </p:sp>
      <p:sp>
        <p:nvSpPr>
          <p:cNvPr id="4" name="Title 3"/>
          <p:cNvSpPr>
            <a:spLocks noGrp="1"/>
          </p:cNvSpPr>
          <p:nvPr>
            <p:ph type="title"/>
          </p:nvPr>
        </p:nvSpPr>
        <p:spPr>
          <a:xfrm>
            <a:off x="457200" y="274638"/>
            <a:ext cx="8686800" cy="548355"/>
          </a:xfrm>
        </p:spPr>
        <p:txBody>
          <a:bodyPr/>
          <a:lstStyle/>
          <a:p>
            <a:r>
              <a:rPr lang="en-US" dirty="0"/>
              <a:t>Principles of package coupling</a:t>
            </a:r>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57</a:t>
            </a:fld>
            <a:endParaRPr lang="en-US" dirty="0"/>
          </a:p>
        </p:txBody>
      </p:sp>
    </p:spTree>
    <p:extLst>
      <p:ext uri="{BB962C8B-B14F-4D97-AF65-F5344CB8AC3E}">
        <p14:creationId xmlns:p14="http://schemas.microsoft.com/office/powerpoint/2010/main" val="39104671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4" name="Title 3"/>
          <p:cNvSpPr>
            <a:spLocks noGrp="1"/>
          </p:cNvSpPr>
          <p:nvPr>
            <p:ph type="title"/>
          </p:nvPr>
        </p:nvSpPr>
        <p:spPr>
          <a:xfrm>
            <a:off x="457200" y="274638"/>
            <a:ext cx="8686800" cy="548355"/>
          </a:xfrm>
        </p:spPr>
        <p:txBody>
          <a:bodyPr/>
          <a:lstStyle/>
          <a:p>
            <a:r>
              <a:rPr lang="en-US" dirty="0"/>
              <a:t>Principles of package </a:t>
            </a:r>
            <a:r>
              <a:rPr lang="en-US" dirty="0" smtClean="0"/>
              <a:t>coupling</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58</a:t>
            </a:fld>
            <a:endParaRPr lang="en-US" dirty="0"/>
          </a:p>
        </p:txBody>
      </p:sp>
      <p:sp>
        <p:nvSpPr>
          <p:cNvPr id="8" name="Content Placeholder 2"/>
          <p:cNvSpPr txBox="1">
            <a:spLocks/>
          </p:cNvSpPr>
          <p:nvPr/>
        </p:nvSpPr>
        <p:spPr>
          <a:xfrm>
            <a:off x="365760" y="1219200"/>
            <a:ext cx="8412480" cy="35052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Font typeface="Arial"/>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lnSpc>
                <a:spcPct val="100000"/>
              </a:lnSpc>
              <a:spcBef>
                <a:spcPts val="600"/>
              </a:spcBef>
              <a:spcAft>
                <a:spcPts val="600"/>
              </a:spcAft>
              <a:buFont typeface="Arial" pitchFamily="34" charset="0"/>
              <a:buChar char="–"/>
              <a:defRPr sz="2800" kern="1200" baseline="0">
                <a:solidFill>
                  <a:schemeClr val="tx1">
                    <a:lumMod val="75000"/>
                    <a:lumOff val="25000"/>
                  </a:schemeClr>
                </a:solidFill>
                <a:latin typeface="+mn-lt"/>
                <a:ea typeface="+mn-ea"/>
                <a:cs typeface="+mn-cs"/>
              </a:defRPr>
            </a:lvl2pPr>
            <a:lvl3pPr marL="1143000" indent="-228600" algn="l" defTabSz="914400" rtl="0" eaLnBrk="1" latinLnBrk="0" hangingPunct="1">
              <a:lnSpc>
                <a:spcPct val="100000"/>
              </a:lnSpc>
              <a:spcBef>
                <a:spcPts val="600"/>
              </a:spcBef>
              <a:spcAft>
                <a:spcPts val="600"/>
              </a:spcAft>
              <a:buFont typeface="Arial" pitchFamily="34" charset="0"/>
              <a:buChar char="•"/>
              <a:defRPr sz="2400" kern="1200" baseline="0">
                <a:solidFill>
                  <a:schemeClr val="tx1">
                    <a:lumMod val="75000"/>
                    <a:lumOff val="25000"/>
                  </a:schemeClr>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itchFamily="34" charset="0"/>
              <a:buChar char="»"/>
              <a:defRPr sz="2000" kern="1200" baseline="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The Stable Dependencies Principle</a:t>
            </a:r>
          </a:p>
          <a:p>
            <a:endParaRPr lang="en-US" dirty="0"/>
          </a:p>
        </p:txBody>
      </p:sp>
      <p:pic>
        <p:nvPicPr>
          <p:cNvPr id="11" name="Picture 10"/>
          <p:cNvPicPr>
            <a:picLocks noChangeAspect="1"/>
          </p:cNvPicPr>
          <p:nvPr/>
        </p:nvPicPr>
        <p:blipFill>
          <a:blip r:embed="rId2"/>
          <a:stretch>
            <a:fillRect/>
          </a:stretch>
        </p:blipFill>
        <p:spPr>
          <a:xfrm>
            <a:off x="1618242" y="2362200"/>
            <a:ext cx="6257925" cy="3048000"/>
          </a:xfrm>
          <a:prstGeom prst="rect">
            <a:avLst/>
          </a:prstGeom>
        </p:spPr>
      </p:pic>
    </p:spTree>
    <p:extLst>
      <p:ext uri="{BB962C8B-B14F-4D97-AF65-F5344CB8AC3E}">
        <p14:creationId xmlns:p14="http://schemas.microsoft.com/office/powerpoint/2010/main" val="231719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a:xfrm>
            <a:off x="365760" y="1219200"/>
            <a:ext cx="8412480" cy="3505200"/>
          </a:xfrm>
        </p:spPr>
        <p:txBody>
          <a:bodyPr>
            <a:normAutofit fontScale="92500" lnSpcReduction="10000"/>
          </a:bodyPr>
          <a:lstStyle/>
          <a:p>
            <a:r>
              <a:rPr lang="en-GB" dirty="0"/>
              <a:t>The Stable Dependencies Principle</a:t>
            </a:r>
          </a:p>
          <a:p>
            <a:pPr lvl="1"/>
            <a:r>
              <a:rPr lang="en-GB" dirty="0"/>
              <a:t>Depend in the direction of stability</a:t>
            </a:r>
          </a:p>
          <a:p>
            <a:pPr lvl="1"/>
            <a:r>
              <a:rPr lang="en-GB" dirty="0" smtClean="0"/>
              <a:t>Metrics</a:t>
            </a:r>
            <a:r>
              <a:rPr lang="en-GB" dirty="0"/>
              <a:t>: </a:t>
            </a:r>
          </a:p>
          <a:p>
            <a:pPr lvl="2"/>
            <a:r>
              <a:rPr lang="en-GB" dirty="0" smtClean="0"/>
              <a:t>Afferent </a:t>
            </a:r>
            <a:r>
              <a:rPr lang="en-GB" dirty="0"/>
              <a:t>coupling (Ca), Efferent coupling (Ce)</a:t>
            </a:r>
          </a:p>
          <a:p>
            <a:pPr lvl="2"/>
            <a:r>
              <a:rPr lang="en-GB" dirty="0"/>
              <a:t>Instability I = Ce / (Ca + Ce)</a:t>
            </a:r>
          </a:p>
          <a:p>
            <a:pPr lvl="1"/>
            <a:r>
              <a:rPr lang="en-GB" dirty="0"/>
              <a:t>The I metrics of a package should be larger than the I metrics of the package that depends on</a:t>
            </a:r>
          </a:p>
          <a:p>
            <a:endParaRPr lang="en-US" dirty="0"/>
          </a:p>
        </p:txBody>
      </p:sp>
      <p:sp>
        <p:nvSpPr>
          <p:cNvPr id="4" name="Title 3"/>
          <p:cNvSpPr>
            <a:spLocks noGrp="1"/>
          </p:cNvSpPr>
          <p:nvPr>
            <p:ph type="title"/>
          </p:nvPr>
        </p:nvSpPr>
        <p:spPr>
          <a:xfrm>
            <a:off x="457200" y="274638"/>
            <a:ext cx="8686800" cy="548355"/>
          </a:xfrm>
        </p:spPr>
        <p:txBody>
          <a:bodyPr/>
          <a:lstStyle/>
          <a:p>
            <a:r>
              <a:rPr lang="en-US" dirty="0"/>
              <a:t>Principles of package </a:t>
            </a:r>
            <a:r>
              <a:rPr lang="en-US" dirty="0" smtClean="0"/>
              <a:t>coupling</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59</a:t>
            </a:fld>
            <a:endParaRPr lang="en-US" dirty="0"/>
          </a:p>
        </p:txBody>
      </p:sp>
      <p:pic>
        <p:nvPicPr>
          <p:cNvPr id="2050" name="Picture 2" descr="http://s3.amazonaws.com/CodeBetter/CommunityServer.Blogs.Components.WeblogFiles/patricksmacchia/CaCe/CaCeIllustration.PNG?AWSAccessKeyId=0KMA35HT86EVXB99Z302&amp;Expires=1919992089&amp;Signature=zTWLJXOXdLBFadsEmhAlE9Ff6uI%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475" y="4457700"/>
            <a:ext cx="454342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13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endParaRPr lang="en-US"/>
          </a:p>
        </p:txBody>
      </p:sp>
      <p:sp>
        <p:nvSpPr>
          <p:cNvPr id="7" name="Content Placeholder 6"/>
          <p:cNvSpPr>
            <a:spLocks noGrp="1"/>
          </p:cNvSpPr>
          <p:nvPr>
            <p:ph sz="quarter" idx="14"/>
          </p:nvPr>
        </p:nvSpPr>
        <p:spPr>
          <a:xfrm>
            <a:off x="365760" y="4876800"/>
            <a:ext cx="8336900" cy="1219200"/>
          </a:xfrm>
        </p:spPr>
        <p:txBody>
          <a:bodyPr/>
          <a:lstStyle/>
          <a:p>
            <a:pPr marL="0" indent="0" algn="ctr">
              <a:buNone/>
            </a:pPr>
            <a:r>
              <a:rPr lang="en-GB" dirty="0"/>
              <a:t>Functional </a:t>
            </a:r>
            <a:r>
              <a:rPr lang="en-GB" dirty="0" smtClean="0"/>
              <a:t>decomposition is </a:t>
            </a:r>
            <a:r>
              <a:rPr lang="en-GB" dirty="0"/>
              <a:t>a </a:t>
            </a:r>
            <a:r>
              <a:rPr lang="en-GB" dirty="0" smtClean="0"/>
              <a:t>natural way </a:t>
            </a:r>
            <a:r>
              <a:rPr lang="en-GB" dirty="0"/>
              <a:t>to deal </a:t>
            </a:r>
            <a:r>
              <a:rPr lang="en-GB" dirty="0" smtClean="0"/>
              <a:t>with complexity</a:t>
            </a:r>
            <a:endParaRPr lang="en-US" dirty="0"/>
          </a:p>
        </p:txBody>
      </p:sp>
      <p:sp>
        <p:nvSpPr>
          <p:cNvPr id="5" name="Title 4"/>
          <p:cNvSpPr>
            <a:spLocks noGrp="1"/>
          </p:cNvSpPr>
          <p:nvPr>
            <p:ph type="title"/>
          </p:nvPr>
        </p:nvSpPr>
        <p:spPr/>
        <p:txBody>
          <a:bodyPr/>
          <a:lstStyle/>
          <a:p>
            <a:r>
              <a:rPr lang="en-GB" dirty="0"/>
              <a:t>Functional decomposition</a:t>
            </a:r>
            <a:endParaRPr lang="en-US" dirty="0"/>
          </a:p>
        </p:txBody>
      </p:sp>
      <p:sp>
        <p:nvSpPr>
          <p:cNvPr id="2" name="Footer Placeholder 1"/>
          <p:cNvSpPr>
            <a:spLocks noGrp="1"/>
          </p:cNvSpPr>
          <p:nvPr>
            <p:ph type="ftr" sz="quarter" idx="16"/>
          </p:nvPr>
        </p:nvSpPr>
        <p:spPr/>
        <p:txBody>
          <a:bodyPr/>
          <a:lstStyle/>
          <a:p>
            <a:r>
              <a:rPr lang="en-US" smtClean="0"/>
              <a:t>Confidential</a:t>
            </a:r>
            <a:endParaRPr lang="en-US" dirty="0"/>
          </a:p>
        </p:txBody>
      </p:sp>
      <p:sp>
        <p:nvSpPr>
          <p:cNvPr id="3" name="Slide Number Placeholder 2"/>
          <p:cNvSpPr>
            <a:spLocks noGrp="1"/>
          </p:cNvSpPr>
          <p:nvPr>
            <p:ph type="sldNum" sz="quarter" idx="17"/>
          </p:nvPr>
        </p:nvSpPr>
        <p:spPr/>
        <p:txBody>
          <a:bodyPr/>
          <a:lstStyle/>
          <a:p>
            <a:fld id="{F39628E0-47A7-46CE-98F3-6986F46F7576}" type="slidenum">
              <a:rPr lang="en-US" smtClean="0"/>
              <a:pPr/>
              <a:t>6</a:t>
            </a:fld>
            <a:endParaRPr lang="en-US" dirty="0"/>
          </a:p>
        </p:txBody>
      </p:sp>
      <p:pic>
        <p:nvPicPr>
          <p:cNvPr id="8" name="Picture 7"/>
          <p:cNvPicPr>
            <a:picLocks noChangeAspect="1"/>
          </p:cNvPicPr>
          <p:nvPr/>
        </p:nvPicPr>
        <p:blipFill>
          <a:blip r:embed="rId3"/>
          <a:stretch>
            <a:fillRect/>
          </a:stretch>
        </p:blipFill>
        <p:spPr>
          <a:xfrm>
            <a:off x="2619604" y="1011827"/>
            <a:ext cx="4255202" cy="3693751"/>
          </a:xfrm>
          <a:prstGeom prst="rect">
            <a:avLst/>
          </a:prstGeom>
        </p:spPr>
      </p:pic>
    </p:spTree>
    <p:extLst>
      <p:ext uri="{BB962C8B-B14F-4D97-AF65-F5344CB8AC3E}">
        <p14:creationId xmlns:p14="http://schemas.microsoft.com/office/powerpoint/2010/main" val="6692160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4" name="Title 3"/>
          <p:cNvSpPr>
            <a:spLocks noGrp="1"/>
          </p:cNvSpPr>
          <p:nvPr>
            <p:ph type="title"/>
          </p:nvPr>
        </p:nvSpPr>
        <p:spPr>
          <a:xfrm>
            <a:off x="457200" y="274638"/>
            <a:ext cx="8686800" cy="548355"/>
          </a:xfrm>
        </p:spPr>
        <p:txBody>
          <a:bodyPr/>
          <a:lstStyle/>
          <a:p>
            <a:r>
              <a:rPr lang="en-US" dirty="0"/>
              <a:t>Principles of package </a:t>
            </a:r>
            <a:r>
              <a:rPr lang="en-US" dirty="0" smtClean="0"/>
              <a:t>coupling</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60</a:t>
            </a:fld>
            <a:endParaRPr lang="en-US" dirty="0"/>
          </a:p>
        </p:txBody>
      </p:sp>
      <p:sp>
        <p:nvSpPr>
          <p:cNvPr id="7" name="Content Placeholder 2"/>
          <p:cNvSpPr>
            <a:spLocks noGrp="1"/>
          </p:cNvSpPr>
          <p:nvPr>
            <p:ph sz="quarter" idx="14"/>
          </p:nvPr>
        </p:nvSpPr>
        <p:spPr/>
        <p:txBody>
          <a:bodyPr/>
          <a:lstStyle/>
          <a:p>
            <a:r>
              <a:rPr lang="en-GB" dirty="0"/>
              <a:t>The Stable Abstractions Principle</a:t>
            </a:r>
          </a:p>
          <a:p>
            <a:pPr marL="457200" lvl="1" indent="0">
              <a:buNone/>
            </a:pPr>
            <a:endParaRPr lang="en-US" dirty="0"/>
          </a:p>
        </p:txBody>
      </p:sp>
      <p:pic>
        <p:nvPicPr>
          <p:cNvPr id="8" name="Picture 7"/>
          <p:cNvPicPr>
            <a:picLocks noChangeAspect="1"/>
          </p:cNvPicPr>
          <p:nvPr/>
        </p:nvPicPr>
        <p:blipFill>
          <a:blip r:embed="rId2"/>
          <a:stretch>
            <a:fillRect/>
          </a:stretch>
        </p:blipFill>
        <p:spPr>
          <a:xfrm>
            <a:off x="1490662" y="2300287"/>
            <a:ext cx="6162675" cy="2714625"/>
          </a:xfrm>
          <a:prstGeom prst="rect">
            <a:avLst/>
          </a:prstGeom>
        </p:spPr>
      </p:pic>
    </p:spTree>
    <p:extLst>
      <p:ext uri="{BB962C8B-B14F-4D97-AF65-F5344CB8AC3E}">
        <p14:creationId xmlns:p14="http://schemas.microsoft.com/office/powerpoint/2010/main" val="10661734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lstStyle/>
          <a:p>
            <a:r>
              <a:rPr lang="en-GB" dirty="0"/>
              <a:t>The Stable Abstractions Principle</a:t>
            </a:r>
          </a:p>
          <a:p>
            <a:pPr lvl="1"/>
            <a:r>
              <a:rPr lang="en-GB" dirty="0"/>
              <a:t>A stable package should be abstract</a:t>
            </a:r>
          </a:p>
          <a:p>
            <a:pPr lvl="1"/>
            <a:r>
              <a:rPr lang="en-GB" dirty="0"/>
              <a:t>An instable package should be concrete</a:t>
            </a:r>
          </a:p>
          <a:p>
            <a:endParaRPr lang="en-US" dirty="0"/>
          </a:p>
        </p:txBody>
      </p:sp>
      <p:sp>
        <p:nvSpPr>
          <p:cNvPr id="4" name="Title 3"/>
          <p:cNvSpPr>
            <a:spLocks noGrp="1"/>
          </p:cNvSpPr>
          <p:nvPr>
            <p:ph type="title"/>
          </p:nvPr>
        </p:nvSpPr>
        <p:spPr>
          <a:xfrm>
            <a:off x="457200" y="274638"/>
            <a:ext cx="8686800" cy="548355"/>
          </a:xfrm>
        </p:spPr>
        <p:txBody>
          <a:bodyPr/>
          <a:lstStyle/>
          <a:p>
            <a:r>
              <a:rPr lang="en-US" dirty="0"/>
              <a:t>Principles of package </a:t>
            </a:r>
            <a:r>
              <a:rPr lang="en-US" dirty="0" smtClean="0"/>
              <a:t>coupling</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61</a:t>
            </a:fld>
            <a:endParaRPr lang="en-US" dirty="0"/>
          </a:p>
        </p:txBody>
      </p:sp>
      <p:pic>
        <p:nvPicPr>
          <p:cNvPr id="7" name="Picture 3"/>
          <p:cNvPicPr>
            <a:picLocks noChangeAspect="1" noChangeArrowheads="1"/>
          </p:cNvPicPr>
          <p:nvPr/>
        </p:nvPicPr>
        <p:blipFill>
          <a:blip r:embed="rId2" cstate="print"/>
          <a:srcRect/>
          <a:stretch>
            <a:fillRect/>
          </a:stretch>
        </p:blipFill>
        <p:spPr bwMode="auto">
          <a:xfrm>
            <a:off x="2617336" y="3200400"/>
            <a:ext cx="4259737" cy="266700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15810944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endParaRPr lang="en-US"/>
          </a:p>
        </p:txBody>
      </p:sp>
      <p:sp>
        <p:nvSpPr>
          <p:cNvPr id="9" name="Content Placeholder 8"/>
          <p:cNvSpPr>
            <a:spLocks noGrp="1"/>
          </p:cNvSpPr>
          <p:nvPr>
            <p:ph sz="quarter" idx="14"/>
          </p:nvPr>
        </p:nvSpPr>
        <p:spPr/>
        <p:txBody>
          <a:bodyPr/>
          <a:lstStyle/>
          <a:p>
            <a:r>
              <a:rPr lang="en-US" dirty="0"/>
              <a:t>Core OO </a:t>
            </a:r>
            <a:r>
              <a:rPr lang="en-US" dirty="0" smtClean="0"/>
              <a:t>concepts</a:t>
            </a:r>
          </a:p>
          <a:p>
            <a:r>
              <a:rPr lang="en-US" dirty="0" smtClean="0"/>
              <a:t>SOLID</a:t>
            </a:r>
          </a:p>
          <a:p>
            <a:r>
              <a:rPr lang="en-US" dirty="0" smtClean="0"/>
              <a:t>Law of Demeter</a:t>
            </a:r>
          </a:p>
          <a:p>
            <a:r>
              <a:rPr lang="en-US" dirty="0"/>
              <a:t>Immutable and Value </a:t>
            </a:r>
            <a:r>
              <a:rPr lang="en-US" dirty="0" smtClean="0"/>
              <a:t>objects</a:t>
            </a:r>
          </a:p>
          <a:p>
            <a:r>
              <a:rPr lang="en-US" dirty="0"/>
              <a:t>Design by </a:t>
            </a:r>
            <a:r>
              <a:rPr lang="en-US" dirty="0" smtClean="0"/>
              <a:t>Contract</a:t>
            </a:r>
          </a:p>
          <a:p>
            <a:r>
              <a:rPr lang="en-US" dirty="0"/>
              <a:t>Packaging</a:t>
            </a:r>
            <a:endParaRPr lang="en-US" dirty="0" smtClean="0"/>
          </a:p>
          <a:p>
            <a:endParaRPr lang="en-US" dirty="0" smtClean="0"/>
          </a:p>
          <a:p>
            <a:endParaRPr lang="en-US" dirty="0"/>
          </a:p>
        </p:txBody>
      </p:sp>
      <p:sp>
        <p:nvSpPr>
          <p:cNvPr id="7" name="Title 6"/>
          <p:cNvSpPr>
            <a:spLocks noGrp="1"/>
          </p:cNvSpPr>
          <p:nvPr>
            <p:ph type="title"/>
          </p:nvPr>
        </p:nvSpPr>
        <p:spPr/>
        <p:txBody>
          <a:bodyPr/>
          <a:lstStyle/>
          <a:p>
            <a:r>
              <a:rPr lang="en-US" dirty="0" smtClean="0"/>
              <a:t>Summary</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62</a:t>
            </a:fld>
            <a:endParaRPr lang="en-US" dirty="0"/>
          </a:p>
        </p:txBody>
      </p:sp>
    </p:spTree>
    <p:extLst>
      <p:ext uri="{BB962C8B-B14F-4D97-AF65-F5344CB8AC3E}">
        <p14:creationId xmlns:p14="http://schemas.microsoft.com/office/powerpoint/2010/main" val="31872516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8"/>
          </p:nvPr>
        </p:nvSpPr>
        <p:spPr/>
        <p:txBody>
          <a:bodyPr/>
          <a:lstStyle/>
          <a:p>
            <a:r>
              <a:rPr lang="en-GB" dirty="0" smtClean="0"/>
              <a:t>Thanks </a:t>
            </a:r>
            <a:r>
              <a:rPr lang="en-GB" dirty="0"/>
              <a:t>for your attention!</a:t>
            </a:r>
            <a:endParaRPr lang="en-US" dirty="0"/>
          </a:p>
        </p:txBody>
      </p:sp>
      <p:sp>
        <p:nvSpPr>
          <p:cNvPr id="7" name="Title 6"/>
          <p:cNvSpPr>
            <a:spLocks noGrp="1"/>
          </p:cNvSpPr>
          <p:nvPr>
            <p:ph type="title"/>
          </p:nvPr>
        </p:nvSpPr>
        <p:spPr/>
        <p:txBody>
          <a:bodyPr/>
          <a:lstStyle/>
          <a:p>
            <a:r>
              <a:rPr lang="en-US" dirty="0"/>
              <a:t>Object-oriented Principles</a:t>
            </a:r>
          </a:p>
        </p:txBody>
      </p:sp>
      <p:sp>
        <p:nvSpPr>
          <p:cNvPr id="5" name="Footer Placeholder 4"/>
          <p:cNvSpPr>
            <a:spLocks noGrp="1"/>
          </p:cNvSpPr>
          <p:nvPr>
            <p:ph type="ftr" sz="quarter" idx="20"/>
          </p:nvPr>
        </p:nvSpPr>
        <p:spPr/>
        <p:txBody>
          <a:bodyPr/>
          <a:lstStyle/>
          <a:p>
            <a:r>
              <a:rPr lang="en-US" smtClean="0"/>
              <a:t>Confidential</a:t>
            </a:r>
            <a:endParaRPr lang="en-US" dirty="0"/>
          </a:p>
        </p:txBody>
      </p:sp>
      <p:sp>
        <p:nvSpPr>
          <p:cNvPr id="6" name="Slide Number Placeholder 5"/>
          <p:cNvSpPr>
            <a:spLocks noGrp="1"/>
          </p:cNvSpPr>
          <p:nvPr>
            <p:ph type="sldNum" sz="quarter" idx="4294967295"/>
          </p:nvPr>
        </p:nvSpPr>
        <p:spPr>
          <a:xfrm>
            <a:off x="8661400" y="6492875"/>
            <a:ext cx="482600" cy="365125"/>
          </a:xfrm>
          <a:prstGeom prst="rect">
            <a:avLst/>
          </a:prstGeom>
        </p:spPr>
        <p:txBody>
          <a:bodyPr/>
          <a:lstStyle/>
          <a:p>
            <a:fld id="{F39628E0-47A7-46CE-98F3-6986F46F7576}" type="slidenum">
              <a:rPr lang="en-US" smtClean="0"/>
              <a:pPr/>
              <a:t>63</a:t>
            </a:fld>
            <a:endParaRPr lang="en-US" dirty="0"/>
          </a:p>
        </p:txBody>
      </p:sp>
    </p:spTree>
    <p:extLst>
      <p:ext uri="{BB962C8B-B14F-4D97-AF65-F5344CB8AC3E}">
        <p14:creationId xmlns:p14="http://schemas.microsoft.com/office/powerpoint/2010/main" val="3692625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a:xfrm>
            <a:off x="4724400" y="3219450"/>
            <a:ext cx="3962400" cy="685800"/>
          </a:xfrm>
        </p:spPr>
        <p:txBody>
          <a:bodyPr/>
          <a:lstStyle/>
          <a:p>
            <a:pPr marL="0" indent="0">
              <a:buNone/>
            </a:pPr>
            <a:r>
              <a:rPr lang="en-GB" i="1" dirty="0" smtClean="0"/>
              <a:t>Dealing </a:t>
            </a:r>
            <a:r>
              <a:rPr lang="en-GB" i="1" dirty="0"/>
              <a:t>with change</a:t>
            </a:r>
            <a:endParaRPr lang="en-US" i="1" dirty="0"/>
          </a:p>
        </p:txBody>
      </p:sp>
      <p:sp>
        <p:nvSpPr>
          <p:cNvPr id="4" name="Title 3"/>
          <p:cNvSpPr>
            <a:spLocks noGrp="1"/>
          </p:cNvSpPr>
          <p:nvPr>
            <p:ph type="title"/>
          </p:nvPr>
        </p:nvSpPr>
        <p:spPr>
          <a:xfrm>
            <a:off x="457200" y="274638"/>
            <a:ext cx="8686800" cy="548355"/>
          </a:xfrm>
        </p:spPr>
        <p:txBody>
          <a:bodyPr/>
          <a:lstStyle/>
          <a:p>
            <a:r>
              <a:rPr lang="en-US" dirty="0" smtClean="0"/>
              <a:t>The challenge</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7</a:t>
            </a:fld>
            <a:endParaRPr lang="en-US" dirty="0"/>
          </a:p>
        </p:txBody>
      </p:sp>
      <p:pic>
        <p:nvPicPr>
          <p:cNvPr id="5122" name="Picture 2" descr="http://www.belfasttelegraph.co.uk/video-news/article30520178.ece/ALTERNATES/w300square/Video:%20Ice%20bucket%20challenge%20-%20Big%20Bang%20Theory's%20Kaley%20Cuoco%20takes%20ALS%20challenge.%20(Generated%20thumbn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3600"/>
            <a:ext cx="2857500" cy="28575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939822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a:xfrm>
            <a:off x="365760" y="1752600"/>
            <a:ext cx="4815840" cy="4343400"/>
          </a:xfrm>
        </p:spPr>
        <p:txBody>
          <a:bodyPr/>
          <a:lstStyle/>
          <a:p>
            <a:r>
              <a:rPr lang="en-US" dirty="0" smtClean="0"/>
              <a:t>Requirements always change</a:t>
            </a:r>
          </a:p>
          <a:p>
            <a:r>
              <a:rPr lang="en-GB" dirty="0" smtClean="0"/>
              <a:t>And </a:t>
            </a:r>
            <a:r>
              <a:rPr lang="en-GB" dirty="0"/>
              <a:t>nothing you can do will stop </a:t>
            </a:r>
            <a:r>
              <a:rPr lang="en-GB" dirty="0" smtClean="0"/>
              <a:t>change…</a:t>
            </a:r>
            <a:endParaRPr lang="en-GB" dirty="0"/>
          </a:p>
          <a:p>
            <a:r>
              <a:rPr lang="en-GB" dirty="0" smtClean="0"/>
              <a:t>… but </a:t>
            </a:r>
            <a:r>
              <a:rPr lang="en-GB" dirty="0"/>
              <a:t>you do not </a:t>
            </a:r>
            <a:r>
              <a:rPr lang="en-GB" dirty="0" smtClean="0"/>
              <a:t>have to </a:t>
            </a:r>
            <a:r>
              <a:rPr lang="en-GB" dirty="0"/>
              <a:t>be overcome by it</a:t>
            </a:r>
            <a:endParaRPr lang="en-US" dirty="0"/>
          </a:p>
        </p:txBody>
      </p:sp>
      <p:sp>
        <p:nvSpPr>
          <p:cNvPr id="4" name="Title 3"/>
          <p:cNvSpPr>
            <a:spLocks noGrp="1"/>
          </p:cNvSpPr>
          <p:nvPr>
            <p:ph type="title"/>
          </p:nvPr>
        </p:nvSpPr>
        <p:spPr>
          <a:xfrm>
            <a:off x="457200" y="274638"/>
            <a:ext cx="8686800" cy="548355"/>
          </a:xfrm>
        </p:spPr>
        <p:txBody>
          <a:bodyPr/>
          <a:lstStyle/>
          <a:p>
            <a:r>
              <a:rPr lang="en-US" dirty="0"/>
              <a:t>Things </a:t>
            </a:r>
            <a:r>
              <a:rPr lang="en-US" dirty="0" smtClean="0"/>
              <a:t>change</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8</a:t>
            </a:fld>
            <a:endParaRPr lang="en-US" dirty="0"/>
          </a:p>
        </p:txBody>
      </p:sp>
      <p:pic>
        <p:nvPicPr>
          <p:cNvPr id="3074" name="Picture 2" descr="http://www.motivationalmemo.com/wp-content/uploads/2010/06/chan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9261" y="2590800"/>
            <a:ext cx="2200339" cy="1650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762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4"/>
          </p:nvPr>
        </p:nvSpPr>
        <p:spPr/>
        <p:txBody>
          <a:bodyPr/>
          <a:lstStyle/>
          <a:p>
            <a:r>
              <a:rPr lang="en-GB" dirty="0"/>
              <a:t>Using modularity </a:t>
            </a:r>
            <a:r>
              <a:rPr lang="en-GB" dirty="0" smtClean="0"/>
              <a:t>to contain </a:t>
            </a:r>
            <a:r>
              <a:rPr lang="en-GB" dirty="0"/>
              <a:t>variation</a:t>
            </a:r>
            <a:endParaRPr lang="en-US" dirty="0"/>
          </a:p>
        </p:txBody>
      </p:sp>
      <p:sp>
        <p:nvSpPr>
          <p:cNvPr id="4" name="Title 3"/>
          <p:cNvSpPr>
            <a:spLocks noGrp="1"/>
          </p:cNvSpPr>
          <p:nvPr>
            <p:ph type="title"/>
          </p:nvPr>
        </p:nvSpPr>
        <p:spPr>
          <a:xfrm>
            <a:off x="457200" y="274638"/>
            <a:ext cx="8686800" cy="548355"/>
          </a:xfrm>
        </p:spPr>
        <p:txBody>
          <a:bodyPr/>
          <a:lstStyle/>
          <a:p>
            <a:r>
              <a:rPr lang="en-US" dirty="0" smtClean="0"/>
              <a:t>Solution: Modularity</a:t>
            </a:r>
            <a:endParaRPr lang="en-US" dirty="0"/>
          </a:p>
        </p:txBody>
      </p:sp>
      <p:sp>
        <p:nvSpPr>
          <p:cNvPr id="5" name="Footer Placeholder 4"/>
          <p:cNvSpPr>
            <a:spLocks noGrp="1"/>
          </p:cNvSpPr>
          <p:nvPr>
            <p:ph type="ftr" sz="quarter" idx="16"/>
          </p:nvPr>
        </p:nvSpPr>
        <p:spPr/>
        <p:txBody>
          <a:bodyPr/>
          <a:lstStyle/>
          <a:p>
            <a:r>
              <a:rPr lang="en-US" smtClean="0"/>
              <a:t>Confidential</a:t>
            </a:r>
            <a:endParaRPr lang="en-US" dirty="0"/>
          </a:p>
        </p:txBody>
      </p:sp>
      <p:sp>
        <p:nvSpPr>
          <p:cNvPr id="6" name="Slide Number Placeholder 5"/>
          <p:cNvSpPr>
            <a:spLocks noGrp="1"/>
          </p:cNvSpPr>
          <p:nvPr>
            <p:ph type="sldNum" sz="quarter" idx="17"/>
          </p:nvPr>
        </p:nvSpPr>
        <p:spPr/>
        <p:txBody>
          <a:bodyPr/>
          <a:lstStyle/>
          <a:p>
            <a:fld id="{F39628E0-47A7-46CE-98F3-6986F46F7576}" type="slidenum">
              <a:rPr lang="en-US" smtClean="0"/>
              <a:pPr/>
              <a:t>9</a:t>
            </a:fld>
            <a:endParaRPr lang="en-US" dirty="0"/>
          </a:p>
        </p:txBody>
      </p:sp>
      <p:grpSp>
        <p:nvGrpSpPr>
          <p:cNvPr id="29" name="Group 28"/>
          <p:cNvGrpSpPr/>
          <p:nvPr/>
        </p:nvGrpSpPr>
        <p:grpSpPr>
          <a:xfrm>
            <a:off x="1383002" y="2548039"/>
            <a:ext cx="6907612" cy="2638426"/>
            <a:chOff x="1143000" y="2177129"/>
            <a:chExt cx="6907612" cy="2638426"/>
          </a:xfrm>
        </p:grpSpPr>
        <p:sp>
          <p:nvSpPr>
            <p:cNvPr id="7" name="Rectangle 6"/>
            <p:cNvSpPr/>
            <p:nvPr/>
          </p:nvSpPr>
          <p:spPr>
            <a:xfrm>
              <a:off x="2286000" y="2177129"/>
              <a:ext cx="1699205" cy="837629"/>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main</a:t>
              </a:r>
              <a:endParaRPr lang="en-US" dirty="0"/>
            </a:p>
          </p:txBody>
        </p:sp>
        <p:sp>
          <p:nvSpPr>
            <p:cNvPr id="10" name="Rectangle 9"/>
            <p:cNvSpPr/>
            <p:nvPr/>
          </p:nvSpPr>
          <p:spPr>
            <a:xfrm>
              <a:off x="1143000" y="3972687"/>
              <a:ext cx="1699205" cy="837629"/>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module1</a:t>
              </a:r>
              <a:endParaRPr lang="en-US" dirty="0"/>
            </a:p>
          </p:txBody>
        </p:sp>
        <p:sp>
          <p:nvSpPr>
            <p:cNvPr id="11" name="Rectangle 10"/>
            <p:cNvSpPr/>
            <p:nvPr/>
          </p:nvSpPr>
          <p:spPr>
            <a:xfrm>
              <a:off x="3482395" y="3977926"/>
              <a:ext cx="1699205" cy="837629"/>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module2</a:t>
              </a:r>
              <a:endParaRPr lang="en-US" dirty="0"/>
            </a:p>
          </p:txBody>
        </p:sp>
        <p:sp>
          <p:nvSpPr>
            <p:cNvPr id="12" name="Rectangle 11"/>
            <p:cNvSpPr/>
            <p:nvPr/>
          </p:nvSpPr>
          <p:spPr>
            <a:xfrm>
              <a:off x="6351407" y="3972686"/>
              <a:ext cx="1699205" cy="837629"/>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lang="en-US" dirty="0" smtClean="0"/>
                <a:t>module3</a:t>
              </a:r>
              <a:endParaRPr lang="en-US" dirty="0"/>
            </a:p>
          </p:txBody>
        </p:sp>
        <p:cxnSp>
          <p:nvCxnSpPr>
            <p:cNvPr id="19" name="Straight Arrow Connector 18"/>
            <p:cNvCxnSpPr>
              <a:stCxn id="23" idx="3"/>
              <a:endCxn id="12" idx="1"/>
            </p:cNvCxnSpPr>
            <p:nvPr/>
          </p:nvCxnSpPr>
          <p:spPr>
            <a:xfrm flipV="1">
              <a:off x="4701595" y="4391501"/>
              <a:ext cx="1649812" cy="201277"/>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sp>
          <p:nvSpPr>
            <p:cNvPr id="20" name="Rounded Rectangle 19"/>
            <p:cNvSpPr/>
            <p:nvPr/>
          </p:nvSpPr>
          <p:spPr>
            <a:xfrm>
              <a:off x="2766004" y="2593133"/>
              <a:ext cx="739195" cy="2996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a:t>
              </a:r>
              <a:endParaRPr lang="en-US" dirty="0"/>
            </a:p>
          </p:txBody>
        </p:sp>
        <p:sp>
          <p:nvSpPr>
            <p:cNvPr id="22" name="Rounded Rectangle 21"/>
            <p:cNvSpPr/>
            <p:nvPr/>
          </p:nvSpPr>
          <p:spPr>
            <a:xfrm>
              <a:off x="1623004" y="4400929"/>
              <a:ext cx="739195" cy="2996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a:t>
              </a:r>
              <a:endParaRPr lang="en-US" dirty="0"/>
            </a:p>
          </p:txBody>
        </p:sp>
        <p:sp>
          <p:nvSpPr>
            <p:cNvPr id="23" name="Rounded Rectangle 22"/>
            <p:cNvSpPr/>
            <p:nvPr/>
          </p:nvSpPr>
          <p:spPr>
            <a:xfrm>
              <a:off x="3962400" y="4442949"/>
              <a:ext cx="739195" cy="2996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a:t>
              </a:r>
              <a:endParaRPr lang="en-US" dirty="0"/>
            </a:p>
          </p:txBody>
        </p:sp>
        <p:sp>
          <p:nvSpPr>
            <p:cNvPr id="24" name="Rounded Rectangle 23"/>
            <p:cNvSpPr/>
            <p:nvPr/>
          </p:nvSpPr>
          <p:spPr>
            <a:xfrm>
              <a:off x="6831411" y="4442948"/>
              <a:ext cx="739195" cy="299657"/>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a:t>
              </a:r>
              <a:endParaRPr lang="en-US" dirty="0"/>
            </a:p>
          </p:txBody>
        </p:sp>
        <p:cxnSp>
          <p:nvCxnSpPr>
            <p:cNvPr id="26" name="Straight Arrow Connector 25"/>
            <p:cNvCxnSpPr>
              <a:stCxn id="24" idx="0"/>
              <a:endCxn id="7" idx="2"/>
            </p:cNvCxnSpPr>
            <p:nvPr/>
          </p:nvCxnSpPr>
          <p:spPr>
            <a:xfrm flipH="1" flipV="1">
              <a:off x="3135603" y="3014758"/>
              <a:ext cx="4065406" cy="1428190"/>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grpSp>
      <p:cxnSp>
        <p:nvCxnSpPr>
          <p:cNvPr id="33" name="Elbow Connector 32"/>
          <p:cNvCxnSpPr>
            <a:stCxn id="7" idx="2"/>
            <a:endCxn id="10" idx="0"/>
          </p:cNvCxnSpPr>
          <p:nvPr/>
        </p:nvCxnSpPr>
        <p:spPr>
          <a:xfrm rot="5400000">
            <a:off x="2325141" y="3293132"/>
            <a:ext cx="957929" cy="1143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7" idx="2"/>
            <a:endCxn id="11" idx="0"/>
          </p:cNvCxnSpPr>
          <p:nvPr/>
        </p:nvCxnSpPr>
        <p:spPr>
          <a:xfrm rot="16200000" flipH="1">
            <a:off x="3492218" y="3269054"/>
            <a:ext cx="963168" cy="11963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7" idx="2"/>
            <a:endCxn id="12" idx="0"/>
          </p:cNvCxnSpPr>
          <p:nvPr/>
        </p:nvCxnSpPr>
        <p:spPr>
          <a:xfrm rot="16200000" flipH="1">
            <a:off x="4929344" y="1831928"/>
            <a:ext cx="957928" cy="40654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266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epam-ppt-light">
  <a:themeElements>
    <a:clrScheme name="EpamCorp">
      <a:dk1>
        <a:sysClr val="windowText" lastClr="000000"/>
      </a:dk1>
      <a:lt1>
        <a:sysClr val="window" lastClr="FFFFFF"/>
      </a:lt1>
      <a:dk2>
        <a:srgbClr val="123451"/>
      </a:dk2>
      <a:lt2>
        <a:srgbClr val="FFFFFF"/>
      </a:lt2>
      <a:accent1>
        <a:srgbClr val="006699"/>
      </a:accent1>
      <a:accent2>
        <a:srgbClr val="FF3366"/>
      </a:accent2>
      <a:accent3>
        <a:srgbClr val="666699"/>
      </a:accent3>
      <a:accent4>
        <a:srgbClr val="339999"/>
      </a:accent4>
      <a:accent5>
        <a:srgbClr val="999933"/>
      </a:accent5>
      <a:accent6>
        <a:srgbClr val="FF9933"/>
      </a:accent6>
      <a:hlink>
        <a:srgbClr val="006699"/>
      </a:hlink>
      <a:folHlink>
        <a:srgbClr val="666699"/>
      </a:folHlink>
    </a:clrScheme>
    <a:fontScheme name="Epam2">
      <a:majorFont>
        <a:latin typeface="Franklin Gothic Medium"/>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epam-ppt-cover">
  <a:themeElements>
    <a:clrScheme name="EpamCorp">
      <a:dk1>
        <a:sysClr val="windowText" lastClr="000000"/>
      </a:dk1>
      <a:lt1>
        <a:sysClr val="window" lastClr="FFFFFF"/>
      </a:lt1>
      <a:dk2>
        <a:srgbClr val="123451"/>
      </a:dk2>
      <a:lt2>
        <a:srgbClr val="FFFFFF"/>
      </a:lt2>
      <a:accent1>
        <a:srgbClr val="006699"/>
      </a:accent1>
      <a:accent2>
        <a:srgbClr val="FF3366"/>
      </a:accent2>
      <a:accent3>
        <a:srgbClr val="666699"/>
      </a:accent3>
      <a:accent4>
        <a:srgbClr val="339999"/>
      </a:accent4>
      <a:accent5>
        <a:srgbClr val="999933"/>
      </a:accent5>
      <a:accent6>
        <a:srgbClr val="FF9933"/>
      </a:accent6>
      <a:hlink>
        <a:srgbClr val="006699"/>
      </a:hlink>
      <a:folHlink>
        <a:srgbClr val="666699"/>
      </a:folHlink>
    </a:clrScheme>
    <a:fontScheme name="Epam2">
      <a:majorFont>
        <a:latin typeface="Franklin Gothic Medium"/>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34621</TotalTime>
  <Words>2107</Words>
  <Application>Microsoft Office PowerPoint</Application>
  <PresentationFormat>On-screen Show (4:3)</PresentationFormat>
  <Paragraphs>507</Paragraphs>
  <Slides>63</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63</vt:i4>
      </vt:variant>
    </vt:vector>
  </HeadingPairs>
  <TitlesOfParts>
    <vt:vector size="70" baseType="lpstr">
      <vt:lpstr>Arial</vt:lpstr>
      <vt:lpstr>Calibri</vt:lpstr>
      <vt:lpstr>Consolas</vt:lpstr>
      <vt:lpstr>Franklin Gothic Medium</vt:lpstr>
      <vt:lpstr>Helvetica</vt:lpstr>
      <vt:lpstr>epam-ppt-light</vt:lpstr>
      <vt:lpstr>epam-ppt-cover</vt:lpstr>
      <vt:lpstr>Object-Oriented Principles</vt:lpstr>
      <vt:lpstr>Agenda</vt:lpstr>
      <vt:lpstr>Before we start</vt:lpstr>
      <vt:lpstr>Introduction</vt:lpstr>
      <vt:lpstr>PowerPoint Presentation</vt:lpstr>
      <vt:lpstr>Functional decomposition</vt:lpstr>
      <vt:lpstr>The challenge</vt:lpstr>
      <vt:lpstr>Things change</vt:lpstr>
      <vt:lpstr>Solution: Modularity</vt:lpstr>
      <vt:lpstr>Challenge pile</vt:lpstr>
      <vt:lpstr>Bugs</vt:lpstr>
      <vt:lpstr>The object-oriented way</vt:lpstr>
      <vt:lpstr>The objects</vt:lpstr>
      <vt:lpstr>The object</vt:lpstr>
      <vt:lpstr>Design Approach</vt:lpstr>
      <vt:lpstr>Software quality, External factors</vt:lpstr>
      <vt:lpstr>Exercise</vt:lpstr>
      <vt:lpstr>Traveling domain</vt:lpstr>
      <vt:lpstr>Basic requirements</vt:lpstr>
      <vt:lpstr>Object-oriented Principles </vt:lpstr>
      <vt:lpstr>Core OO concepts</vt:lpstr>
      <vt:lpstr>Encapsulation and Information hiding</vt:lpstr>
      <vt:lpstr>Abstraction </vt:lpstr>
      <vt:lpstr>Abstraction</vt:lpstr>
      <vt:lpstr>Usage of Abstraction</vt:lpstr>
      <vt:lpstr>Inheritance</vt:lpstr>
      <vt:lpstr>Polymorphism</vt:lpstr>
      <vt:lpstr>Possible relationships</vt:lpstr>
      <vt:lpstr>Inheritance vs. Composition</vt:lpstr>
      <vt:lpstr>Coupling and Cohesion</vt:lpstr>
      <vt:lpstr>Exercise</vt:lpstr>
      <vt:lpstr>SOLID principles</vt:lpstr>
      <vt:lpstr>Single responsibility principle</vt:lpstr>
      <vt:lpstr>Single responsibility principle - Exercise</vt:lpstr>
      <vt:lpstr>Open/closed principle</vt:lpstr>
      <vt:lpstr>Open/closed principle - Exercise</vt:lpstr>
      <vt:lpstr>Liskov substitution principle</vt:lpstr>
      <vt:lpstr>Liskov substitution principle - Exercise</vt:lpstr>
      <vt:lpstr>Interface segregation principle</vt:lpstr>
      <vt:lpstr>Interface segregation principle - Exercise</vt:lpstr>
      <vt:lpstr>Dependency inversion principle</vt:lpstr>
      <vt:lpstr>Dependency inversion principle - Exercise</vt:lpstr>
      <vt:lpstr>Law of Demeter </vt:lpstr>
      <vt:lpstr>Law of Demeter - Exercise </vt:lpstr>
      <vt:lpstr>Tell, don’t ask principle</vt:lpstr>
      <vt:lpstr>Immutable and Value objects</vt:lpstr>
      <vt:lpstr>Exercise - Length conversion problem</vt:lpstr>
      <vt:lpstr>Exercise - Immutable</vt:lpstr>
      <vt:lpstr>Design by Contract</vt:lpstr>
      <vt:lpstr>KISS</vt:lpstr>
      <vt:lpstr>YAGNI</vt:lpstr>
      <vt:lpstr>Packaging</vt:lpstr>
      <vt:lpstr>Packaging</vt:lpstr>
      <vt:lpstr>Principles of package cohesion</vt:lpstr>
      <vt:lpstr>Principles of package cohesion</vt:lpstr>
      <vt:lpstr>Principles of package coupling</vt:lpstr>
      <vt:lpstr>Principles of package coupling</vt:lpstr>
      <vt:lpstr>Principles of package coupling</vt:lpstr>
      <vt:lpstr>Principles of package coupling</vt:lpstr>
      <vt:lpstr>Principles of package coupling</vt:lpstr>
      <vt:lpstr>Principles of package coupling</vt:lpstr>
      <vt:lpstr>Summary</vt:lpstr>
      <vt:lpstr>Object-oriented Principles</vt:lpstr>
    </vt:vector>
  </TitlesOfParts>
  <Company>EPAM Systems</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EPAM PowerPoint Presentation template v10</dc:title>
  <dc:creator>Vitalii Malyshev</dc:creator>
  <cp:lastModifiedBy>Endre Ferencz</cp:lastModifiedBy>
  <cp:revision>1029</cp:revision>
  <cp:lastPrinted>2012-02-27T18:53:02Z</cp:lastPrinted>
  <dcterms:created xsi:type="dcterms:W3CDTF">2011-09-13T23:33:50Z</dcterms:created>
  <dcterms:modified xsi:type="dcterms:W3CDTF">2015-07-23T14:27:08Z</dcterms:modified>
</cp:coreProperties>
</file>