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1" r:id="rId5"/>
    <p:sldId id="260" r:id="rId6"/>
    <p:sldId id="259" r:id="rId7"/>
    <p:sldId id="262" r:id="rId8"/>
    <p:sldId id="266" r:id="rId9"/>
    <p:sldId id="265" r:id="rId10"/>
    <p:sldId id="264" r:id="rId11"/>
    <p:sldId id="267" r:id="rId12"/>
    <p:sldId id="268" r:id="rId13"/>
    <p:sldId id="258" r:id="rId14"/>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endParaRPr lang="en-US"/>
          </a:p>
        </p:txBody>
      </p:sp>
      <p:sp>
        <p:nvSpPr>
          <p:cNvPr id="3"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PhAnim="0"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PhAnim="0"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900" y="365125"/>
            <a:ext cx="2628900" cy="5811838"/>
          </a:xfrm>
        </p:spPr>
        <p:txBody>
          <a:bodyPr vert="eaVert"/>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838200" y="365125"/>
            <a:ext cx="7734300" cy="5811838"/>
          </a:xfrm>
        </p:spPr>
        <p:txBody>
          <a:bodyPr vert="eaVert"/>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PhAnim="0"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idx="1"/>
          </p:nvPr>
        </p:nvSpPr>
        <p:spPr bwMode="auto"/>
        <p:txBody>
          <a:body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PhAnim="0"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6000"/>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PhAnim="0"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4"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PhAnim="0"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365125"/>
            <a:ext cx="10515600" cy="1325563"/>
          </a:xfrm>
        </p:spPr>
        <p:txBody>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lang="en-US"/>
          </a:p>
        </p:txBody>
      </p:sp>
      <p:sp>
        <p:nvSpPr>
          <p:cNvPr id="4" name="Content Placeholder 3"/>
          <p:cNvSpPr>
            <a:spLocks noGrp="1"/>
          </p:cNvSpPr>
          <p:nvPr>
            <p:ph sz="half" idx="2"/>
          </p:nvPr>
        </p:nvSpPr>
        <p:spPr bwMode="auto">
          <a:xfrm>
            <a:off x="839788" y="2505074"/>
            <a:ext cx="5157787" cy="3684588"/>
          </a:xfrm>
        </p:spPr>
        <p:txBody>
          <a:body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5"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lang="en-US"/>
          </a:p>
        </p:txBody>
      </p:sp>
      <p:sp>
        <p:nvSpPr>
          <p:cNvPr id="6" name="Content Placeholder 5"/>
          <p:cNvSpPr>
            <a:spLocks noGrp="1"/>
          </p:cNvSpPr>
          <p:nvPr>
            <p:ph sz="quarter" idx="4"/>
          </p:nvPr>
        </p:nvSpPr>
        <p:spPr bwMode="auto">
          <a:xfrm>
            <a:off x="6172200" y="2505074"/>
            <a:ext cx="5183188" cy="3684588"/>
          </a:xfrm>
        </p:spPr>
        <p:txBody>
          <a:body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7" name="Date Placeholder 6"/>
          <p:cNvSpPr>
            <a:spLocks noGrp="1"/>
          </p:cNvSpPr>
          <p:nvPr>
            <p:ph type="dt" sz="half" idx="10"/>
          </p:nvPr>
        </p:nvSpPr>
        <p:spPr bwMode="auto"/>
        <p:txBody>
          <a:bodyPr/>
          <a:lstStyle/>
          <a:p>
            <a:pPr>
              <a:defRPr/>
            </a:pPr>
            <a:fld id="{BCC18F51-09EC-435C-A3BA-64A766E099C0}" type="datetimeFigureOut">
              <a:rPr lang="en-US"/>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8395586-F03A-48D1-94DF-16B239DF4FB5}"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PhAnim="0"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Date Placeholder 2"/>
          <p:cNvSpPr>
            <a:spLocks noGrp="1"/>
          </p:cNvSpPr>
          <p:nvPr>
            <p:ph type="dt" sz="half" idx="10"/>
          </p:nvPr>
        </p:nvSpPr>
        <p:spPr bwMode="auto"/>
        <p:txBody>
          <a:bodyPr/>
          <a:lstStyle/>
          <a:p>
            <a:pPr>
              <a:defRPr/>
            </a:pPr>
            <a:fld id="{BCC18F51-09EC-435C-A3BA-64A766E099C0}" type="datetimeFigureOut">
              <a:rPr lang="en-US"/>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8395586-F03A-48D1-94DF-16B239DF4FB5}"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PhAnim="0"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CC18F51-09EC-435C-A3BA-64A766E099C0}" type="datetimeFigureOut">
              <a:rPr lang="en-US"/>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08395586-F03A-48D1-94DF-16B239DF4FB5}"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PhAnim="0"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lang="en-US"/>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PhAnim="0"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3" name="Picture Placeholder 2"/>
          <p:cNvSpPr>
            <a:spLocks noGrp="1" noChangeAspect="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lang="en-US"/>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4"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fld>
            <a:endParaRPr lang="en-US"/>
          </a:p>
        </p:txBody>
      </p:sp>
      <p:sp>
        <p:nvSpPr>
          <p:cNvPr id="5"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panose="020B0604020202020204"/>
        <a:buChar char="•"/>
        <a:defRPr sz="2800">
          <a:solidFill>
            <a:schemeClr val="tx1"/>
          </a:solidFill>
          <a:latin typeface="+mn-lt"/>
          <a:ea typeface="+mn-ea"/>
          <a:cs typeface="+mn-cs"/>
        </a:defRPr>
      </a:lvl1pPr>
      <a:lvl2pPr marL="685800" indent="-228600" algn="l" defTabSz="914400">
        <a:lnSpc>
          <a:spcPct val="90000"/>
        </a:lnSpc>
        <a:spcBef>
          <a:spcPts val="500"/>
        </a:spcBef>
        <a:buFont typeface="Arial" panose="020B0604020202020204"/>
        <a:buChar char="•"/>
        <a:defRPr sz="2400">
          <a:solidFill>
            <a:schemeClr val="tx1"/>
          </a:solidFill>
          <a:latin typeface="+mn-lt"/>
          <a:ea typeface="+mn-ea"/>
          <a:cs typeface="+mn-cs"/>
        </a:defRPr>
      </a:lvl2pPr>
      <a:lvl3pPr marL="1143000" indent="-228600" algn="l" defTabSz="914400">
        <a:lnSpc>
          <a:spcPct val="90000"/>
        </a:lnSpc>
        <a:spcBef>
          <a:spcPts val="500"/>
        </a:spcBef>
        <a:buFont typeface="Arial" panose="020B0604020202020204"/>
        <a:buChar char="•"/>
        <a:defRPr sz="2000">
          <a:solidFill>
            <a:schemeClr val="tx1"/>
          </a:solidFill>
          <a:latin typeface="+mn-lt"/>
          <a:ea typeface="+mn-ea"/>
          <a:cs typeface="+mn-cs"/>
        </a:defRPr>
      </a:lvl3pPr>
      <a:lvl4pPr marL="1600200" indent="-228600" algn="l" defTabSz="914400">
        <a:lnSpc>
          <a:spcPct val="90000"/>
        </a:lnSpc>
        <a:spcBef>
          <a:spcPts val="500"/>
        </a:spcBef>
        <a:buFont typeface="Arial" panose="020B0604020202020204"/>
        <a:buChar char="•"/>
        <a:defRPr sz="1800">
          <a:solidFill>
            <a:schemeClr val="tx1"/>
          </a:solidFill>
          <a:latin typeface="+mn-lt"/>
          <a:ea typeface="+mn-ea"/>
          <a:cs typeface="+mn-cs"/>
        </a:defRPr>
      </a:lvl4pPr>
      <a:lvl5pPr marL="2057400" indent="-228600" algn="l" defTabSz="914400">
        <a:lnSpc>
          <a:spcPct val="90000"/>
        </a:lnSpc>
        <a:spcBef>
          <a:spcPts val="500"/>
        </a:spcBef>
        <a:buFont typeface="Arial" panose="020B0604020202020204"/>
        <a:buChar char="•"/>
        <a:defRPr sz="1800">
          <a:solidFill>
            <a:schemeClr val="tx1"/>
          </a:solidFill>
          <a:latin typeface="+mn-lt"/>
          <a:ea typeface="+mn-ea"/>
          <a:cs typeface="+mn-cs"/>
        </a:defRPr>
      </a:lvl5pPr>
      <a:lvl6pPr marL="2514600" indent="-228600" algn="l" defTabSz="914400">
        <a:lnSpc>
          <a:spcPct val="90000"/>
        </a:lnSpc>
        <a:spcBef>
          <a:spcPts val="500"/>
        </a:spcBef>
        <a:buFont typeface="Arial" panose="020B0604020202020204"/>
        <a:buChar char="•"/>
        <a:defRPr sz="1800">
          <a:solidFill>
            <a:schemeClr val="tx1"/>
          </a:solidFill>
          <a:latin typeface="+mn-lt"/>
          <a:ea typeface="+mn-ea"/>
          <a:cs typeface="+mn-cs"/>
        </a:defRPr>
      </a:lvl6pPr>
      <a:lvl7pPr marL="2971800" indent="-228600" algn="l" defTabSz="914400">
        <a:lnSpc>
          <a:spcPct val="90000"/>
        </a:lnSpc>
        <a:spcBef>
          <a:spcPts val="500"/>
        </a:spcBef>
        <a:buFont typeface="Arial" panose="020B0604020202020204"/>
        <a:buChar char="•"/>
        <a:defRPr sz="1800">
          <a:solidFill>
            <a:schemeClr val="tx1"/>
          </a:solidFill>
          <a:latin typeface="+mn-lt"/>
          <a:ea typeface="+mn-ea"/>
          <a:cs typeface="+mn-cs"/>
        </a:defRPr>
      </a:lvl7pPr>
      <a:lvl8pPr marL="3429000" indent="-228600" algn="l" defTabSz="914400">
        <a:lnSpc>
          <a:spcPct val="90000"/>
        </a:lnSpc>
        <a:spcBef>
          <a:spcPts val="500"/>
        </a:spcBef>
        <a:buFont typeface="Arial" panose="020B0604020202020204"/>
        <a:buChar char="•"/>
        <a:defRPr sz="1800">
          <a:solidFill>
            <a:schemeClr val="tx1"/>
          </a:solidFill>
          <a:latin typeface="+mn-lt"/>
          <a:ea typeface="+mn-ea"/>
          <a:cs typeface="+mn-cs"/>
        </a:defRPr>
      </a:lvl8pPr>
      <a:lvl9pPr marL="3886200" indent="-228600" algn="l" defTabSz="914400">
        <a:lnSpc>
          <a:spcPct val="90000"/>
        </a:lnSpc>
        <a:spcBef>
          <a:spcPts val="500"/>
        </a:spcBef>
        <a:buFont typeface="Arial" panose="020B0604020202020204"/>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machinelearningmastery.com/a-gentle-introduction-to-model-selection-for-machine-learn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vertOverflow="overflow" horzOverflow="overflow" vert="horz" wrap="square" lIns="91440" tIns="45720" rIns="91440" bIns="45720" numCol="1" spcCol="0" rtlCol="0" fromWordArt="0" anchor="b" anchorCtr="0" forceAA="0" upright="0" compatLnSpc="0">
            <a:normAutofit fontScale="95000" lnSpcReduction="1000"/>
          </a:bodyPr>
          <a:lstStyle/>
          <a:p>
            <a:pPr>
              <a:defRPr/>
            </a:pPr>
            <a:r>
              <a:rPr lang="en-US"/>
              <a:t>Cross Validation, Model Selection and Model Evaluation</a:t>
            </a:r>
            <a:endParaRPr lang="en-US"/>
          </a:p>
        </p:txBody>
      </p:sp>
      <p:sp>
        <p:nvSpPr>
          <p:cNvPr id="3" name="Subtitle 2"/>
          <p:cNvSpPr>
            <a:spLocks noGrp="1"/>
          </p:cNvSpPr>
          <p:nvPr>
            <p:ph type="subTitle" idx="1"/>
          </p:nvPr>
        </p:nvSpPr>
        <p:spPr bwMode="auto"/>
        <p:txBody>
          <a:bodyPr/>
          <a:lstStyle/>
          <a:p>
            <a:pP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b="1">
                <a:latin typeface="Arial" panose="020B0604020202020204"/>
                <a:cs typeface="Arial" panose="020B0604020202020204"/>
                <a:sym typeface="+mn-ea"/>
              </a:rPr>
              <a:t>Hyper-parameter Tunning</a:t>
            </a:r>
            <a:br>
              <a:rPr b="1">
                <a:latin typeface="Arial" panose="020B0604020202020204"/>
                <a:cs typeface="Arial" panose="020B0604020202020204"/>
              </a:rPr>
            </a:br>
            <a:endParaRPr lang="en-US"/>
          </a:p>
        </p:txBody>
      </p:sp>
      <p:sp>
        <p:nvSpPr>
          <p:cNvPr id="3" name="Content Placeholder 2"/>
          <p:cNvSpPr>
            <a:spLocks noGrp="1"/>
          </p:cNvSpPr>
          <p:nvPr>
            <p:ph idx="1"/>
          </p:nvPr>
        </p:nvSpPr>
        <p:spPr>
          <a:xfrm>
            <a:off x="838200" y="1243330"/>
            <a:ext cx="10515600" cy="4933950"/>
          </a:xfrm>
        </p:spPr>
        <p:txBody>
          <a:bodyPr>
            <a:normAutofit fontScale="90000" lnSpcReduction="20000"/>
          </a:bodyPr>
          <a:p>
            <a:r>
              <a:rPr lang="en-US"/>
              <a:t>Hyperparameter tuning is the process of tuning the parameters present as the tuples while we build machine learning models.</a:t>
            </a:r>
            <a:endParaRPr lang="en-US"/>
          </a:p>
          <a:p>
            <a:r>
              <a:rPr lang="en-US"/>
              <a:t>Hyperparameter tuning aims to find such parameters where the performance of the model is highest or where the model performance is best and the error rate is least.</a:t>
            </a:r>
            <a:endParaRPr lang="en-US"/>
          </a:p>
          <a:p>
            <a:r>
              <a:rPr lang="en-US"/>
              <a:t>Model Hyperparameter tuning is very useful to enhance the performance of a machine learning model. </a:t>
            </a:r>
            <a:endParaRPr lang="en-US"/>
          </a:p>
          <a:p>
            <a:r>
              <a:rPr lang="en-US" b="1"/>
              <a:t>Steps To Follow For Hyper Parameter Tuning</a:t>
            </a:r>
            <a:endParaRPr lang="en-US"/>
          </a:p>
          <a:p>
            <a:pPr>
              <a:buFont typeface="Wingdings" panose="05000000000000000000" charset="0"/>
              <a:buChar char="Ø"/>
            </a:pPr>
            <a:r>
              <a:rPr lang="en-US"/>
              <a:t>Select the type of model we want to use like RandomForestClassifier, regressor or any other model</a:t>
            </a:r>
            <a:endParaRPr lang="en-US"/>
          </a:p>
          <a:p>
            <a:pPr>
              <a:buFont typeface="Wingdings" panose="05000000000000000000" charset="0"/>
              <a:buChar char="Ø"/>
            </a:pPr>
            <a:r>
              <a:rPr lang="en-US"/>
              <a:t>Check what are the parameters of the model</a:t>
            </a:r>
            <a:endParaRPr lang="en-US"/>
          </a:p>
          <a:p>
            <a:pPr>
              <a:buFont typeface="Wingdings" panose="05000000000000000000" charset="0"/>
              <a:buChar char="Ø"/>
            </a:pPr>
            <a:r>
              <a:rPr lang="en-US"/>
              <a:t>Select the methods for searching the hyperparameter</a:t>
            </a:r>
            <a:endParaRPr lang="en-US"/>
          </a:p>
          <a:p>
            <a:pPr>
              <a:buFont typeface="Wingdings" panose="05000000000000000000" charset="0"/>
              <a:buChar char="Ø"/>
            </a:pPr>
            <a:r>
              <a:rPr lang="en-US"/>
              <a:t>Select the cross-validation approach</a:t>
            </a:r>
            <a:endParaRPr lang="en-US"/>
          </a:p>
          <a:p>
            <a:pPr>
              <a:buFont typeface="Wingdings" panose="05000000000000000000" charset="0"/>
              <a:buChar char="Ø"/>
            </a:pPr>
            <a:r>
              <a:rPr lang="en-US"/>
              <a:t>Evaluate the model using the score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b="1">
                <a:latin typeface="Arial" panose="020B0604020202020204"/>
                <a:cs typeface="Arial" panose="020B0604020202020204"/>
                <a:sym typeface="+mn-ea"/>
              </a:rPr>
              <a:t>GridSearchCV &amp; RandomizedSearchCV</a:t>
            </a:r>
            <a:br>
              <a:rPr b="1">
                <a:latin typeface="Arial" panose="020B0604020202020204"/>
                <a:cs typeface="Arial" panose="020B0604020202020204"/>
              </a:rPr>
            </a:br>
            <a:endParaRPr lang="en-US"/>
          </a:p>
        </p:txBody>
      </p:sp>
      <p:sp>
        <p:nvSpPr>
          <p:cNvPr id="3" name="Content Placeholder 2"/>
          <p:cNvSpPr>
            <a:spLocks noGrp="1"/>
          </p:cNvSpPr>
          <p:nvPr>
            <p:ph idx="1"/>
          </p:nvPr>
        </p:nvSpPr>
        <p:spPr/>
        <p:txBody>
          <a:bodyPr/>
          <a:p>
            <a:r>
              <a:rPr lang="en-US"/>
              <a:t>Both are the approaches to do the tuning that is GridSearchCV and RandomizedSeachCV. </a:t>
            </a:r>
            <a:endParaRPr lang="en-US"/>
          </a:p>
          <a:p>
            <a:r>
              <a:rPr lang="en-US"/>
              <a:t>The only difference between both the approaches is in grid search we define the combinations and do training of the model.</a:t>
            </a:r>
            <a:endParaRPr lang="en-US"/>
          </a:p>
          <a:p>
            <a:r>
              <a:rPr lang="en-US"/>
              <a:t>Whereas in RandomizedSearchCV the model selects the combinations randomly. </a:t>
            </a:r>
            <a:endParaRPr lang="en-US"/>
          </a:p>
          <a:p>
            <a:r>
              <a:rPr lang="en-US"/>
              <a:t>Both are very effective ways of tuning the parameters that increase the model generalizability.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94169551" name="Title 1"/>
          <p:cNvSpPr>
            <a:spLocks noGrp="1"/>
          </p:cNvSpPr>
          <p:nvPr>
            <p:ph type="title"/>
          </p:nvPr>
        </p:nvSpPr>
        <p:spPr bwMode="auto"/>
        <p:txBody>
          <a:bodyPr/>
          <a:lstStyle/>
          <a:p>
            <a:pPr>
              <a:defRPr/>
            </a:pPr>
            <a:r>
              <a:t>References</a:t>
            </a:r>
          </a:p>
        </p:txBody>
      </p:sp>
      <p:sp>
        <p:nvSpPr>
          <p:cNvPr id="1614145713" name="Content Placeholder 2"/>
          <p:cNvSpPr>
            <a:spLocks noGrp="1"/>
          </p:cNvSpPr>
          <p:nvPr>
            <p:ph idx="1"/>
          </p:nvPr>
        </p:nvSpPr>
        <p:spPr bwMode="auto"/>
        <p:txBody>
          <a:bodyPr/>
          <a:lstStyle/>
          <a:p>
            <a:pPr>
              <a:defRPr/>
            </a:pPr>
            <a:r>
              <a:rPr lang="en-US" sz="1800" b="0" i="0" u="sng" strike="noStrike" cap="none" spc="0">
                <a:solidFill>
                  <a:schemeClr val="tx1"/>
                </a:solidFill>
                <a:latin typeface="Arial" panose="020B0604020202020204"/>
                <a:cs typeface="Arial" panose="020B0604020202020204"/>
                <a:hlinkClick r:id="rId1" tooltip="https://machinelearningmastery.com/a-gentle-introduction-to-model-selection-for-machine-learning/"/>
              </a:rPr>
              <a:t>https://machinelearningmastery.com/a-gentle-introduction-to-model-selection-for-machine-learning/</a:t>
            </a:r>
            <a:endParaRPr lang="en-US" sz="1800" b="0" i="0" u="sng" strike="noStrike" cap="none" spc="0">
              <a:solidFill>
                <a:schemeClr val="tx1"/>
              </a:solidFill>
              <a:latin typeface="Arial" panose="020B0604020202020204"/>
              <a:cs typeface="Arial" panose="020B0604020202020204"/>
              <a:hlinkClick r:id="rId1" tooltip="https://machinelearningmastery.com/a-gentle-introduction-to-model-selection-for-machine-learning/"/>
            </a:endParaRPr>
          </a:p>
          <a:p>
            <a:pPr>
              <a:defRPr/>
            </a:pPr>
            <a:r>
              <a:rPr sz="1800" u="sng">
                <a:solidFill>
                  <a:schemeClr val="accent1">
                    <a:lumMod val="75000"/>
                  </a:schemeClr>
                </a:solidFill>
              </a:rPr>
              <a:t>https://analyticsindiamag.com/guide-to-hyperparameters-tuning-using-gridsearchcv-and-randomizedsearchcv/</a:t>
            </a:r>
            <a:endParaRPr sz="1800" u="sng">
              <a:solidFill>
                <a:schemeClr val="accent1">
                  <a:lumMod val="75000"/>
                </a:schemeClr>
              </a:solidFill>
            </a:endParaRPr>
          </a:p>
          <a:p>
            <a:pPr>
              <a:defRPr/>
            </a:pPr>
            <a:r>
              <a:rPr lang="en-US" sz="1800" b="0" i="0" u="sng" strike="noStrike" cap="none" spc="0">
                <a:solidFill>
                  <a:schemeClr val="accent1">
                    <a:lumMod val="75000"/>
                  </a:schemeClr>
                </a:solidFill>
                <a:latin typeface="Arial" panose="020B0604020202020204"/>
                <a:cs typeface="Arial" panose="020B0604020202020204"/>
              </a:rPr>
              <a:t>https://machinelearningmastery.com/k-fold-cross-validation/</a:t>
            </a:r>
            <a:endParaRPr lang="en-US" sz="1800" b="0" i="0" u="sng" strike="noStrike" cap="none" spc="0">
              <a:solidFill>
                <a:schemeClr val="accent1">
                  <a:lumMod val="75000"/>
                </a:schemeClr>
              </a:solidFill>
              <a:latin typeface="Arial" panose="020B0604020202020204"/>
              <a:cs typeface="Arial" panose="020B0604020202020204"/>
            </a:endParaRPr>
          </a:p>
          <a:p>
            <a:pPr>
              <a:defRPr/>
            </a:pPr>
            <a:endParaRPr sz="1800"/>
          </a:p>
          <a:p>
            <a:pPr>
              <a:defRPr/>
            </a:pPr>
            <a:endParaRPr sz="1800"/>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128055283" name="Title 1"/>
          <p:cNvSpPr>
            <a:spLocks noGrp="1"/>
          </p:cNvSpPr>
          <p:nvPr>
            <p:ph type="title"/>
          </p:nvPr>
        </p:nvSpPr>
        <p:spPr bwMode="auto"/>
        <p:txBody>
          <a:bodyPr/>
          <a:lstStyle/>
          <a:p>
            <a:pPr>
              <a:defRPr/>
            </a:pPr>
            <a:r>
              <a:t>Table of Content</a:t>
            </a:r>
          </a:p>
        </p:txBody>
      </p:sp>
      <p:sp>
        <p:nvSpPr>
          <p:cNvPr id="1707174892" name="Content Placeholder 2"/>
          <p:cNvSpPr>
            <a:spLocks noGrp="1"/>
          </p:cNvSpPr>
          <p:nvPr>
            <p:ph idx="1"/>
          </p:nvPr>
        </p:nvSpPr>
        <p:spPr bwMode="auto"/>
        <p:txBody>
          <a:bodyPr/>
          <a:lstStyle/>
          <a:p>
            <a:pPr>
              <a:defRPr/>
            </a:pPr>
            <a:r>
              <a:rPr sz="2000" b="1">
                <a:latin typeface="Arial" panose="020B0604020202020204"/>
                <a:cs typeface="Arial" panose="020B0604020202020204"/>
              </a:rPr>
              <a:t>What is Model Selection</a:t>
            </a:r>
            <a:endParaRPr sz="2000" b="1">
              <a:latin typeface="Arial" panose="020B0604020202020204"/>
              <a:cs typeface="Arial" panose="020B0604020202020204"/>
            </a:endParaRPr>
          </a:p>
          <a:p>
            <a:pPr>
              <a:defRPr/>
            </a:pPr>
            <a:r>
              <a:rPr sz="2000" b="1" i="0" u="none">
                <a:solidFill>
                  <a:srgbClr val="000000"/>
                </a:solidFill>
                <a:latin typeface="Arial" panose="020B0604020202020204"/>
                <a:ea typeface="Times New Roman" panose="02020603050405020304"/>
                <a:cs typeface="Arial" panose="020B0604020202020204"/>
              </a:rPr>
              <a:t>Considerations for Model Selection</a:t>
            </a:r>
            <a:endParaRPr sz="2000" b="1">
              <a:latin typeface="Arial" panose="020B0604020202020204"/>
              <a:cs typeface="Arial" panose="020B0604020202020204"/>
            </a:endParaRPr>
          </a:p>
          <a:p>
            <a:pPr>
              <a:defRPr/>
            </a:pPr>
            <a:r>
              <a:rPr sz="2000" b="1" i="0" u="none">
                <a:solidFill>
                  <a:srgbClr val="000000"/>
                </a:solidFill>
                <a:latin typeface="Arial" panose="020B0604020202020204"/>
                <a:ea typeface="Times New Roman" panose="02020603050405020304"/>
                <a:cs typeface="Arial" panose="020B0604020202020204"/>
              </a:rPr>
              <a:t>Model Selection Techniques</a:t>
            </a:r>
            <a:endParaRPr sz="2000" b="1">
              <a:latin typeface="Arial" panose="020B0604020202020204"/>
              <a:cs typeface="Arial" panose="020B0604020202020204"/>
            </a:endParaRPr>
          </a:p>
          <a:p>
            <a:pPr>
              <a:defRPr/>
            </a:pPr>
            <a:r>
              <a:rPr sz="2000" b="1">
                <a:latin typeface="Arial" panose="020B0604020202020204"/>
                <a:cs typeface="Arial" panose="020B0604020202020204"/>
              </a:rPr>
              <a:t>Cross Validation</a:t>
            </a:r>
            <a:endParaRPr sz="2000" b="1">
              <a:latin typeface="Arial" panose="020B0604020202020204"/>
              <a:cs typeface="Arial" panose="020B0604020202020204"/>
            </a:endParaRPr>
          </a:p>
          <a:p>
            <a:pPr>
              <a:defRPr/>
            </a:pPr>
            <a:r>
              <a:rPr sz="2000" b="1">
                <a:latin typeface="Arial" panose="020B0604020202020204"/>
                <a:cs typeface="Arial" panose="020B0604020202020204"/>
              </a:rPr>
              <a:t>Hyper-parameter Tunning</a:t>
            </a:r>
            <a:endParaRPr sz="2000" b="1">
              <a:latin typeface="Arial" panose="020B0604020202020204"/>
              <a:cs typeface="Arial" panose="020B0604020202020204"/>
            </a:endParaRPr>
          </a:p>
          <a:p>
            <a:pPr>
              <a:defRPr/>
            </a:pPr>
            <a:r>
              <a:rPr sz="2000" b="1">
                <a:latin typeface="Arial" panose="020B0604020202020204"/>
                <a:cs typeface="Arial" panose="020B0604020202020204"/>
              </a:rPr>
              <a:t>GridSearchCV &amp; RandomizedSearchCV</a:t>
            </a:r>
            <a:endParaRPr sz="2000" b="1">
              <a:latin typeface="Arial" panose="020B0604020202020204"/>
              <a:cs typeface="Arial" panose="020B0604020202020204"/>
            </a:endParaRPr>
          </a:p>
          <a:p>
            <a:pPr>
              <a:defRPr/>
            </a:pPr>
            <a:r>
              <a:rPr sz="2000" b="1">
                <a:latin typeface="Arial" panose="020B0604020202020204"/>
                <a:cs typeface="Arial" panose="020B0604020202020204"/>
              </a:rPr>
              <a:t>Model Evaluation</a:t>
            </a:r>
            <a:endParaRPr sz="2000" b="1">
              <a:latin typeface="Arial" panose="020B0604020202020204"/>
              <a:cs typeface="Arial" panose="020B0604020202020204"/>
            </a:endParaRPr>
          </a:p>
          <a:p>
            <a:pPr>
              <a:defRPr/>
            </a:pPr>
            <a:r>
              <a:rPr sz="2000" b="1">
                <a:latin typeface="Arial" panose="020B0604020202020204"/>
                <a:cs typeface="Arial" panose="020B0604020202020204"/>
              </a:rPr>
              <a:t>Possible Interview Questions</a:t>
            </a:r>
            <a:endParaRPr sz="2000" b="1">
              <a:latin typeface="Arial" panose="020B0604020202020204"/>
              <a:cs typeface="Arial" panose="020B0604020202020204"/>
            </a:endParaRPr>
          </a:p>
          <a:p>
            <a:pPr>
              <a:defRPr/>
            </a:pPr>
            <a:endParaRPr sz="2000" b="1">
              <a:latin typeface="Arial" panose="020B0604020202020204"/>
              <a:cs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b="1">
                <a:latin typeface="Arial" panose="020B0604020202020204"/>
                <a:cs typeface="Arial" panose="020B0604020202020204"/>
                <a:sym typeface="+mn-ea"/>
              </a:rPr>
              <a:t>What is Model Selection</a:t>
            </a:r>
            <a:endParaRPr lang="en-US"/>
          </a:p>
        </p:txBody>
      </p:sp>
      <p:sp>
        <p:nvSpPr>
          <p:cNvPr id="3" name="Content Placeholder 2"/>
          <p:cNvSpPr>
            <a:spLocks noGrp="1"/>
          </p:cNvSpPr>
          <p:nvPr>
            <p:ph idx="1"/>
          </p:nvPr>
        </p:nvSpPr>
        <p:spPr/>
        <p:txBody>
          <a:bodyPr/>
          <a:p>
            <a:r>
              <a:rPr lang="en-US"/>
              <a:t>Model selection is the process of selecting one final machine learning model from among a collection of candidate machine learning models for a training dataset.</a:t>
            </a:r>
            <a:endParaRPr lang="en-US"/>
          </a:p>
          <a:p>
            <a:r>
              <a:rPr lang="en-US"/>
              <a:t>Model selection is the process of choosing one of the models as the final model that addresses the problem.</a:t>
            </a:r>
            <a:endParaRPr lang="en-US"/>
          </a:p>
          <a:p>
            <a:r>
              <a:rPr lang="en-US"/>
              <a:t>Fitting models is relatively straightforward, although selecting among them is the true challenge of applied machine learning.</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210310"/>
          </a:xfrm>
        </p:spPr>
        <p:txBody>
          <a:bodyPr>
            <a:normAutofit fontScale="90000"/>
          </a:bodyPr>
          <a:p>
            <a:r>
              <a:rPr b="1">
                <a:solidFill>
                  <a:srgbClr val="000000"/>
                </a:solidFill>
                <a:latin typeface="Arial" panose="020B0604020202020204"/>
                <a:ea typeface="Times New Roman" panose="02020603050405020304"/>
                <a:cs typeface="Arial" panose="020B0604020202020204"/>
                <a:sym typeface="+mn-ea"/>
              </a:rPr>
              <a:t>Considerations for Model Selection</a:t>
            </a:r>
            <a:br>
              <a:rPr b="1">
                <a:latin typeface="Arial" panose="020B0604020202020204"/>
                <a:cs typeface="Arial" panose="020B0604020202020204"/>
              </a:rPr>
            </a:br>
            <a:endParaRPr lang="en-US"/>
          </a:p>
        </p:txBody>
      </p:sp>
      <p:sp>
        <p:nvSpPr>
          <p:cNvPr id="3" name="Content Placeholder 2"/>
          <p:cNvSpPr>
            <a:spLocks noGrp="1"/>
          </p:cNvSpPr>
          <p:nvPr>
            <p:ph idx="1"/>
          </p:nvPr>
        </p:nvSpPr>
        <p:spPr>
          <a:xfrm>
            <a:off x="838200" y="1381760"/>
            <a:ext cx="10515600" cy="4795520"/>
          </a:xfrm>
        </p:spPr>
        <p:txBody>
          <a:bodyPr>
            <a:normAutofit fontScale="90000"/>
          </a:bodyPr>
          <a:p>
            <a:r>
              <a:rPr lang="en-US"/>
              <a:t>All models have some predictive error, given the statistical noise in the data, the incompleteness of the data sample, and the limitations of each different model type. Therefore, the notion of a perfect or best model is not useful. Instead, we must seek a model that is “good enough.”</a:t>
            </a:r>
            <a:endParaRPr lang="en-US"/>
          </a:p>
          <a:p>
            <a:r>
              <a:rPr lang="en-US"/>
              <a:t>Therefore, a “good enough” model may refer to many things and is specific to your project, such as:</a:t>
            </a:r>
            <a:endParaRPr lang="en-US"/>
          </a:p>
          <a:p>
            <a:pPr lvl="1">
              <a:buFont typeface="Wingdings" panose="05000000000000000000" charset="0"/>
              <a:buChar char="Ø"/>
            </a:pPr>
            <a:r>
              <a:rPr lang="en-US"/>
              <a:t>A model that meets the requirements and constraints of project stakeholders.</a:t>
            </a:r>
            <a:endParaRPr lang="en-US"/>
          </a:p>
          <a:p>
            <a:pPr lvl="1">
              <a:buFont typeface="Wingdings" panose="05000000000000000000" charset="0"/>
              <a:buChar char="Ø"/>
            </a:pPr>
            <a:r>
              <a:rPr lang="en-US"/>
              <a:t>A model that is sufficiently skillful given the time and resources available.</a:t>
            </a:r>
            <a:endParaRPr lang="en-US"/>
          </a:p>
          <a:p>
            <a:pPr lvl="1">
              <a:buFont typeface="Wingdings" panose="05000000000000000000" charset="0"/>
              <a:buChar char="Ø"/>
            </a:pPr>
            <a:r>
              <a:rPr lang="en-US"/>
              <a:t>A model that is skillful as compared to naive models.</a:t>
            </a:r>
            <a:endParaRPr lang="en-US"/>
          </a:p>
          <a:p>
            <a:pPr lvl="1">
              <a:buFont typeface="Wingdings" panose="05000000000000000000" charset="0"/>
              <a:buChar char="Ø"/>
            </a:pPr>
            <a:r>
              <a:rPr lang="en-US"/>
              <a:t>A model that is skillful relative to other tested models.</a:t>
            </a:r>
            <a:endParaRPr lang="en-US"/>
          </a:p>
          <a:p>
            <a:pPr lvl="1">
              <a:buFont typeface="Wingdings" panose="05000000000000000000" charset="0"/>
              <a:buChar char="Ø"/>
            </a:pPr>
            <a:r>
              <a:rPr lang="en-US"/>
              <a:t>A model that is skillful relative to the state-of-the-art.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b="1">
                <a:solidFill>
                  <a:srgbClr val="000000"/>
                </a:solidFill>
                <a:latin typeface="Arial" panose="020B0604020202020204"/>
                <a:ea typeface="Times New Roman" panose="02020603050405020304"/>
                <a:cs typeface="Arial" panose="020B0604020202020204"/>
                <a:sym typeface="+mn-ea"/>
              </a:rPr>
              <a:t>Considerations for Model Selection</a:t>
            </a:r>
            <a:endParaRPr lang="en-US"/>
          </a:p>
        </p:txBody>
      </p:sp>
      <p:sp>
        <p:nvSpPr>
          <p:cNvPr id="3" name="Content Placeholder 2"/>
          <p:cNvSpPr>
            <a:spLocks noGrp="1"/>
          </p:cNvSpPr>
          <p:nvPr>
            <p:ph idx="1"/>
          </p:nvPr>
        </p:nvSpPr>
        <p:spPr>
          <a:xfrm>
            <a:off x="838200" y="1499870"/>
            <a:ext cx="10515600" cy="4677410"/>
          </a:xfrm>
        </p:spPr>
        <p:txBody>
          <a:bodyPr>
            <a:normAutofit fontScale="90000"/>
          </a:bodyPr>
          <a:p>
            <a:r>
              <a:rPr lang="en-US"/>
              <a:t>Some algorithms require specialized data preparation in order to best expose the structure of the problem to the learning algorithm. Therefore, we must go one step further and consider model selection as the process of selecting among model development pipelines.</a:t>
            </a:r>
            <a:endParaRPr lang="en-US"/>
          </a:p>
          <a:p>
            <a:r>
              <a:rPr lang="en-US"/>
              <a:t>Each pipeline may take in the same raw training dataset and outputs a model that can be evaluated in the same manner but may require different or overlapping computational steps, such as:</a:t>
            </a:r>
            <a:endParaRPr lang="en-US"/>
          </a:p>
          <a:p>
            <a:pPr lvl="1">
              <a:buFont typeface="Wingdings" panose="05000000000000000000" charset="0"/>
              <a:buChar char="Ø"/>
            </a:pPr>
            <a:r>
              <a:rPr lang="en-US"/>
              <a:t>Data filtering.</a:t>
            </a:r>
            <a:endParaRPr lang="en-US"/>
          </a:p>
          <a:p>
            <a:pPr lvl="1">
              <a:buFont typeface="Wingdings" panose="05000000000000000000" charset="0"/>
              <a:buChar char="Ø"/>
            </a:pPr>
            <a:r>
              <a:rPr lang="en-US"/>
              <a:t>Data transformation.</a:t>
            </a:r>
            <a:endParaRPr lang="en-US"/>
          </a:p>
          <a:p>
            <a:pPr lvl="1">
              <a:buFont typeface="Wingdings" panose="05000000000000000000" charset="0"/>
              <a:buChar char="Ø"/>
            </a:pPr>
            <a:r>
              <a:rPr lang="en-US"/>
              <a:t>Feature selection.</a:t>
            </a:r>
            <a:endParaRPr lang="en-US"/>
          </a:p>
          <a:p>
            <a:pPr lvl="1">
              <a:buFont typeface="Wingdings" panose="05000000000000000000" charset="0"/>
              <a:buChar char="Ø"/>
            </a:pPr>
            <a:r>
              <a:rPr lang="en-US"/>
              <a:t>Feature engineering.</a:t>
            </a:r>
            <a:endParaRPr lang="en-US"/>
          </a:p>
          <a:p>
            <a:pPr lvl="1">
              <a:buFont typeface="Wingdings" panose="05000000000000000000" charset="0"/>
              <a:buChar char="Ø"/>
            </a:pPr>
            <a:r>
              <a:rPr lang="en-US"/>
              <a:t>And more…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b="1">
                <a:solidFill>
                  <a:srgbClr val="000000"/>
                </a:solidFill>
                <a:latin typeface="Arial" panose="020B0604020202020204"/>
                <a:ea typeface="Times New Roman" panose="02020603050405020304"/>
                <a:cs typeface="Arial" panose="020B0604020202020204"/>
                <a:sym typeface="+mn-ea"/>
              </a:rPr>
              <a:t>Model Selection Techniques</a:t>
            </a:r>
            <a:br>
              <a:rPr b="1">
                <a:latin typeface="Arial" panose="020B0604020202020204"/>
                <a:cs typeface="Arial" panose="020B0604020202020204"/>
              </a:rPr>
            </a:br>
            <a:endParaRPr lang="en-US"/>
          </a:p>
        </p:txBody>
      </p:sp>
      <p:sp>
        <p:nvSpPr>
          <p:cNvPr id="3" name="Content Placeholder 2"/>
          <p:cNvSpPr>
            <a:spLocks noGrp="1"/>
          </p:cNvSpPr>
          <p:nvPr>
            <p:ph idx="1"/>
          </p:nvPr>
        </p:nvSpPr>
        <p:spPr>
          <a:xfrm>
            <a:off x="838200" y="1737360"/>
            <a:ext cx="10515600" cy="4439920"/>
          </a:xfrm>
        </p:spPr>
        <p:txBody>
          <a:bodyPr>
            <a:normAutofit/>
          </a:bodyPr>
          <a:p>
            <a:r>
              <a:rPr lang="en-US"/>
              <a:t>The best approach to model selection requires “sufficient” data, which may be nearly infinite depending on the complexity of the problem.</a:t>
            </a:r>
            <a:endParaRPr lang="en-US"/>
          </a:p>
          <a:p>
            <a:r>
              <a:rPr lang="en-US"/>
              <a:t>In this ideal situation, we would split the data into training, validation, and test sets, then fit candidate models on the </a:t>
            </a:r>
            <a:r>
              <a:rPr lang="en-US" b="1"/>
              <a:t>training set</a:t>
            </a:r>
            <a:r>
              <a:rPr lang="en-US"/>
              <a:t>, evaluate and select them on the </a:t>
            </a:r>
            <a:r>
              <a:rPr lang="en-US" b="1"/>
              <a:t>validation set,</a:t>
            </a:r>
            <a:r>
              <a:rPr lang="en-US"/>
              <a:t> and report the performance of the final model on the </a:t>
            </a:r>
            <a:r>
              <a:rPr lang="en-US" b="1"/>
              <a:t>test set</a:t>
            </a:r>
            <a:r>
              <a:rPr lang="en-US"/>
              <a: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b="1">
                <a:solidFill>
                  <a:srgbClr val="000000"/>
                </a:solidFill>
                <a:latin typeface="Arial" panose="020B0604020202020204"/>
                <a:ea typeface="Times New Roman" panose="02020603050405020304"/>
                <a:cs typeface="Arial" panose="020B0604020202020204"/>
                <a:sym typeface="+mn-ea"/>
              </a:rPr>
              <a:t>Model Selection Techniques</a:t>
            </a:r>
            <a:endParaRPr lang="en-US"/>
          </a:p>
        </p:txBody>
      </p:sp>
      <p:sp>
        <p:nvSpPr>
          <p:cNvPr id="3" name="Content Placeholder 2"/>
          <p:cNvSpPr>
            <a:spLocks noGrp="1"/>
          </p:cNvSpPr>
          <p:nvPr>
            <p:ph idx="1"/>
          </p:nvPr>
        </p:nvSpPr>
        <p:spPr/>
        <p:txBody>
          <a:bodyPr/>
          <a:p>
            <a:pPr marL="514350" indent="-514350">
              <a:buAutoNum type="arabicPeriod"/>
            </a:pPr>
            <a:r>
              <a:rPr lang="en-US" sz="2800" b="1">
                <a:sym typeface="+mn-ea"/>
              </a:rPr>
              <a:t>Probabilistic Measures</a:t>
            </a:r>
            <a:endParaRPr lang="en-US" sz="2800"/>
          </a:p>
          <a:p>
            <a:pPr marL="457200" lvl="1" indent="0">
              <a:buNone/>
            </a:pPr>
            <a:r>
              <a:rPr lang="en-US" sz="2800">
                <a:sym typeface="+mn-ea"/>
              </a:rPr>
              <a:t>Probabilistic measures involve analytically scoring a candidate model using both its performance on the training dataset and the complexity of the model.</a:t>
            </a:r>
            <a:endParaRPr lang="en-US" sz="2800"/>
          </a:p>
          <a:p>
            <a:pPr marL="457200" lvl="1" indent="0">
              <a:buNone/>
            </a:pPr>
            <a:r>
              <a:rPr lang="en-US" sz="2800">
                <a:sym typeface="+mn-ea"/>
              </a:rPr>
              <a:t>Four commonly used probabilistic model selection measures include:</a:t>
            </a:r>
            <a:endParaRPr lang="en-US" sz="2800"/>
          </a:p>
          <a:p>
            <a:pPr lvl="1">
              <a:buFont typeface="Wingdings" panose="05000000000000000000" charset="0"/>
              <a:buChar char="Ø"/>
            </a:pPr>
            <a:r>
              <a:rPr lang="en-US" sz="2800">
                <a:sym typeface="+mn-ea"/>
              </a:rPr>
              <a:t>Akaike Information Criterion (AIC).</a:t>
            </a:r>
            <a:endParaRPr lang="en-US" sz="2800"/>
          </a:p>
          <a:p>
            <a:pPr lvl="1">
              <a:buFont typeface="Wingdings" panose="05000000000000000000" charset="0"/>
              <a:buChar char="Ø"/>
            </a:pPr>
            <a:r>
              <a:rPr lang="en-US" sz="2800">
                <a:sym typeface="+mn-ea"/>
              </a:rPr>
              <a:t>Bayesian Information Criterion (BIC).</a:t>
            </a:r>
            <a:endParaRPr lang="en-US" sz="2800"/>
          </a:p>
          <a:p>
            <a:pPr lvl="1">
              <a:buFont typeface="Wingdings" panose="05000000000000000000" charset="0"/>
              <a:buChar char="Ø"/>
            </a:pPr>
            <a:r>
              <a:rPr lang="en-US" sz="2800">
                <a:sym typeface="+mn-ea"/>
              </a:rPr>
              <a:t>Minimum Description Length (MDL).</a:t>
            </a:r>
            <a:endParaRPr lang="en-US" sz="2800"/>
          </a:p>
          <a:p>
            <a:pPr lvl="1">
              <a:buFont typeface="Wingdings" panose="05000000000000000000" charset="0"/>
              <a:buChar char="Ø"/>
            </a:pPr>
            <a:r>
              <a:rPr lang="en-US" sz="2800">
                <a:sym typeface="+mn-ea"/>
              </a:rPr>
              <a:t>Structural Risk Minimization (SRM).</a:t>
            </a:r>
            <a:endParaRPr lang="en-US" sz="2800"/>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b="1">
                <a:solidFill>
                  <a:srgbClr val="000000"/>
                </a:solidFill>
                <a:latin typeface="Arial" panose="020B0604020202020204"/>
                <a:ea typeface="Times New Roman" panose="02020603050405020304"/>
                <a:cs typeface="Arial" panose="020B0604020202020204"/>
                <a:sym typeface="+mn-ea"/>
              </a:rPr>
              <a:t>Model Selection Techniques</a:t>
            </a:r>
            <a:endParaRPr lang="en-US"/>
          </a:p>
        </p:txBody>
      </p:sp>
      <p:sp>
        <p:nvSpPr>
          <p:cNvPr id="3" name="Content Placeholder 2"/>
          <p:cNvSpPr>
            <a:spLocks noGrp="1"/>
          </p:cNvSpPr>
          <p:nvPr>
            <p:ph idx="1"/>
          </p:nvPr>
        </p:nvSpPr>
        <p:spPr/>
        <p:txBody>
          <a:bodyPr/>
          <a:p>
            <a:pPr marL="0" indent="0">
              <a:buNone/>
            </a:pPr>
            <a:r>
              <a:rPr lang="en-US" b="1"/>
              <a:t>2.</a:t>
            </a:r>
            <a:r>
              <a:rPr lang="en-US"/>
              <a:t>  </a:t>
            </a:r>
            <a:r>
              <a:rPr lang="en-US" b="1"/>
              <a:t>Resampling Methods</a:t>
            </a:r>
            <a:endParaRPr lang="en-US"/>
          </a:p>
          <a:p>
            <a:pPr marL="457200" lvl="1" indent="0">
              <a:buNone/>
            </a:pPr>
            <a:r>
              <a:rPr lang="en-US"/>
              <a:t> Resampling methods seek to estimate the performance of a model (or more precisely, the model development process) on out-of-sample data.</a:t>
            </a:r>
            <a:endParaRPr lang="en-US"/>
          </a:p>
          <a:p>
            <a:pPr marL="457200" lvl="1" indent="0">
              <a:buNone/>
            </a:pPr>
            <a:endParaRPr lang="en-US"/>
          </a:p>
          <a:p>
            <a:pPr marL="457200" lvl="1" indent="0">
              <a:buNone/>
            </a:pPr>
            <a:r>
              <a:rPr lang="en-US"/>
              <a:t>Three common resampling model selection methods include:</a:t>
            </a:r>
            <a:endParaRPr lang="en-US"/>
          </a:p>
          <a:p>
            <a:pPr lvl="1">
              <a:buFont typeface="Wingdings" panose="05000000000000000000" charset="0"/>
              <a:buChar char="Ø"/>
            </a:pPr>
            <a:r>
              <a:rPr lang="en-US"/>
              <a:t>Random train/test splits.</a:t>
            </a:r>
            <a:endParaRPr lang="en-US"/>
          </a:p>
          <a:p>
            <a:pPr lvl="1">
              <a:buFont typeface="Wingdings" panose="05000000000000000000" charset="0"/>
              <a:buChar char="Ø"/>
            </a:pPr>
            <a:r>
              <a:rPr lang="en-US"/>
              <a:t>Cross-Validation (k-fold, LOOCV, etc.).</a:t>
            </a:r>
            <a:endParaRPr lang="en-US"/>
          </a:p>
          <a:p>
            <a:pPr lvl="1">
              <a:buFont typeface="Wingdings" panose="05000000000000000000" charset="0"/>
              <a:buChar char="Ø"/>
            </a:pPr>
            <a:r>
              <a:rPr lang="en-US"/>
              <a:t>Bootstrap.</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b="1">
                <a:latin typeface="Arial" panose="020B0604020202020204"/>
                <a:cs typeface="Arial" panose="020B0604020202020204"/>
                <a:sym typeface="+mn-ea"/>
              </a:rPr>
              <a:t>Cross Validation</a:t>
            </a:r>
            <a:br>
              <a:rPr b="1">
                <a:latin typeface="Arial" panose="020B0604020202020204"/>
                <a:cs typeface="Arial" panose="020B0604020202020204"/>
              </a:rPr>
            </a:br>
            <a:endParaRPr lang="en-US"/>
          </a:p>
        </p:txBody>
      </p:sp>
      <p:sp>
        <p:nvSpPr>
          <p:cNvPr id="3" name="Content Placeholder 2"/>
          <p:cNvSpPr>
            <a:spLocks noGrp="1"/>
          </p:cNvSpPr>
          <p:nvPr>
            <p:ph idx="1"/>
          </p:nvPr>
        </p:nvSpPr>
        <p:spPr>
          <a:xfrm>
            <a:off x="838200" y="1290955"/>
            <a:ext cx="10515600" cy="4849495"/>
          </a:xfrm>
        </p:spPr>
        <p:txBody>
          <a:bodyPr>
            <a:normAutofit fontScale="80000"/>
          </a:bodyPr>
          <a:p>
            <a:r>
              <a:rPr lang="en-US"/>
              <a:t>Cross-validation is a resampling procedure used to evaluate machine learning models on a limited data sample.The procedure has a single parameter called k that refers to the number of groups that a given data sample is to be split into.</a:t>
            </a:r>
            <a:endParaRPr lang="en-US"/>
          </a:p>
          <a:p>
            <a:r>
              <a:rPr lang="en-US"/>
              <a:t>The general procedure is as follows:</a:t>
            </a:r>
            <a:endParaRPr lang="en-US"/>
          </a:p>
          <a:p>
            <a:pPr marL="342900" indent="-342900">
              <a:buAutoNum type="arabicPeriod"/>
            </a:pPr>
            <a:r>
              <a:rPr lang="en-US"/>
              <a:t>Shuffle the dataset randomly.</a:t>
            </a:r>
            <a:endParaRPr lang="en-US"/>
          </a:p>
          <a:p>
            <a:pPr marL="342900" indent="-342900">
              <a:buAutoNum type="arabicPeriod"/>
            </a:pPr>
            <a:r>
              <a:rPr lang="en-US"/>
              <a:t>Split the dataset into k groups</a:t>
            </a:r>
            <a:endParaRPr lang="en-US"/>
          </a:p>
          <a:p>
            <a:pPr marL="342900" indent="-342900">
              <a:buAutoNum type="arabicPeriod"/>
            </a:pPr>
            <a:r>
              <a:rPr lang="en-US"/>
              <a:t>For each unique group:</a:t>
            </a:r>
            <a:endParaRPr lang="en-US"/>
          </a:p>
          <a:p>
            <a:pPr marL="914400" lvl="1" indent="-457200">
              <a:buFont typeface="+mj-lt"/>
              <a:buAutoNum type="romanLcPeriod"/>
            </a:pPr>
            <a:r>
              <a:rPr lang="en-US"/>
              <a:t>Take the group as a hold out or test data set</a:t>
            </a:r>
            <a:endParaRPr lang="en-US"/>
          </a:p>
          <a:p>
            <a:pPr marL="914400" lvl="1" indent="-457200">
              <a:buFont typeface="+mj-lt"/>
              <a:buAutoNum type="romanLcPeriod"/>
            </a:pPr>
            <a:r>
              <a:rPr lang="en-US"/>
              <a:t>Take the remaining groups as a training data set</a:t>
            </a:r>
            <a:endParaRPr lang="en-US"/>
          </a:p>
          <a:p>
            <a:pPr marL="914400" lvl="1" indent="-457200">
              <a:buFont typeface="+mj-lt"/>
              <a:buAutoNum type="romanLcPeriod"/>
            </a:pPr>
            <a:r>
              <a:rPr lang="en-US"/>
              <a:t>Fit a model on the training set and evaluate it on the test set</a:t>
            </a:r>
            <a:endParaRPr lang="en-US"/>
          </a:p>
          <a:p>
            <a:pPr marL="914400" lvl="1" indent="-457200">
              <a:buFont typeface="+mj-lt"/>
              <a:buAutoNum type="romanLcPeriod"/>
            </a:pPr>
            <a:r>
              <a:rPr lang="en-US"/>
              <a:t>Retain the evaluation score and discard the model</a:t>
            </a:r>
            <a:endParaRPr lang="en-US"/>
          </a:p>
          <a:p>
            <a:pPr marL="457200" indent="-457200">
              <a:buNone/>
            </a:pPr>
            <a:r>
              <a:rPr lang="en-US"/>
              <a:t>4. Summarize the skill of the model using the sample of model evaluation scores</a:t>
            </a:r>
            <a:endParaRPr lang="en-US"/>
          </a:p>
        </p:txBody>
      </p:sp>
    </p:spTree>
  </p:cSld>
  <p:clrMapOvr>
    <a:masterClrMapping/>
  </p:clrMapOvr>
</p:sld>
</file>

<file path=ppt/theme/theme1.xml><?xml version="1.0" encoding="utf-8"?>
<a:theme xmlns:a="http://schemas.openxmlformats.org/drawing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5175</Words>
  <Application>WPS Presentation</Application>
  <PresentationFormat>Widescreen</PresentationFormat>
  <Paragraphs>107</Paragraphs>
  <Slides>12</Slides>
  <Notes>3</Notes>
  <HiddenSlides>0</HiddenSlides>
  <MMClips>2</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Arial</vt:lpstr>
      <vt:lpstr>Times New Roman</vt:lpstr>
      <vt:lpstr>Microsoft YaHei</vt:lpstr>
      <vt:lpstr>Arial Unicode MS</vt:lpstr>
      <vt:lpstr>Calibri</vt:lpstr>
      <vt:lpstr>Wingdings</vt:lpstr>
      <vt:lpstr>Office Theme</vt:lpstr>
      <vt:lpstr>Cross Validation, Model Selection and Model Evaluation</vt:lpstr>
      <vt:lpstr>Table of Content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Home</cp:lastModifiedBy>
  <cp:revision>7</cp:revision>
  <dcterms:created xsi:type="dcterms:W3CDTF">2012-12-03T06:56:00Z</dcterms:created>
  <dcterms:modified xsi:type="dcterms:W3CDTF">2022-11-14T07:08:04Z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BA6A38E489124E08958263C3029E3EA4</vt:lpwstr>
  </property>
  <property fmtid="{D5CDD505-2E9C-101B-9397-08002B2CF9AE}" pid="3" name="KSOProductBuildVer">
    <vt:lpwstr>1033-11.2.0.11380</vt:lpwstr>
  </property>
</Properties>
</file>