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/>
        </p:blipFill>
        <p:spPr bwMode="auto">
          <a:xfrm>
            <a:off x="143338" y="116631"/>
            <a:ext cx="11905322" cy="659040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3695733" y="4077073"/>
            <a:ext cx="4992554" cy="936103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ctr">
              <a:buNone/>
              <a:defRPr sz="2000" b="0" i="0" cap="none" spc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grpSp>
        <p:nvGrpSpPr>
          <p:cNvPr id="12" name="Группа 11"/>
          <p:cNvGrpSpPr/>
          <p:nvPr userDrawn="1"/>
        </p:nvGrpSpPr>
        <p:grpSpPr bwMode="auto">
          <a:xfrm>
            <a:off x="3215681" y="3786979"/>
            <a:ext cx="5760638" cy="158406"/>
            <a:chOff x="1295466" y="3129578"/>
            <a:chExt cx="8009587" cy="326894"/>
          </a:xfrm>
          <a:solidFill>
            <a:srgbClr val="835A2D"/>
          </a:solidFill>
        </p:grpSpPr>
        <p:sp>
          <p:nvSpPr>
            <p:cNvPr id="5" name="Полилиния 4"/>
            <p:cNvSpPr/>
            <p:nvPr userDrawn="1"/>
          </p:nvSpPr>
          <p:spPr bwMode="auto">
            <a:xfrm>
              <a:off x="1295466" y="3205633"/>
              <a:ext cx="3768482" cy="87393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10" name="Полилиния 9"/>
            <p:cNvSpPr/>
            <p:nvPr userDrawn="1"/>
          </p:nvSpPr>
          <p:spPr bwMode="auto">
            <a:xfrm flipV="1">
              <a:off x="1295466" y="3290350"/>
              <a:ext cx="3768482" cy="87394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8" name="Овал 7"/>
            <p:cNvSpPr/>
            <p:nvPr userDrawn="1"/>
          </p:nvSpPr>
          <p:spPr bwMode="auto">
            <a:xfrm>
              <a:off x="4989841" y="3209049"/>
              <a:ext cx="167954" cy="167954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14" name="Овал 13"/>
            <p:cNvSpPr/>
            <p:nvPr userDrawn="1"/>
          </p:nvSpPr>
          <p:spPr bwMode="auto">
            <a:xfrm>
              <a:off x="5170309" y="3129578"/>
              <a:ext cx="326894" cy="326894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11" name="Группа 10"/>
            <p:cNvGrpSpPr/>
            <p:nvPr userDrawn="1"/>
          </p:nvGrpSpPr>
          <p:grpSpPr bwMode="auto">
            <a:xfrm flipH="1">
              <a:off x="5497203" y="3204294"/>
              <a:ext cx="3807850" cy="172111"/>
              <a:chOff x="1498666" y="3408833"/>
              <a:chExt cx="3862329" cy="172111"/>
            </a:xfrm>
            <a:grpFill/>
          </p:grpSpPr>
          <p:sp>
            <p:nvSpPr>
              <p:cNvPr id="15" name="Полилиния 14"/>
              <p:cNvSpPr/>
              <p:nvPr userDrawn="1"/>
            </p:nvSpPr>
            <p:spPr bwMode="auto">
              <a:xfrm>
                <a:off x="1498666" y="3408833"/>
                <a:ext cx="3768482" cy="87393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Полилиния 16"/>
              <p:cNvSpPr/>
              <p:nvPr userDrawn="1"/>
            </p:nvSpPr>
            <p:spPr bwMode="auto">
              <a:xfrm flipV="1">
                <a:off x="1498666" y="3493550"/>
                <a:ext cx="3768482" cy="87394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Овал 17"/>
              <p:cNvSpPr/>
              <p:nvPr userDrawn="1"/>
            </p:nvSpPr>
            <p:spPr bwMode="auto">
              <a:xfrm>
                <a:off x="5193041" y="3412249"/>
                <a:ext cx="167954" cy="167954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 bwMode="auto">
          <a:xfrm>
            <a:off x="2087641" y="2608326"/>
            <a:ext cx="8064895" cy="803507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2" name="Текст 2"/>
          <p:cNvSpPr>
            <a:spLocks noGrp="1"/>
          </p:cNvSpPr>
          <p:nvPr>
            <p:ph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secHead" userDrawn="1">
  <p:cSld name="Section Header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/>
        </p:blipFill>
        <p:spPr bwMode="auto">
          <a:xfrm>
            <a:off x="143338" y="116631"/>
            <a:ext cx="11905322" cy="6590405"/>
          </a:xfrm>
          <a:prstGeom prst="rect">
            <a:avLst/>
          </a:prstGeom>
        </p:spPr>
      </p:pic>
      <p:sp>
        <p:nvSpPr>
          <p:cNvPr id="16" name="Заголовок 1"/>
          <p:cNvSpPr>
            <a:spLocks noGrp="1"/>
          </p:cNvSpPr>
          <p:nvPr>
            <p:ph type="title"/>
          </p:nvPr>
        </p:nvSpPr>
        <p:spPr bwMode="auto">
          <a:xfrm>
            <a:off x="914400" y="836713"/>
            <a:ext cx="10363199" cy="100811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20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060847"/>
            <a:ext cx="10363199" cy="3816425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3200">
                <a:solidFill>
                  <a:srgbClr val="60363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21" name="Дата 3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</p:spPr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22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3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</p:spPr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68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23393" y="1556791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1916833"/>
            <a:ext cx="6815666" cy="42093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1" y="2752533"/>
            <a:ext cx="4011084" cy="33736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72616"/>
          </a:xfrm>
        </p:spPr>
        <p:txBody>
          <a:bodyPr anchor="b"/>
          <a:lstStyle>
            <a:lvl1pPr algn="ctr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7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2469611" y="1797125"/>
            <a:ext cx="7252776" cy="3000026"/>
          </a:xfrm>
          <a:prstGeom prst="rect">
            <a:avLst/>
          </a:prstGeom>
          <a:blipFill>
            <a:blip r:embed="rId2"/>
            <a:tile algn="tl" flip="none" sx="100000" sy="100000" tx="0" ty="0"/>
          </a:blipFill>
          <a:ln w="47625" cmpd="sng">
            <a:noFill/>
            <a:prstDash val="sysDot"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>
              <a:spcBef>
                <a:spcPts val="399"/>
              </a:spcBef>
              <a:buNone/>
              <a:defRPr lang="en-US" sz="1800" b="0" cap="none" spc="0">
                <a:solidFill>
                  <a:schemeClr val="bg1"/>
                </a:solidFill>
                <a:latin typeface="+mj-lt"/>
                <a:ea typeface="+mj-ea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18" name="Text Placeholder 24"/>
          <p:cNvSpPr>
            <a:spLocks noGrp="1"/>
          </p:cNvSpPr>
          <p:nvPr>
            <p:ph type="body" sz="quarter" idx="13"/>
          </p:nvPr>
        </p:nvSpPr>
        <p:spPr bwMode="auto">
          <a:xfrm>
            <a:off x="2316479" y="5445223"/>
            <a:ext cx="7559039" cy="648072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600" b="0" i="0" cap="none" spc="29">
                <a:solidFill>
                  <a:srgbClr val="603636"/>
                </a:solidFill>
                <a:latin typeface="+mn-lt"/>
                <a:ea typeface="+mn-ea"/>
                <a:cs typeface="Arial"/>
              </a:defRPr>
            </a:lvl1pPr>
            <a:lvl2pPr marL="171450" indent="1587">
              <a:buNone/>
              <a:defRPr>
                <a:solidFill>
                  <a:schemeClr val="bg2"/>
                </a:solidFill>
              </a:defRPr>
            </a:lvl2pPr>
            <a:lvl3pPr marL="344487" indent="6349">
              <a:buNone/>
              <a:defRPr>
                <a:solidFill>
                  <a:schemeClr val="bg2"/>
                </a:solidFill>
              </a:defRPr>
            </a:lvl3pPr>
            <a:lvl4pPr marL="515937" indent="3174">
              <a:buNone/>
              <a:defRPr>
                <a:solidFill>
                  <a:schemeClr val="bg2"/>
                </a:solidFill>
              </a:defRPr>
            </a:lvl4pPr>
            <a:lvl5pPr marL="688974" indent="-1587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>
              <a:spcBef>
                <a:spcPts val="59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/>
            </a:pPr>
            <a:r>
              <a:rPr lang="ru-RU"/>
              <a:t>Образец текста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g"/><Relationship Id="rId14" Type="http://schemas.openxmlformats.org/officeDocument/2006/relationships/image" Target="../media/image3.png"/><Relationship Id="rId15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3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/>
        </p:blipFill>
        <p:spPr bwMode="auto">
          <a:xfrm>
            <a:off x="143338" y="116631"/>
            <a:ext cx="11905322" cy="6590405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15"/>
          <a:stretch/>
        </p:blipFill>
        <p:spPr bwMode="auto">
          <a:xfrm>
            <a:off x="-144693" y="-24174"/>
            <a:ext cx="12481386" cy="1538631"/>
          </a:xfrm>
          <a:prstGeom prst="rect">
            <a:avLst/>
          </a:prstGeom>
        </p:spPr>
      </p:pic>
      <p:grpSp>
        <p:nvGrpSpPr>
          <p:cNvPr id="77" name="Группа 76"/>
          <p:cNvGrpSpPr/>
          <p:nvPr/>
        </p:nvGrpSpPr>
        <p:grpSpPr bwMode="auto">
          <a:xfrm>
            <a:off x="4198007" y="1074073"/>
            <a:ext cx="3795982" cy="122679"/>
            <a:chOff x="1295466" y="3129578"/>
            <a:chExt cx="8009587" cy="326894"/>
          </a:xfrm>
          <a:solidFill>
            <a:srgbClr val="835A2D"/>
          </a:solidFill>
        </p:grpSpPr>
        <p:sp>
          <p:nvSpPr>
            <p:cNvPr id="78" name="Полилиния 77"/>
            <p:cNvSpPr/>
            <p:nvPr userDrawn="1"/>
          </p:nvSpPr>
          <p:spPr bwMode="auto">
            <a:xfrm>
              <a:off x="1295466" y="3205633"/>
              <a:ext cx="3768482" cy="87393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79" name="Полилиния 78"/>
            <p:cNvSpPr/>
            <p:nvPr userDrawn="1"/>
          </p:nvSpPr>
          <p:spPr bwMode="auto">
            <a:xfrm flipV="1">
              <a:off x="1295466" y="3290350"/>
              <a:ext cx="3768482" cy="87394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80" name="Овал 79"/>
            <p:cNvSpPr/>
            <p:nvPr userDrawn="1"/>
          </p:nvSpPr>
          <p:spPr bwMode="auto">
            <a:xfrm>
              <a:off x="4989841" y="3209049"/>
              <a:ext cx="167954" cy="167954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81" name="Овал 80"/>
            <p:cNvSpPr/>
            <p:nvPr userDrawn="1"/>
          </p:nvSpPr>
          <p:spPr bwMode="auto">
            <a:xfrm>
              <a:off x="5170309" y="3129578"/>
              <a:ext cx="326894" cy="326894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82" name="Группа 81"/>
            <p:cNvGrpSpPr/>
            <p:nvPr userDrawn="1"/>
          </p:nvGrpSpPr>
          <p:grpSpPr bwMode="auto">
            <a:xfrm flipH="1">
              <a:off x="5497203" y="3204294"/>
              <a:ext cx="3807850" cy="172111"/>
              <a:chOff x="1498666" y="3408833"/>
              <a:chExt cx="3862329" cy="172111"/>
            </a:xfrm>
            <a:grpFill/>
          </p:grpSpPr>
          <p:sp>
            <p:nvSpPr>
              <p:cNvPr id="83" name="Полилиния 82"/>
              <p:cNvSpPr/>
              <p:nvPr userDrawn="1"/>
            </p:nvSpPr>
            <p:spPr bwMode="auto">
              <a:xfrm>
                <a:off x="1498666" y="3408833"/>
                <a:ext cx="3768482" cy="87393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84" name="Полилиния 83"/>
              <p:cNvSpPr/>
              <p:nvPr userDrawn="1"/>
            </p:nvSpPr>
            <p:spPr bwMode="auto">
              <a:xfrm flipV="1">
                <a:off x="1498666" y="3493550"/>
                <a:ext cx="3768482" cy="87394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85" name="Овал 84"/>
              <p:cNvSpPr/>
              <p:nvPr userDrawn="1"/>
            </p:nvSpPr>
            <p:spPr bwMode="auto">
              <a:xfrm>
                <a:off x="5193041" y="3412249"/>
                <a:ext cx="167954" cy="167954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3" name="Заголовок 2"/>
          <p:cNvSpPr>
            <a:spLocks noGrp="1"/>
          </p:cNvSpPr>
          <p:nvPr>
            <p:ph type="title"/>
          </p:nvPr>
        </p:nvSpPr>
        <p:spPr bwMode="auto">
          <a:xfrm>
            <a:off x="2063551" y="274638"/>
            <a:ext cx="8064895" cy="803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 bwMode="auto">
          <a:xfrm>
            <a:off x="911423" y="1772815"/>
            <a:ext cx="10369152" cy="4392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6" name="Дата 4"/>
          <p:cNvSpPr>
            <a:spLocks noGrp="1"/>
          </p:cNvSpPr>
          <p:nvPr>
            <p:ph type="dt" sz="half" idx="2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7" name="Нижний колонтитул 5"/>
          <p:cNvSpPr>
            <a:spLocks noGrp="1"/>
          </p:cNvSpPr>
          <p:nvPr>
            <p:ph type="ftr" sz="quarter" idx="3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6"/>
          <p:cNvSpPr>
            <a:spLocks noGrp="1"/>
          </p:cNvSpPr>
          <p:nvPr>
            <p:ph type="sldNum" sz="quarter" idx="4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399"/>
        </a:spcBef>
        <a:buNone/>
        <a:defRPr sz="3200" b="1" cap="none" spc="0">
          <a:solidFill>
            <a:schemeClr val="accent2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55599" indent="-355599" algn="l" defTabSz="914400">
        <a:lnSpc>
          <a:spcPct val="100000"/>
        </a:lnSpc>
        <a:spcBef>
          <a:spcPts val="599"/>
        </a:spcBef>
        <a:spcAft>
          <a:spcPts val="0"/>
        </a:spcAft>
        <a:buClr>
          <a:schemeClr val="accent1"/>
        </a:buClr>
        <a:buFont typeface="Wingdings"/>
        <a:buChar char="v"/>
        <a:defRPr sz="2800" b="0" i="0" cap="none" spc="29">
          <a:solidFill>
            <a:srgbClr val="603636"/>
          </a:solidFill>
          <a:latin typeface="+mn-lt"/>
          <a:ea typeface="+mn-ea"/>
          <a:cs typeface="Arial"/>
        </a:defRPr>
      </a:lvl1pPr>
      <a:lvl2pPr marL="903287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Courier New"/>
        <a:buChar char="o"/>
        <a:defRPr sz="2400">
          <a:solidFill>
            <a:srgbClr val="835A2D"/>
          </a:solidFill>
          <a:latin typeface="+mn-lt"/>
          <a:ea typeface="+mn-ea"/>
          <a:cs typeface="Arial"/>
        </a:defRPr>
      </a:lvl2pPr>
      <a:lvl3pPr marL="1258887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Wingdings"/>
        <a:buChar char="v"/>
        <a:defRPr sz="2000">
          <a:solidFill>
            <a:srgbClr val="603636"/>
          </a:solidFill>
          <a:latin typeface="+mn-lt"/>
          <a:ea typeface="+mn-ea"/>
          <a:cs typeface="Arial"/>
        </a:defRPr>
      </a:lvl3pPr>
      <a:lvl4pPr marL="1614487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Courier New"/>
        <a:buChar char="o"/>
        <a:defRPr sz="1800">
          <a:solidFill>
            <a:srgbClr val="835A2D"/>
          </a:solidFill>
          <a:latin typeface="+mn-lt"/>
          <a:ea typeface="+mn-ea"/>
          <a:cs typeface="Arial"/>
        </a:defRPr>
      </a:lvl4pPr>
      <a:lvl5pPr marL="2149474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Wingdings"/>
        <a:buChar char="Ø"/>
        <a:defRPr sz="1800">
          <a:solidFill>
            <a:srgbClr val="603636"/>
          </a:solidFill>
          <a:latin typeface="+mn-lt"/>
          <a:ea typeface="+mn-ea"/>
          <a:cs typeface="Arial"/>
        </a:defRPr>
      </a:lvl5pPr>
      <a:lvl6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Linear Regression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164241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Find Best Fit Line</a:t>
            </a:r>
            <a:endParaRPr/>
          </a:p>
        </p:txBody>
      </p:sp>
      <p:pic>
        <p:nvPicPr>
          <p:cNvPr id="1690786012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>
            <a:off x="2496831" y="1825624"/>
            <a:ext cx="7198336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cover dir="r"/>
      </p:transition>
    </mc:Choice>
    <mc:Fallback>
      <p:transition spd="slow" advClick="1">
        <p:cover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324186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Outline</a:t>
            </a:r>
            <a:endParaRPr/>
          </a:p>
        </p:txBody>
      </p:sp>
      <p:sp>
        <p:nvSpPr>
          <p:cNvPr id="120758146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What is Linear Regression?</a:t>
            </a:r>
            <a:endParaRPr/>
          </a:p>
          <a:p>
            <a:pPr>
              <a:defRPr/>
            </a:pPr>
            <a:r>
              <a:rPr/>
              <a:t>Mathematical understanding </a:t>
            </a:r>
            <a:endParaRPr/>
          </a:p>
          <a:p>
            <a:pPr>
              <a:defRPr/>
            </a:pPr>
            <a:r>
              <a:rPr/>
              <a:t>Types of Linear Regression</a:t>
            </a:r>
            <a:endParaRPr/>
          </a:p>
          <a:p>
            <a:pPr>
              <a:defRPr/>
            </a:pPr>
            <a:r>
              <a:rPr/>
              <a:t>Loss Function</a:t>
            </a:r>
            <a:endParaRPr/>
          </a:p>
          <a:p>
            <a:pPr>
              <a:defRPr/>
            </a:pPr>
            <a:r>
              <a:rPr/>
              <a:t>What is Ordinary Least Squares method?</a:t>
            </a:r>
            <a:endParaRPr/>
          </a:p>
          <a:p>
            <a:pPr>
              <a:defRPr/>
            </a:pPr>
            <a:r>
              <a:rPr/>
              <a:t>Measure the goodness of fit line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274338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Linear Regression</a:t>
            </a:r>
            <a:endParaRPr/>
          </a:p>
        </p:txBody>
      </p:sp>
      <p:pic>
        <p:nvPicPr>
          <p:cNvPr id="43109948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>
            <a:off x="1987044" y="1825624"/>
            <a:ext cx="8217911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645934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Mathematical understanding</a:t>
            </a:r>
            <a:endParaRPr/>
          </a:p>
        </p:txBody>
      </p:sp>
      <p:pic>
        <p:nvPicPr>
          <p:cNvPr id="556197726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>
            <a:off x="2209799" y="3686968"/>
            <a:ext cx="7772400" cy="628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290199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Example</a:t>
            </a:r>
            <a:endParaRPr/>
          </a:p>
        </p:txBody>
      </p:sp>
      <p:pic>
        <p:nvPicPr>
          <p:cNvPr id="1305332817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3697293" y="1944179"/>
            <a:ext cx="8102171" cy="3169974"/>
          </a:xfrm>
          <a:prstGeom prst="rect">
            <a:avLst/>
          </a:prstGeom>
        </p:spPr>
      </p:pic>
      <p:sp>
        <p:nvSpPr>
          <p:cNvPr id="463146483" name=""/>
          <p:cNvSpPr txBox="1"/>
          <p:nvPr/>
        </p:nvSpPr>
        <p:spPr bwMode="auto">
          <a:xfrm flipH="0" flipV="0">
            <a:off x="502081" y="2449285"/>
            <a:ext cx="2971072" cy="161547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indent="0">
              <a:buFont typeface="Arial"/>
              <a:buNone/>
              <a:defRPr/>
            </a:pPr>
            <a:r>
              <a:rPr lang="en-US" sz="2000" b="0" i="0" u="none" strike="noStrike" cap="none" spc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Do all these features contribute equally to determining the house price? </a:t>
            </a:r>
            <a:endParaRPr sz="2000">
              <a:solidFill>
                <a:schemeClr val="bg1"/>
              </a:solidFill>
            </a:endParaRPr>
          </a:p>
          <a:p>
            <a:pPr>
              <a:defRPr/>
            </a:pPr>
            <a:endParaRPr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813839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Types</a:t>
            </a:r>
            <a:endParaRPr/>
          </a:p>
        </p:txBody>
      </p:sp>
      <p:pic>
        <p:nvPicPr>
          <p:cNvPr id="598489365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>
            <a:off x="838199" y="2004265"/>
            <a:ext cx="10515600" cy="3994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" dur="1000"/>
                                        <p:tgtEl>
                                          <p:spTgt spid="5581383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58138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558138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773550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Loss Function</a:t>
            </a:r>
            <a:endParaRPr/>
          </a:p>
        </p:txBody>
      </p:sp>
      <p:pic>
        <p:nvPicPr>
          <p:cNvPr id="902518725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>
            <a:off x="1898796" y="1825624"/>
            <a:ext cx="8394406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885269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Loss Function</a:t>
            </a:r>
            <a:endParaRPr/>
          </a:p>
        </p:txBody>
      </p:sp>
      <p:pic>
        <p:nvPicPr>
          <p:cNvPr id="493674877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>
            <a:off x="361949" y="1690687"/>
            <a:ext cx="10515600" cy="1045225"/>
          </a:xfrm>
          <a:prstGeom prst="rect">
            <a:avLst/>
          </a:prstGeom>
        </p:spPr>
      </p:pic>
      <p:sp>
        <p:nvSpPr>
          <p:cNvPr id="435294964" name=""/>
          <p:cNvSpPr txBox="1"/>
          <p:nvPr/>
        </p:nvSpPr>
        <p:spPr bwMode="auto">
          <a:xfrm flipH="0" flipV="0">
            <a:off x="2428984" y="4354285"/>
            <a:ext cx="6032571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09239738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30514" y="2887435"/>
            <a:ext cx="9677399" cy="29336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682963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Optimization Techniques </a:t>
            </a:r>
            <a:endParaRPr/>
          </a:p>
        </p:txBody>
      </p:sp>
      <p:sp>
        <p:nvSpPr>
          <p:cNvPr id="81354504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Ordinary Least Squares</a:t>
            </a:r>
            <a:endParaRPr/>
          </a:p>
          <a:p>
            <a:pPr>
              <a:defRPr/>
            </a:pPr>
            <a:r>
              <a:rPr/>
              <a:t>Gradient Descent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54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" dur="1000"/>
                                        <p:tgtEl>
                                          <p:spTgt spid="8135450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3545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813545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lassic">
  <a:themeElements>
    <a:clrScheme name="Classic">
      <a:dk1>
        <a:sysClr val="windowText" lastClr="000000"/>
      </a:dk1>
      <a:lt1>
        <a:srgbClr val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Классическая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blipFill>
          <a:blip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ONLYOFFICE/7.2.1.36</Application>
  <DocSecurity>0</DocSecurity>
  <PresentationFormat>Widescreen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2022-11-23T01:30:46Z</dcterms:modified>
  <cp:category/>
  <cp:contentStatus/>
  <cp:version/>
</cp:coreProperties>
</file>