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7"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6" r:id="rId17"/>
    <p:sldId id="302" r:id="rId18"/>
    <p:sldId id="303" r:id="rId19"/>
    <p:sldId id="304" r:id="rId20"/>
    <p:sldId id="307" r:id="rId21"/>
    <p:sldId id="308" r:id="rId22"/>
    <p:sldId id="309" r:id="rId23"/>
    <p:sldId id="310" r:id="rId24"/>
    <p:sldId id="311" r:id="rId25"/>
    <p:sldId id="312" r:id="rId26"/>
    <p:sldId id="313" r:id="rId27"/>
    <p:sldId id="314" r:id="rId28"/>
    <p:sldId id="315" r:id="rId29"/>
    <p:sldId id="316" r:id="rId30"/>
    <p:sldId id="305" r:id="rId31"/>
  </p:sldIdLst>
  <p:sldSz cx="9144000" cy="6858000" type="letter"/>
  <p:notesSz cx="6858000" cy="89154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2"/>
        </a:solidFill>
        <a:latin typeface="Times New Roman" panose="02020603050405020304" pitchFamily="18"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FF"/>
    <a:srgbClr val="FFFFFF"/>
    <a:srgbClr val="FF00FF"/>
    <a:srgbClr val="00FF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10"/>
    <p:restoredTop sz="90928"/>
  </p:normalViewPr>
  <p:slideViewPr>
    <p:cSldViewPr showGuides="1">
      <p:cViewPr varScale="1">
        <p:scale>
          <a:sx n="54" d="100"/>
          <a:sy n="54" d="100"/>
        </p:scale>
        <p:origin x="-186" y="-72"/>
      </p:cViewPr>
      <p:guideLst>
        <p:guide orient="horz" pos="2160"/>
        <p:guide pos="289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fld id="{BB962C8B-B14F-4D97-AF65-F5344CB8AC3E}" type="datetime1">
              <a:rPr lang="en-US" strike="noStrike" noProof="1">
                <a:latin typeface="Times New Roman" panose="02020603050405020304" pitchFamily="18" charset="0"/>
                <a:ea typeface="+mn-ea"/>
                <a:cs typeface="+mn-cs"/>
              </a:rPr>
            </a:fld>
            <a:endParaRPr lang="en-US" strike="noStrike" noProof="1"/>
          </a:p>
        </p:txBody>
      </p:sp>
      <p:sp>
        <p:nvSpPr>
          <p:cNvPr id="1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en-US" strike="noStrike" noProof="1"/>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5" name="Footer Placeholder 4"/>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190500"/>
            <a:ext cx="60198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5" name="Footer Placeholder 4"/>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en-US" strike="noStrike" noProof="1">
                <a:latin typeface="Times New Roman" panose="02020603050405020304" pitchFamily="18" charset="0"/>
                <a:ea typeface="+mn-ea"/>
                <a:cs typeface="+mn-cs"/>
              </a:rPr>
            </a:fld>
            <a:endParaRPr lang="en-US" strike="noStrike" noProof="1"/>
          </a:p>
        </p:txBody>
      </p:sp>
      <p:sp>
        <p:nvSpPr>
          <p:cNvPr id="4" name="Footer Placeholder 3"/>
          <p:cNvSpPr>
            <a:spLocks noGrp="1"/>
          </p:cNvSpPr>
          <p:nvPr>
            <p:ph type="ftr" sz="quarter" idx="11"/>
          </p:nvPr>
        </p:nvSpPr>
        <p:spPr/>
        <p:txBody>
          <a:bodyPr/>
          <a:p>
            <a:pPr lvl="0" fontAlgn="base"/>
            <a:endParaRPr lang="en-US" strike="noStrike" noProof="1"/>
          </a:p>
        </p:txBody>
      </p:sp>
      <p:sp>
        <p:nvSpPr>
          <p:cNvPr id="5" name="Slide Number Placeholder 4"/>
          <p:cNvSpPr>
            <a:spLocks noGrp="1"/>
          </p:cNvSpPr>
          <p:nvPr>
            <p:ph type="sldNum" sz="quarter" idx="12"/>
          </p:nvPr>
        </p:nvSpPr>
        <p:spPr/>
        <p:txBody>
          <a:bodyPr/>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5" name="Footer Placeholder 4"/>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5" name="Footer Placeholder 4"/>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174750"/>
            <a:ext cx="40386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174750"/>
            <a:ext cx="40386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Footer Placeholder 5"/>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8" name="Footer Placeholder 7"/>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9" name="Slide Number Placeholder 8"/>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4" name="Footer Placeholder 3"/>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5" name="Slide Number Placeholder 4"/>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3" name="Footer Placeholder 2"/>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4" name="Slide Number Placeholder 3"/>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Footer Placeholder 5"/>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6" name="Footer Placeholder 5"/>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457200" y="1174750"/>
            <a:ext cx="82296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fontAlgn="base"/>
            <a:fld id="{BB962C8B-B14F-4D97-AF65-F5344CB8AC3E}" type="datetime1">
              <a:rPr lang="en-US" strike="noStrike" noProof="1">
                <a:latin typeface="Times New Roman" panose="02020603050405020304" pitchFamily="18" charset="0"/>
                <a:ea typeface="+mn-ea"/>
                <a:cs typeface="+mn-cs"/>
              </a:rPr>
            </a:fld>
            <a:endParaRPr lang="en-US" strike="noStrike" noProof="1"/>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fontAlgn="base"/>
            <a:endParaRPr lang="en-US" strike="noStrike" noProof="1"/>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fontAlgn="base"/>
            <a:fld id="{9A0DB2DC-4C9A-4742-B13C-FB6460FD3503}" type="slidenum">
              <a:rPr lang="en-US" strike="noStrike" noProof="1">
                <a:latin typeface="Times New Roman" panose="02020603050405020304" pitchFamily="18"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29697"/>
          <p:cNvSpPr>
            <a:spLocks noGrp="1"/>
          </p:cNvSpPr>
          <p:nvPr>
            <p:ph type="ctrTitle"/>
          </p:nvPr>
        </p:nvSpPr>
        <p:spPr>
          <a:xfrm>
            <a:off x="609600" y="1066800"/>
            <a:ext cx="7772400" cy="1143000"/>
          </a:xfrm>
        </p:spPr>
        <p:txBody>
          <a:bodyPr lIns="92075" tIns="46038" rIns="92075" bIns="46038" anchor="ctr" anchorCtr="0"/>
          <a:p>
            <a:pPr defTabSz="914400">
              <a:buClrTx/>
              <a:buSzTx/>
              <a:buFontTx/>
              <a:buNone/>
            </a:pPr>
            <a:r>
              <a:rPr lang="en-US" sz="4800" b="1" i="1" kern="1200" baseline="0">
                <a:latin typeface="Benguiat Frisky" pitchFamily="66" charset="0"/>
                <a:ea typeface="+mj-ea"/>
                <a:cs typeface="+mj-cs"/>
              </a:rPr>
              <a:t>Logistic Regression</a:t>
            </a:r>
            <a:endParaRPr lang="en-US" sz="4800" b="1" i="1" kern="1200" baseline="0">
              <a:latin typeface="Benguiat Frisky" pitchFamily="66"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Sigmoid Function</a:t>
            </a:r>
            <a:endParaRPr lang="en-US" b="1"/>
          </a:p>
        </p:txBody>
      </p:sp>
      <p:pic>
        <p:nvPicPr>
          <p:cNvPr id="5" name="Content Placeholder 4" descr="lr2"/>
          <p:cNvPicPr>
            <a:picLocks noChangeAspect="1"/>
          </p:cNvPicPr>
          <p:nvPr>
            <p:ph sz="half" idx="1"/>
          </p:nvPr>
        </p:nvPicPr>
        <p:blipFill>
          <a:blip r:embed="rId1"/>
          <a:stretch>
            <a:fillRect/>
          </a:stretch>
        </p:blipFill>
        <p:spPr>
          <a:xfrm>
            <a:off x="1086485" y="1358900"/>
            <a:ext cx="6971665" cy="4615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8765"/>
            <a:ext cx="8229600" cy="582613"/>
          </a:xfrm>
        </p:spPr>
        <p:txBody>
          <a:bodyPr/>
          <a:p>
            <a:r>
              <a:rPr lang="en-US" b="1">
                <a:sym typeface="+mn-ea"/>
              </a:rPr>
              <a:t>Advantages of a Sigmoid</a:t>
            </a:r>
            <a:br>
              <a:rPr lang="en-US"/>
            </a:br>
            <a:endParaRPr lang="en-US"/>
          </a:p>
        </p:txBody>
      </p:sp>
      <p:sp>
        <p:nvSpPr>
          <p:cNvPr id="3" name="Content Placeholder 2"/>
          <p:cNvSpPr>
            <a:spLocks noGrp="1"/>
          </p:cNvSpPr>
          <p:nvPr>
            <p:ph sz="half" idx="1"/>
          </p:nvPr>
        </p:nvSpPr>
        <p:spPr>
          <a:xfrm>
            <a:off x="450850" y="638810"/>
            <a:ext cx="8235950" cy="4953000"/>
          </a:xfrm>
        </p:spPr>
        <p:txBody>
          <a:bodyPr/>
          <a:p>
            <a:r>
              <a:rPr lang="en-US"/>
              <a:t>Maps real-valued numbers (R) into the range [0,1]:</a:t>
            </a:r>
            <a:endParaRPr lang="en-US"/>
          </a:p>
          <a:p>
            <a:r>
              <a:rPr lang="en-US"/>
              <a:t>The output of the model is interpretable as a probability that an input belongs to a particular class.(yes/no).</a:t>
            </a:r>
            <a:endParaRPr lang="en-US"/>
          </a:p>
          <a:p>
            <a:r>
              <a:rPr lang="en-US"/>
              <a:t>It tends to squash outlier values toward 0 or 1. </a:t>
            </a:r>
            <a:endParaRPr lang="en-US"/>
          </a:p>
          <a:p>
            <a:r>
              <a:rPr lang="en-US">
                <a:sym typeface="+mn-ea"/>
              </a:rPr>
              <a:t>It is differentiable: The function has a relatively smooth curve, which means that the derivative of the function is relatively stable. This can make it easier for the model to learn and improve during training.</a:t>
            </a:r>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do we decide?</a:t>
            </a:r>
            <a:endParaRPr lang="en-US" b="1"/>
          </a:p>
        </p:txBody>
      </p:sp>
      <p:sp>
        <p:nvSpPr>
          <p:cNvPr id="3" name="Content Placeholder 2"/>
          <p:cNvSpPr>
            <a:spLocks noGrp="1"/>
          </p:cNvSpPr>
          <p:nvPr>
            <p:ph sz="half" idx="1"/>
          </p:nvPr>
        </p:nvSpPr>
        <p:spPr>
          <a:xfrm>
            <a:off x="457200" y="1174750"/>
            <a:ext cx="7923530" cy="4953000"/>
          </a:xfrm>
        </p:spPr>
        <p:txBody>
          <a:bodyPr/>
          <a:p>
            <a:r>
              <a:rPr lang="en-US"/>
              <a:t>For a test instance x, we say yes if the probability P(y = 1|x) is more than .5, and no otherwise.</a:t>
            </a:r>
            <a:endParaRPr lang="en-US"/>
          </a:p>
          <a:p>
            <a:r>
              <a:rPr lang="en-US"/>
              <a:t>We call .5 the decision boundary. We can also use values other than 0.5 as threshold. Assign class by applying threshold as</a:t>
            </a:r>
            <a:endParaRPr lang="en-US"/>
          </a:p>
        </p:txBody>
      </p:sp>
      <p:pic>
        <p:nvPicPr>
          <p:cNvPr id="5" name="Content Placeholder 4" descr="lr3"/>
          <p:cNvPicPr>
            <a:picLocks noChangeAspect="1"/>
          </p:cNvPicPr>
          <p:nvPr>
            <p:ph sz="half" idx="2"/>
          </p:nvPr>
        </p:nvPicPr>
        <p:blipFill>
          <a:blip r:embed="rId1"/>
          <a:stretch>
            <a:fillRect/>
          </a:stretch>
        </p:blipFill>
        <p:spPr>
          <a:xfrm>
            <a:off x="1286510" y="5000625"/>
            <a:ext cx="5725160" cy="112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about other thresholds?</a:t>
            </a:r>
            <a:endParaRPr lang="en-US" b="1"/>
          </a:p>
        </p:txBody>
      </p:sp>
      <p:sp>
        <p:nvSpPr>
          <p:cNvPr id="6" name="Content Placeholder 5"/>
          <p:cNvSpPr/>
          <p:nvPr>
            <p:ph sz="half" idx="1"/>
          </p:nvPr>
        </p:nvSpPr>
        <p:spPr>
          <a:xfrm>
            <a:off x="457200" y="1174750"/>
            <a:ext cx="7923530" cy="4953000"/>
          </a:xfrm>
        </p:spPr>
        <p:txBody>
          <a:bodyPr/>
          <a:p>
            <a:r>
              <a:rPr lang="en-US"/>
              <a:t>Changing the threshold can also affect the overall performance of the model. </a:t>
            </a:r>
            <a:endParaRPr lang="en-US"/>
          </a:p>
          <a:p>
            <a:r>
              <a:rPr lang="en-US"/>
              <a:t>If the threshold is set too low, the model may classify too many inputs as belonging to the positive class. On the other hand, if the threshold is set too high, the model may classify too few inputs as belonging to the positive class.</a:t>
            </a:r>
            <a:endParaRPr lang="en-US"/>
          </a:p>
          <a:p>
            <a:r>
              <a:rPr lang="en-US"/>
              <a:t>In general, the optimal value of the threshold will depend on the specific problem we are trying to solve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Logistic Regression: Loss Function</a:t>
            </a:r>
            <a:endParaRPr lang="en-US" b="1"/>
          </a:p>
        </p:txBody>
      </p:sp>
      <p:sp>
        <p:nvSpPr>
          <p:cNvPr id="3" name="Content Placeholder 2"/>
          <p:cNvSpPr>
            <a:spLocks noGrp="1"/>
          </p:cNvSpPr>
          <p:nvPr>
            <p:ph sz="half" idx="1"/>
          </p:nvPr>
        </p:nvSpPr>
        <p:spPr>
          <a:xfrm>
            <a:off x="457200" y="1174750"/>
            <a:ext cx="8209915" cy="4953000"/>
          </a:xfrm>
        </p:spPr>
        <p:txBody>
          <a:bodyPr/>
          <a:p>
            <a:pPr marL="0" indent="0">
              <a:buNone/>
            </a:pPr>
            <a:r>
              <a:rPr lang="en-US" b="1"/>
              <a:t>Why we Sqaured function is not used?</a:t>
            </a:r>
            <a:endParaRPr lang="en-US"/>
          </a:p>
          <a:p>
            <a:r>
              <a:rPr lang="en-US"/>
              <a:t>The squared-error is not a convex function due to sigmoid operation.</a:t>
            </a:r>
            <a:endParaRPr lang="en-US"/>
          </a:p>
          <a:p>
            <a:r>
              <a:rPr lang="en-US"/>
              <a:t>Due to non-convexity, we cannot numerically solve to find the global minima.</a:t>
            </a:r>
            <a:endParaRPr lang="en-US"/>
          </a:p>
          <a:p>
            <a:r>
              <a:rPr lang="en-US"/>
              <a:t>Furthermore, the hypothesis function is estimating probability and we do not use difference operation to determine the distance between the two probability distributions.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6080" y="953770"/>
            <a:ext cx="8229600" cy="582613"/>
          </a:xfrm>
        </p:spPr>
        <p:txBody>
          <a:bodyPr/>
          <a:p>
            <a:r>
              <a:rPr lang="en-US" b="1">
                <a:sym typeface="+mn-ea"/>
              </a:rPr>
              <a:t>Logistic Regression: </a:t>
            </a:r>
            <a:br>
              <a:rPr lang="en-US" b="1">
                <a:sym typeface="+mn-ea"/>
              </a:rPr>
            </a:br>
            <a:r>
              <a:rPr lang="en-US" b="1">
                <a:sym typeface="+mn-ea"/>
              </a:rPr>
              <a:t>Loss Function</a:t>
            </a:r>
            <a:br>
              <a:rPr lang="en-US" b="1"/>
            </a:br>
            <a:endParaRPr lang="en-US"/>
          </a:p>
        </p:txBody>
      </p:sp>
      <p:pic>
        <p:nvPicPr>
          <p:cNvPr id="5" name="Content Placeholder 4" descr="lr8"/>
          <p:cNvPicPr>
            <a:picLocks noChangeAspect="1"/>
          </p:cNvPicPr>
          <p:nvPr>
            <p:ph sz="half" idx="1"/>
          </p:nvPr>
        </p:nvPicPr>
        <p:blipFill>
          <a:blip r:embed="rId1"/>
          <a:stretch>
            <a:fillRect/>
          </a:stretch>
        </p:blipFill>
        <p:spPr>
          <a:xfrm>
            <a:off x="926465" y="2047875"/>
            <a:ext cx="7090410" cy="3298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Logistic Regression: Loss Function</a:t>
            </a:r>
            <a:endParaRPr lang="en-US" b="1"/>
          </a:p>
        </p:txBody>
      </p:sp>
      <p:sp>
        <p:nvSpPr>
          <p:cNvPr id="3" name="Content Placeholder 2"/>
          <p:cNvSpPr>
            <a:spLocks noGrp="1"/>
          </p:cNvSpPr>
          <p:nvPr>
            <p:ph sz="half" idx="1"/>
          </p:nvPr>
        </p:nvSpPr>
        <p:spPr>
          <a:xfrm>
            <a:off x="457200" y="1174750"/>
            <a:ext cx="8134350" cy="4953000"/>
          </a:xfrm>
        </p:spPr>
        <p:txBody>
          <a:bodyPr/>
          <a:p>
            <a:r>
              <a:rPr lang="en-US"/>
              <a:t>Cross entropy loss or Log loss function is used when classifier output is in terms of probability. Cross-entropy loss increases when the predicted probability diverges from the actual label.</a:t>
            </a:r>
            <a:endParaRPr lang="en-US"/>
          </a:p>
        </p:txBody>
      </p:sp>
      <p:pic>
        <p:nvPicPr>
          <p:cNvPr id="5" name="Content Placeholder 4" descr="lr4"/>
          <p:cNvPicPr>
            <a:picLocks noChangeAspect="1"/>
          </p:cNvPicPr>
          <p:nvPr>
            <p:ph sz="half" idx="2"/>
          </p:nvPr>
        </p:nvPicPr>
        <p:blipFill>
          <a:blip r:embed="rId1"/>
          <a:stretch>
            <a:fillRect/>
          </a:stretch>
        </p:blipFill>
        <p:spPr>
          <a:xfrm>
            <a:off x="1281430" y="3834130"/>
            <a:ext cx="6485255" cy="1844040"/>
          </a:xfrm>
          <a:prstGeom prst="rect">
            <a:avLst/>
          </a:prstGeom>
        </p:spPr>
      </p:pic>
      <p:pic>
        <p:nvPicPr>
          <p:cNvPr id="6" name="Picture 5" descr="lr5"/>
          <p:cNvPicPr>
            <a:picLocks noChangeAspect="1"/>
          </p:cNvPicPr>
          <p:nvPr/>
        </p:nvPicPr>
        <p:blipFill>
          <a:blip r:embed="rId2"/>
          <a:stretch>
            <a:fillRect/>
          </a:stretch>
        </p:blipFill>
        <p:spPr>
          <a:xfrm>
            <a:off x="971550" y="5723890"/>
            <a:ext cx="6911340" cy="7861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80060"/>
            <a:ext cx="8229600" cy="582613"/>
          </a:xfrm>
        </p:spPr>
        <p:txBody>
          <a:bodyPr/>
          <a:p>
            <a:r>
              <a:rPr lang="en-US" b="1">
                <a:sym typeface="+mn-ea"/>
              </a:rPr>
              <a:t>Logistic Regression: Cost Function</a:t>
            </a:r>
            <a:br>
              <a:rPr lang="en-US"/>
            </a:br>
            <a:endParaRPr lang="en-US"/>
          </a:p>
        </p:txBody>
      </p:sp>
      <p:sp>
        <p:nvSpPr>
          <p:cNvPr id="3" name="Content Placeholder 2"/>
          <p:cNvSpPr>
            <a:spLocks noGrp="1"/>
          </p:cNvSpPr>
          <p:nvPr>
            <p:ph sz="half" idx="1"/>
          </p:nvPr>
        </p:nvSpPr>
        <p:spPr>
          <a:xfrm>
            <a:off x="457200" y="1174750"/>
            <a:ext cx="8190230" cy="1332230"/>
          </a:xfrm>
        </p:spPr>
        <p:txBody>
          <a:bodyPr/>
          <a:p>
            <a:r>
              <a:rPr lang="en-US"/>
              <a:t>Cost function is nothing but it is for whole training data, so its formula become:</a:t>
            </a:r>
            <a:endParaRPr lang="en-US"/>
          </a:p>
          <a:p>
            <a:endParaRPr lang="en-US"/>
          </a:p>
        </p:txBody>
      </p:sp>
      <p:pic>
        <p:nvPicPr>
          <p:cNvPr id="6" name="Content Placeholder 5" descr="lr6"/>
          <p:cNvPicPr>
            <a:picLocks noChangeAspect="1"/>
          </p:cNvPicPr>
          <p:nvPr>
            <p:ph sz="half" idx="2"/>
          </p:nvPr>
        </p:nvPicPr>
        <p:blipFill>
          <a:blip r:embed="rId1"/>
          <a:stretch>
            <a:fillRect/>
          </a:stretch>
        </p:blipFill>
        <p:spPr>
          <a:xfrm>
            <a:off x="656590" y="2618740"/>
            <a:ext cx="7547610" cy="1214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98425"/>
            <a:ext cx="8766175" cy="582930"/>
          </a:xfrm>
        </p:spPr>
        <p:txBody>
          <a:bodyPr/>
          <a:p>
            <a:r>
              <a:rPr lang="en-US" b="1"/>
              <a:t>Logistic Regression: Gradient Descent</a:t>
            </a:r>
            <a:endParaRPr lang="en-US" b="1"/>
          </a:p>
        </p:txBody>
      </p:sp>
      <p:sp>
        <p:nvSpPr>
          <p:cNvPr id="3" name="Content Placeholder 2"/>
          <p:cNvSpPr>
            <a:spLocks noGrp="1"/>
          </p:cNvSpPr>
          <p:nvPr>
            <p:ph sz="half" idx="1"/>
          </p:nvPr>
        </p:nvSpPr>
        <p:spPr>
          <a:xfrm>
            <a:off x="340995" y="728345"/>
            <a:ext cx="8342630" cy="4953000"/>
          </a:xfrm>
        </p:spPr>
        <p:txBody>
          <a:bodyPr/>
          <a:p>
            <a:pPr marL="0" indent="0">
              <a:buNone/>
            </a:pPr>
            <a:r>
              <a:rPr lang="en-US">
                <a:sym typeface="+mn-ea"/>
              </a:rPr>
              <a:t>Gradient Descent is an optimization algorithm used for minimizing cost function by updating parameters of learning rate.</a:t>
            </a:r>
            <a:endParaRPr lang="en-US">
              <a:sym typeface="+mn-ea"/>
            </a:endParaRPr>
          </a:p>
          <a:p>
            <a:pPr marL="0" indent="0">
              <a:buNone/>
            </a:pPr>
            <a:endParaRPr lang="en-US"/>
          </a:p>
        </p:txBody>
      </p:sp>
      <p:pic>
        <p:nvPicPr>
          <p:cNvPr id="4" name="Content Placeholder 3" descr="lr7"/>
          <p:cNvPicPr>
            <a:picLocks noChangeAspect="1"/>
          </p:cNvPicPr>
          <p:nvPr>
            <p:ph sz="half" idx="2"/>
          </p:nvPr>
        </p:nvPicPr>
        <p:blipFill>
          <a:blip r:embed="rId1"/>
          <a:stretch>
            <a:fillRect/>
          </a:stretch>
        </p:blipFill>
        <p:spPr>
          <a:xfrm>
            <a:off x="0" y="2258695"/>
            <a:ext cx="9131300" cy="43554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9230" y="368300"/>
            <a:ext cx="8621395" cy="582930"/>
          </a:xfrm>
        </p:spPr>
        <p:txBody>
          <a:bodyPr/>
          <a:p>
            <a:r>
              <a:rPr lang="en-US" b="1">
                <a:sym typeface="+mn-ea"/>
              </a:rPr>
              <a:t>Logistic Regression: Gradient Descent</a:t>
            </a:r>
            <a:br>
              <a:rPr lang="en-US" b="1"/>
            </a:br>
            <a:endParaRPr lang="en-US"/>
          </a:p>
        </p:txBody>
      </p:sp>
      <p:sp>
        <p:nvSpPr>
          <p:cNvPr id="3" name="Content Placeholder 2"/>
          <p:cNvSpPr>
            <a:spLocks noGrp="1"/>
          </p:cNvSpPr>
          <p:nvPr>
            <p:ph sz="half" idx="1"/>
          </p:nvPr>
        </p:nvSpPr>
        <p:spPr>
          <a:xfrm>
            <a:off x="457200" y="1174750"/>
            <a:ext cx="8086090" cy="4953000"/>
          </a:xfrm>
        </p:spPr>
        <p:txBody>
          <a:bodyPr/>
          <a:p>
            <a:pPr marL="0" indent="0">
              <a:buNone/>
            </a:pPr>
            <a:r>
              <a:rPr lang="en-US"/>
              <a:t>After derivation we get:</a:t>
            </a:r>
            <a:endParaRPr lang="en-US"/>
          </a:p>
        </p:txBody>
      </p:sp>
      <p:pic>
        <p:nvPicPr>
          <p:cNvPr id="5" name="Content Placeholder 4" descr="lr9"/>
          <p:cNvPicPr>
            <a:picLocks noChangeAspect="1"/>
          </p:cNvPicPr>
          <p:nvPr>
            <p:ph sz="half" idx="2"/>
          </p:nvPr>
        </p:nvPicPr>
        <p:blipFill>
          <a:blip r:embed="rId1"/>
          <a:stretch>
            <a:fillRect/>
          </a:stretch>
        </p:blipFill>
        <p:spPr>
          <a:xfrm>
            <a:off x="1961515" y="1853565"/>
            <a:ext cx="4873625" cy="1260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Outline</a:t>
            </a:r>
            <a:endParaRPr lang="en-US" b="1"/>
          </a:p>
        </p:txBody>
      </p:sp>
      <p:sp>
        <p:nvSpPr>
          <p:cNvPr id="3" name="Content Placeholder 2"/>
          <p:cNvSpPr>
            <a:spLocks noGrp="1"/>
          </p:cNvSpPr>
          <p:nvPr>
            <p:ph idx="1"/>
          </p:nvPr>
        </p:nvSpPr>
        <p:spPr/>
        <p:txBody>
          <a:bodyPr/>
          <a:p>
            <a:r>
              <a:rPr lang="en-US"/>
              <a:t>Overview of Logistic Regression</a:t>
            </a:r>
            <a:endParaRPr lang="en-US"/>
          </a:p>
          <a:p>
            <a:r>
              <a:rPr lang="en-US"/>
              <a:t>Binary or Binomial Classification</a:t>
            </a:r>
            <a:endParaRPr lang="en-US"/>
          </a:p>
          <a:p>
            <a:r>
              <a:rPr lang="en-US"/>
              <a:t>Multi-class(Multinomial) Classification</a:t>
            </a:r>
            <a:endParaRPr lang="en-US"/>
          </a:p>
          <a:p>
            <a:r>
              <a:rPr lang="en-US"/>
              <a:t>Overview of LR</a:t>
            </a:r>
            <a:endParaRPr lang="en-US"/>
          </a:p>
          <a:p>
            <a:r>
              <a:rPr lang="en-US"/>
              <a:t>Logistic (Sigmoid) Function</a:t>
            </a:r>
            <a:endParaRPr lang="en-US"/>
          </a:p>
          <a:p>
            <a:r>
              <a:rPr lang="en-US"/>
              <a:t>Loss/Cost Function</a:t>
            </a:r>
            <a:endParaRPr lang="en-US"/>
          </a:p>
          <a:p>
            <a:r>
              <a:rPr lang="en-US"/>
              <a:t>Model Training(Learning of Parameters)</a:t>
            </a:r>
            <a:endParaRPr lang="en-US"/>
          </a:p>
          <a:p>
            <a:r>
              <a:rPr lang="en-US"/>
              <a:t>Logistic Regression Gradient Descent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457200" y="190500"/>
            <a:ext cx="8229600" cy="984250"/>
          </a:xfrm>
        </p:spPr>
        <p:txBody>
          <a:bodyPr vert="horz" wrap="square" lIns="91440" tIns="45720" rIns="91440" bIns="45720" anchor="ctr" anchorCtr="0"/>
          <a:p>
            <a:pPr eaLnBrk="1" hangingPunct="1">
              <a:buNone/>
            </a:pPr>
            <a:r>
              <a:rPr b="1" dirty="0"/>
              <a:t>Performance Metrics for Classification Problems</a:t>
            </a:r>
            <a:endParaRPr b="1" dirty="0"/>
          </a:p>
        </p:txBody>
      </p:sp>
      <p:sp>
        <p:nvSpPr>
          <p:cNvPr id="3" name="Content Placeholder 2"/>
          <p:cNvSpPr>
            <a:spLocks noGrp="1"/>
          </p:cNvSpPr>
          <p:nvPr>
            <p:ph idx="1"/>
          </p:nvPr>
        </p:nvSpPr>
        <p:spPr>
          <a:xfrm>
            <a:off x="457200" y="1493838"/>
            <a:ext cx="8229600" cy="53641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There are various metrics which we can use to evaluate the performance of ML algorithms, classification as well as regression algorithms. We must carefully choose the metrics for evaluating ML performance because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How the performance of ML algorithms is measured and compared will be dependent entirely on the metric you choose.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How you weight the importance of various characteristics in the result will be influenced completely by the metric you choose.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nchorCtr="0"/>
          <a:p>
            <a:pPr eaLnBrk="1" hangingPunct="1">
              <a:buNone/>
            </a:pPr>
            <a:r>
              <a:rPr b="1" dirty="0"/>
              <a:t>Confusion Matrix</a:t>
            </a:r>
            <a:endParaRPr b="1" dirty="0"/>
          </a:p>
        </p:txBody>
      </p:sp>
      <p:sp>
        <p:nvSpPr>
          <p:cNvPr id="16387" name="Content Placeholder 2"/>
          <p:cNvSpPr>
            <a:spLocks noGrp="1"/>
          </p:cNvSpPr>
          <p:nvPr>
            <p:ph idx="1"/>
          </p:nvPr>
        </p:nvSpPr>
        <p:spPr>
          <a:xfrm>
            <a:off x="638175" y="1433513"/>
            <a:ext cx="8056563" cy="1912937"/>
          </a:xfrm>
        </p:spPr>
        <p:txBody>
          <a:bodyPr vert="horz" wrap="square" lIns="91440" tIns="45720" rIns="91440" bIns="45720" anchor="t" anchorCtr="0"/>
          <a:p>
            <a:pPr eaLnBrk="1" hangingPunct="1"/>
            <a:r>
              <a:rPr sz="2400" dirty="0"/>
              <a:t>A confusion matrix is nothing but a table with two dimensions viz. “Actual” and “Predicted” and furthermore, both the dimensions have “True Positives (TP)”, “True Negatives (TN)”, “False Positives (FP)”, “False </a:t>
            </a:r>
            <a:r>
              <a:rPr sz="2400" dirty="0"/>
              <a:t>Negatives (FN)” as shown below </a:t>
            </a:r>
            <a:endParaRPr sz="2400" dirty="0"/>
          </a:p>
          <a:p>
            <a:pPr eaLnBrk="1" hangingPunct="1"/>
            <a:endParaRPr sz="2400" dirty="0"/>
          </a:p>
        </p:txBody>
      </p:sp>
      <p:pic>
        <p:nvPicPr>
          <p:cNvPr id="16388" name="Picture 2" descr="Understanding Confusion Matrix | by Sarang Narkhede | Towards Data Science"/>
          <p:cNvPicPr>
            <a:picLocks noChangeAspect="1"/>
          </p:cNvPicPr>
          <p:nvPr/>
        </p:nvPicPr>
        <p:blipFill>
          <a:blip r:embed="rId1"/>
          <a:stretch>
            <a:fillRect/>
          </a:stretch>
        </p:blipFill>
        <p:spPr>
          <a:xfrm>
            <a:off x="2185988" y="3473450"/>
            <a:ext cx="5130800" cy="3151188"/>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728663"/>
            <a:ext cx="8229600" cy="53990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True Positives (TP)</a:t>
            </a:r>
            <a:r>
              <a:rPr kumimoji="0" lang="en-US" sz="2400" b="0" i="0" u="none" strike="noStrike" kern="1200" cap="none" spc="0" normalizeH="0" baseline="0" noProof="0" dirty="0">
                <a:ln>
                  <a:noFill/>
                </a:ln>
                <a:solidFill>
                  <a:schemeClr val="tx1"/>
                </a:solidFill>
                <a:effectLst/>
                <a:uLnTx/>
                <a:uFillTx/>
                <a:latin typeface="+mn-lt"/>
                <a:ea typeface="+mn-ea"/>
                <a:cs typeface="+mn-cs"/>
              </a:rPr>
              <a:t> − It is the case when both actual class &amp; predicted class of data point is 1</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True Negatives (TN)</a:t>
            </a:r>
            <a:r>
              <a:rPr kumimoji="0" lang="en-US" sz="2400" b="0" i="0" u="none" strike="noStrike" kern="1200" cap="none" spc="0" normalizeH="0" baseline="0" noProof="0" dirty="0">
                <a:ln>
                  <a:noFill/>
                </a:ln>
                <a:solidFill>
                  <a:schemeClr val="tx1"/>
                </a:solidFill>
                <a:effectLst/>
                <a:uLnTx/>
                <a:uFillTx/>
                <a:latin typeface="+mn-lt"/>
                <a:ea typeface="+mn-ea"/>
                <a:cs typeface="+mn-cs"/>
              </a:rPr>
              <a:t> − It is the case when both actual class &amp; predicted class of data point is 0</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False Positives (FP)</a:t>
            </a:r>
            <a:r>
              <a:rPr kumimoji="0" lang="en-US" sz="2400" b="0" i="0" u="none" strike="noStrike" kern="1200" cap="none" spc="0" normalizeH="0" baseline="0" noProof="0" dirty="0">
                <a:ln>
                  <a:noFill/>
                </a:ln>
                <a:solidFill>
                  <a:schemeClr val="tx1"/>
                </a:solidFill>
                <a:effectLst/>
                <a:uLnTx/>
                <a:uFillTx/>
                <a:latin typeface="+mn-lt"/>
                <a:ea typeface="+mn-ea"/>
                <a:cs typeface="+mn-cs"/>
              </a:rPr>
              <a:t> − It is the case when actual class of data point is 0 &amp; predicted class of data point is 1</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False Negatives (FN)</a:t>
            </a:r>
            <a:r>
              <a:rPr kumimoji="0" lang="en-US" sz="2400" b="0" i="0" u="none" strike="noStrike" kern="1200" cap="none" spc="0" normalizeH="0" baseline="0" noProof="0" dirty="0">
                <a:ln>
                  <a:noFill/>
                </a:ln>
                <a:solidFill>
                  <a:schemeClr val="tx1"/>
                </a:solidFill>
                <a:effectLst/>
                <a:uLnTx/>
                <a:uFillTx/>
                <a:latin typeface="+mn-lt"/>
                <a:ea typeface="+mn-ea"/>
                <a:cs typeface="+mn-cs"/>
              </a:rPr>
              <a:t> − It is the case when actual class of data point is 1 &amp; predicted class of data point is 0.</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nchorCtr="0"/>
          <a:p>
            <a:pPr eaLnBrk="1" hangingPunct="1">
              <a:buNone/>
            </a:pPr>
            <a:r>
              <a:rPr b="1" dirty="0"/>
              <a:t>Classification Accuracy</a:t>
            </a:r>
            <a:endParaRPr b="1" dirty="0"/>
          </a:p>
        </p:txBody>
      </p:sp>
      <p:sp>
        <p:nvSpPr>
          <p:cNvPr id="18435" name="Content Placeholder 2"/>
          <p:cNvSpPr>
            <a:spLocks noGrp="1"/>
          </p:cNvSpPr>
          <p:nvPr>
            <p:ph idx="1"/>
          </p:nvPr>
        </p:nvSpPr>
        <p:spPr>
          <a:xfrm>
            <a:off x="457200" y="1292225"/>
            <a:ext cx="8229600" cy="1758950"/>
          </a:xfrm>
        </p:spPr>
        <p:txBody>
          <a:bodyPr vert="horz" wrap="square" lIns="91440" tIns="45720" rIns="91440" bIns="45720" anchor="t" anchorCtr="0"/>
          <a:p>
            <a:pPr eaLnBrk="1" hangingPunct="1"/>
            <a:r>
              <a:rPr dirty="0"/>
              <a:t>It may be defined as the number of correct predictions made as a ratio of all predictions made.</a:t>
            </a:r>
            <a:endParaRPr dirty="0"/>
          </a:p>
          <a:p>
            <a:pPr eaLnBrk="1" hangingPunct="1"/>
            <a:endParaRPr dirty="0"/>
          </a:p>
        </p:txBody>
      </p:sp>
      <p:pic>
        <p:nvPicPr>
          <p:cNvPr id="18436" name="Picture 3"/>
          <p:cNvPicPr>
            <a:picLocks noChangeAspect="1"/>
          </p:cNvPicPr>
          <p:nvPr/>
        </p:nvPicPr>
        <p:blipFill>
          <a:blip r:embed="rId1"/>
          <a:stretch>
            <a:fillRect/>
          </a:stretch>
        </p:blipFill>
        <p:spPr>
          <a:xfrm>
            <a:off x="1781175" y="3563938"/>
            <a:ext cx="4995863" cy="182403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ctr" anchorCtr="0"/>
          <a:p>
            <a:pPr eaLnBrk="1" hangingPunct="1">
              <a:buNone/>
            </a:pPr>
            <a:r>
              <a:rPr b="1" dirty="0"/>
              <a:t>Classification Report</a:t>
            </a:r>
            <a:endParaRPr b="1" dirty="0"/>
          </a:p>
        </p:txBody>
      </p:sp>
      <p:sp>
        <p:nvSpPr>
          <p:cNvPr id="3" name="Content Placeholder 2"/>
          <p:cNvSpPr>
            <a:spLocks noGrp="1"/>
          </p:cNvSpPr>
          <p:nvPr>
            <p:ph idx="1"/>
          </p:nvPr>
        </p:nvSpPr>
        <p:spPr>
          <a:xfrm>
            <a:off x="457200" y="1174750"/>
            <a:ext cx="8229600" cy="2749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This report consists of the scores of Precisions, Recall, F1 and Support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Precisions:</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is defined </a:t>
            </a:r>
            <a:r>
              <a:rPr kumimoji="0" lang="en-US" sz="2400" b="0" i="0" u="none" strike="noStrike" kern="1200" cap="none" spc="0" normalizeH="0" baseline="0" noProof="0" dirty="0">
                <a:ln>
                  <a:noFill/>
                </a:ln>
                <a:solidFill>
                  <a:schemeClr val="tx1"/>
                </a:solidFill>
                <a:effectLst/>
                <a:uLnTx/>
                <a:uFillTx/>
                <a:latin typeface="+mn-lt"/>
                <a:ea typeface="+mn-ea"/>
                <a:cs typeface="+mn-cs"/>
              </a:rPr>
              <a:t>as the number of correct documents returned by our ML model</a:t>
            </a:r>
            <a:r>
              <a:rPr kumimoji="0" lang="en-US" sz="3200" b="0" i="0" u="none" strike="noStrike" kern="1200" cap="none" spc="0" normalizeH="0" baseline="0" noProof="0" dirty="0">
                <a:ln>
                  <a:noFill/>
                </a:ln>
                <a:solidFill>
                  <a:schemeClr val="tx1"/>
                </a:solidFill>
                <a:effectLst/>
                <a:uLnTx/>
                <a:uFillTx/>
                <a:latin typeface="+mn-lt"/>
                <a:ea typeface="+mn-ea"/>
                <a:cs typeface="+mn-cs"/>
              </a:rPr>
              <a:t>.</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19460" name="Picture 3"/>
          <p:cNvPicPr>
            <a:picLocks noChangeAspect="1"/>
          </p:cNvPicPr>
          <p:nvPr/>
        </p:nvPicPr>
        <p:blipFill>
          <a:blip r:embed="rId1"/>
          <a:stretch>
            <a:fillRect/>
          </a:stretch>
        </p:blipFill>
        <p:spPr>
          <a:xfrm>
            <a:off x="2411413" y="4325938"/>
            <a:ext cx="3646487" cy="1439862"/>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Content Placeholder 2"/>
          <p:cNvSpPr>
            <a:spLocks noGrp="1"/>
          </p:cNvSpPr>
          <p:nvPr>
            <p:ph idx="1"/>
          </p:nvPr>
        </p:nvSpPr>
        <p:spPr>
          <a:xfrm>
            <a:off x="457200" y="414338"/>
            <a:ext cx="8229600" cy="1589087"/>
          </a:xfrm>
        </p:spPr>
        <p:txBody>
          <a:bodyPr vert="horz" wrap="square" lIns="91440" tIns="45720" rIns="91440" bIns="45720" anchor="t" anchorCtr="0"/>
          <a:p>
            <a:pPr marL="0" indent="0" eaLnBrk="1" hangingPunct="1">
              <a:buNone/>
            </a:pPr>
            <a:r>
              <a:rPr b="1" dirty="0"/>
              <a:t>Recall or Sensitivity</a:t>
            </a:r>
            <a:endParaRPr b="1" dirty="0"/>
          </a:p>
          <a:p>
            <a:pPr marL="0" indent="0" eaLnBrk="1" hangingPunct="1">
              <a:buNone/>
            </a:pPr>
            <a:r>
              <a:rPr sz="2400" dirty="0"/>
              <a:t>It is defined as the number of positives returned by our </a:t>
            </a:r>
            <a:endParaRPr sz="2400" dirty="0"/>
          </a:p>
          <a:p>
            <a:pPr marL="0" indent="0" eaLnBrk="1" hangingPunct="1">
              <a:buNone/>
            </a:pPr>
            <a:r>
              <a:rPr sz="2400" dirty="0"/>
              <a:t>ML model.</a:t>
            </a:r>
            <a:endParaRPr sz="2400" dirty="0"/>
          </a:p>
        </p:txBody>
      </p:sp>
      <p:pic>
        <p:nvPicPr>
          <p:cNvPr id="20483" name="Picture 4"/>
          <p:cNvPicPr>
            <a:picLocks noChangeAspect="1"/>
          </p:cNvPicPr>
          <p:nvPr/>
        </p:nvPicPr>
        <p:blipFill>
          <a:blip r:embed="rId1"/>
          <a:stretch>
            <a:fillRect/>
          </a:stretch>
        </p:blipFill>
        <p:spPr>
          <a:xfrm>
            <a:off x="2951163" y="2003425"/>
            <a:ext cx="3241675" cy="1363663"/>
          </a:xfrm>
          <a:prstGeom prst="rect">
            <a:avLst/>
          </a:prstGeom>
          <a:noFill/>
          <a:ln w="9525">
            <a:noFill/>
          </a:ln>
        </p:spPr>
      </p:pic>
      <p:sp>
        <p:nvSpPr>
          <p:cNvPr id="20484" name="Content Placeholder 2"/>
          <p:cNvSpPr txBox="1"/>
          <p:nvPr/>
        </p:nvSpPr>
        <p:spPr>
          <a:xfrm>
            <a:off x="457200" y="3608388"/>
            <a:ext cx="8229600" cy="18002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0" lvl="0" indent="0" eaLnBrk="1" hangingPunct="1">
              <a:buNone/>
            </a:pPr>
            <a:r>
              <a:rPr b="1" dirty="0"/>
              <a:t>Specificity</a:t>
            </a:r>
            <a:endParaRPr b="1" dirty="0"/>
          </a:p>
          <a:p>
            <a:pPr marL="0" lvl="0" indent="0" eaLnBrk="1" hangingPunct="1">
              <a:buNone/>
            </a:pPr>
            <a:r>
              <a:rPr sz="2400" dirty="0"/>
              <a:t>Specificity, in contrast to recall, may be defined as the number of negatives returned by our ML model</a:t>
            </a:r>
            <a:r>
              <a:rPr dirty="0"/>
              <a:t>. </a:t>
            </a:r>
            <a:endParaRPr dirty="0"/>
          </a:p>
          <a:p>
            <a:pPr marL="0" lvl="0" indent="0" eaLnBrk="1" hangingPunct="1">
              <a:buNone/>
            </a:pPr>
            <a:endParaRPr dirty="0"/>
          </a:p>
        </p:txBody>
      </p:sp>
      <p:pic>
        <p:nvPicPr>
          <p:cNvPr id="20485" name="Picture 6"/>
          <p:cNvPicPr>
            <a:picLocks noChangeAspect="1"/>
          </p:cNvPicPr>
          <p:nvPr/>
        </p:nvPicPr>
        <p:blipFill>
          <a:blip r:embed="rId2"/>
          <a:stretch>
            <a:fillRect/>
          </a:stretch>
        </p:blipFill>
        <p:spPr>
          <a:xfrm>
            <a:off x="2951163" y="5408613"/>
            <a:ext cx="3241675" cy="135096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ctr" anchorCtr="0"/>
          <a:p>
            <a:pPr eaLnBrk="1" hangingPunct="1">
              <a:buNone/>
            </a:pPr>
            <a:r>
              <a:rPr b="1" dirty="0"/>
              <a:t>F1 Score</a:t>
            </a:r>
            <a:endParaRPr b="1" dirty="0"/>
          </a:p>
        </p:txBody>
      </p:sp>
      <p:sp>
        <p:nvSpPr>
          <p:cNvPr id="3" name="Content Placeholder 2"/>
          <p:cNvSpPr>
            <a:spLocks noGrp="1"/>
          </p:cNvSpPr>
          <p:nvPr>
            <p:ph idx="1"/>
          </p:nvPr>
        </p:nvSpPr>
        <p:spPr/>
        <p:txBody>
          <a:bodyPr vert="horz" wrap="square" lIns="91440" tIns="45720" rIns="91440" bIns="45720" numCol="1" anchor="t" anchorCtr="0" compatLnSpc="1"/>
          <a:p>
            <a:pPr eaLnBrk="1" hangingPunct="1"/>
            <a:r>
              <a:rPr sz="2400" dirty="0"/>
              <a:t>This score will give us the harmonic mean of precision and recall. Mathematically, F1 score is the weighted average of the precision and recall. The best value of F1 would be 1 and worst would be 0. We can calculate F1 score with the help of following formula </a:t>
            </a:r>
            <a:endParaRPr sz="2400" dirty="0"/>
          </a:p>
          <a:p>
            <a:pPr eaLnBrk="1" hangingPunct="1">
              <a:buNone/>
            </a:pPr>
            <a:endParaRPr sz="2400" dirty="0"/>
          </a:p>
          <a:p>
            <a:pPr eaLnBrk="1" hangingPunct="1">
              <a:buNone/>
            </a:pPr>
            <a:r>
              <a:rPr sz="2400" dirty="0"/>
              <a:t>     𝑭𝟏 = 𝟐 ∗ (𝒑𝒓𝒆𝒄𝒊𝒔𝒊𝒐𝒏 ∗ 𝒓𝒆𝒄𝒂𝒍𝒍) / (𝒑𝒓𝒆𝒄𝒊𝒔𝒊𝒐𝒏 + 𝒓𝒆𝒄𝒂𝒍𝒍)</a:t>
            </a:r>
            <a:endParaRPr sz="2400" dirty="0"/>
          </a:p>
          <a:p>
            <a:pPr eaLnBrk="1" hangingPunct="1">
              <a:buNone/>
            </a:pPr>
            <a:endParaRPr sz="2400" dirty="0"/>
          </a:p>
          <a:p>
            <a:pPr eaLnBrk="1" hangingPunct="1"/>
            <a:r>
              <a:rPr sz="2400" dirty="0"/>
              <a:t>F1 score is having equal relative contribution of precision and recall.</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ctr" anchorCtr="0"/>
          <a:p>
            <a:pPr eaLnBrk="1" hangingPunct="1">
              <a:buNone/>
            </a:pPr>
            <a:r>
              <a:rPr b="1" dirty="0"/>
              <a:t>AUC (Area Under ROC curve)</a:t>
            </a:r>
            <a:endParaRPr b="1" dirty="0"/>
          </a:p>
        </p:txBody>
      </p:sp>
      <p:sp>
        <p:nvSpPr>
          <p:cNvPr id="22531" name="Content Placeholder 2"/>
          <p:cNvSpPr>
            <a:spLocks noGrp="1"/>
          </p:cNvSpPr>
          <p:nvPr>
            <p:ph idx="1"/>
          </p:nvPr>
        </p:nvSpPr>
        <p:spPr/>
        <p:txBody>
          <a:bodyPr vert="horz" wrap="square" lIns="91440" tIns="45720" rIns="91440" bIns="45720" anchor="t" anchorCtr="0"/>
          <a:p>
            <a:pPr eaLnBrk="1" hangingPunct="1"/>
            <a:r>
              <a:rPr sz="2400" dirty="0"/>
              <a:t>AUC (Area Under Curve)-ROC (Receiver Operating Characteristic) is a performance metric, based on varying threshold values, for classification problems. As name suggests, ROC is a probability curve and AUC measure the separability. In simple words, AUC-ROC metric will tell us about the capability of model in distinguishing the classes. Higher the AUC, better the model.</a:t>
            </a:r>
            <a:endParaRPr sz="2400" dirty="0"/>
          </a:p>
          <a:p>
            <a:pPr eaLnBrk="1" hangingPunct="1"/>
            <a:r>
              <a:rPr sz="2400" dirty="0"/>
              <a:t>Mathematically, it can be created by plotting TPR (True Positive Rate) i.e. Sensitivity or recall vs FPR (False Positive Rate) i.e. 1-Specificity, at various threshold values. Following is the graph showing ROC, AUC having TPR at y-axis and FPR at x-axis </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Content Placeholder 2"/>
          <p:cNvSpPr>
            <a:spLocks noGrp="1"/>
          </p:cNvSpPr>
          <p:nvPr>
            <p:ph idx="1"/>
          </p:nvPr>
        </p:nvSpPr>
        <p:spPr>
          <a:xfrm>
            <a:off x="457200" y="863600"/>
            <a:ext cx="8229600" cy="5264150"/>
          </a:xfrm>
        </p:spPr>
        <p:txBody>
          <a:bodyPr vert="horz" wrap="square" lIns="91440" tIns="45720" rIns="91440" bIns="45720" anchor="t" anchorCtr="0"/>
          <a:p>
            <a:pPr eaLnBrk="1" hangingPunct="1"/>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8470"/>
            <a:ext cx="8229600" cy="582613"/>
          </a:xfrm>
        </p:spPr>
        <p:txBody>
          <a:bodyPr/>
          <a:p>
            <a:r>
              <a:rPr lang="en-US" b="1">
                <a:sym typeface="+mn-ea"/>
              </a:rPr>
              <a:t>Overview of Logistic Regression</a:t>
            </a:r>
            <a:br>
              <a:rPr lang="en-US"/>
            </a:br>
            <a:endParaRPr lang="en-US"/>
          </a:p>
        </p:txBody>
      </p:sp>
      <p:sp>
        <p:nvSpPr>
          <p:cNvPr id="3" name="Content Placeholder 2"/>
          <p:cNvSpPr>
            <a:spLocks noGrp="1"/>
          </p:cNvSpPr>
          <p:nvPr>
            <p:ph idx="1"/>
          </p:nvPr>
        </p:nvSpPr>
        <p:spPr/>
        <p:txBody>
          <a:bodyPr/>
          <a:p>
            <a:r>
              <a:rPr lang="en-US"/>
              <a:t>Logistic regression is the baseline </a:t>
            </a:r>
            <a:r>
              <a:rPr lang="en-US" b="1"/>
              <a:t>supervised</a:t>
            </a:r>
            <a:r>
              <a:rPr lang="en-US"/>
              <a:t> machine learning algorithm for classification </a:t>
            </a:r>
            <a:endParaRPr lang="en-US"/>
          </a:p>
          <a:p>
            <a:r>
              <a:rPr lang="en-US"/>
              <a:t>It is a simple and straightforward method that can be used to predict a binary outcome. </a:t>
            </a:r>
            <a:endParaRPr lang="en-US"/>
          </a:p>
          <a:p>
            <a:r>
              <a:rPr lang="en-US"/>
              <a:t>It is also easy to interpret, as the model provides probabilities of an instance belonging to each class, which can be converted into class predictions by setting a threshold (e.g., 0.5).</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Overview of Logistic Regression</a:t>
            </a:r>
            <a:endParaRPr lang="en-US" b="1"/>
          </a:p>
        </p:txBody>
      </p:sp>
      <p:sp>
        <p:nvSpPr>
          <p:cNvPr id="3" name="Content Placeholder 2"/>
          <p:cNvSpPr>
            <a:spLocks noGrp="1"/>
          </p:cNvSpPr>
          <p:nvPr>
            <p:ph idx="1"/>
          </p:nvPr>
        </p:nvSpPr>
        <p:spPr/>
        <p:txBody>
          <a:bodyPr/>
          <a:p>
            <a:r>
              <a:rPr lang="en-US"/>
              <a:t>Logistic Regression is an algorihtm to carry out </a:t>
            </a:r>
            <a:r>
              <a:rPr lang="en-US" b="1"/>
              <a:t>classification</a:t>
            </a:r>
            <a:r>
              <a:rPr lang="en-US"/>
              <a:t>.</a:t>
            </a:r>
            <a:endParaRPr lang="en-US"/>
          </a:p>
          <a:p>
            <a:r>
              <a:rPr lang="en-US"/>
              <a:t>Name is misleading; the word regression is due to the fact that the method attempts to fit a linear model in the feature space to fit a linear model in the feature space.</a:t>
            </a:r>
            <a:endParaRPr lang="en-US"/>
          </a:p>
          <a:p>
            <a:r>
              <a:rPr lang="en-US"/>
              <a:t>Instead of predicting class, we </a:t>
            </a:r>
            <a:r>
              <a:rPr lang="en-US" b="1"/>
              <a:t>compute the probability</a:t>
            </a:r>
            <a:r>
              <a:rPr lang="en-US"/>
              <a:t> of instance being that class.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03555"/>
            <a:ext cx="8229600" cy="582613"/>
          </a:xfrm>
        </p:spPr>
        <p:txBody>
          <a:bodyPr/>
          <a:p>
            <a:r>
              <a:rPr lang="en-US" b="1">
                <a:sym typeface="+mn-ea"/>
              </a:rPr>
              <a:t>Overview of Logistic Regression</a:t>
            </a:r>
            <a:br>
              <a:rPr lang="en-US" b="1"/>
            </a:br>
            <a:endParaRPr lang="en-US"/>
          </a:p>
        </p:txBody>
      </p:sp>
      <p:sp>
        <p:nvSpPr>
          <p:cNvPr id="3" name="Content Placeholder 2"/>
          <p:cNvSpPr>
            <a:spLocks noGrp="1"/>
          </p:cNvSpPr>
          <p:nvPr>
            <p:ph idx="1"/>
          </p:nvPr>
        </p:nvSpPr>
        <p:spPr/>
        <p:txBody>
          <a:bodyPr/>
          <a:p>
            <a:r>
              <a:rPr lang="en-US"/>
              <a:t>The outcome (i.e., the probability that an instance belongs to the positive class) is modeled as a weighted sum of the input features. This means that the value of each feature is multiplied by a weight, and the resulting values are summed together to produce a prediction.</a:t>
            </a:r>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8470"/>
            <a:ext cx="8229600" cy="582613"/>
          </a:xfrm>
        </p:spPr>
        <p:txBody>
          <a:bodyPr/>
          <a:p>
            <a:r>
              <a:rPr lang="en-US" b="1">
                <a:sym typeface="+mn-ea"/>
              </a:rPr>
              <a:t>Overview of Logistic Regression</a:t>
            </a:r>
            <a:br>
              <a:rPr lang="en-US" b="1"/>
            </a:br>
            <a:endParaRPr lang="en-US"/>
          </a:p>
        </p:txBody>
      </p:sp>
      <p:sp>
        <p:nvSpPr>
          <p:cNvPr id="3" name="Content Placeholder 2"/>
          <p:cNvSpPr>
            <a:spLocks noGrp="1"/>
          </p:cNvSpPr>
          <p:nvPr>
            <p:ph idx="1"/>
          </p:nvPr>
        </p:nvSpPr>
        <p:spPr/>
        <p:txBody>
          <a:bodyPr/>
          <a:p>
            <a:r>
              <a:rPr lang="en-US">
                <a:sym typeface="+mn-ea"/>
              </a:rPr>
              <a:t>For example, suppose we have a logistic regression model with three input features, x1, x2, and x3, and corresponding weights w1, w2, and w3. The predicted probability of the positive class for an instance with input features x1, x2, and x3 would be calculated as:</a:t>
            </a:r>
            <a:endParaRPr lang="en-US"/>
          </a:p>
          <a:p>
            <a:pPr marL="0" indent="0">
              <a:buNone/>
            </a:pPr>
            <a:r>
              <a:rPr lang="en-US">
                <a:sym typeface="+mn-ea"/>
              </a:rPr>
              <a:t> </a:t>
            </a:r>
            <a:r>
              <a:rPr lang="en-US" b="1">
                <a:sym typeface="+mn-ea"/>
              </a:rPr>
              <a:t>𝑃(𝑦=1|𝑥)=𝜎(w</a:t>
            </a:r>
            <a:r>
              <a:rPr lang="en-US" b="1" baseline="-25000">
                <a:sym typeface="+mn-ea"/>
              </a:rPr>
              <a:t>1</a:t>
            </a:r>
            <a:r>
              <a:rPr lang="en-US" b="1">
                <a:sym typeface="+mn-ea"/>
              </a:rPr>
              <a:t>x</a:t>
            </a:r>
            <a:r>
              <a:rPr lang="en-US" b="1" baseline="-25000">
                <a:sym typeface="+mn-ea"/>
              </a:rPr>
              <a:t>1</a:t>
            </a:r>
            <a:r>
              <a:rPr lang="en-US" b="1">
                <a:sym typeface="+mn-ea"/>
              </a:rPr>
              <a:t>+w</a:t>
            </a:r>
            <a:r>
              <a:rPr lang="en-US" b="1" baseline="-25000">
                <a:sym typeface="+mn-ea"/>
              </a:rPr>
              <a:t>2</a:t>
            </a:r>
            <a:r>
              <a:rPr lang="en-US" b="1">
                <a:sym typeface="+mn-ea"/>
              </a:rPr>
              <a:t>x</a:t>
            </a:r>
            <a:r>
              <a:rPr lang="en-US" b="1" baseline="-25000">
                <a:sym typeface="+mn-ea"/>
              </a:rPr>
              <a:t>2</a:t>
            </a:r>
            <a:r>
              <a:rPr lang="en-US" b="1">
                <a:sym typeface="+mn-ea"/>
              </a:rPr>
              <a:t>+w</a:t>
            </a:r>
            <a:r>
              <a:rPr lang="en-US" b="1" baseline="-25000">
                <a:sym typeface="+mn-ea"/>
              </a:rPr>
              <a:t>3</a:t>
            </a:r>
            <a:r>
              <a:rPr lang="en-US" b="1">
                <a:sym typeface="+mn-ea"/>
              </a:rPr>
              <a:t>x</a:t>
            </a:r>
            <a:r>
              <a:rPr lang="en-US" b="1" baseline="-25000">
                <a:sym typeface="+mn-ea"/>
              </a:rPr>
              <a:t>3</a:t>
            </a:r>
            <a:r>
              <a:rPr lang="en-US" b="1">
                <a:sym typeface="+mn-ea"/>
              </a:rPr>
              <a:t>+𝑏)</a:t>
            </a:r>
            <a:endParaRPr lang="en-US"/>
          </a:p>
          <a:p>
            <a:r>
              <a:rPr lang="en-US">
                <a:sym typeface="+mn-ea"/>
              </a:rPr>
              <a:t>where b is the bias term.</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Classification Types</a:t>
            </a:r>
            <a:endParaRPr lang="en-US" b="1"/>
          </a:p>
        </p:txBody>
      </p:sp>
      <p:sp>
        <p:nvSpPr>
          <p:cNvPr id="3" name="Content Placeholder 2"/>
          <p:cNvSpPr>
            <a:spLocks noGrp="1"/>
          </p:cNvSpPr>
          <p:nvPr>
            <p:ph idx="1"/>
          </p:nvPr>
        </p:nvSpPr>
        <p:spPr/>
        <p:txBody>
          <a:bodyPr/>
          <a:p>
            <a:pPr marL="0" indent="0">
              <a:buNone/>
            </a:pPr>
            <a:r>
              <a:rPr lang="en-US" b="1"/>
              <a:t>One of two classes (binary or binomial)</a:t>
            </a:r>
            <a:endParaRPr lang="en-US" b="1"/>
          </a:p>
          <a:p>
            <a:r>
              <a:rPr lang="en-US"/>
              <a:t>Sentiment: positive / negative?</a:t>
            </a:r>
            <a:endParaRPr lang="en-US"/>
          </a:p>
          <a:p>
            <a:r>
              <a:rPr lang="en-US"/>
              <a:t>Email: Spam / Not Spam?</a:t>
            </a:r>
            <a:endParaRPr lang="en-US"/>
          </a:p>
          <a:p>
            <a:r>
              <a:rPr lang="en-US"/>
              <a:t>Tumor: Malignant / Benign ?</a:t>
            </a:r>
            <a:endParaRPr lang="en-US"/>
          </a:p>
          <a:p>
            <a:pPr marL="0" indent="0">
              <a:buNone/>
            </a:pPr>
            <a:endParaRPr lang="en-US"/>
          </a:p>
          <a:p>
            <a:pPr marL="0" indent="0">
              <a:buNone/>
            </a:pPr>
            <a:r>
              <a:rPr lang="en-US" b="1"/>
              <a:t>One of many classes(Multinomial)</a:t>
            </a:r>
            <a:endParaRPr lang="en-US" b="1"/>
          </a:p>
          <a:p>
            <a:pPr>
              <a:buFont typeface="Arial" panose="020B0604020202020204" pitchFamily="34" charset="0"/>
              <a:buChar char="•"/>
            </a:pPr>
            <a:r>
              <a:rPr lang="en-US"/>
              <a:t>Sentiment: Positive / negative / neutral?</a:t>
            </a:r>
            <a:endParaRPr lang="en-US"/>
          </a:p>
          <a:p>
            <a:pPr>
              <a:buFont typeface="Arial" panose="020B0604020202020204" pitchFamily="34" charset="0"/>
              <a:buChar char="•"/>
            </a:pPr>
            <a:r>
              <a:rPr lang="en-US"/>
              <a:t>Emotion: Happy, Sad, Surprised, Angry,…?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0" y="278765"/>
            <a:ext cx="8229600" cy="582613"/>
          </a:xfrm>
        </p:spPr>
        <p:txBody>
          <a:bodyPr/>
          <a:p>
            <a:r>
              <a:rPr lang="en-US" b="1">
                <a:sym typeface="+mn-ea"/>
              </a:rPr>
              <a:t>Logistic Regression : Model </a:t>
            </a:r>
            <a:br>
              <a:rPr lang="en-US"/>
            </a:br>
            <a:endParaRPr lang="en-US"/>
          </a:p>
        </p:txBody>
      </p:sp>
      <p:sp>
        <p:nvSpPr>
          <p:cNvPr id="3" name="Content Placeholder 2"/>
          <p:cNvSpPr>
            <a:spLocks noGrp="1"/>
          </p:cNvSpPr>
          <p:nvPr>
            <p:ph idx="1"/>
          </p:nvPr>
        </p:nvSpPr>
        <p:spPr>
          <a:xfrm>
            <a:off x="386080" y="683895"/>
            <a:ext cx="8229600" cy="4953000"/>
          </a:xfrm>
        </p:spPr>
        <p:txBody>
          <a:bodyPr/>
          <a:p>
            <a:r>
              <a:rPr lang="en-US"/>
              <a:t>Logistic regression learns a vector of  weights,  </a:t>
            </a:r>
            <a:r>
              <a:rPr lang="en-US" b="1">
                <a:sym typeface="+mn-ea"/>
              </a:rPr>
              <a:t>𝜃𝑖</a:t>
            </a:r>
            <a:r>
              <a:rPr lang="en-US"/>
              <a:t>from a training set.</a:t>
            </a:r>
            <a:endParaRPr lang="en-US"/>
          </a:p>
          <a:p>
            <a:r>
              <a:rPr lang="en-US"/>
              <a:t>Each weight  </a:t>
            </a:r>
            <a:r>
              <a:rPr lang="en-US" b="1"/>
              <a:t>𝜃𝑖𝜖𝑅</a:t>
            </a:r>
            <a:r>
              <a:rPr lang="en-US"/>
              <a:t> , is associated with one of the input features </a:t>
            </a:r>
            <a:r>
              <a:rPr lang="en-US" b="1"/>
              <a:t>x</a:t>
            </a:r>
            <a:r>
              <a:rPr lang="en-US" b="1" baseline="-25000"/>
              <a:t>i</a:t>
            </a:r>
            <a:r>
              <a:rPr lang="en-US"/>
              <a:t>.</a:t>
            </a:r>
            <a:endParaRPr lang="en-US"/>
          </a:p>
          <a:p>
            <a:r>
              <a:rPr lang="en-US"/>
              <a:t>The weight  </a:t>
            </a:r>
            <a:r>
              <a:rPr lang="en-US" b="1"/>
              <a:t>𝜃𝑖</a:t>
            </a:r>
            <a:r>
              <a:rPr lang="en-US"/>
              <a:t> represents how important  𝐱𝐢  is to the classification decision</a:t>
            </a:r>
            <a:endParaRPr lang="en-US"/>
          </a:p>
          <a:p>
            <a:r>
              <a:rPr lang="en-US" b="1"/>
              <a:t>P(y = 1|x)</a:t>
            </a:r>
            <a:r>
              <a:rPr lang="en-US"/>
              <a:t> is the probability that the document has positive class.</a:t>
            </a:r>
            <a:endParaRPr lang="en-US"/>
          </a:p>
          <a:p>
            <a:r>
              <a:rPr lang="en-US" b="1"/>
              <a:t>P(y = 0|x)</a:t>
            </a:r>
            <a:r>
              <a:rPr lang="en-US"/>
              <a:t> is the probability that the document has negative class.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sym typeface="+mn-ea"/>
              </a:rPr>
              <a:t>Logistic Regression : Model</a:t>
            </a:r>
            <a:endParaRPr lang="en-US"/>
          </a:p>
        </p:txBody>
      </p:sp>
      <p:sp>
        <p:nvSpPr>
          <p:cNvPr id="3" name="Content Placeholder 2"/>
          <p:cNvSpPr>
            <a:spLocks noGrp="1"/>
          </p:cNvSpPr>
          <p:nvPr>
            <p:ph sz="half" idx="1"/>
          </p:nvPr>
        </p:nvSpPr>
        <p:spPr>
          <a:xfrm>
            <a:off x="457200" y="1174750"/>
            <a:ext cx="7741285" cy="4953000"/>
          </a:xfrm>
        </p:spPr>
        <p:txBody>
          <a:bodyPr/>
          <a:p>
            <a:r>
              <a:rPr lang="en-US"/>
              <a:t>ℎ𝜃(𝑥)=𝜃𝑇𝐱</a:t>
            </a:r>
            <a:endParaRPr lang="en-US"/>
          </a:p>
          <a:p>
            <a:r>
              <a:rPr lang="en-US"/>
              <a:t>Z = </a:t>
            </a:r>
            <a:r>
              <a:rPr lang="en-US">
                <a:latin typeface="Arial" panose="020B0604020202020204" pitchFamily="34" charset="0"/>
                <a:cs typeface="Arial" panose="020B0604020202020204" pitchFamily="34" charset="0"/>
              </a:rPr>
              <a:t>θ</a:t>
            </a:r>
            <a:r>
              <a:rPr lang="en-US" baseline="-25000">
                <a:latin typeface="Arial" panose="020B0604020202020204" pitchFamily="34" charset="0"/>
                <a:cs typeface="Arial" panose="020B0604020202020204" pitchFamily="34" charset="0"/>
              </a:rPr>
              <a:t>0</a:t>
            </a:r>
            <a:r>
              <a:rPr lang="en-US">
                <a:latin typeface="Arial" panose="020B0604020202020204" pitchFamily="34" charset="0"/>
                <a:cs typeface="Arial" panose="020B0604020202020204" pitchFamily="34" charset="0"/>
              </a:rPr>
              <a:t>x</a:t>
            </a:r>
            <a:r>
              <a:rPr lang="en-US" baseline="-25000">
                <a:latin typeface="Arial" panose="020B0604020202020204" pitchFamily="34" charset="0"/>
                <a:cs typeface="Arial" panose="020B0604020202020204" pitchFamily="34" charset="0"/>
              </a:rPr>
              <a:t>0</a:t>
            </a:r>
            <a:r>
              <a:rPr lang="en-US"/>
              <a:t>+</a:t>
            </a:r>
            <a:r>
              <a:rPr lang="en-US">
                <a:latin typeface="Arial" panose="020B0604020202020204" pitchFamily="34" charset="0"/>
                <a:cs typeface="Arial" panose="020B0604020202020204" pitchFamily="34" charset="0"/>
                <a:sym typeface="+mn-ea"/>
              </a:rPr>
              <a:t>θ</a:t>
            </a:r>
            <a:r>
              <a:rPr lang="en-US" baseline="-25000">
                <a:latin typeface="Arial" panose="020B0604020202020204" pitchFamily="34" charset="0"/>
                <a:cs typeface="Arial" panose="020B0604020202020204" pitchFamily="34" charset="0"/>
                <a:sym typeface="+mn-ea"/>
              </a:rPr>
              <a:t>1</a:t>
            </a:r>
            <a:r>
              <a:rPr lang="en-US">
                <a:latin typeface="Arial" panose="020B0604020202020204" pitchFamily="34" charset="0"/>
                <a:cs typeface="Arial" panose="020B0604020202020204" pitchFamily="34" charset="0"/>
                <a:sym typeface="+mn-ea"/>
              </a:rPr>
              <a:t>x</a:t>
            </a:r>
            <a:r>
              <a:rPr lang="en-US" baseline="-25000">
                <a:latin typeface="Arial" panose="020B0604020202020204" pitchFamily="34" charset="0"/>
                <a:cs typeface="Arial" panose="020B0604020202020204" pitchFamily="34" charset="0"/>
                <a:sym typeface="+mn-ea"/>
              </a:rPr>
              <a:t>1</a:t>
            </a:r>
            <a:r>
              <a:rPr lang="en-US"/>
              <a:t>+...+</a:t>
            </a:r>
            <a:r>
              <a:rPr lang="en-US">
                <a:latin typeface="Arial" panose="020B0604020202020204" pitchFamily="34" charset="0"/>
                <a:cs typeface="Arial" panose="020B0604020202020204" pitchFamily="34" charset="0"/>
                <a:sym typeface="+mn-ea"/>
              </a:rPr>
              <a:t>θ</a:t>
            </a:r>
            <a:r>
              <a:rPr lang="en-US" baseline="-25000">
                <a:latin typeface="Arial" panose="020B0604020202020204" pitchFamily="34" charset="0"/>
                <a:cs typeface="Arial" panose="020B0604020202020204" pitchFamily="34" charset="0"/>
                <a:sym typeface="+mn-ea"/>
              </a:rPr>
              <a:t>n</a:t>
            </a:r>
            <a:r>
              <a:rPr lang="en-US">
                <a:latin typeface="Arial" panose="020B0604020202020204" pitchFamily="34" charset="0"/>
                <a:cs typeface="Arial" panose="020B0604020202020204" pitchFamily="34" charset="0"/>
                <a:sym typeface="+mn-ea"/>
              </a:rPr>
              <a:t>x</a:t>
            </a:r>
            <a:r>
              <a:rPr lang="en-US" baseline="-25000">
                <a:latin typeface="Arial" panose="020B0604020202020204" pitchFamily="34" charset="0"/>
                <a:cs typeface="Arial" panose="020B0604020202020204" pitchFamily="34" charset="0"/>
                <a:sym typeface="+mn-ea"/>
              </a:rPr>
              <a:t>n</a:t>
            </a:r>
            <a:endParaRPr lang="en-US" baseline="-25000">
              <a:latin typeface="Arial" panose="020B0604020202020204" pitchFamily="34" charset="0"/>
              <a:cs typeface="Arial" panose="020B0604020202020204" pitchFamily="34" charset="0"/>
              <a:sym typeface="+mn-ea"/>
            </a:endParaRPr>
          </a:p>
          <a:p>
            <a:pPr marL="0" indent="0">
              <a:buNone/>
            </a:pPr>
            <a:r>
              <a:rPr lang="en-US" b="1">
                <a:latin typeface="Arial" panose="020B0604020202020204" pitchFamily="34" charset="0"/>
                <a:cs typeface="Arial" panose="020B0604020202020204" pitchFamily="34" charset="0"/>
                <a:sym typeface="+mn-ea"/>
              </a:rPr>
              <a:t>Sigmoid function</a:t>
            </a:r>
            <a:endParaRPr lang="en-US">
              <a:latin typeface="Arial" panose="020B0604020202020204" pitchFamily="34" charset="0"/>
              <a:cs typeface="Arial" panose="020B0604020202020204" pitchFamily="34" charset="0"/>
              <a:sym typeface="+mn-ea"/>
            </a:endParaRPr>
          </a:p>
          <a:p>
            <a:r>
              <a:rPr lang="en-US">
                <a:latin typeface="Arial" panose="020B0604020202020204" pitchFamily="34" charset="0"/>
                <a:cs typeface="Arial" panose="020B0604020202020204" pitchFamily="34" charset="0"/>
                <a:sym typeface="+mn-ea"/>
              </a:rPr>
              <a:t>The sigmoid function (named because it looks like an s) is also called the logistic function. It maps input values to output values in the range of 0 to 1.</a:t>
            </a:r>
            <a:endParaRPr lang="en-US">
              <a:latin typeface="Arial" panose="020B0604020202020204" pitchFamily="34" charset="0"/>
              <a:cs typeface="Arial" panose="020B0604020202020204" pitchFamily="34" charset="0"/>
              <a:sym typeface="+mn-ea"/>
            </a:endParaRPr>
          </a:p>
          <a:p>
            <a:endParaRPr lang="en-US">
              <a:latin typeface="Arial" panose="020B0604020202020204" pitchFamily="34" charset="0"/>
              <a:cs typeface="Arial" panose="020B0604020202020204" pitchFamily="34" charset="0"/>
              <a:sym typeface="+mn-ea"/>
            </a:endParaRPr>
          </a:p>
        </p:txBody>
      </p:sp>
      <p:pic>
        <p:nvPicPr>
          <p:cNvPr id="4" name="Content Placeholder 3" descr="lr1"/>
          <p:cNvPicPr>
            <a:picLocks noChangeAspect="1"/>
          </p:cNvPicPr>
          <p:nvPr>
            <p:ph sz="half" idx="2"/>
          </p:nvPr>
        </p:nvPicPr>
        <p:blipFill>
          <a:blip r:embed="rId1"/>
          <a:stretch>
            <a:fillRect/>
          </a:stretch>
        </p:blipFill>
        <p:spPr>
          <a:xfrm>
            <a:off x="3356610" y="5158105"/>
            <a:ext cx="2279015" cy="96964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0</TotalTime>
  <Words>7427</Words>
  <Application>WPS Presentation</Application>
  <PresentationFormat>Letter Paper (8.5x11 in)</PresentationFormat>
  <Paragraphs>167</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Times New Roman</vt:lpstr>
      <vt:lpstr>Benguiat Frisky</vt:lpstr>
      <vt:lpstr>Segoe Print</vt:lpstr>
      <vt:lpstr>Arial Unicode MS</vt:lpstr>
      <vt:lpstr>BatangChe</vt:lpstr>
      <vt:lpstr>Gear Drives</vt:lpstr>
      <vt:lpstr>Logistic Regression</vt:lpstr>
      <vt:lpstr>Outline</vt:lpstr>
      <vt:lpstr>Overview of Logistic Regression </vt:lpstr>
      <vt:lpstr>Overview of Logistic Regression</vt:lpstr>
      <vt:lpstr>PowerPoint 演示文稿</vt:lpstr>
      <vt:lpstr>PowerPoint 演示文稿</vt:lpstr>
      <vt:lpstr>Classification Types</vt:lpstr>
      <vt:lpstr>Logistic Regression : Model  </vt:lpstr>
      <vt:lpstr>PowerPoint 演示文稿</vt:lpstr>
      <vt:lpstr>Sigmoid Function</vt:lpstr>
      <vt:lpstr>Advantages of a Sigmoid </vt:lpstr>
      <vt:lpstr>How do we decide?</vt:lpstr>
      <vt:lpstr>How about other thresholds?</vt:lpstr>
      <vt:lpstr>Logistic Regression: Loss Function</vt:lpstr>
      <vt:lpstr>PowerPoint 演示文稿</vt:lpstr>
      <vt:lpstr>Logistic Regression: Loss Function</vt:lpstr>
      <vt:lpstr>Logistic Regression: Cost Function </vt:lpstr>
      <vt:lpstr>Logistic Regression: Gradient Descent</vt:lpstr>
      <vt:lpstr>PowerPoint 演示文稿</vt:lpstr>
      <vt:lpstr>Performance Metrics for Classification Problems</vt:lpstr>
      <vt:lpstr>Confusion Matrix</vt:lpstr>
      <vt:lpstr>PowerPoint 演示文稿</vt:lpstr>
      <vt:lpstr>Classification Accuracy</vt:lpstr>
      <vt:lpstr>Classification Report</vt:lpstr>
      <vt:lpstr>PowerPoint 演示文稿</vt:lpstr>
      <vt:lpstr>F1 Score</vt:lpstr>
      <vt:lpstr>AUC (Area Under ROC curve)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Logistic Regression</dc:title>
  <dc:creator>East Carolina University</dc:creator>
  <cp:lastModifiedBy>Home</cp:lastModifiedBy>
  <cp:revision>135</cp:revision>
  <dcterms:created xsi:type="dcterms:W3CDTF">1995-06-17T23:31:00Z</dcterms:created>
  <dcterms:modified xsi:type="dcterms:W3CDTF">2023-01-10T18:45:34Z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3CEE05F7A72C4C4C80EE2AD815B916F5</vt:lpwstr>
  </property>
  <property fmtid="{D5CDD505-2E9C-101B-9397-08002B2CF9AE}" pid="3" name="KSOProductBuildVer">
    <vt:lpwstr>1033-11.2.0.11440</vt:lpwstr>
  </property>
</Properties>
</file>