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8" r:id="rId4"/>
    <p:sldId id="260" r:id="rId5"/>
    <p:sldId id="261" r:id="rId6"/>
    <p:sldId id="262" r:id="rId7"/>
    <p:sldId id="263" r:id="rId8"/>
    <p:sldId id="264" r:id="rId9"/>
    <p:sldId id="265" r:id="rId10"/>
    <p:sldId id="268" r:id="rId11"/>
    <p:sldId id="266" r:id="rId12"/>
    <p:sldId id="272" r:id="rId13"/>
    <p:sldId id="273" r:id="rId14"/>
    <p:sldId id="274" r:id="rId15"/>
    <p:sldId id="280" r:id="rId16"/>
    <p:sldId id="275" r:id="rId17"/>
    <p:sldId id="281" r:id="rId18"/>
    <p:sldId id="278" r:id="rId19"/>
    <p:sldId id="277" r:id="rId20"/>
    <p:sldId id="267" r:id="rId21"/>
    <p:sldId id="269" r:id="rId22"/>
    <p:sldId id="270" r:id="rId23"/>
    <p:sldId id="271" r:id="rId24"/>
    <p:sldId id="282" r:id="rId25"/>
    <p:sldId id="285" r:id="rId26"/>
    <p:sldId id="284" r:id="rId27"/>
    <p:sldId id="286" r:id="rId28"/>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p:scale>
        <a:sx n="100" d="100"/>
        <a:sy n="100" d="100"/>
      </p:scale>
      <p:origin x="0" y="-24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9FFE-4DDB-BA4B-D04E-39B7EEEE37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AB383FA1-2317-5D11-6D7A-BF055B9019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9576A527-5337-F9BD-7167-91D8FAD34FE0}"/>
              </a:ext>
            </a:extLst>
          </p:cNvPr>
          <p:cNvSpPr>
            <a:spLocks noGrp="1"/>
          </p:cNvSpPr>
          <p:nvPr>
            <p:ph type="dt" sz="half" idx="10"/>
          </p:nvPr>
        </p:nvSpPr>
        <p:spPr/>
        <p:txBody>
          <a:bodyPr/>
          <a:lstStyle/>
          <a:p>
            <a:fld id="{45507579-601E-436E-90ED-F96BF2097A4E}" type="datetimeFigureOut">
              <a:rPr lang="en-PK" smtClean="0"/>
              <a:t>10/01/2023</a:t>
            </a:fld>
            <a:endParaRPr lang="en-PK"/>
          </a:p>
        </p:txBody>
      </p:sp>
      <p:sp>
        <p:nvSpPr>
          <p:cNvPr id="5" name="Footer Placeholder 4">
            <a:extLst>
              <a:ext uri="{FF2B5EF4-FFF2-40B4-BE49-F238E27FC236}">
                <a16:creationId xmlns:a16="http://schemas.microsoft.com/office/drawing/2014/main" id="{900F23E5-41DF-D207-9035-F4AFA8DD836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6C80DF3-7D28-BC66-5DA0-3AE44FBB83C6}"/>
              </a:ext>
            </a:extLst>
          </p:cNvPr>
          <p:cNvSpPr>
            <a:spLocks noGrp="1"/>
          </p:cNvSpPr>
          <p:nvPr>
            <p:ph type="sldNum" sz="quarter" idx="12"/>
          </p:nvPr>
        </p:nvSpPr>
        <p:spPr/>
        <p:txBody>
          <a:bodyPr/>
          <a:lstStyle/>
          <a:p>
            <a:fld id="{4FC9D6A0-9894-4D01-B561-E8AF520EAAF7}" type="slidenum">
              <a:rPr lang="en-PK" smtClean="0"/>
              <a:t>‹#›</a:t>
            </a:fld>
            <a:endParaRPr lang="en-PK"/>
          </a:p>
        </p:txBody>
      </p:sp>
    </p:spTree>
    <p:extLst>
      <p:ext uri="{BB962C8B-B14F-4D97-AF65-F5344CB8AC3E}">
        <p14:creationId xmlns:p14="http://schemas.microsoft.com/office/powerpoint/2010/main" val="261297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886F-71A0-049B-251A-D7A91F4BD19C}"/>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3488CA61-93CB-35C9-DEAE-92212BEF48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E8FDAF0-FE27-839B-54F2-80497A5D31DD}"/>
              </a:ext>
            </a:extLst>
          </p:cNvPr>
          <p:cNvSpPr>
            <a:spLocks noGrp="1"/>
          </p:cNvSpPr>
          <p:nvPr>
            <p:ph type="dt" sz="half" idx="10"/>
          </p:nvPr>
        </p:nvSpPr>
        <p:spPr/>
        <p:txBody>
          <a:bodyPr/>
          <a:lstStyle/>
          <a:p>
            <a:fld id="{45507579-601E-436E-90ED-F96BF2097A4E}" type="datetimeFigureOut">
              <a:rPr lang="en-PK" smtClean="0"/>
              <a:t>10/01/2023</a:t>
            </a:fld>
            <a:endParaRPr lang="en-PK"/>
          </a:p>
        </p:txBody>
      </p:sp>
      <p:sp>
        <p:nvSpPr>
          <p:cNvPr id="5" name="Footer Placeholder 4">
            <a:extLst>
              <a:ext uri="{FF2B5EF4-FFF2-40B4-BE49-F238E27FC236}">
                <a16:creationId xmlns:a16="http://schemas.microsoft.com/office/drawing/2014/main" id="{78B6CE7B-1762-C274-0275-BDD8E13A502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940EB18-4795-977D-B4D6-DA09E237B955}"/>
              </a:ext>
            </a:extLst>
          </p:cNvPr>
          <p:cNvSpPr>
            <a:spLocks noGrp="1"/>
          </p:cNvSpPr>
          <p:nvPr>
            <p:ph type="sldNum" sz="quarter" idx="12"/>
          </p:nvPr>
        </p:nvSpPr>
        <p:spPr/>
        <p:txBody>
          <a:bodyPr/>
          <a:lstStyle/>
          <a:p>
            <a:fld id="{4FC9D6A0-9894-4D01-B561-E8AF520EAAF7}" type="slidenum">
              <a:rPr lang="en-PK" smtClean="0"/>
              <a:t>‹#›</a:t>
            </a:fld>
            <a:endParaRPr lang="en-PK"/>
          </a:p>
        </p:txBody>
      </p:sp>
    </p:spTree>
    <p:extLst>
      <p:ext uri="{BB962C8B-B14F-4D97-AF65-F5344CB8AC3E}">
        <p14:creationId xmlns:p14="http://schemas.microsoft.com/office/powerpoint/2010/main" val="304155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533C7E-9D68-1E22-9E5C-2CA1F9BC1E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17C698A4-D9AD-1291-243E-99FB829426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7EB57F9-9FE8-434E-31F5-ACECDD11AF37}"/>
              </a:ext>
            </a:extLst>
          </p:cNvPr>
          <p:cNvSpPr>
            <a:spLocks noGrp="1"/>
          </p:cNvSpPr>
          <p:nvPr>
            <p:ph type="dt" sz="half" idx="10"/>
          </p:nvPr>
        </p:nvSpPr>
        <p:spPr/>
        <p:txBody>
          <a:bodyPr/>
          <a:lstStyle/>
          <a:p>
            <a:fld id="{45507579-601E-436E-90ED-F96BF2097A4E}" type="datetimeFigureOut">
              <a:rPr lang="en-PK" smtClean="0"/>
              <a:t>10/01/2023</a:t>
            </a:fld>
            <a:endParaRPr lang="en-PK"/>
          </a:p>
        </p:txBody>
      </p:sp>
      <p:sp>
        <p:nvSpPr>
          <p:cNvPr id="5" name="Footer Placeholder 4">
            <a:extLst>
              <a:ext uri="{FF2B5EF4-FFF2-40B4-BE49-F238E27FC236}">
                <a16:creationId xmlns:a16="http://schemas.microsoft.com/office/drawing/2014/main" id="{13B6244E-51C6-F9CD-A891-69C5FDC5FEB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583DDC4-AA4F-2386-E4E3-A176207F271D}"/>
              </a:ext>
            </a:extLst>
          </p:cNvPr>
          <p:cNvSpPr>
            <a:spLocks noGrp="1"/>
          </p:cNvSpPr>
          <p:nvPr>
            <p:ph type="sldNum" sz="quarter" idx="12"/>
          </p:nvPr>
        </p:nvSpPr>
        <p:spPr/>
        <p:txBody>
          <a:bodyPr/>
          <a:lstStyle/>
          <a:p>
            <a:fld id="{4FC9D6A0-9894-4D01-B561-E8AF520EAAF7}" type="slidenum">
              <a:rPr lang="en-PK" smtClean="0"/>
              <a:t>‹#›</a:t>
            </a:fld>
            <a:endParaRPr lang="en-PK"/>
          </a:p>
        </p:txBody>
      </p:sp>
    </p:spTree>
    <p:extLst>
      <p:ext uri="{BB962C8B-B14F-4D97-AF65-F5344CB8AC3E}">
        <p14:creationId xmlns:p14="http://schemas.microsoft.com/office/powerpoint/2010/main" val="71058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04AC2-3243-60DC-47EA-A32D6DF92A1C}"/>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A4FE20B2-5FD9-C56D-8322-AA1A2EC77E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49FFC92-A292-768F-951C-4CD06CC911ED}"/>
              </a:ext>
            </a:extLst>
          </p:cNvPr>
          <p:cNvSpPr>
            <a:spLocks noGrp="1"/>
          </p:cNvSpPr>
          <p:nvPr>
            <p:ph type="dt" sz="half" idx="10"/>
          </p:nvPr>
        </p:nvSpPr>
        <p:spPr/>
        <p:txBody>
          <a:bodyPr/>
          <a:lstStyle/>
          <a:p>
            <a:fld id="{45507579-601E-436E-90ED-F96BF2097A4E}" type="datetimeFigureOut">
              <a:rPr lang="en-PK" smtClean="0"/>
              <a:t>10/01/2023</a:t>
            </a:fld>
            <a:endParaRPr lang="en-PK"/>
          </a:p>
        </p:txBody>
      </p:sp>
      <p:sp>
        <p:nvSpPr>
          <p:cNvPr id="5" name="Footer Placeholder 4">
            <a:extLst>
              <a:ext uri="{FF2B5EF4-FFF2-40B4-BE49-F238E27FC236}">
                <a16:creationId xmlns:a16="http://schemas.microsoft.com/office/drawing/2014/main" id="{9331FF64-D025-1212-EF23-0675285EA7F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042C08F-57A1-8CB6-CE5C-126E244AFAE0}"/>
              </a:ext>
            </a:extLst>
          </p:cNvPr>
          <p:cNvSpPr>
            <a:spLocks noGrp="1"/>
          </p:cNvSpPr>
          <p:nvPr>
            <p:ph type="sldNum" sz="quarter" idx="12"/>
          </p:nvPr>
        </p:nvSpPr>
        <p:spPr/>
        <p:txBody>
          <a:bodyPr/>
          <a:lstStyle/>
          <a:p>
            <a:fld id="{4FC9D6A0-9894-4D01-B561-E8AF520EAAF7}" type="slidenum">
              <a:rPr lang="en-PK" smtClean="0"/>
              <a:t>‹#›</a:t>
            </a:fld>
            <a:endParaRPr lang="en-PK"/>
          </a:p>
        </p:txBody>
      </p:sp>
    </p:spTree>
    <p:extLst>
      <p:ext uri="{BB962C8B-B14F-4D97-AF65-F5344CB8AC3E}">
        <p14:creationId xmlns:p14="http://schemas.microsoft.com/office/powerpoint/2010/main" val="2372061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3490-5C3F-CCF6-1950-C21D96D64D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27A4437D-6B68-4757-E7A5-F5B05F35A1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0DE2CD-BE94-B301-0056-C60B1DF3C189}"/>
              </a:ext>
            </a:extLst>
          </p:cNvPr>
          <p:cNvSpPr>
            <a:spLocks noGrp="1"/>
          </p:cNvSpPr>
          <p:nvPr>
            <p:ph type="dt" sz="half" idx="10"/>
          </p:nvPr>
        </p:nvSpPr>
        <p:spPr/>
        <p:txBody>
          <a:bodyPr/>
          <a:lstStyle/>
          <a:p>
            <a:fld id="{45507579-601E-436E-90ED-F96BF2097A4E}" type="datetimeFigureOut">
              <a:rPr lang="en-PK" smtClean="0"/>
              <a:t>10/01/2023</a:t>
            </a:fld>
            <a:endParaRPr lang="en-PK"/>
          </a:p>
        </p:txBody>
      </p:sp>
      <p:sp>
        <p:nvSpPr>
          <p:cNvPr id="5" name="Footer Placeholder 4">
            <a:extLst>
              <a:ext uri="{FF2B5EF4-FFF2-40B4-BE49-F238E27FC236}">
                <a16:creationId xmlns:a16="http://schemas.microsoft.com/office/drawing/2014/main" id="{9FA88445-AFE0-D227-5FD4-7CA7EDD596F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55DC57E-F983-3038-93EF-431870A843F9}"/>
              </a:ext>
            </a:extLst>
          </p:cNvPr>
          <p:cNvSpPr>
            <a:spLocks noGrp="1"/>
          </p:cNvSpPr>
          <p:nvPr>
            <p:ph type="sldNum" sz="quarter" idx="12"/>
          </p:nvPr>
        </p:nvSpPr>
        <p:spPr/>
        <p:txBody>
          <a:bodyPr/>
          <a:lstStyle/>
          <a:p>
            <a:fld id="{4FC9D6A0-9894-4D01-B561-E8AF520EAAF7}" type="slidenum">
              <a:rPr lang="en-PK" smtClean="0"/>
              <a:t>‹#›</a:t>
            </a:fld>
            <a:endParaRPr lang="en-PK"/>
          </a:p>
        </p:txBody>
      </p:sp>
    </p:spTree>
    <p:extLst>
      <p:ext uri="{BB962C8B-B14F-4D97-AF65-F5344CB8AC3E}">
        <p14:creationId xmlns:p14="http://schemas.microsoft.com/office/powerpoint/2010/main" val="2701612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5EF01-E475-E4A6-E8E9-4443BFD32A7D}"/>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50A9E284-0A8C-00AE-84DC-BC744C0641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9D8AE63C-CFD2-01F6-8366-7E45DA205E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26055D6D-9025-9F26-1FCA-E7AF483F0BDF}"/>
              </a:ext>
            </a:extLst>
          </p:cNvPr>
          <p:cNvSpPr>
            <a:spLocks noGrp="1"/>
          </p:cNvSpPr>
          <p:nvPr>
            <p:ph type="dt" sz="half" idx="10"/>
          </p:nvPr>
        </p:nvSpPr>
        <p:spPr/>
        <p:txBody>
          <a:bodyPr/>
          <a:lstStyle/>
          <a:p>
            <a:fld id="{45507579-601E-436E-90ED-F96BF2097A4E}" type="datetimeFigureOut">
              <a:rPr lang="en-PK" smtClean="0"/>
              <a:t>10/01/2023</a:t>
            </a:fld>
            <a:endParaRPr lang="en-PK"/>
          </a:p>
        </p:txBody>
      </p:sp>
      <p:sp>
        <p:nvSpPr>
          <p:cNvPr id="6" name="Footer Placeholder 5">
            <a:extLst>
              <a:ext uri="{FF2B5EF4-FFF2-40B4-BE49-F238E27FC236}">
                <a16:creationId xmlns:a16="http://schemas.microsoft.com/office/drawing/2014/main" id="{F62102F3-E00E-D168-2F50-5E5FE739D4A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48D2729-6421-1C07-C6F0-15EDBFDE8ECA}"/>
              </a:ext>
            </a:extLst>
          </p:cNvPr>
          <p:cNvSpPr>
            <a:spLocks noGrp="1"/>
          </p:cNvSpPr>
          <p:nvPr>
            <p:ph type="sldNum" sz="quarter" idx="12"/>
          </p:nvPr>
        </p:nvSpPr>
        <p:spPr/>
        <p:txBody>
          <a:bodyPr/>
          <a:lstStyle/>
          <a:p>
            <a:fld id="{4FC9D6A0-9894-4D01-B561-E8AF520EAAF7}" type="slidenum">
              <a:rPr lang="en-PK" smtClean="0"/>
              <a:t>‹#›</a:t>
            </a:fld>
            <a:endParaRPr lang="en-PK"/>
          </a:p>
        </p:txBody>
      </p:sp>
    </p:spTree>
    <p:extLst>
      <p:ext uri="{BB962C8B-B14F-4D97-AF65-F5344CB8AC3E}">
        <p14:creationId xmlns:p14="http://schemas.microsoft.com/office/powerpoint/2010/main" val="1758134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1FD22-8D49-08AC-0DDB-4C87245BD220}"/>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DBEA09EC-C2F8-4C7C-65F9-9ED1AA8551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CE4D83-C6C2-798B-8A1D-32039048E3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6627247D-DBC1-7B8B-ADC4-ED1341353E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BB7DD0-5FBA-BE11-16E3-A92D95465D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67F24FDB-1119-5397-3446-CF946C1833F5}"/>
              </a:ext>
            </a:extLst>
          </p:cNvPr>
          <p:cNvSpPr>
            <a:spLocks noGrp="1"/>
          </p:cNvSpPr>
          <p:nvPr>
            <p:ph type="dt" sz="half" idx="10"/>
          </p:nvPr>
        </p:nvSpPr>
        <p:spPr/>
        <p:txBody>
          <a:bodyPr/>
          <a:lstStyle/>
          <a:p>
            <a:fld id="{45507579-601E-436E-90ED-F96BF2097A4E}" type="datetimeFigureOut">
              <a:rPr lang="en-PK" smtClean="0"/>
              <a:t>10/01/2023</a:t>
            </a:fld>
            <a:endParaRPr lang="en-PK"/>
          </a:p>
        </p:txBody>
      </p:sp>
      <p:sp>
        <p:nvSpPr>
          <p:cNvPr id="8" name="Footer Placeholder 7">
            <a:extLst>
              <a:ext uri="{FF2B5EF4-FFF2-40B4-BE49-F238E27FC236}">
                <a16:creationId xmlns:a16="http://schemas.microsoft.com/office/drawing/2014/main" id="{D8D8AA4D-8829-3EB0-AD6E-CEB3A3261E32}"/>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32F0F519-6433-115B-1641-C1EBAD27CE64}"/>
              </a:ext>
            </a:extLst>
          </p:cNvPr>
          <p:cNvSpPr>
            <a:spLocks noGrp="1"/>
          </p:cNvSpPr>
          <p:nvPr>
            <p:ph type="sldNum" sz="quarter" idx="12"/>
          </p:nvPr>
        </p:nvSpPr>
        <p:spPr/>
        <p:txBody>
          <a:bodyPr/>
          <a:lstStyle/>
          <a:p>
            <a:fld id="{4FC9D6A0-9894-4D01-B561-E8AF520EAAF7}" type="slidenum">
              <a:rPr lang="en-PK" smtClean="0"/>
              <a:t>‹#›</a:t>
            </a:fld>
            <a:endParaRPr lang="en-PK"/>
          </a:p>
        </p:txBody>
      </p:sp>
    </p:spTree>
    <p:extLst>
      <p:ext uri="{BB962C8B-B14F-4D97-AF65-F5344CB8AC3E}">
        <p14:creationId xmlns:p14="http://schemas.microsoft.com/office/powerpoint/2010/main" val="1719372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0D421-FA9B-CA16-5AF9-30F35903A158}"/>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38497BB9-06EE-6A46-9B59-517283465105}"/>
              </a:ext>
            </a:extLst>
          </p:cNvPr>
          <p:cNvSpPr>
            <a:spLocks noGrp="1"/>
          </p:cNvSpPr>
          <p:nvPr>
            <p:ph type="dt" sz="half" idx="10"/>
          </p:nvPr>
        </p:nvSpPr>
        <p:spPr/>
        <p:txBody>
          <a:bodyPr/>
          <a:lstStyle/>
          <a:p>
            <a:fld id="{45507579-601E-436E-90ED-F96BF2097A4E}" type="datetimeFigureOut">
              <a:rPr lang="en-PK" smtClean="0"/>
              <a:t>10/01/2023</a:t>
            </a:fld>
            <a:endParaRPr lang="en-PK"/>
          </a:p>
        </p:txBody>
      </p:sp>
      <p:sp>
        <p:nvSpPr>
          <p:cNvPr id="4" name="Footer Placeholder 3">
            <a:extLst>
              <a:ext uri="{FF2B5EF4-FFF2-40B4-BE49-F238E27FC236}">
                <a16:creationId xmlns:a16="http://schemas.microsoft.com/office/drawing/2014/main" id="{B0920BDC-DF02-219A-2366-60BC7813E243}"/>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4D034CF7-FA81-E10D-D317-76BD22A06989}"/>
              </a:ext>
            </a:extLst>
          </p:cNvPr>
          <p:cNvSpPr>
            <a:spLocks noGrp="1"/>
          </p:cNvSpPr>
          <p:nvPr>
            <p:ph type="sldNum" sz="quarter" idx="12"/>
          </p:nvPr>
        </p:nvSpPr>
        <p:spPr/>
        <p:txBody>
          <a:bodyPr/>
          <a:lstStyle/>
          <a:p>
            <a:fld id="{4FC9D6A0-9894-4D01-B561-E8AF520EAAF7}" type="slidenum">
              <a:rPr lang="en-PK" smtClean="0"/>
              <a:t>‹#›</a:t>
            </a:fld>
            <a:endParaRPr lang="en-PK"/>
          </a:p>
        </p:txBody>
      </p:sp>
    </p:spTree>
    <p:extLst>
      <p:ext uri="{BB962C8B-B14F-4D97-AF65-F5344CB8AC3E}">
        <p14:creationId xmlns:p14="http://schemas.microsoft.com/office/powerpoint/2010/main" val="4247609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114F11-37EC-3348-4B0C-1D4429B0519F}"/>
              </a:ext>
            </a:extLst>
          </p:cNvPr>
          <p:cNvSpPr>
            <a:spLocks noGrp="1"/>
          </p:cNvSpPr>
          <p:nvPr>
            <p:ph type="dt" sz="half" idx="10"/>
          </p:nvPr>
        </p:nvSpPr>
        <p:spPr/>
        <p:txBody>
          <a:bodyPr/>
          <a:lstStyle/>
          <a:p>
            <a:fld id="{45507579-601E-436E-90ED-F96BF2097A4E}" type="datetimeFigureOut">
              <a:rPr lang="en-PK" smtClean="0"/>
              <a:t>10/01/2023</a:t>
            </a:fld>
            <a:endParaRPr lang="en-PK"/>
          </a:p>
        </p:txBody>
      </p:sp>
      <p:sp>
        <p:nvSpPr>
          <p:cNvPr id="3" name="Footer Placeholder 2">
            <a:extLst>
              <a:ext uri="{FF2B5EF4-FFF2-40B4-BE49-F238E27FC236}">
                <a16:creationId xmlns:a16="http://schemas.microsoft.com/office/drawing/2014/main" id="{13878DDA-33A9-4652-3640-B0C8FBBAF3B4}"/>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CBDDFA34-1BE9-09E7-DB68-83F05A5AA89E}"/>
              </a:ext>
            </a:extLst>
          </p:cNvPr>
          <p:cNvSpPr>
            <a:spLocks noGrp="1"/>
          </p:cNvSpPr>
          <p:nvPr>
            <p:ph type="sldNum" sz="quarter" idx="12"/>
          </p:nvPr>
        </p:nvSpPr>
        <p:spPr/>
        <p:txBody>
          <a:bodyPr/>
          <a:lstStyle/>
          <a:p>
            <a:fld id="{4FC9D6A0-9894-4D01-B561-E8AF520EAAF7}" type="slidenum">
              <a:rPr lang="en-PK" smtClean="0"/>
              <a:t>‹#›</a:t>
            </a:fld>
            <a:endParaRPr lang="en-PK"/>
          </a:p>
        </p:txBody>
      </p:sp>
    </p:spTree>
    <p:extLst>
      <p:ext uri="{BB962C8B-B14F-4D97-AF65-F5344CB8AC3E}">
        <p14:creationId xmlns:p14="http://schemas.microsoft.com/office/powerpoint/2010/main" val="1576999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3A8EC-1EFF-4C06-B4CE-6D382925D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55CC2FED-2737-5DBC-D343-09AB3135E3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AEAE5023-768D-4AF5-631B-E66A70E94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4D32EC-0600-B29C-5238-D045D20D8200}"/>
              </a:ext>
            </a:extLst>
          </p:cNvPr>
          <p:cNvSpPr>
            <a:spLocks noGrp="1"/>
          </p:cNvSpPr>
          <p:nvPr>
            <p:ph type="dt" sz="half" idx="10"/>
          </p:nvPr>
        </p:nvSpPr>
        <p:spPr/>
        <p:txBody>
          <a:bodyPr/>
          <a:lstStyle/>
          <a:p>
            <a:fld id="{45507579-601E-436E-90ED-F96BF2097A4E}" type="datetimeFigureOut">
              <a:rPr lang="en-PK" smtClean="0"/>
              <a:t>10/01/2023</a:t>
            </a:fld>
            <a:endParaRPr lang="en-PK"/>
          </a:p>
        </p:txBody>
      </p:sp>
      <p:sp>
        <p:nvSpPr>
          <p:cNvPr id="6" name="Footer Placeholder 5">
            <a:extLst>
              <a:ext uri="{FF2B5EF4-FFF2-40B4-BE49-F238E27FC236}">
                <a16:creationId xmlns:a16="http://schemas.microsoft.com/office/drawing/2014/main" id="{08E5C33D-B213-F4F9-C3F3-883E7584F9AC}"/>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D1A69DC3-0A8E-DF4E-7155-E45C7B5B4E64}"/>
              </a:ext>
            </a:extLst>
          </p:cNvPr>
          <p:cNvSpPr>
            <a:spLocks noGrp="1"/>
          </p:cNvSpPr>
          <p:nvPr>
            <p:ph type="sldNum" sz="quarter" idx="12"/>
          </p:nvPr>
        </p:nvSpPr>
        <p:spPr/>
        <p:txBody>
          <a:bodyPr/>
          <a:lstStyle/>
          <a:p>
            <a:fld id="{4FC9D6A0-9894-4D01-B561-E8AF520EAAF7}" type="slidenum">
              <a:rPr lang="en-PK" smtClean="0"/>
              <a:t>‹#›</a:t>
            </a:fld>
            <a:endParaRPr lang="en-PK"/>
          </a:p>
        </p:txBody>
      </p:sp>
    </p:spTree>
    <p:extLst>
      <p:ext uri="{BB962C8B-B14F-4D97-AF65-F5344CB8AC3E}">
        <p14:creationId xmlns:p14="http://schemas.microsoft.com/office/powerpoint/2010/main" val="3508809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CCD46-2F17-ADD8-49FD-3CAACEEA58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F54B3148-957D-4CF5-39F9-BAFA6A2C7C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406C1164-F757-16AA-C280-98BF13B078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8EC48-AE0A-1BD3-CEBF-470C35E6FFAC}"/>
              </a:ext>
            </a:extLst>
          </p:cNvPr>
          <p:cNvSpPr>
            <a:spLocks noGrp="1"/>
          </p:cNvSpPr>
          <p:nvPr>
            <p:ph type="dt" sz="half" idx="10"/>
          </p:nvPr>
        </p:nvSpPr>
        <p:spPr/>
        <p:txBody>
          <a:bodyPr/>
          <a:lstStyle/>
          <a:p>
            <a:fld id="{45507579-601E-436E-90ED-F96BF2097A4E}" type="datetimeFigureOut">
              <a:rPr lang="en-PK" smtClean="0"/>
              <a:t>10/01/2023</a:t>
            </a:fld>
            <a:endParaRPr lang="en-PK"/>
          </a:p>
        </p:txBody>
      </p:sp>
      <p:sp>
        <p:nvSpPr>
          <p:cNvPr id="6" name="Footer Placeholder 5">
            <a:extLst>
              <a:ext uri="{FF2B5EF4-FFF2-40B4-BE49-F238E27FC236}">
                <a16:creationId xmlns:a16="http://schemas.microsoft.com/office/drawing/2014/main" id="{9C6DBC92-3ACF-A535-505B-725B78D5CD8C}"/>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711EF51-BDB6-DD8C-0E9A-30D85BB89FD9}"/>
              </a:ext>
            </a:extLst>
          </p:cNvPr>
          <p:cNvSpPr>
            <a:spLocks noGrp="1"/>
          </p:cNvSpPr>
          <p:nvPr>
            <p:ph type="sldNum" sz="quarter" idx="12"/>
          </p:nvPr>
        </p:nvSpPr>
        <p:spPr/>
        <p:txBody>
          <a:bodyPr/>
          <a:lstStyle/>
          <a:p>
            <a:fld id="{4FC9D6A0-9894-4D01-B561-E8AF520EAAF7}" type="slidenum">
              <a:rPr lang="en-PK" smtClean="0"/>
              <a:t>‹#›</a:t>
            </a:fld>
            <a:endParaRPr lang="en-PK"/>
          </a:p>
        </p:txBody>
      </p:sp>
    </p:spTree>
    <p:extLst>
      <p:ext uri="{BB962C8B-B14F-4D97-AF65-F5344CB8AC3E}">
        <p14:creationId xmlns:p14="http://schemas.microsoft.com/office/powerpoint/2010/main" val="1080031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E8E6CB-5788-C569-2431-FF982725DA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7652B349-AB8E-07D1-51BD-6193C17CD2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8522FA9D-32B1-C7D2-CE3E-AFEAA9EA39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507579-601E-436E-90ED-F96BF2097A4E}" type="datetimeFigureOut">
              <a:rPr lang="en-PK" smtClean="0"/>
              <a:t>10/01/2023</a:t>
            </a:fld>
            <a:endParaRPr lang="en-PK"/>
          </a:p>
        </p:txBody>
      </p:sp>
      <p:sp>
        <p:nvSpPr>
          <p:cNvPr id="5" name="Footer Placeholder 4">
            <a:extLst>
              <a:ext uri="{FF2B5EF4-FFF2-40B4-BE49-F238E27FC236}">
                <a16:creationId xmlns:a16="http://schemas.microsoft.com/office/drawing/2014/main" id="{3B2A4F73-0918-E2A4-D39A-C9D6A338B2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2F123085-204E-6916-E125-2D82084080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C9D6A0-9894-4D01-B561-E8AF520EAAF7}" type="slidenum">
              <a:rPr lang="en-PK" smtClean="0"/>
              <a:t>‹#›</a:t>
            </a:fld>
            <a:endParaRPr lang="en-PK"/>
          </a:p>
        </p:txBody>
      </p:sp>
    </p:spTree>
    <p:extLst>
      <p:ext uri="{BB962C8B-B14F-4D97-AF65-F5344CB8AC3E}">
        <p14:creationId xmlns:p14="http://schemas.microsoft.com/office/powerpoint/2010/main" val="222839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C62C-F4B7-1E9A-DF37-3F82F6237273}"/>
              </a:ext>
            </a:extLst>
          </p:cNvPr>
          <p:cNvSpPr>
            <a:spLocks noGrp="1"/>
          </p:cNvSpPr>
          <p:nvPr>
            <p:ph type="title"/>
          </p:nvPr>
        </p:nvSpPr>
        <p:spPr/>
        <p:txBody>
          <a:bodyPr/>
          <a:lstStyle/>
          <a:p>
            <a:r>
              <a:rPr lang="en-US" dirty="0"/>
              <a:t>Overfitting and Underfitting</a:t>
            </a:r>
            <a:endParaRPr lang="en-PK" dirty="0"/>
          </a:p>
        </p:txBody>
      </p:sp>
      <p:sp>
        <p:nvSpPr>
          <p:cNvPr id="3" name="Content Placeholder 2">
            <a:extLst>
              <a:ext uri="{FF2B5EF4-FFF2-40B4-BE49-F238E27FC236}">
                <a16:creationId xmlns:a16="http://schemas.microsoft.com/office/drawing/2014/main" id="{3029BD0B-DDD3-B0AE-4697-EB4E5F3D2D1B}"/>
              </a:ext>
            </a:extLst>
          </p:cNvPr>
          <p:cNvSpPr>
            <a:spLocks noGrp="1"/>
          </p:cNvSpPr>
          <p:nvPr>
            <p:ph idx="1"/>
          </p:nvPr>
        </p:nvSpPr>
        <p:spPr/>
        <p:txBody>
          <a:bodyPr/>
          <a:lstStyle/>
          <a:p>
            <a:pPr algn="l"/>
            <a:r>
              <a:rPr lang="en-US" b="0" i="0" dirty="0">
                <a:solidFill>
                  <a:srgbClr val="000000"/>
                </a:solidFill>
                <a:effectLst/>
                <a:latin typeface="Helvetica Neue"/>
              </a:rPr>
              <a:t>Overfitting and underfitting are two common issues that can affect the performance of a machine learning model.</a:t>
            </a:r>
          </a:p>
          <a:p>
            <a:endParaRPr lang="en-PK" dirty="0"/>
          </a:p>
        </p:txBody>
      </p:sp>
    </p:spTree>
    <p:extLst>
      <p:ext uri="{BB962C8B-B14F-4D97-AF65-F5344CB8AC3E}">
        <p14:creationId xmlns:p14="http://schemas.microsoft.com/office/powerpoint/2010/main" val="1743994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DF207-513F-1DA8-1AF6-E255B8A3036B}"/>
              </a:ext>
            </a:extLst>
          </p:cNvPr>
          <p:cNvSpPr>
            <a:spLocks noGrp="1"/>
          </p:cNvSpPr>
          <p:nvPr>
            <p:ph type="title"/>
          </p:nvPr>
        </p:nvSpPr>
        <p:spPr/>
        <p:txBody>
          <a:bodyPr/>
          <a:lstStyle/>
          <a:p>
            <a:r>
              <a:rPr lang="en-US" b="1" i="0" dirty="0">
                <a:solidFill>
                  <a:srgbClr val="000000"/>
                </a:solidFill>
                <a:effectLst/>
                <a:latin typeface="Helvetica Neue"/>
              </a:rPr>
              <a:t>Manual feature selection</a:t>
            </a:r>
            <a:endParaRPr lang="en-PK" dirty="0"/>
          </a:p>
        </p:txBody>
      </p:sp>
      <p:sp>
        <p:nvSpPr>
          <p:cNvPr id="3" name="Content Placeholder 2">
            <a:extLst>
              <a:ext uri="{FF2B5EF4-FFF2-40B4-BE49-F238E27FC236}">
                <a16:creationId xmlns:a16="http://schemas.microsoft.com/office/drawing/2014/main" id="{152E47EC-8106-A0F0-DBCB-D2215A0743C7}"/>
              </a:ext>
            </a:extLst>
          </p:cNvPr>
          <p:cNvSpPr>
            <a:spLocks noGrp="1"/>
          </p:cNvSpPr>
          <p:nvPr>
            <p:ph idx="1"/>
          </p:nvPr>
        </p:nvSpPr>
        <p:spPr/>
        <p:txBody>
          <a:bodyPr/>
          <a:lstStyle/>
          <a:p>
            <a:pPr algn="l"/>
            <a:r>
              <a:rPr lang="en-US" b="1" i="0" dirty="0">
                <a:solidFill>
                  <a:srgbClr val="000000"/>
                </a:solidFill>
                <a:effectLst/>
                <a:latin typeface="Helvetica Neue"/>
              </a:rPr>
              <a:t>Interpretation:</a:t>
            </a:r>
            <a:endParaRPr lang="en-US" b="0" i="0" dirty="0">
              <a:solidFill>
                <a:srgbClr val="000000"/>
              </a:solidFill>
              <a:effectLst/>
              <a:latin typeface="Helvetica Neue"/>
            </a:endParaRPr>
          </a:p>
          <a:p>
            <a:pPr marL="0" indent="0" algn="l">
              <a:buNone/>
            </a:pPr>
            <a:r>
              <a:rPr lang="en-US" b="0" i="0" dirty="0">
                <a:solidFill>
                  <a:srgbClr val="000000"/>
                </a:solidFill>
                <a:effectLst/>
                <a:latin typeface="Helvetica Neue"/>
              </a:rPr>
              <a:t>Manual feature selection can be time-consuming and may not always yield the best results. It is important to carefully evaluate the impact of the selected features on the performance of the model. In some cases, manually selecting a subset of features may lead to a decrease in performance, while in other cases it may improve the performance of the model.</a:t>
            </a:r>
          </a:p>
          <a:p>
            <a:endParaRPr lang="en-PK" dirty="0"/>
          </a:p>
        </p:txBody>
      </p:sp>
    </p:spTree>
    <p:extLst>
      <p:ext uri="{BB962C8B-B14F-4D97-AF65-F5344CB8AC3E}">
        <p14:creationId xmlns:p14="http://schemas.microsoft.com/office/powerpoint/2010/main" val="3598641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80F9-0BBF-CCB1-54C9-9DAE065EE23B}"/>
              </a:ext>
            </a:extLst>
          </p:cNvPr>
          <p:cNvSpPr>
            <a:spLocks noGrp="1"/>
          </p:cNvSpPr>
          <p:nvPr>
            <p:ph type="title"/>
          </p:nvPr>
        </p:nvSpPr>
        <p:spPr/>
        <p:txBody>
          <a:bodyPr>
            <a:normAutofit fontScale="90000"/>
          </a:bodyPr>
          <a:lstStyle/>
          <a:p>
            <a:pPr algn="ctr"/>
            <a:br>
              <a:rPr lang="en-US" b="1" i="0" dirty="0">
                <a:solidFill>
                  <a:srgbClr val="000000"/>
                </a:solidFill>
                <a:effectLst/>
                <a:latin typeface="Helvetica Neue"/>
              </a:rPr>
            </a:br>
            <a:r>
              <a:rPr lang="en-US" b="1" i="0" dirty="0">
                <a:solidFill>
                  <a:srgbClr val="000000"/>
                </a:solidFill>
                <a:effectLst/>
                <a:latin typeface="Helvetica Neue"/>
              </a:rPr>
              <a:t>Model-based feature selection</a:t>
            </a:r>
            <a:br>
              <a:rPr lang="en-US" b="1" i="0" dirty="0">
                <a:solidFill>
                  <a:srgbClr val="000000"/>
                </a:solidFill>
                <a:effectLst/>
                <a:latin typeface="Helvetica Neue"/>
              </a:rPr>
            </a:br>
            <a:endParaRPr lang="en-PK" dirty="0"/>
          </a:p>
        </p:txBody>
      </p:sp>
      <p:sp>
        <p:nvSpPr>
          <p:cNvPr id="3" name="Content Placeholder 2">
            <a:extLst>
              <a:ext uri="{FF2B5EF4-FFF2-40B4-BE49-F238E27FC236}">
                <a16:creationId xmlns:a16="http://schemas.microsoft.com/office/drawing/2014/main" id="{1E07F1CF-9D16-CB6C-09FF-DF020A7E54A2}"/>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0" i="0" dirty="0">
                <a:solidFill>
                  <a:srgbClr val="000000"/>
                </a:solidFill>
                <a:effectLst/>
                <a:latin typeface="Helvetica Neue"/>
              </a:rPr>
              <a:t>Model-based feature selection is a method of selecting a subset of features for a machine learning model using the model itself as a criterion. This is different from manual feature selection, which involves manually selecting features based on domain knowledge or correlations with the target.</a:t>
            </a:r>
          </a:p>
          <a:p>
            <a:pPr algn="l"/>
            <a:r>
              <a:rPr lang="en-US" b="1" i="0" dirty="0">
                <a:solidFill>
                  <a:srgbClr val="000000"/>
                </a:solidFill>
                <a:effectLst/>
                <a:latin typeface="Helvetica Neue"/>
              </a:rPr>
              <a:t>Interpretation:</a:t>
            </a: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Model-based feature selection can be an effective way to select a subset of features that are most relevant to the problem at hand. It is important to carefully evaluate the impact of the selected features on the performance of the model. In some cases, model-based feature selection may lead to a decrease in performance, while in other cases it may improve the performance of the model.</a:t>
            </a:r>
          </a:p>
          <a:p>
            <a:endParaRPr lang="en-PK" dirty="0"/>
          </a:p>
        </p:txBody>
      </p:sp>
    </p:spTree>
    <p:extLst>
      <p:ext uri="{BB962C8B-B14F-4D97-AF65-F5344CB8AC3E}">
        <p14:creationId xmlns:p14="http://schemas.microsoft.com/office/powerpoint/2010/main" val="274988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3830-B34C-C668-F155-51AEE68CA804}"/>
              </a:ext>
            </a:extLst>
          </p:cNvPr>
          <p:cNvSpPr>
            <a:spLocks noGrp="1"/>
          </p:cNvSpPr>
          <p:nvPr>
            <p:ph type="title"/>
          </p:nvPr>
        </p:nvSpPr>
        <p:spPr>
          <a:xfrm>
            <a:off x="838200" y="325368"/>
            <a:ext cx="10515600" cy="1325563"/>
          </a:xfrm>
        </p:spPr>
        <p:txBody>
          <a:bodyPr/>
          <a:lstStyle/>
          <a:p>
            <a:r>
              <a:rPr lang="en-US" b="1" dirty="0"/>
              <a:t>Regularization:</a:t>
            </a:r>
            <a:endParaRPr lang="en-PK" b="1" dirty="0"/>
          </a:p>
        </p:txBody>
      </p:sp>
      <p:sp>
        <p:nvSpPr>
          <p:cNvPr id="8" name="Rectangle 4">
            <a:extLst>
              <a:ext uri="{FF2B5EF4-FFF2-40B4-BE49-F238E27FC236}">
                <a16:creationId xmlns:a16="http://schemas.microsoft.com/office/drawing/2014/main" id="{EB94C7F9-5EC6-BA0C-B871-FCABD86B253E}"/>
              </a:ext>
            </a:extLst>
          </p:cNvPr>
          <p:cNvSpPr>
            <a:spLocks noGrp="1" noChangeArrowheads="1"/>
          </p:cNvSpPr>
          <p:nvPr>
            <p:ph idx="1"/>
          </p:nvPr>
        </p:nvSpPr>
        <p:spPr bwMode="auto">
          <a:xfrm>
            <a:off x="838200" y="2803087"/>
            <a:ext cx="11089943" cy="23964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8700" rIns="91440" bIns="8093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None/>
              <a:tabLst/>
            </a:pPr>
            <a:r>
              <a:rPr kumimoji="0" lang="en-PK" altLang="en-PK" b="0" i="0" u="none" strike="noStrike" cap="none" normalizeH="0" baseline="0" dirty="0">
                <a:ln>
                  <a:noFill/>
                </a:ln>
                <a:solidFill>
                  <a:srgbClr val="000000"/>
                </a:solidFill>
                <a:effectLst/>
                <a:latin typeface="Helvetica Neue"/>
              </a:rPr>
              <a:t>Regularization works on assumption that smaller weights generate simpler model and thus helps avoid overfitting.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b="0" i="0" u="none" strike="noStrike" cap="none" normalizeH="0" baseline="0" dirty="0">
                <a:ln>
                  <a:noFill/>
                </a:ln>
                <a:solidFill>
                  <a:schemeClr val="tx1"/>
                </a:solidFill>
                <a:effectLst/>
                <a:latin typeface="STIXMathJax_Normal-italic"/>
              </a:rPr>
              <a:t>𝑓</a:t>
            </a:r>
            <a:r>
              <a:rPr kumimoji="0" lang="en-PK" altLang="en-PK" b="0" i="0" u="none" strike="noStrike" cap="none" normalizeH="0" baseline="0" dirty="0">
                <a:ln>
                  <a:noFill/>
                </a:ln>
                <a:solidFill>
                  <a:schemeClr val="tx1"/>
                </a:solidFill>
                <a:effectLst/>
                <a:latin typeface="STIXMathJax_Main"/>
              </a:rPr>
              <a:t>(</a:t>
            </a:r>
            <a:r>
              <a:rPr kumimoji="0" lang="en-PK" altLang="en-PK" b="0" i="0" u="none" strike="noStrike" cap="none" normalizeH="0" baseline="0" dirty="0">
                <a:ln>
                  <a:noFill/>
                </a:ln>
                <a:solidFill>
                  <a:schemeClr val="tx1"/>
                </a:solidFill>
                <a:effectLst/>
                <a:latin typeface="STIXMathJax_Normal-italic"/>
              </a:rPr>
              <a:t>𝑥𝑖</a:t>
            </a:r>
            <a:r>
              <a:rPr kumimoji="0" lang="en-PK" altLang="en-PK" b="0" i="0" u="none" strike="noStrike" cap="none" normalizeH="0" baseline="0" dirty="0">
                <a:ln>
                  <a:noFill/>
                </a:ln>
                <a:solidFill>
                  <a:schemeClr val="tx1"/>
                </a:solidFill>
                <a:effectLst/>
                <a:latin typeface="STIXMathJax_Main"/>
              </a:rPr>
              <a:t>)=</a:t>
            </a:r>
            <a:r>
              <a:rPr kumimoji="0" lang="en-PK" altLang="en-PK" b="0" i="0" u="none" strike="noStrike" cap="none" normalizeH="0" baseline="0" dirty="0">
                <a:ln>
                  <a:noFill/>
                </a:ln>
                <a:solidFill>
                  <a:schemeClr val="tx1"/>
                </a:solidFill>
                <a:effectLst/>
                <a:latin typeface="STIXMathJax_Normal-italic"/>
              </a:rPr>
              <a:t>𝜃</a:t>
            </a:r>
            <a:r>
              <a:rPr kumimoji="0" lang="en-PK" altLang="en-PK" b="0" i="0" u="none" strike="noStrike" cap="none" normalizeH="0" baseline="0" dirty="0">
                <a:ln>
                  <a:noFill/>
                </a:ln>
                <a:solidFill>
                  <a:schemeClr val="tx1"/>
                </a:solidFill>
                <a:effectLst/>
                <a:latin typeface="STIXMathJax_Main"/>
              </a:rPr>
              <a:t>0+</a:t>
            </a:r>
            <a:r>
              <a:rPr kumimoji="0" lang="en-PK" altLang="en-PK" b="0" i="0" u="none" strike="noStrike" cap="none" normalizeH="0" baseline="0" dirty="0">
                <a:ln>
                  <a:noFill/>
                </a:ln>
                <a:solidFill>
                  <a:schemeClr val="tx1"/>
                </a:solidFill>
                <a:effectLst/>
                <a:latin typeface="STIXMathJax_Normal-italic"/>
              </a:rPr>
              <a:t>𝜃</a:t>
            </a:r>
            <a:r>
              <a:rPr kumimoji="0" lang="en-PK" altLang="en-PK" b="0" i="0" u="none" strike="noStrike" cap="none" normalizeH="0" baseline="0" dirty="0">
                <a:ln>
                  <a:noFill/>
                </a:ln>
                <a:solidFill>
                  <a:schemeClr val="tx1"/>
                </a:solidFill>
                <a:effectLst/>
                <a:latin typeface="STIXMathJax_Main"/>
              </a:rPr>
              <a:t>1</a:t>
            </a:r>
            <a:r>
              <a:rPr kumimoji="0" lang="en-PK" altLang="en-PK" b="0" i="0" u="none" strike="noStrike" cap="none" normalizeH="0" baseline="0" dirty="0">
                <a:ln>
                  <a:noFill/>
                </a:ln>
                <a:solidFill>
                  <a:schemeClr val="tx1"/>
                </a:solidFill>
                <a:effectLst/>
                <a:latin typeface="STIXMathJax_Normal-italic"/>
              </a:rPr>
              <a:t>𝑥</a:t>
            </a:r>
            <a:r>
              <a:rPr kumimoji="0" lang="en-PK" altLang="en-PK" b="0" i="0" u="none" strike="noStrike" cap="none" normalizeH="0" baseline="0" dirty="0">
                <a:ln>
                  <a:noFill/>
                </a:ln>
                <a:solidFill>
                  <a:schemeClr val="tx1"/>
                </a:solidFill>
                <a:effectLst/>
                <a:latin typeface="STIXMathJax_Main"/>
              </a:rPr>
              <a:t>1+</a:t>
            </a:r>
            <a:r>
              <a:rPr kumimoji="0" lang="en-PK" altLang="en-PK" b="0" i="0" u="none" strike="noStrike" cap="none" normalizeH="0" baseline="0" dirty="0">
                <a:ln>
                  <a:noFill/>
                </a:ln>
                <a:solidFill>
                  <a:schemeClr val="tx1"/>
                </a:solidFill>
                <a:effectLst/>
                <a:latin typeface="STIXMathJax_Normal-italic"/>
              </a:rPr>
              <a:t>𝜃</a:t>
            </a:r>
            <a:r>
              <a:rPr kumimoji="0" lang="en-PK" altLang="en-PK" b="0" i="0" u="none" strike="noStrike" cap="none" normalizeH="0" baseline="0" dirty="0">
                <a:ln>
                  <a:noFill/>
                </a:ln>
                <a:solidFill>
                  <a:schemeClr val="tx1"/>
                </a:solidFill>
                <a:effectLst/>
                <a:latin typeface="STIXMathJax_Main"/>
              </a:rPr>
              <a:t>2</a:t>
            </a:r>
            <a:r>
              <a:rPr kumimoji="0" lang="en-PK" altLang="en-PK" b="0" i="0" u="none" strike="noStrike" cap="none" normalizeH="0" baseline="0" dirty="0">
                <a:ln>
                  <a:noFill/>
                </a:ln>
                <a:solidFill>
                  <a:schemeClr val="tx1"/>
                </a:solidFill>
                <a:effectLst/>
                <a:latin typeface="STIXMathJax_Normal-italic"/>
              </a:rPr>
              <a:t>𝑥</a:t>
            </a:r>
            <a:r>
              <a:rPr kumimoji="0" lang="en-PK" altLang="en-PK" b="0" i="0" u="none" strike="noStrike" cap="none" normalizeH="0" baseline="0" dirty="0">
                <a:ln>
                  <a:noFill/>
                </a:ln>
                <a:solidFill>
                  <a:schemeClr val="tx1"/>
                </a:solidFill>
                <a:effectLst/>
                <a:latin typeface="STIXMathJax_Main"/>
              </a:rPr>
              <a:t>22+</a:t>
            </a:r>
            <a:r>
              <a:rPr kumimoji="0" lang="en-PK" altLang="en-PK" b="0" i="0" u="none" strike="noStrike" cap="none" normalizeH="0" baseline="0" dirty="0">
                <a:ln>
                  <a:noFill/>
                </a:ln>
                <a:solidFill>
                  <a:schemeClr val="tx1"/>
                </a:solidFill>
                <a:effectLst/>
                <a:latin typeface="STIXMathJax_Normal-italic"/>
              </a:rPr>
              <a:t>𝜃</a:t>
            </a:r>
            <a:r>
              <a:rPr kumimoji="0" lang="en-PK" altLang="en-PK" b="0" i="0" u="none" strike="noStrike" cap="none" normalizeH="0" baseline="0" dirty="0">
                <a:ln>
                  <a:noFill/>
                </a:ln>
                <a:solidFill>
                  <a:schemeClr val="tx1"/>
                </a:solidFill>
                <a:effectLst/>
                <a:latin typeface="STIXMathJax_Main"/>
              </a:rPr>
              <a:t>3</a:t>
            </a:r>
            <a:r>
              <a:rPr kumimoji="0" lang="en-PK" altLang="en-PK" b="0" i="0" u="none" strike="noStrike" cap="none" normalizeH="0" baseline="0" dirty="0">
                <a:ln>
                  <a:noFill/>
                </a:ln>
                <a:solidFill>
                  <a:schemeClr val="tx1"/>
                </a:solidFill>
                <a:effectLst/>
                <a:latin typeface="STIXMathJax_Normal-italic"/>
              </a:rPr>
              <a:t>𝑥</a:t>
            </a:r>
            <a:r>
              <a:rPr kumimoji="0" lang="en-PK" altLang="en-PK" b="0" i="0" u="none" strike="noStrike" cap="none" normalizeH="0" baseline="0" dirty="0">
                <a:ln>
                  <a:noFill/>
                </a:ln>
                <a:solidFill>
                  <a:schemeClr val="tx1"/>
                </a:solidFill>
                <a:effectLst/>
                <a:latin typeface="STIXMathJax_Main"/>
              </a:rPr>
              <a:t>33+</a:t>
            </a:r>
            <a:r>
              <a:rPr kumimoji="0" lang="en-PK" altLang="en-PK" b="0" i="0" u="none" strike="noStrike" cap="none" normalizeH="0" baseline="0" dirty="0">
                <a:ln>
                  <a:noFill/>
                </a:ln>
                <a:solidFill>
                  <a:schemeClr val="tx1"/>
                </a:solidFill>
                <a:effectLst/>
                <a:latin typeface="STIXMathJax_Normal-italic"/>
              </a:rPr>
              <a:t>𝜃</a:t>
            </a:r>
            <a:r>
              <a:rPr kumimoji="0" lang="en-PK" altLang="en-PK" b="0" i="0" u="none" strike="noStrike" cap="none" normalizeH="0" baseline="0" dirty="0">
                <a:ln>
                  <a:noFill/>
                </a:ln>
                <a:solidFill>
                  <a:schemeClr val="tx1"/>
                </a:solidFill>
                <a:effectLst/>
                <a:latin typeface="STIXMathJax_Main"/>
              </a:rPr>
              <a:t>4</a:t>
            </a:r>
            <a:r>
              <a:rPr kumimoji="0" lang="en-PK" altLang="en-PK" b="0" i="0" u="none" strike="noStrike" cap="none" normalizeH="0" baseline="0" dirty="0">
                <a:ln>
                  <a:noFill/>
                </a:ln>
                <a:solidFill>
                  <a:schemeClr val="tx1"/>
                </a:solidFill>
                <a:effectLst/>
                <a:latin typeface="STIXMathJax_Normal-italic"/>
              </a:rPr>
              <a:t>𝑥</a:t>
            </a:r>
            <a:r>
              <a:rPr kumimoji="0" lang="en-PK" altLang="en-PK" b="0" i="0" u="none" strike="noStrike" cap="none" normalizeH="0" baseline="0" dirty="0">
                <a:ln>
                  <a:noFill/>
                </a:ln>
                <a:solidFill>
                  <a:schemeClr val="tx1"/>
                </a:solidFill>
                <a:effectLst/>
                <a:latin typeface="STIXMathJax_Main"/>
              </a:rPr>
              <a:t>44</a:t>
            </a:r>
            <a:endParaRPr kumimoji="0" lang="en-PK" altLang="en-PK"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PK" altLang="en-PK" b="0" i="0" u="none" strike="noStrike" cap="none" normalizeH="0" baseline="0" dirty="0">
                <a:ln>
                  <a:noFill/>
                </a:ln>
                <a:solidFill>
                  <a:schemeClr val="tx1"/>
                </a:solidFill>
                <a:effectLst/>
              </a:rPr>
            </a:br>
            <a:endParaRPr kumimoji="0" lang="en-PK" altLang="en-PK"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19640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336AA-1943-AD52-D22A-5307CCFE734C}"/>
              </a:ext>
            </a:extLst>
          </p:cNvPr>
          <p:cNvSpPr>
            <a:spLocks noGrp="1"/>
          </p:cNvSpPr>
          <p:nvPr>
            <p:ph type="title"/>
          </p:nvPr>
        </p:nvSpPr>
        <p:spPr/>
        <p:txBody>
          <a:bodyPr/>
          <a:lstStyle/>
          <a:p>
            <a:r>
              <a:rPr lang="en-US" b="1" dirty="0"/>
              <a:t>Techniques:</a:t>
            </a:r>
            <a:endParaRPr lang="en-PK" b="1" dirty="0"/>
          </a:p>
        </p:txBody>
      </p:sp>
      <p:pic>
        <p:nvPicPr>
          <p:cNvPr id="4" name="Content Placeholder 3">
            <a:extLst>
              <a:ext uri="{FF2B5EF4-FFF2-40B4-BE49-F238E27FC236}">
                <a16:creationId xmlns:a16="http://schemas.microsoft.com/office/drawing/2014/main" id="{D6ED9E6E-0199-E0BC-E843-2C4D1D1A4064}"/>
              </a:ext>
            </a:extLst>
          </p:cNvPr>
          <p:cNvPicPr>
            <a:picLocks noGrp="1" noChangeAspect="1"/>
          </p:cNvPicPr>
          <p:nvPr>
            <p:ph idx="1"/>
          </p:nvPr>
        </p:nvPicPr>
        <p:blipFill>
          <a:blip r:embed="rId2"/>
          <a:stretch>
            <a:fillRect/>
          </a:stretch>
        </p:blipFill>
        <p:spPr>
          <a:xfrm>
            <a:off x="2504661" y="1690689"/>
            <a:ext cx="6824869" cy="3344068"/>
          </a:xfrm>
          <a:prstGeom prst="rect">
            <a:avLst/>
          </a:prstGeom>
        </p:spPr>
      </p:pic>
    </p:spTree>
    <p:extLst>
      <p:ext uri="{BB962C8B-B14F-4D97-AF65-F5344CB8AC3E}">
        <p14:creationId xmlns:p14="http://schemas.microsoft.com/office/powerpoint/2010/main" val="2075191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5673-1A2A-06CD-F117-A8735F039045}"/>
              </a:ext>
            </a:extLst>
          </p:cNvPr>
          <p:cNvSpPr>
            <a:spLocks noGrp="1"/>
          </p:cNvSpPr>
          <p:nvPr>
            <p:ph type="title"/>
          </p:nvPr>
        </p:nvSpPr>
        <p:spPr/>
        <p:txBody>
          <a:bodyPr/>
          <a:lstStyle/>
          <a:p>
            <a:pPr algn="ctr"/>
            <a:r>
              <a:rPr lang="en-US" b="1" dirty="0"/>
              <a:t>Ridge Regularization (R1):</a:t>
            </a:r>
            <a:endParaRPr lang="en-PK" b="1" dirty="0"/>
          </a:p>
        </p:txBody>
      </p:sp>
      <p:sp>
        <p:nvSpPr>
          <p:cNvPr id="3" name="Content Placeholder 2">
            <a:extLst>
              <a:ext uri="{FF2B5EF4-FFF2-40B4-BE49-F238E27FC236}">
                <a16:creationId xmlns:a16="http://schemas.microsoft.com/office/drawing/2014/main" id="{D399180E-6CAE-8F04-2929-348CC28B7AC3}"/>
              </a:ext>
            </a:extLst>
          </p:cNvPr>
          <p:cNvSpPr>
            <a:spLocks noGrp="1"/>
          </p:cNvSpPr>
          <p:nvPr>
            <p:ph idx="1"/>
          </p:nvPr>
        </p:nvSpPr>
        <p:spPr/>
        <p:txBody>
          <a:bodyPr>
            <a:normAutofit/>
          </a:bodyPr>
          <a:lstStyle/>
          <a:p>
            <a:pPr algn="l"/>
            <a:r>
              <a:rPr lang="en-US" sz="2400" b="0" i="0" dirty="0">
                <a:solidFill>
                  <a:srgbClr val="000000"/>
                </a:solidFill>
                <a:effectLst/>
                <a:latin typeface="Helvetica Neue"/>
              </a:rPr>
              <a:t>Also known as Ridge Regression, it modifies the over-fitted or under fitted models by adding the penalty equivalent to the sum of the squares of the magnitude of coefficients.</a:t>
            </a:r>
          </a:p>
          <a:p>
            <a:pPr algn="l"/>
            <a:r>
              <a:rPr lang="en-US" sz="2400" b="0" i="0" dirty="0">
                <a:solidFill>
                  <a:srgbClr val="000000"/>
                </a:solidFill>
                <a:effectLst/>
                <a:latin typeface="Helvetica Neue"/>
              </a:rPr>
              <a:t>This means that the mathematical function representing our machine learning model is minimized and coefficients are calculated. The magnitude of coefficients is squared and added. Ridge Regression performs regularization by shrinking the coefficients present.</a:t>
            </a:r>
          </a:p>
          <a:p>
            <a:r>
              <a:rPr lang="en-US" sz="2400" b="0" i="0" dirty="0">
                <a:solidFill>
                  <a:srgbClr val="000000"/>
                </a:solidFill>
                <a:effectLst/>
                <a:latin typeface="Helvetica Neue"/>
              </a:rPr>
              <a:t>In the cost function, the penalty term is represented by Lambda λ. By changing the values of the penalty function, we are controlling the penalty term. The higher the penalty, it reduces the magnitude of coefficients. It shrinks the parameters. Therefore, it is used to prevent multicollinearity, and it reduces the model complexity by coefficient shrinkage</a:t>
            </a:r>
            <a:endParaRPr lang="en-PK" sz="2400" dirty="0"/>
          </a:p>
        </p:txBody>
      </p:sp>
    </p:spTree>
    <p:extLst>
      <p:ext uri="{BB962C8B-B14F-4D97-AF65-F5344CB8AC3E}">
        <p14:creationId xmlns:p14="http://schemas.microsoft.com/office/powerpoint/2010/main" val="1336476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3A380-BAF1-DC8A-67A9-9C5E117A620C}"/>
              </a:ext>
            </a:extLst>
          </p:cNvPr>
          <p:cNvSpPr>
            <a:spLocks noGrp="1"/>
          </p:cNvSpPr>
          <p:nvPr>
            <p:ph type="title"/>
          </p:nvPr>
        </p:nvSpPr>
        <p:spPr/>
        <p:txBody>
          <a:bodyPr/>
          <a:lstStyle/>
          <a:p>
            <a:r>
              <a:rPr lang="en-US" dirty="0"/>
              <a:t>Lasso Regression (R2):</a:t>
            </a:r>
            <a:endParaRPr lang="en-PK" dirty="0"/>
          </a:p>
        </p:txBody>
      </p:sp>
      <p:sp>
        <p:nvSpPr>
          <p:cNvPr id="3" name="Content Placeholder 2">
            <a:extLst>
              <a:ext uri="{FF2B5EF4-FFF2-40B4-BE49-F238E27FC236}">
                <a16:creationId xmlns:a16="http://schemas.microsoft.com/office/drawing/2014/main" id="{15B24043-66BC-F353-A742-C329AD228C55}"/>
              </a:ext>
            </a:extLst>
          </p:cNvPr>
          <p:cNvSpPr>
            <a:spLocks noGrp="1"/>
          </p:cNvSpPr>
          <p:nvPr>
            <p:ph idx="1"/>
          </p:nvPr>
        </p:nvSpPr>
        <p:spPr/>
        <p:txBody>
          <a:bodyPr/>
          <a:lstStyle/>
          <a:p>
            <a:pPr algn="l"/>
            <a:r>
              <a:rPr lang="en-US" b="0" i="0" dirty="0">
                <a:solidFill>
                  <a:srgbClr val="000000"/>
                </a:solidFill>
                <a:effectLst/>
                <a:latin typeface="Helvetica Neue"/>
              </a:rPr>
              <a:t>It modifies the over-fitted or under-fitted models by adding the penalty equivalent to the sum of the absolute values of coefficients.</a:t>
            </a:r>
          </a:p>
          <a:p>
            <a:pPr algn="l"/>
            <a:r>
              <a:rPr lang="en-US" b="0" i="0" dirty="0">
                <a:solidFill>
                  <a:srgbClr val="000000"/>
                </a:solidFill>
                <a:effectLst/>
                <a:latin typeface="Helvetica Neue"/>
              </a:rPr>
              <a:t>Lasso regression also performs coefficient minimization, but instead of squaring the magnitudes of the coefficients, it takes the true values of coefficients. This means that the coefficient sum can also be 0, because of the presence of negative coefficients.</a:t>
            </a:r>
          </a:p>
          <a:p>
            <a:endParaRPr lang="en-PK" dirty="0"/>
          </a:p>
        </p:txBody>
      </p:sp>
    </p:spTree>
    <p:extLst>
      <p:ext uri="{BB962C8B-B14F-4D97-AF65-F5344CB8AC3E}">
        <p14:creationId xmlns:p14="http://schemas.microsoft.com/office/powerpoint/2010/main" val="677338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735A-C205-8B34-4F72-EF081B586EE6}"/>
              </a:ext>
            </a:extLst>
          </p:cNvPr>
          <p:cNvSpPr>
            <a:spLocks noGrp="1"/>
          </p:cNvSpPr>
          <p:nvPr>
            <p:ph type="title"/>
          </p:nvPr>
        </p:nvSpPr>
        <p:spPr>
          <a:xfrm>
            <a:off x="838200" y="318053"/>
            <a:ext cx="10515600" cy="1372636"/>
          </a:xfrm>
        </p:spPr>
        <p:txBody>
          <a:bodyPr/>
          <a:lstStyle/>
          <a:p>
            <a:pPr algn="ctr"/>
            <a:r>
              <a:rPr lang="en-US" b="1" dirty="0" err="1"/>
              <a:t>Maths</a:t>
            </a:r>
            <a:r>
              <a:rPr lang="en-US" b="1" dirty="0"/>
              <a:t> behind R1 and R2</a:t>
            </a:r>
            <a:endParaRPr lang="en-PK" b="1" dirty="0"/>
          </a:p>
        </p:txBody>
      </p:sp>
      <p:pic>
        <p:nvPicPr>
          <p:cNvPr id="4" name="Content Placeholder 3">
            <a:extLst>
              <a:ext uri="{FF2B5EF4-FFF2-40B4-BE49-F238E27FC236}">
                <a16:creationId xmlns:a16="http://schemas.microsoft.com/office/drawing/2014/main" id="{A260969B-D7FA-B756-2E93-BE281616B59D}"/>
              </a:ext>
            </a:extLst>
          </p:cNvPr>
          <p:cNvPicPr>
            <a:picLocks noGrp="1" noChangeAspect="1"/>
          </p:cNvPicPr>
          <p:nvPr>
            <p:ph idx="1"/>
          </p:nvPr>
        </p:nvPicPr>
        <p:blipFill rotWithShape="1">
          <a:blip r:embed="rId2"/>
          <a:srcRect t="16989" r="50024" b="6949"/>
          <a:stretch/>
        </p:blipFill>
        <p:spPr>
          <a:xfrm>
            <a:off x="1500810" y="2292626"/>
            <a:ext cx="3349487" cy="2610678"/>
          </a:xfrm>
          <a:prstGeom prst="rect">
            <a:avLst/>
          </a:prstGeom>
        </p:spPr>
      </p:pic>
      <p:pic>
        <p:nvPicPr>
          <p:cNvPr id="7" name="Content Placeholder 3">
            <a:extLst>
              <a:ext uri="{FF2B5EF4-FFF2-40B4-BE49-F238E27FC236}">
                <a16:creationId xmlns:a16="http://schemas.microsoft.com/office/drawing/2014/main" id="{84A5161C-933E-1F53-8332-E0F02E1AF206}"/>
              </a:ext>
            </a:extLst>
          </p:cNvPr>
          <p:cNvPicPr>
            <a:picLocks noChangeAspect="1"/>
          </p:cNvPicPr>
          <p:nvPr/>
        </p:nvPicPr>
        <p:blipFill rotWithShape="1">
          <a:blip r:embed="rId3"/>
          <a:srcRect t="17167" r="49607" b="6728"/>
          <a:stretch/>
        </p:blipFill>
        <p:spPr>
          <a:xfrm>
            <a:off x="5530299" y="2292626"/>
            <a:ext cx="3622811" cy="2610678"/>
          </a:xfrm>
          <a:prstGeom prst="rect">
            <a:avLst/>
          </a:prstGeom>
        </p:spPr>
      </p:pic>
    </p:spTree>
    <p:extLst>
      <p:ext uri="{BB962C8B-B14F-4D97-AF65-F5344CB8AC3E}">
        <p14:creationId xmlns:p14="http://schemas.microsoft.com/office/powerpoint/2010/main" val="3355169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748A5-5A0B-4748-9709-5315C695F31E}"/>
              </a:ext>
            </a:extLst>
          </p:cNvPr>
          <p:cNvSpPr>
            <a:spLocks noGrp="1"/>
          </p:cNvSpPr>
          <p:nvPr>
            <p:ph type="title"/>
          </p:nvPr>
        </p:nvSpPr>
        <p:spPr>
          <a:xfrm>
            <a:off x="838200" y="365125"/>
            <a:ext cx="10515600" cy="1114523"/>
          </a:xfrm>
        </p:spPr>
        <p:txBody>
          <a:bodyPr/>
          <a:lstStyle/>
          <a:p>
            <a:r>
              <a:rPr lang="en-US" sz="2400" dirty="0"/>
              <a:t>Continue….</a:t>
            </a:r>
            <a:endParaRPr lang="en-PK" sz="2400" dirty="0"/>
          </a:p>
        </p:txBody>
      </p:sp>
      <p:sp>
        <p:nvSpPr>
          <p:cNvPr id="5" name="Content Placeholder 4">
            <a:extLst>
              <a:ext uri="{FF2B5EF4-FFF2-40B4-BE49-F238E27FC236}">
                <a16:creationId xmlns:a16="http://schemas.microsoft.com/office/drawing/2014/main" id="{A5480310-98FB-0A60-6668-3899222F506A}"/>
              </a:ext>
            </a:extLst>
          </p:cNvPr>
          <p:cNvSpPr>
            <a:spLocks noGrp="1"/>
          </p:cNvSpPr>
          <p:nvPr>
            <p:ph idx="1"/>
          </p:nvPr>
        </p:nvSpPr>
        <p:spPr/>
        <p:txBody>
          <a:bodyPr>
            <a:normAutofit fontScale="92500" lnSpcReduction="10000"/>
          </a:bodyPr>
          <a:lstStyle/>
          <a:p>
            <a:r>
              <a:rPr lang="en-US" dirty="0"/>
              <a:t>𝜆≥0  maintains the trade-off between </a:t>
            </a:r>
            <a:r>
              <a:rPr lang="en-US" dirty="0" err="1"/>
              <a:t>regularizer</a:t>
            </a:r>
            <a:r>
              <a:rPr lang="en-US" dirty="0"/>
              <a:t> and the original loss function as it controls the relative importance of the </a:t>
            </a:r>
            <a:r>
              <a:rPr lang="en-US" dirty="0" err="1"/>
              <a:t>regulrization</a:t>
            </a:r>
            <a:r>
              <a:rPr lang="en-US" dirty="0"/>
              <a:t> term.</a:t>
            </a:r>
          </a:p>
          <a:p>
            <a:endParaRPr lang="en-US" dirty="0"/>
          </a:p>
          <a:p>
            <a:r>
              <a:rPr lang="en-US" dirty="0"/>
              <a:t>λ is the penalty term or regularization parameter which determines how much to penalizes the weights</a:t>
            </a:r>
          </a:p>
          <a:p>
            <a:endParaRPr lang="en-US" dirty="0"/>
          </a:p>
          <a:p>
            <a:r>
              <a:rPr lang="en-US" dirty="0"/>
              <a:t>When λ is zero then the regularization term becomes zero. We are back to the original Loss function</a:t>
            </a:r>
          </a:p>
          <a:p>
            <a:endParaRPr lang="en-US" dirty="0"/>
          </a:p>
          <a:p>
            <a:r>
              <a:rPr lang="en-US" dirty="0"/>
              <a:t>When λ is large, we penalizes the weights and they become close to zero. This results is a very simple model having a high bias or is underfitting.</a:t>
            </a:r>
          </a:p>
          <a:p>
            <a:endParaRPr lang="en-US" dirty="0"/>
          </a:p>
        </p:txBody>
      </p:sp>
    </p:spTree>
    <p:extLst>
      <p:ext uri="{BB962C8B-B14F-4D97-AF65-F5344CB8AC3E}">
        <p14:creationId xmlns:p14="http://schemas.microsoft.com/office/powerpoint/2010/main" val="4242177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217A6-B052-F2AE-BEB5-F0C799E796FF}"/>
              </a:ext>
            </a:extLst>
          </p:cNvPr>
          <p:cNvSpPr>
            <a:spLocks noGrp="1"/>
          </p:cNvSpPr>
          <p:nvPr>
            <p:ph type="title"/>
          </p:nvPr>
        </p:nvSpPr>
        <p:spPr/>
        <p:txBody>
          <a:bodyPr/>
          <a:lstStyle/>
          <a:p>
            <a:r>
              <a:rPr lang="en-US" dirty="0"/>
              <a:t>Cross Validation</a:t>
            </a:r>
            <a:endParaRPr lang="en-PK" dirty="0"/>
          </a:p>
        </p:txBody>
      </p:sp>
      <p:sp>
        <p:nvSpPr>
          <p:cNvPr id="3" name="Content Placeholder 2">
            <a:extLst>
              <a:ext uri="{FF2B5EF4-FFF2-40B4-BE49-F238E27FC236}">
                <a16:creationId xmlns:a16="http://schemas.microsoft.com/office/drawing/2014/main" id="{8A0BF344-814F-1F0C-06C2-810E7FD01304}"/>
              </a:ext>
            </a:extLst>
          </p:cNvPr>
          <p:cNvSpPr>
            <a:spLocks noGrp="1"/>
          </p:cNvSpPr>
          <p:nvPr>
            <p:ph idx="1"/>
          </p:nvPr>
        </p:nvSpPr>
        <p:spPr/>
        <p:txBody>
          <a:bodyPr/>
          <a:lstStyle/>
          <a:p>
            <a:r>
              <a:rPr lang="en-US" dirty="0"/>
              <a:t>Cross-validation is a powerful method to prevent overfitting. The idea of cross-validation is to divide our training dataset into multiple mini train-test splits. Each split is called as a fold. We divide the train set into k folds, and the model is iteratively trained on k-1 folds, and the remaining 1 fold is used as a test fold. Based on the model performance on the test fold, we tune its hyperparameters. This allows us to tune the hyperparameters with only our original training dataset without any involvement of the original test dataset.</a:t>
            </a:r>
            <a:endParaRPr lang="en-PK" dirty="0"/>
          </a:p>
        </p:txBody>
      </p:sp>
    </p:spTree>
    <p:extLst>
      <p:ext uri="{BB962C8B-B14F-4D97-AF65-F5344CB8AC3E}">
        <p14:creationId xmlns:p14="http://schemas.microsoft.com/office/powerpoint/2010/main" val="1683687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67403-7A13-8B36-6849-BE79907BA12B}"/>
              </a:ext>
            </a:extLst>
          </p:cNvPr>
          <p:cNvSpPr>
            <a:spLocks noGrp="1"/>
          </p:cNvSpPr>
          <p:nvPr>
            <p:ph type="title"/>
          </p:nvPr>
        </p:nvSpPr>
        <p:spPr/>
        <p:txBody>
          <a:bodyPr/>
          <a:lstStyle/>
          <a:p>
            <a:pPr algn="ctr"/>
            <a:r>
              <a:rPr lang="en-US" b="1" i="0" dirty="0">
                <a:solidFill>
                  <a:srgbClr val="000000"/>
                </a:solidFill>
                <a:effectLst/>
                <a:latin typeface="Helvetica Neue"/>
              </a:rPr>
              <a:t>Key Difference between L1 and L2:</a:t>
            </a:r>
            <a:br>
              <a:rPr lang="en-US" b="1" i="0" dirty="0">
                <a:solidFill>
                  <a:srgbClr val="000000"/>
                </a:solidFill>
                <a:effectLst/>
                <a:latin typeface="Helvetica Neue"/>
              </a:rPr>
            </a:br>
            <a:endParaRPr lang="en-PK" dirty="0"/>
          </a:p>
        </p:txBody>
      </p:sp>
      <p:sp>
        <p:nvSpPr>
          <p:cNvPr id="3" name="Content Placeholder 2">
            <a:extLst>
              <a:ext uri="{FF2B5EF4-FFF2-40B4-BE49-F238E27FC236}">
                <a16:creationId xmlns:a16="http://schemas.microsoft.com/office/drawing/2014/main" id="{895F92EB-6356-D817-96C1-22D6E3C32010}"/>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solidFill>
                  <a:srgbClr val="000000"/>
                </a:solidFill>
                <a:effectLst/>
                <a:latin typeface="Helvetica Neue"/>
              </a:rPr>
              <a:t>The key difference between these two is the penalty term. Ridge regression adds “squared magnitude” of coefficient as penalty term to the loss </a:t>
            </a:r>
            <a:r>
              <a:rPr lang="en-US" b="0" i="0" dirty="0" err="1">
                <a:solidFill>
                  <a:srgbClr val="000000"/>
                </a:solidFill>
                <a:effectLst/>
                <a:latin typeface="Helvetica Neue"/>
              </a:rPr>
              <a:t>function.Lasso</a:t>
            </a:r>
            <a:r>
              <a:rPr lang="en-US" b="0" i="0" dirty="0">
                <a:solidFill>
                  <a:srgbClr val="000000"/>
                </a:solidFill>
                <a:effectLst/>
                <a:latin typeface="Helvetica Neue"/>
              </a:rPr>
              <a:t> Regression (Least Absolute Shrinkage and Selection Operator) adds “absolute value of magnitude” of coefficient as penalty term to the loss function.</a:t>
            </a:r>
          </a:p>
          <a:p>
            <a:pPr algn="l">
              <a:buFont typeface="Arial" panose="020B0604020202020204" pitchFamily="34" charset="0"/>
              <a:buChar char="•"/>
            </a:pPr>
            <a:r>
              <a:rPr lang="en-US" b="0" i="0" dirty="0">
                <a:solidFill>
                  <a:srgbClr val="000000"/>
                </a:solidFill>
                <a:effectLst/>
                <a:latin typeface="Helvetica Neue"/>
              </a:rPr>
              <a:t>The key difference between these techniques is that Lasso shrinks the less important feature’s coefficient to zero thus, removing some feature altogether. So, this works well for feature selection in case we have a huge number of features.</a:t>
            </a:r>
          </a:p>
          <a:p>
            <a:pPr algn="l">
              <a:buFont typeface="Arial" panose="020B0604020202020204" pitchFamily="34" charset="0"/>
              <a:buChar char="•"/>
            </a:pPr>
            <a:r>
              <a:rPr lang="en-US" b="0" i="0" dirty="0">
                <a:solidFill>
                  <a:srgbClr val="000000"/>
                </a:solidFill>
                <a:effectLst/>
                <a:latin typeface="Helvetica Neue"/>
              </a:rPr>
              <a:t>Ridge regression is mostly used to reduce the overfitting in the model, and it includes all the features present in the model. It reduces the complexity of the model by shrinking the coefficients. Lasso regression helps to reduce the overfitting in the model as well as feature selection.</a:t>
            </a:r>
          </a:p>
          <a:p>
            <a:endParaRPr lang="en-PK" dirty="0"/>
          </a:p>
        </p:txBody>
      </p:sp>
    </p:spTree>
    <p:extLst>
      <p:ext uri="{BB962C8B-B14F-4D97-AF65-F5344CB8AC3E}">
        <p14:creationId xmlns:p14="http://schemas.microsoft.com/office/powerpoint/2010/main" val="2334413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0FF3-6ADC-45D5-9BE9-86AAAE820391}"/>
              </a:ext>
            </a:extLst>
          </p:cNvPr>
          <p:cNvSpPr>
            <a:spLocks noGrp="1"/>
          </p:cNvSpPr>
          <p:nvPr>
            <p:ph type="title"/>
          </p:nvPr>
        </p:nvSpPr>
        <p:spPr/>
        <p:txBody>
          <a:bodyPr/>
          <a:lstStyle/>
          <a:p>
            <a:r>
              <a:rPr lang="en-US" b="1" dirty="0"/>
              <a:t>Over-Fitting</a:t>
            </a:r>
            <a:endParaRPr lang="en-PK" b="1" dirty="0"/>
          </a:p>
        </p:txBody>
      </p:sp>
      <p:sp>
        <p:nvSpPr>
          <p:cNvPr id="3" name="Content Placeholder 2">
            <a:extLst>
              <a:ext uri="{FF2B5EF4-FFF2-40B4-BE49-F238E27FC236}">
                <a16:creationId xmlns:a16="http://schemas.microsoft.com/office/drawing/2014/main" id="{EB8DC9A0-C273-7175-0BED-4909684A361D}"/>
              </a:ext>
            </a:extLst>
          </p:cNvPr>
          <p:cNvSpPr>
            <a:spLocks noGrp="1"/>
          </p:cNvSpPr>
          <p:nvPr>
            <p:ph idx="1"/>
          </p:nvPr>
        </p:nvSpPr>
        <p:spPr/>
        <p:txBody>
          <a:bodyPr/>
          <a:lstStyle/>
          <a:p>
            <a:r>
              <a:rPr lang="en-US" b="1" i="0" dirty="0">
                <a:solidFill>
                  <a:srgbClr val="000000"/>
                </a:solidFill>
                <a:effectLst/>
                <a:latin typeface="Helvetica Neue"/>
              </a:rPr>
              <a:t>Overfitting</a:t>
            </a:r>
            <a:r>
              <a:rPr lang="en-US" b="0" i="0" dirty="0">
                <a:solidFill>
                  <a:srgbClr val="000000"/>
                </a:solidFill>
                <a:effectLst/>
                <a:latin typeface="Helvetica Neue"/>
              </a:rPr>
              <a:t> occurs when the model is too complex and fits the training data too closely, resulting in poor generalization to new data. Overfitting can be caused by high variance and high bias. A model with high variance is sensitive to small fluctuations in the training data and may fit the training data too closely, leading to poor performance on new data. A model with high bias is unable to fit the training data well and may perform poorly on both the training and test sets.</a:t>
            </a:r>
            <a:endParaRPr lang="en-PK" dirty="0"/>
          </a:p>
        </p:txBody>
      </p:sp>
    </p:spTree>
    <p:extLst>
      <p:ext uri="{BB962C8B-B14F-4D97-AF65-F5344CB8AC3E}">
        <p14:creationId xmlns:p14="http://schemas.microsoft.com/office/powerpoint/2010/main" val="4101613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C9062-F06A-9F87-4689-FFD9E5370190}"/>
              </a:ext>
            </a:extLst>
          </p:cNvPr>
          <p:cNvSpPr>
            <a:spLocks noGrp="1"/>
          </p:cNvSpPr>
          <p:nvPr>
            <p:ph type="title"/>
          </p:nvPr>
        </p:nvSpPr>
        <p:spPr/>
        <p:txBody>
          <a:bodyPr/>
          <a:lstStyle/>
          <a:p>
            <a:r>
              <a:rPr lang="en-US" b="1" dirty="0"/>
              <a:t>Polynomial Regression</a:t>
            </a:r>
            <a:endParaRPr lang="en-PK" b="1" dirty="0"/>
          </a:p>
        </p:txBody>
      </p:sp>
      <p:sp>
        <p:nvSpPr>
          <p:cNvPr id="3" name="Content Placeholder 2">
            <a:extLst>
              <a:ext uri="{FF2B5EF4-FFF2-40B4-BE49-F238E27FC236}">
                <a16:creationId xmlns:a16="http://schemas.microsoft.com/office/drawing/2014/main" id="{BC1D5F7E-F3B0-779C-A99E-72B8BB058D76}"/>
              </a:ext>
            </a:extLst>
          </p:cNvPr>
          <p:cNvSpPr>
            <a:spLocks noGrp="1"/>
          </p:cNvSpPr>
          <p:nvPr>
            <p:ph idx="1"/>
          </p:nvPr>
        </p:nvSpPr>
        <p:spPr/>
        <p:txBody>
          <a:bodyPr/>
          <a:lstStyle/>
          <a:p>
            <a:r>
              <a:rPr lang="en-US" b="0" i="0" dirty="0">
                <a:solidFill>
                  <a:srgbClr val="000000"/>
                </a:solidFill>
                <a:effectLst/>
                <a:latin typeface="Helvetica Neue"/>
              </a:rPr>
              <a:t>If the relationship between the inputs and output is not linear, we can use a polynomial to model the relationship</a:t>
            </a:r>
          </a:p>
          <a:p>
            <a:r>
              <a:rPr lang="en-US" b="0" i="0" dirty="0">
                <a:solidFill>
                  <a:srgbClr val="000000"/>
                </a:solidFill>
                <a:effectLst/>
                <a:latin typeface="Helvetica Neue"/>
              </a:rPr>
              <a:t>The dataset used in Polynomial regression for training is of non-linear nature.</a:t>
            </a:r>
          </a:p>
          <a:p>
            <a:endParaRPr lang="en-PK" dirty="0"/>
          </a:p>
        </p:txBody>
      </p:sp>
    </p:spTree>
    <p:extLst>
      <p:ext uri="{BB962C8B-B14F-4D97-AF65-F5344CB8AC3E}">
        <p14:creationId xmlns:p14="http://schemas.microsoft.com/office/powerpoint/2010/main" val="797921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B0027-4DF3-DEB7-EE98-8910F8744286}"/>
              </a:ext>
            </a:extLst>
          </p:cNvPr>
          <p:cNvSpPr>
            <a:spLocks noGrp="1"/>
          </p:cNvSpPr>
          <p:nvPr>
            <p:ph type="title"/>
          </p:nvPr>
        </p:nvSpPr>
        <p:spPr/>
        <p:txBody>
          <a:bodyPr/>
          <a:lstStyle/>
          <a:p>
            <a:r>
              <a:rPr lang="en-US" dirty="0"/>
              <a:t>Continue….</a:t>
            </a:r>
            <a:endParaRPr lang="en-PK" dirty="0"/>
          </a:p>
        </p:txBody>
      </p:sp>
      <p:sp>
        <p:nvSpPr>
          <p:cNvPr id="3" name="Content Placeholder 2">
            <a:extLst>
              <a:ext uri="{FF2B5EF4-FFF2-40B4-BE49-F238E27FC236}">
                <a16:creationId xmlns:a16="http://schemas.microsoft.com/office/drawing/2014/main" id="{853EF4DA-93B2-8CB4-19F4-4CBA77DEAF63}"/>
              </a:ext>
            </a:extLst>
          </p:cNvPr>
          <p:cNvSpPr>
            <a:spLocks noGrp="1"/>
          </p:cNvSpPr>
          <p:nvPr>
            <p:ph idx="1"/>
          </p:nvPr>
        </p:nvSpPr>
        <p:spPr/>
        <p:txBody>
          <a:bodyPr/>
          <a:lstStyle/>
          <a:p>
            <a:r>
              <a:rPr lang="en-US" b="0" i="0" dirty="0">
                <a:solidFill>
                  <a:srgbClr val="000000"/>
                </a:solidFill>
                <a:effectLst/>
                <a:latin typeface="Helvetica Neue"/>
              </a:rPr>
              <a:t>Model is a polynomial function of the input, that is,  </a:t>
            </a:r>
            <a:r>
              <a:rPr lang="en-US" b="0" i="0" u="none" strike="noStrike" dirty="0">
                <a:solidFill>
                  <a:srgbClr val="000000"/>
                </a:solidFill>
                <a:effectLst/>
                <a:latin typeface="STIXMathJax_Normal-italic"/>
              </a:rPr>
              <a:t>    </a:t>
            </a:r>
            <a:r>
              <a:rPr lang="en-PK" b="0" i="0" u="none" strike="noStrike" dirty="0">
                <a:solidFill>
                  <a:srgbClr val="000000"/>
                </a:solidFill>
                <a:effectLst/>
                <a:latin typeface="STIXMathJax_Normal-italic"/>
              </a:rPr>
              <a:t>𝑓</a:t>
            </a:r>
            <a:r>
              <a:rPr lang="en-PK" b="0" i="0" u="none" strike="noStrike" dirty="0">
                <a:solidFill>
                  <a:srgbClr val="000000"/>
                </a:solidFill>
                <a:effectLst/>
                <a:latin typeface="STIXMathJax_Main"/>
              </a:rPr>
              <a:t>̂ (</a:t>
            </a:r>
            <a:r>
              <a:rPr lang="en-PK" b="0" i="0" u="none" strike="noStrike" dirty="0">
                <a:solidFill>
                  <a:srgbClr val="000000"/>
                </a:solidFill>
                <a:effectLst/>
                <a:latin typeface="STIXMathJax_Normal-italic"/>
              </a:rPr>
              <a:t>𝑥</a:t>
            </a:r>
            <a:r>
              <a:rPr lang="en-PK" b="0" i="0" u="none" strike="noStrike" dirty="0">
                <a:solidFill>
                  <a:srgbClr val="000000"/>
                </a:solidFill>
                <a:effectLst/>
                <a:latin typeface="STIXMathJax_Main"/>
              </a:rPr>
              <a:t>,</a:t>
            </a:r>
            <a:r>
              <a:rPr lang="en-PK" b="0" i="0" u="none" strike="noStrike" dirty="0">
                <a:solidFill>
                  <a:srgbClr val="000000"/>
                </a:solidFill>
                <a:effectLst/>
                <a:latin typeface="STIXMathJax_Normal-italic"/>
              </a:rPr>
              <a:t>𝜃</a:t>
            </a:r>
            <a:r>
              <a:rPr lang="en-PK" b="0" i="0" u="none" strike="noStrike" dirty="0">
                <a:solidFill>
                  <a:srgbClr val="000000"/>
                </a:solidFill>
                <a:effectLst/>
                <a:latin typeface="STIXMathJax_Main"/>
              </a:rPr>
              <a:t>)=</a:t>
            </a:r>
            <a:r>
              <a:rPr lang="en-PK" b="0" i="0" u="none" strike="noStrike" dirty="0">
                <a:solidFill>
                  <a:srgbClr val="000000"/>
                </a:solidFill>
                <a:effectLst/>
                <a:latin typeface="STIXMathJax_Normal-italic"/>
              </a:rPr>
              <a:t>𝜃</a:t>
            </a:r>
            <a:r>
              <a:rPr lang="en-PK" b="0" i="0" u="none" strike="noStrike" dirty="0">
                <a:solidFill>
                  <a:srgbClr val="000000"/>
                </a:solidFill>
                <a:effectLst/>
                <a:latin typeface="STIXMathJax_Main"/>
              </a:rPr>
              <a:t>0+</a:t>
            </a:r>
            <a:r>
              <a:rPr lang="en-PK" b="0" i="0" u="none" strike="noStrike" dirty="0">
                <a:solidFill>
                  <a:srgbClr val="000000"/>
                </a:solidFill>
                <a:effectLst/>
                <a:latin typeface="STIXMathJax_Normal-italic"/>
              </a:rPr>
              <a:t>𝜃</a:t>
            </a:r>
            <a:r>
              <a:rPr lang="en-PK" b="0" i="0" u="none" strike="noStrike" dirty="0">
                <a:solidFill>
                  <a:srgbClr val="000000"/>
                </a:solidFill>
                <a:effectLst/>
                <a:latin typeface="STIXMathJax_Main"/>
              </a:rPr>
              <a:t>1</a:t>
            </a:r>
            <a:r>
              <a:rPr lang="en-PK" b="0" i="0" u="none" strike="noStrike" dirty="0">
                <a:solidFill>
                  <a:srgbClr val="000000"/>
                </a:solidFill>
                <a:effectLst/>
                <a:latin typeface="STIXMathJax_Normal-italic"/>
              </a:rPr>
              <a:t>𝑥</a:t>
            </a:r>
            <a:r>
              <a:rPr lang="en-PK" b="0" i="0" u="none" strike="noStrike" dirty="0">
                <a:solidFill>
                  <a:srgbClr val="000000"/>
                </a:solidFill>
                <a:effectLst/>
                <a:latin typeface="STIXMathJax_Main"/>
              </a:rPr>
              <a:t>+</a:t>
            </a:r>
            <a:r>
              <a:rPr lang="en-PK" b="0" i="0" u="none" strike="noStrike" dirty="0">
                <a:solidFill>
                  <a:srgbClr val="000000"/>
                </a:solidFill>
                <a:effectLst/>
                <a:latin typeface="STIXMathJax_Normal-italic"/>
              </a:rPr>
              <a:t>𝜃</a:t>
            </a:r>
            <a:r>
              <a:rPr lang="en-PK" b="0" i="0" u="none" strike="noStrike" dirty="0">
                <a:solidFill>
                  <a:srgbClr val="000000"/>
                </a:solidFill>
                <a:effectLst/>
                <a:latin typeface="STIXMathJax_Main"/>
              </a:rPr>
              <a:t>2</a:t>
            </a:r>
            <a:r>
              <a:rPr lang="en-PK" b="0" i="0" u="none" strike="noStrike" dirty="0">
                <a:solidFill>
                  <a:srgbClr val="000000"/>
                </a:solidFill>
                <a:effectLst/>
                <a:latin typeface="STIXMathJax_Normal-italic"/>
              </a:rPr>
              <a:t>𝑥</a:t>
            </a:r>
            <a:r>
              <a:rPr lang="en-PK" b="0" i="0" u="none" strike="noStrike" dirty="0">
                <a:solidFill>
                  <a:srgbClr val="000000"/>
                </a:solidFill>
                <a:effectLst/>
                <a:latin typeface="STIXMathJax_Main"/>
              </a:rPr>
              <a:t>2+....+</a:t>
            </a:r>
            <a:r>
              <a:rPr lang="en-PK" b="0" i="0" u="none" strike="noStrike" dirty="0">
                <a:solidFill>
                  <a:srgbClr val="000000"/>
                </a:solidFill>
                <a:effectLst/>
                <a:latin typeface="STIXMathJax_Normal-italic"/>
              </a:rPr>
              <a:t>𝜃𝑖𝑥𝑀</a:t>
            </a:r>
            <a:r>
              <a:rPr lang="en-PK" b="0" i="0" u="none" strike="noStrike" dirty="0">
                <a:solidFill>
                  <a:srgbClr val="000000"/>
                </a:solidFill>
                <a:effectLst/>
                <a:latin typeface="STIXMathJax_Main"/>
              </a:rPr>
              <a:t>=</a:t>
            </a:r>
            <a:r>
              <a:rPr lang="en-PK" b="0" i="0" u="none" strike="noStrike" dirty="0">
                <a:solidFill>
                  <a:srgbClr val="000000"/>
                </a:solidFill>
                <a:effectLst/>
                <a:latin typeface="STIXMathJax_Size1"/>
              </a:rPr>
              <a:t>∑</a:t>
            </a:r>
            <a:r>
              <a:rPr lang="en-PK" b="0" i="0" u="none" strike="noStrike" dirty="0">
                <a:solidFill>
                  <a:srgbClr val="000000"/>
                </a:solidFill>
                <a:effectLst/>
                <a:latin typeface="STIXMathJax_Normal-italic"/>
              </a:rPr>
              <a:t>𝑖</a:t>
            </a:r>
            <a:r>
              <a:rPr lang="en-PK" b="0" i="0" u="none" strike="noStrike" dirty="0">
                <a:solidFill>
                  <a:srgbClr val="000000"/>
                </a:solidFill>
                <a:effectLst/>
                <a:latin typeface="STIXMathJax_Main"/>
              </a:rPr>
              <a:t>=0</a:t>
            </a:r>
            <a:r>
              <a:rPr lang="en-PK" b="0" i="0" u="none" strike="noStrike" dirty="0">
                <a:solidFill>
                  <a:srgbClr val="000000"/>
                </a:solidFill>
                <a:effectLst/>
                <a:latin typeface="STIXMathJax_Normal-italic"/>
              </a:rPr>
              <a:t>𝑀𝜃𝑖𝑥𝑖</a:t>
            </a:r>
            <a:br>
              <a:rPr lang="en-PK" dirty="0"/>
            </a:br>
            <a:endParaRPr lang="en-PK" dirty="0"/>
          </a:p>
        </p:txBody>
      </p:sp>
    </p:spTree>
    <p:extLst>
      <p:ext uri="{BB962C8B-B14F-4D97-AF65-F5344CB8AC3E}">
        <p14:creationId xmlns:p14="http://schemas.microsoft.com/office/powerpoint/2010/main" val="3378022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73DF-F26D-53B4-E823-4BEE4A5EB9D9}"/>
              </a:ext>
            </a:extLst>
          </p:cNvPr>
          <p:cNvSpPr>
            <a:spLocks noGrp="1"/>
          </p:cNvSpPr>
          <p:nvPr>
            <p:ph type="title"/>
          </p:nvPr>
        </p:nvSpPr>
        <p:spPr/>
        <p:txBody>
          <a:bodyPr/>
          <a:lstStyle/>
          <a:p>
            <a:endParaRPr lang="en-PK"/>
          </a:p>
        </p:txBody>
      </p:sp>
      <p:sp>
        <p:nvSpPr>
          <p:cNvPr id="4" name="Rectangle 1">
            <a:extLst>
              <a:ext uri="{FF2B5EF4-FFF2-40B4-BE49-F238E27FC236}">
                <a16:creationId xmlns:a16="http://schemas.microsoft.com/office/drawing/2014/main" id="{9E7047D7-7957-FE5E-6812-20AD9560D956}"/>
              </a:ext>
            </a:extLst>
          </p:cNvPr>
          <p:cNvSpPr>
            <a:spLocks noGrp="1" noChangeArrowheads="1"/>
          </p:cNvSpPr>
          <p:nvPr>
            <p:ph idx="1"/>
          </p:nvPr>
        </p:nvSpPr>
        <p:spPr bwMode="auto">
          <a:xfrm>
            <a:off x="838201" y="1664314"/>
            <a:ext cx="10680510" cy="4673960"/>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8700" rIns="91440" bIns="8093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800" b="0" i="0" u="none" strike="noStrike" cap="none" normalizeH="0" baseline="0" dirty="0">
                <a:ln>
                  <a:noFill/>
                </a:ln>
                <a:solidFill>
                  <a:srgbClr val="000000"/>
                </a:solidFill>
                <a:effectLst/>
                <a:latin typeface="Helvetica Neue"/>
              </a:rPr>
              <a:t>M is the degree of polynomial; characterized by </a:t>
            </a:r>
            <a:r>
              <a:rPr kumimoji="0" lang="en-PK" altLang="en-PK" sz="1800" b="0" i="0" u="none" strike="noStrike" cap="none" normalizeH="0" baseline="0" dirty="0">
                <a:ln>
                  <a:noFill/>
                </a:ln>
                <a:solidFill>
                  <a:srgbClr val="000000"/>
                </a:solidFill>
                <a:effectLst/>
                <a:latin typeface="STIXMathJax_Normal-italic"/>
              </a:rPr>
              <a:t>𝑀</a:t>
            </a:r>
            <a:r>
              <a:rPr kumimoji="0" lang="en-PK" altLang="en-PK" sz="1800" b="0" i="0" u="none" strike="noStrike" cap="none" normalizeH="0" baseline="0" dirty="0">
                <a:ln>
                  <a:noFill/>
                </a:ln>
                <a:solidFill>
                  <a:srgbClr val="000000"/>
                </a:solidFill>
                <a:effectLst/>
                <a:latin typeface="STIXMathJax_Main"/>
              </a:rPr>
              <a:t>+1</a:t>
            </a:r>
            <a:r>
              <a:rPr kumimoji="0" lang="en-PK" altLang="en-PK" sz="1800" b="0" i="0" u="none" strike="noStrike" cap="none" normalizeH="0" baseline="0" dirty="0">
                <a:ln>
                  <a:noFill/>
                </a:ln>
                <a:solidFill>
                  <a:srgbClr val="000000"/>
                </a:solidFill>
                <a:effectLst/>
                <a:latin typeface="Helvetica Neue"/>
              </a:rPr>
              <a:t>M+1 coefficients </a:t>
            </a:r>
            <a:r>
              <a:rPr kumimoji="0" lang="en-PK" altLang="en-PK" sz="1800" b="0" i="0" u="none" strike="noStrike" cap="none" normalizeH="0" baseline="0" dirty="0">
                <a:ln>
                  <a:noFill/>
                </a:ln>
                <a:solidFill>
                  <a:srgbClr val="000000"/>
                </a:solidFill>
                <a:effectLst/>
                <a:latin typeface="STIXMathJax_Normal-italic"/>
              </a:rPr>
              <a:t>𝜃</a:t>
            </a:r>
            <a:r>
              <a:rPr kumimoji="0" lang="en-PK" altLang="en-PK" sz="1800" b="0" i="0" u="none" strike="noStrike" cap="none" normalizeH="0" baseline="0" dirty="0">
                <a:ln>
                  <a:noFill/>
                </a:ln>
                <a:solidFill>
                  <a:srgbClr val="000000"/>
                </a:solidFill>
                <a:effectLst/>
                <a:latin typeface="STIXMathJax_Main"/>
              </a:rPr>
              <a:t>0,</a:t>
            </a:r>
            <a:r>
              <a:rPr kumimoji="0" lang="en-PK" altLang="en-PK" sz="1800" b="0" i="0" u="none" strike="noStrike" cap="none" normalizeH="0" baseline="0" dirty="0">
                <a:ln>
                  <a:noFill/>
                </a:ln>
                <a:solidFill>
                  <a:srgbClr val="000000"/>
                </a:solidFill>
                <a:effectLst/>
                <a:latin typeface="STIXMathJax_Normal-italic"/>
              </a:rPr>
              <a:t>𝜃</a:t>
            </a:r>
            <a:r>
              <a:rPr kumimoji="0" lang="en-PK" altLang="en-PK" sz="1800" b="0" i="0" u="none" strike="noStrike" cap="none" normalizeH="0" baseline="0" dirty="0">
                <a:ln>
                  <a:noFill/>
                </a:ln>
                <a:solidFill>
                  <a:srgbClr val="000000"/>
                </a:solidFill>
                <a:effectLst/>
                <a:latin typeface="STIXMathJax_Main"/>
              </a:rPr>
              <a:t>1,</a:t>
            </a:r>
            <a:r>
              <a:rPr kumimoji="0" lang="en-PK" altLang="en-PK" sz="1800" b="0" i="0" u="none" strike="noStrike" cap="none" normalizeH="0" baseline="0" dirty="0">
                <a:ln>
                  <a:noFill/>
                </a:ln>
                <a:solidFill>
                  <a:srgbClr val="000000"/>
                </a:solidFill>
                <a:effectLst/>
                <a:latin typeface="STIXMathJax_Normal-italic"/>
              </a:rPr>
              <a:t>𝜃</a:t>
            </a:r>
            <a:r>
              <a:rPr kumimoji="0" lang="en-PK" altLang="en-PK" sz="1800" b="0" i="0" u="none" strike="noStrike" cap="none" normalizeH="0" baseline="0" dirty="0">
                <a:ln>
                  <a:noFill/>
                </a:ln>
                <a:solidFill>
                  <a:srgbClr val="000000"/>
                </a:solidFill>
                <a:effectLst/>
                <a:latin typeface="STIXMathJax_Main"/>
              </a:rPr>
              <a:t>2,.....,</a:t>
            </a:r>
            <a:r>
              <a:rPr kumimoji="0" lang="en-PK" altLang="en-PK" sz="1800" b="0" i="0" u="none" strike="noStrike" cap="none" normalizeH="0" baseline="0" dirty="0">
                <a:ln>
                  <a:noFill/>
                </a:ln>
                <a:solidFill>
                  <a:srgbClr val="000000"/>
                </a:solidFill>
                <a:effectLst/>
                <a:latin typeface="STIXMathJax_Normal-italic"/>
              </a:rPr>
              <a:t>𝜃𝑀</a:t>
            </a:r>
            <a:r>
              <a:rPr kumimoji="0" lang="en-PK" altLang="en-PK" sz="1800" b="0" i="0" u="none" strike="noStrike" cap="none" normalizeH="0" baseline="0" dirty="0">
                <a:ln>
                  <a:noFill/>
                </a:ln>
                <a:solidFill>
                  <a:srgbClr val="000000"/>
                </a:solidFill>
                <a:effectLst/>
                <a:latin typeface="Helvetica Neue"/>
              </a:rPr>
              <a:t>θ0,θ1,θ2,.....,</a:t>
            </a:r>
            <a:r>
              <a:rPr kumimoji="0" lang="en-PK" altLang="en-PK" sz="1800" b="0" i="0" u="none" strike="noStrike" cap="none" normalizeH="0" baseline="0" dirty="0" err="1">
                <a:ln>
                  <a:noFill/>
                </a:ln>
                <a:solidFill>
                  <a:srgbClr val="000000"/>
                </a:solidFill>
                <a:effectLst/>
                <a:latin typeface="Helvetica Neue"/>
              </a:rPr>
              <a:t>θM</a:t>
            </a:r>
            <a:endParaRPr kumimoji="0" lang="en-PK" altLang="en-PK" sz="18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800" b="0" i="0" u="none" strike="noStrike" cap="none" normalizeH="0" baseline="0" dirty="0">
                <a:ln>
                  <a:noFill/>
                </a:ln>
                <a:solidFill>
                  <a:srgbClr val="000000"/>
                </a:solidFill>
                <a:effectLst/>
                <a:latin typeface="STIXMathJax_Normal-italic"/>
              </a:rPr>
              <a:t>𝑀</a:t>
            </a:r>
            <a:r>
              <a:rPr kumimoji="0" lang="en-PK" altLang="en-PK" sz="1800" b="0" i="0" u="none" strike="noStrike" cap="none" normalizeH="0" baseline="0" dirty="0">
                <a:ln>
                  <a:noFill/>
                </a:ln>
                <a:solidFill>
                  <a:srgbClr val="000000"/>
                </a:solidFill>
                <a:effectLst/>
                <a:latin typeface="Helvetica Neue"/>
              </a:rPr>
              <a:t>M is the Hyper-Parameter of the model and determines the complexity of the model. For </a:t>
            </a:r>
            <a:r>
              <a:rPr kumimoji="0" lang="en-PK" altLang="en-PK" sz="1800" b="0" i="0" u="none" strike="noStrike" cap="none" normalizeH="0" baseline="0" dirty="0">
                <a:ln>
                  <a:noFill/>
                </a:ln>
                <a:solidFill>
                  <a:srgbClr val="000000"/>
                </a:solidFill>
                <a:effectLst/>
                <a:latin typeface="STIXMathJax_Normal-italic"/>
              </a:rPr>
              <a:t>𝑀</a:t>
            </a:r>
            <a:r>
              <a:rPr kumimoji="0" lang="en-PK" altLang="en-PK" sz="1800" b="0" i="0" u="none" strike="noStrike" cap="none" normalizeH="0" baseline="0" dirty="0">
                <a:ln>
                  <a:noFill/>
                </a:ln>
                <a:solidFill>
                  <a:srgbClr val="000000"/>
                </a:solidFill>
                <a:effectLst/>
                <a:latin typeface="STIXMathJax_Main"/>
              </a:rPr>
              <a:t>=1</a:t>
            </a:r>
            <a:r>
              <a:rPr kumimoji="0" lang="en-PK" altLang="en-PK" sz="1800" b="0" i="0" u="none" strike="noStrike" cap="none" normalizeH="0" baseline="0" dirty="0">
                <a:ln>
                  <a:noFill/>
                </a:ln>
                <a:solidFill>
                  <a:srgbClr val="000000"/>
                </a:solidFill>
                <a:effectLst/>
                <a:latin typeface="Helvetica Neue"/>
              </a:rPr>
              <a:t>M=1, we have a linear regression.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800" b="0" i="0" u="none" strike="noStrike" cap="none" normalizeH="0" baseline="0" dirty="0">
                <a:ln>
                  <a:noFill/>
                </a:ln>
                <a:solidFill>
                  <a:srgbClr val="000000"/>
                </a:solidFill>
                <a:effectLst/>
                <a:latin typeface="Helvetica Neue"/>
              </a:rPr>
              <a:t>We can use linear regression to find these coefficients by formulating the input </a:t>
            </a:r>
            <a:r>
              <a:rPr kumimoji="0" lang="en-PK" altLang="en-PK" sz="1800" b="0" i="0" u="none" strike="noStrike" cap="none" normalizeH="0" baseline="0" dirty="0">
                <a:ln>
                  <a:noFill/>
                </a:ln>
                <a:solidFill>
                  <a:srgbClr val="000000"/>
                </a:solidFill>
                <a:effectLst/>
                <a:latin typeface="STIXMathJax_Normal-italic"/>
              </a:rPr>
              <a:t>𝑥</a:t>
            </a:r>
            <a:r>
              <a:rPr kumimoji="0" lang="en-PK" altLang="en-PK" sz="1800" b="0" i="0" u="none" strike="noStrike" cap="none" normalizeH="0" baseline="0" dirty="0">
                <a:ln>
                  <a:noFill/>
                </a:ln>
                <a:solidFill>
                  <a:srgbClr val="000000"/>
                </a:solidFill>
                <a:effectLst/>
                <a:latin typeface="Helvetica Neue"/>
              </a:rPr>
              <a:t>x and its powers using a </a:t>
            </a:r>
            <a:r>
              <a:rPr kumimoji="0" lang="en-PK" altLang="en-PK"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vector-valued</a:t>
            </a:r>
            <a:r>
              <a:rPr kumimoji="0" lang="en-PK" altLang="en-PK" sz="1800" b="0" i="0" u="none" strike="noStrike" cap="none" normalizeH="0" baseline="0" dirty="0">
                <a:ln>
                  <a:noFill/>
                </a:ln>
                <a:solidFill>
                  <a:srgbClr val="000000"/>
                </a:solidFill>
                <a:effectLst/>
                <a:latin typeface="Helvetica Neue"/>
              </a:rPr>
              <a:t> function given by</a:t>
            </a: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800" b="0" i="0" u="none" strike="noStrike" cap="none" normalizeH="0" baseline="0" dirty="0">
                <a:ln>
                  <a:noFill/>
                </a:ln>
                <a:solidFill>
                  <a:schemeClr val="tx1"/>
                </a:solidFill>
                <a:effectLst/>
                <a:latin typeface="STIXMathJax_Normal-bold"/>
              </a:rPr>
              <a:t>𝐠</a:t>
            </a:r>
            <a:r>
              <a:rPr kumimoji="0" lang="en-PK" altLang="en-PK" sz="1800" b="0" i="0" u="none" strike="noStrike" cap="none" normalizeH="0" baseline="0" dirty="0">
                <a:ln>
                  <a:noFill/>
                </a:ln>
                <a:solidFill>
                  <a:schemeClr val="tx1"/>
                </a:solidFill>
                <a:effectLst/>
                <a:latin typeface="STIXMathJax_Main"/>
              </a:rPr>
              <a:t>(</a:t>
            </a:r>
            <a:r>
              <a:rPr kumimoji="0" lang="en-PK" altLang="en-PK" sz="1800" b="0" i="0" u="none" strike="noStrike" cap="none" normalizeH="0" baseline="0" dirty="0">
                <a:ln>
                  <a:noFill/>
                </a:ln>
                <a:solidFill>
                  <a:schemeClr val="tx1"/>
                </a:solidFill>
                <a:effectLst/>
                <a:latin typeface="STIXMathJax_Normal-italic"/>
              </a:rPr>
              <a:t>𝑥</a:t>
            </a:r>
            <a:r>
              <a:rPr kumimoji="0" lang="en-PK" altLang="en-PK" sz="1800" b="0" i="0" u="none" strike="noStrike" cap="none" normalizeH="0" baseline="0" dirty="0">
                <a:ln>
                  <a:noFill/>
                </a:ln>
                <a:solidFill>
                  <a:schemeClr val="tx1"/>
                </a:solidFill>
                <a:effectLst/>
                <a:latin typeface="STIXMathJax_Main"/>
              </a:rPr>
              <a:t>)=[1,</a:t>
            </a:r>
            <a:r>
              <a:rPr kumimoji="0" lang="en-PK" altLang="en-PK" sz="1800" b="0" i="0" u="none" strike="noStrike" cap="none" normalizeH="0" baseline="0" dirty="0">
                <a:ln>
                  <a:noFill/>
                </a:ln>
                <a:solidFill>
                  <a:schemeClr val="tx1"/>
                </a:solidFill>
                <a:effectLst/>
                <a:latin typeface="STIXMathJax_Normal-italic"/>
              </a:rPr>
              <a:t>𝑥</a:t>
            </a:r>
            <a:r>
              <a:rPr kumimoji="0" lang="en-PK" altLang="en-PK" sz="1800" b="0" i="0" u="none" strike="noStrike" cap="none" normalizeH="0" baseline="0" dirty="0">
                <a:ln>
                  <a:noFill/>
                </a:ln>
                <a:solidFill>
                  <a:schemeClr val="tx1"/>
                </a:solidFill>
                <a:effectLst/>
                <a:latin typeface="STIXMathJax_Main"/>
              </a:rPr>
              <a:t>,</a:t>
            </a:r>
            <a:r>
              <a:rPr kumimoji="0" lang="en-PK" altLang="en-PK" sz="1800" b="0" i="0" u="none" strike="noStrike" cap="none" normalizeH="0" baseline="0" dirty="0">
                <a:ln>
                  <a:noFill/>
                </a:ln>
                <a:solidFill>
                  <a:schemeClr val="tx1"/>
                </a:solidFill>
                <a:effectLst/>
                <a:latin typeface="STIXMathJax_Normal-italic"/>
              </a:rPr>
              <a:t>𝑥</a:t>
            </a:r>
            <a:r>
              <a:rPr kumimoji="0" lang="en-PK" altLang="en-PK" sz="1800" b="0" i="0" u="none" strike="noStrike" cap="none" normalizeH="0" baseline="0" dirty="0">
                <a:ln>
                  <a:noFill/>
                </a:ln>
                <a:solidFill>
                  <a:schemeClr val="tx1"/>
                </a:solidFill>
                <a:effectLst/>
                <a:latin typeface="STIXMathJax_Main"/>
              </a:rPr>
              <a:t>2,</a:t>
            </a:r>
            <a:r>
              <a:rPr kumimoji="0" lang="en-PK" altLang="en-PK" sz="1800" b="0" i="0" u="none" strike="noStrike" cap="none" normalizeH="0" baseline="0" dirty="0">
                <a:ln>
                  <a:noFill/>
                </a:ln>
                <a:solidFill>
                  <a:schemeClr val="tx1"/>
                </a:solidFill>
                <a:effectLst/>
                <a:latin typeface="STIXMathJax_Normal-italic"/>
              </a:rPr>
              <a:t>𝑥</a:t>
            </a:r>
            <a:r>
              <a:rPr kumimoji="0" lang="en-PK" altLang="en-PK" sz="1800" b="0" i="0" u="none" strike="noStrike" cap="none" normalizeH="0" baseline="0" dirty="0">
                <a:ln>
                  <a:noFill/>
                </a:ln>
                <a:solidFill>
                  <a:schemeClr val="tx1"/>
                </a:solidFill>
                <a:effectLst/>
                <a:latin typeface="STIXMathJax_Main"/>
              </a:rPr>
              <a:t>3,....,</a:t>
            </a:r>
            <a:r>
              <a:rPr kumimoji="0" lang="en-PK" altLang="en-PK" sz="1800" b="0" i="0" u="none" strike="noStrike" cap="none" normalizeH="0" baseline="0" dirty="0">
                <a:ln>
                  <a:noFill/>
                </a:ln>
                <a:solidFill>
                  <a:schemeClr val="tx1"/>
                </a:solidFill>
                <a:effectLst/>
                <a:latin typeface="STIXMathJax_Normal-italic"/>
              </a:rPr>
              <a:t>𝑥𝑀</a:t>
            </a:r>
            <a:r>
              <a:rPr kumimoji="0" lang="en-PK" altLang="en-PK" sz="1800" b="0" i="0" u="none" strike="noStrike" cap="none" normalizeH="0" baseline="0" dirty="0">
                <a:ln>
                  <a:noFill/>
                </a:ln>
                <a:solidFill>
                  <a:schemeClr val="tx1"/>
                </a:solidFill>
                <a:effectLst/>
                <a:latin typeface="STIXMathJax_Main"/>
              </a:rPr>
              <a:t>]</a:t>
            </a:r>
            <a:r>
              <a:rPr kumimoji="0" lang="en-PK" altLang="en-PK" sz="1800" b="0" i="0" u="none" strike="noStrike" cap="none" normalizeH="0" baseline="0" dirty="0">
                <a:ln>
                  <a:noFill/>
                </a:ln>
                <a:solidFill>
                  <a:schemeClr val="tx1"/>
                </a:solidFill>
                <a:effectLst/>
                <a:latin typeface="STIXMathJax_Normal-italic"/>
              </a:rPr>
              <a:t>𝑇</a:t>
            </a:r>
            <a:r>
              <a:rPr kumimoji="0" lang="en-PK" altLang="en-PK" sz="1800" b="0" i="0" u="none" strike="noStrike" cap="none" normalizeH="0" baseline="0" dirty="0">
                <a:ln>
                  <a:noFill/>
                </a:ln>
                <a:solidFill>
                  <a:schemeClr val="tx1"/>
                </a:solidFill>
                <a:effectLst/>
              </a:rPr>
              <a:t>g(x)=[1,x,x2,x3,....,</a:t>
            </a:r>
            <a:r>
              <a:rPr kumimoji="0" lang="en-PK" altLang="en-PK" sz="1800" b="0" i="0" u="none" strike="noStrike" cap="none" normalizeH="0" baseline="0" dirty="0" err="1">
                <a:ln>
                  <a:noFill/>
                </a:ln>
                <a:solidFill>
                  <a:schemeClr val="tx1"/>
                </a:solidFill>
                <a:effectLst/>
              </a:rPr>
              <a:t>xM</a:t>
            </a:r>
            <a:r>
              <a:rPr kumimoji="0" lang="en-PK" altLang="en-PK" sz="1800" b="0" i="0" u="none" strike="noStrike" cap="none" normalizeH="0" baseline="0" dirty="0">
                <a:ln>
                  <a:noFill/>
                </a:ln>
                <a:solidFill>
                  <a:schemeClr val="tx1"/>
                </a:solidFill>
                <a:effectLst/>
              </a:rPr>
              <a:t>]T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800" b="0" i="0" u="none" strike="noStrike" cap="none" normalizeH="0" baseline="0" dirty="0">
                <a:ln>
                  <a:noFill/>
                </a:ln>
                <a:solidFill>
                  <a:srgbClr val="000000"/>
                </a:solidFill>
                <a:effectLst/>
                <a:latin typeface="Helvetica Neue"/>
              </a:rPr>
              <a:t>With this notation , we can formulate model 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800" b="0" i="0" u="none" strike="noStrike" cap="none" normalizeH="0" baseline="0" dirty="0">
                <a:ln>
                  <a:noFill/>
                </a:ln>
                <a:solidFill>
                  <a:srgbClr val="000000"/>
                </a:solidFill>
                <a:effectLst/>
                <a:latin typeface="STIXMathJax_Normal-italic"/>
              </a:rPr>
              <a:t>𝑓</a:t>
            </a:r>
            <a:r>
              <a:rPr kumimoji="0" lang="en-PK" altLang="en-PK" sz="1800" b="0" i="0" u="none" strike="noStrike" cap="none" normalizeH="0" baseline="0" dirty="0">
                <a:ln>
                  <a:noFill/>
                </a:ln>
                <a:solidFill>
                  <a:srgbClr val="000000"/>
                </a:solidFill>
                <a:effectLst/>
                <a:latin typeface="STIXMathJax_Main"/>
              </a:rPr>
              <a:t>̂ (</a:t>
            </a:r>
            <a:r>
              <a:rPr kumimoji="0" lang="en-PK" altLang="en-PK" sz="1800" b="0" i="0" u="none" strike="noStrike" cap="none" normalizeH="0" baseline="0" dirty="0">
                <a:ln>
                  <a:noFill/>
                </a:ln>
                <a:solidFill>
                  <a:srgbClr val="000000"/>
                </a:solidFill>
                <a:effectLst/>
                <a:latin typeface="STIXMathJax_Normal-italic"/>
              </a:rPr>
              <a:t>𝑥</a:t>
            </a:r>
            <a:r>
              <a:rPr kumimoji="0" lang="en-PK" altLang="en-PK" sz="1800" b="0" i="0" u="none" strike="noStrike" cap="none" normalizeH="0" baseline="0" dirty="0">
                <a:ln>
                  <a:noFill/>
                </a:ln>
                <a:solidFill>
                  <a:srgbClr val="000000"/>
                </a:solidFill>
                <a:effectLst/>
                <a:latin typeface="STIXMathJax_Main"/>
              </a:rPr>
              <a:t>,</a:t>
            </a:r>
            <a:r>
              <a:rPr kumimoji="0" lang="en-PK" altLang="en-PK" sz="1800" b="0" i="0" u="none" strike="noStrike" cap="none" normalizeH="0" baseline="0" dirty="0">
                <a:ln>
                  <a:noFill/>
                </a:ln>
                <a:solidFill>
                  <a:srgbClr val="000000"/>
                </a:solidFill>
                <a:effectLst/>
                <a:latin typeface="STIXMathJax_Normal-italic"/>
              </a:rPr>
              <a:t>𝜃</a:t>
            </a:r>
            <a:r>
              <a:rPr kumimoji="0" lang="en-PK" altLang="en-PK" sz="1800" b="0" i="0" u="none" strike="noStrike" cap="none" normalizeH="0" baseline="0" dirty="0">
                <a:ln>
                  <a:noFill/>
                </a:ln>
                <a:solidFill>
                  <a:srgbClr val="000000"/>
                </a:solidFill>
                <a:effectLst/>
                <a:latin typeface="STIXMathJax_Main"/>
              </a:rPr>
              <a:t>)=</a:t>
            </a:r>
            <a:r>
              <a:rPr kumimoji="0" lang="en-PK" altLang="en-PK" sz="1800" b="0" i="0" u="none" strike="noStrike" cap="none" normalizeH="0" baseline="0" dirty="0">
                <a:ln>
                  <a:noFill/>
                </a:ln>
                <a:solidFill>
                  <a:srgbClr val="000000"/>
                </a:solidFill>
                <a:effectLst/>
                <a:latin typeface="STIXMathJax_Normal-bold"/>
              </a:rPr>
              <a:t>𝐠</a:t>
            </a:r>
            <a:r>
              <a:rPr kumimoji="0" lang="en-PK" altLang="en-PK" sz="1800" b="0" i="0" u="none" strike="noStrike" cap="none" normalizeH="0" baseline="0" dirty="0">
                <a:ln>
                  <a:noFill/>
                </a:ln>
                <a:solidFill>
                  <a:srgbClr val="000000"/>
                </a:solidFill>
                <a:effectLst/>
                <a:latin typeface="STIXMathJax_Main"/>
              </a:rPr>
              <a:t>(</a:t>
            </a:r>
            <a:r>
              <a:rPr kumimoji="0" lang="en-PK" altLang="en-PK" sz="1800" b="0" i="0" u="none" strike="noStrike" cap="none" normalizeH="0" baseline="0" dirty="0">
                <a:ln>
                  <a:noFill/>
                </a:ln>
                <a:solidFill>
                  <a:srgbClr val="000000"/>
                </a:solidFill>
                <a:effectLst/>
                <a:latin typeface="STIXMathJax_Normal-italic"/>
              </a:rPr>
              <a:t>𝑥</a:t>
            </a:r>
            <a:r>
              <a:rPr kumimoji="0" lang="en-PK" altLang="en-PK" sz="1800" b="0" i="0" u="none" strike="noStrike" cap="none" normalizeH="0" baseline="0" dirty="0">
                <a:ln>
                  <a:noFill/>
                </a:ln>
                <a:solidFill>
                  <a:srgbClr val="000000"/>
                </a:solidFill>
                <a:effectLst/>
                <a:latin typeface="STIXMathJax_Main"/>
              </a:rPr>
              <a:t>)</a:t>
            </a:r>
            <a:r>
              <a:rPr kumimoji="0" lang="en-PK" altLang="en-PK" sz="1800" b="0" i="0" u="none" strike="noStrike" cap="none" normalizeH="0" baseline="0" dirty="0">
                <a:ln>
                  <a:noFill/>
                </a:ln>
                <a:solidFill>
                  <a:srgbClr val="000000"/>
                </a:solidFill>
                <a:effectLst/>
                <a:latin typeface="STIXMathJax_Normal-italic"/>
              </a:rPr>
              <a:t>𝑇𝜃</a:t>
            </a:r>
            <a:r>
              <a:rPr kumimoji="0" lang="en-PK" altLang="en-PK" sz="1800" b="0" i="0" u="none" strike="noStrike" cap="none" normalizeH="0" baseline="0" dirty="0">
                <a:ln>
                  <a:noFill/>
                </a:ln>
                <a:solidFill>
                  <a:srgbClr val="000000"/>
                </a:solidFill>
                <a:effectLst/>
                <a:latin typeface="Helvetica Neue"/>
              </a:rPr>
              <a:t>f^(</a:t>
            </a:r>
            <a:r>
              <a:rPr kumimoji="0" lang="en-PK" altLang="en-PK" sz="1800" b="0" i="0" u="none" strike="noStrike" cap="none" normalizeH="0" baseline="0" dirty="0" err="1">
                <a:ln>
                  <a:noFill/>
                </a:ln>
                <a:solidFill>
                  <a:srgbClr val="000000"/>
                </a:solidFill>
                <a:effectLst/>
                <a:latin typeface="Helvetica Neue"/>
              </a:rPr>
              <a:t>x,θ</a:t>
            </a:r>
            <a:r>
              <a:rPr kumimoji="0" lang="en-PK" altLang="en-PK" sz="1800" b="0" i="0" u="none" strike="noStrike" cap="none" normalizeH="0" baseline="0" dirty="0">
                <a:ln>
                  <a:noFill/>
                </a:ln>
                <a:solidFill>
                  <a:srgbClr val="000000"/>
                </a:solidFill>
                <a:effectLst/>
                <a:latin typeface="Helvetica Neue"/>
              </a:rPr>
              <a:t>)=g(x)</a:t>
            </a:r>
            <a:r>
              <a:rPr kumimoji="0" lang="en-PK" altLang="en-PK" sz="1800" b="0" i="0" u="none" strike="noStrike" cap="none" normalizeH="0" baseline="0" dirty="0" err="1">
                <a:ln>
                  <a:noFill/>
                </a:ln>
                <a:solidFill>
                  <a:srgbClr val="000000"/>
                </a:solidFill>
                <a:effectLst/>
                <a:latin typeface="Helvetica Neue"/>
              </a:rPr>
              <a:t>Tθ</a:t>
            </a:r>
            <a:endParaRPr kumimoji="0" lang="en-PK" altLang="en-PK" sz="18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800" b="0" i="0" u="none" strike="noStrike" cap="none" normalizeH="0" baseline="0" dirty="0">
                <a:ln>
                  <a:noFill/>
                </a:ln>
                <a:solidFill>
                  <a:srgbClr val="000000"/>
                </a:solidFill>
                <a:effectLst/>
                <a:latin typeface="Helvetica Neue"/>
              </a:rPr>
              <a:t>Note that the model is linear in terms of parameters due to which </a:t>
            </a:r>
            <a:r>
              <a:rPr kumimoji="0" lang="en-PK" altLang="en-PK" sz="1800" b="0" i="0" u="none" strike="noStrike" cap="none" normalizeH="0" baseline="0" dirty="0" err="1">
                <a:ln>
                  <a:noFill/>
                </a:ln>
                <a:solidFill>
                  <a:srgbClr val="000000"/>
                </a:solidFill>
                <a:effectLst/>
                <a:latin typeface="Helvetica Neue"/>
              </a:rPr>
              <a:t>ploynomial</a:t>
            </a:r>
            <a:r>
              <a:rPr kumimoji="0" lang="en-PK" altLang="en-PK" sz="1800" b="0" i="0" u="none" strike="noStrike" cap="none" normalizeH="0" baseline="0" dirty="0">
                <a:ln>
                  <a:noFill/>
                </a:ln>
                <a:solidFill>
                  <a:srgbClr val="000000"/>
                </a:solidFill>
                <a:effectLst/>
                <a:latin typeface="Helvetica Neue"/>
              </a:rPr>
              <a:t> regression is termed as </a:t>
            </a:r>
            <a:r>
              <a:rPr kumimoji="0" lang="en-PK" altLang="en-PK"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Linear in Parameters Regression</a:t>
            </a:r>
            <a:r>
              <a:rPr kumimoji="0" lang="en-PK" altLang="en-PK" sz="1800" b="0" i="0" u="none" strike="noStrike" cap="none" normalizeH="0" baseline="0" dirty="0">
                <a:ln>
                  <a:noFill/>
                </a:ln>
                <a:solidFill>
                  <a:srgbClr val="000000"/>
                </a:solidFill>
                <a:effectLst/>
                <a:latin typeface="Helvetica Neue"/>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800" b="0" i="0" u="none" strike="noStrike" cap="none" normalizeH="0" baseline="0" dirty="0">
                <a:ln>
                  <a:noFill/>
                </a:ln>
                <a:solidFill>
                  <a:srgbClr val="000000"/>
                </a:solidFill>
                <a:effectLst/>
                <a:latin typeface="Helvetica Neue"/>
              </a:rPr>
              <a:t>Note that </a:t>
            </a:r>
            <a:r>
              <a:rPr kumimoji="0" lang="en-PK" altLang="en-PK" sz="1800" b="0" i="0" u="none" strike="noStrike" cap="none" normalizeH="0" baseline="0" dirty="0">
                <a:ln>
                  <a:noFill/>
                </a:ln>
                <a:solidFill>
                  <a:srgbClr val="000000"/>
                </a:solidFill>
                <a:effectLst/>
                <a:latin typeface="STIXMathJax_Normal-bold"/>
              </a:rPr>
              <a:t>𝐠</a:t>
            </a:r>
            <a:r>
              <a:rPr kumimoji="0" lang="en-PK" altLang="en-PK" sz="1800" b="0" i="0" u="none" strike="noStrike" cap="none" normalizeH="0" baseline="0" dirty="0">
                <a:ln>
                  <a:noFill/>
                </a:ln>
                <a:solidFill>
                  <a:srgbClr val="000000"/>
                </a:solidFill>
                <a:effectLst/>
                <a:latin typeface="STIXMathJax_Main"/>
              </a:rPr>
              <a:t>(</a:t>
            </a:r>
            <a:r>
              <a:rPr kumimoji="0" lang="en-PK" altLang="en-PK" sz="1800" b="0" i="0" u="none" strike="noStrike" cap="none" normalizeH="0" baseline="0" dirty="0">
                <a:ln>
                  <a:noFill/>
                </a:ln>
                <a:solidFill>
                  <a:srgbClr val="000000"/>
                </a:solidFill>
                <a:effectLst/>
                <a:latin typeface="STIXMathJax_Normal-italic"/>
              </a:rPr>
              <a:t>𝑥</a:t>
            </a:r>
            <a:r>
              <a:rPr kumimoji="0" lang="en-PK" altLang="en-PK" sz="1800" b="0" i="0" u="none" strike="noStrike" cap="none" normalizeH="0" baseline="0" dirty="0">
                <a:ln>
                  <a:noFill/>
                </a:ln>
                <a:solidFill>
                  <a:srgbClr val="000000"/>
                </a:solidFill>
                <a:effectLst/>
                <a:latin typeface="STIXMathJax_Main"/>
              </a:rPr>
              <a:t>)</a:t>
            </a:r>
            <a:r>
              <a:rPr kumimoji="0" lang="en-PK" altLang="en-PK" sz="1800" b="0" i="0" u="none" strike="noStrike" cap="none" normalizeH="0" baseline="0" dirty="0">
                <a:ln>
                  <a:noFill/>
                </a:ln>
                <a:solidFill>
                  <a:srgbClr val="000000"/>
                </a:solidFill>
                <a:effectLst/>
                <a:latin typeface="Helvetica Neue"/>
              </a:rPr>
              <a:t>g(x) can be any function of </a:t>
            </a:r>
            <a:r>
              <a:rPr kumimoji="0" lang="en-PK" altLang="en-PK" sz="1800" b="0" i="0" u="none" strike="noStrike" cap="none" normalizeH="0" baseline="0" dirty="0">
                <a:ln>
                  <a:noFill/>
                </a:ln>
                <a:solidFill>
                  <a:srgbClr val="000000"/>
                </a:solidFill>
                <a:effectLst/>
                <a:latin typeface="STIXMathJax_Normal-italic"/>
              </a:rPr>
              <a:t>𝑥</a:t>
            </a:r>
            <a:r>
              <a:rPr kumimoji="0" lang="en-PK" altLang="en-PK" sz="1800" b="0" i="0" u="none" strike="noStrike" cap="none" normalizeH="0" baseline="0" dirty="0">
                <a:ln>
                  <a:noFill/>
                </a:ln>
                <a:solidFill>
                  <a:srgbClr val="000000"/>
                </a:solidFill>
                <a:effectLst/>
                <a:latin typeface="Helvetica Neue"/>
              </a:rPr>
              <a:t>x. For example, we can have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800" b="0" i="0" u="none" strike="noStrike" cap="none" normalizeH="0" baseline="0" dirty="0">
                <a:ln>
                  <a:noFill/>
                </a:ln>
                <a:solidFill>
                  <a:srgbClr val="000000"/>
                </a:solidFill>
                <a:effectLst/>
                <a:latin typeface="STIXMathJax_Normal-bold"/>
              </a:rPr>
              <a:t>𝐠</a:t>
            </a:r>
            <a:r>
              <a:rPr kumimoji="0" lang="en-PK" altLang="en-PK" sz="1800" b="0" i="0" u="none" strike="noStrike" cap="none" normalizeH="0" baseline="0" dirty="0">
                <a:ln>
                  <a:noFill/>
                </a:ln>
                <a:solidFill>
                  <a:srgbClr val="000000"/>
                </a:solidFill>
                <a:effectLst/>
                <a:latin typeface="STIXMathJax_Main"/>
              </a:rPr>
              <a:t>(</a:t>
            </a:r>
            <a:r>
              <a:rPr kumimoji="0" lang="en-PK" altLang="en-PK" sz="1800" b="0" i="0" u="none" strike="noStrike" cap="none" normalizeH="0" baseline="0" dirty="0">
                <a:ln>
                  <a:noFill/>
                </a:ln>
                <a:solidFill>
                  <a:srgbClr val="000000"/>
                </a:solidFill>
                <a:effectLst/>
                <a:latin typeface="STIXMathJax_Normal-italic"/>
              </a:rPr>
              <a:t>𝑥</a:t>
            </a:r>
            <a:r>
              <a:rPr kumimoji="0" lang="en-PK" altLang="en-PK" sz="1800" b="0" i="0" u="none" strike="noStrike" cap="none" normalizeH="0" baseline="0" dirty="0">
                <a:ln>
                  <a:noFill/>
                </a:ln>
                <a:solidFill>
                  <a:srgbClr val="000000"/>
                </a:solidFill>
                <a:effectLst/>
                <a:latin typeface="STIXMathJax_Main"/>
              </a:rPr>
              <a:t>)=[1</a:t>
            </a:r>
            <a:r>
              <a:rPr kumimoji="0" lang="en-PK" altLang="en-PK" sz="1800" b="0" i="0" u="none" strike="noStrike" cap="none" normalizeH="0" baseline="0" dirty="0">
                <a:ln>
                  <a:noFill/>
                </a:ln>
                <a:solidFill>
                  <a:srgbClr val="000000"/>
                </a:solidFill>
                <a:effectLst/>
                <a:latin typeface="STIXMathJax_Normal-italic"/>
              </a:rPr>
              <a:t>𝑥</a:t>
            </a:r>
            <a:r>
              <a:rPr kumimoji="0" lang="en-PK" altLang="en-PK" sz="1800" b="0" i="0" u="none" strike="noStrike" cap="none" normalizeH="0" baseline="0" dirty="0">
                <a:ln>
                  <a:noFill/>
                </a:ln>
                <a:solidFill>
                  <a:srgbClr val="000000"/>
                </a:solidFill>
                <a:effectLst/>
                <a:latin typeface="STIXMathJax_Main"/>
              </a:rPr>
              <a:t>,</a:t>
            </a:r>
            <a:r>
              <a:rPr kumimoji="0" lang="en-PK" altLang="en-PK" sz="1800" b="0" i="0" u="none" strike="noStrike" cap="none" normalizeH="0" baseline="0" dirty="0">
                <a:ln>
                  <a:noFill/>
                </a:ln>
                <a:solidFill>
                  <a:srgbClr val="000000"/>
                </a:solidFill>
                <a:effectLst/>
                <a:latin typeface="STIXMathJax_Normal-italic"/>
              </a:rPr>
              <a:t>𝑠𝑖𝑛</a:t>
            </a:r>
            <a:r>
              <a:rPr kumimoji="0" lang="en-PK" altLang="en-PK" sz="1800" b="0" i="0" u="none" strike="noStrike" cap="none" normalizeH="0" baseline="0" dirty="0">
                <a:ln>
                  <a:noFill/>
                </a:ln>
                <a:solidFill>
                  <a:srgbClr val="000000"/>
                </a:solidFill>
                <a:effectLst/>
                <a:latin typeface="STIXMathJax_Main"/>
              </a:rPr>
              <a:t>(2</a:t>
            </a:r>
            <a:r>
              <a:rPr kumimoji="0" lang="en-PK" altLang="en-PK" sz="1800" b="0" i="0" u="none" strike="noStrike" cap="none" normalizeH="0" baseline="0" dirty="0">
                <a:ln>
                  <a:noFill/>
                </a:ln>
                <a:solidFill>
                  <a:srgbClr val="000000"/>
                </a:solidFill>
                <a:effectLst/>
                <a:latin typeface="STIXMathJax_Normal-italic"/>
              </a:rPr>
              <a:t>𝜋𝑥</a:t>
            </a:r>
            <a:r>
              <a:rPr kumimoji="0" lang="en-PK" altLang="en-PK" sz="1800" b="0" i="0" u="none" strike="noStrike" cap="none" normalizeH="0" baseline="0" dirty="0">
                <a:ln>
                  <a:noFill/>
                </a:ln>
                <a:solidFill>
                  <a:srgbClr val="000000"/>
                </a:solidFill>
                <a:effectLst/>
                <a:latin typeface="STIXMathJax_Main"/>
              </a:rPr>
              <a:t>),</a:t>
            </a:r>
            <a:r>
              <a:rPr kumimoji="0" lang="en-PK" altLang="en-PK" sz="1800" b="0" i="0" u="none" strike="noStrike" cap="none" normalizeH="0" baseline="0" dirty="0">
                <a:ln>
                  <a:noFill/>
                </a:ln>
                <a:solidFill>
                  <a:srgbClr val="000000"/>
                </a:solidFill>
                <a:effectLst/>
                <a:latin typeface="STIXMathJax_Normal-italic"/>
              </a:rPr>
              <a:t>𝑥</a:t>
            </a:r>
            <a:r>
              <a:rPr kumimoji="0" lang="en-PK" altLang="en-PK" sz="1800" b="0" i="0" u="none" strike="noStrike" cap="none" normalizeH="0" baseline="0" dirty="0">
                <a:ln>
                  <a:noFill/>
                </a:ln>
                <a:solidFill>
                  <a:srgbClr val="000000"/>
                </a:solidFill>
                <a:effectLst/>
                <a:latin typeface="STIXMathJax_Main"/>
              </a:rPr>
              <a:t>2,</a:t>
            </a:r>
            <a:r>
              <a:rPr kumimoji="0" lang="en-PK" altLang="en-PK" sz="1800" b="0" i="0" u="none" strike="noStrike" cap="none" normalizeH="0" baseline="0" dirty="0">
                <a:ln>
                  <a:noFill/>
                </a:ln>
                <a:solidFill>
                  <a:srgbClr val="000000"/>
                </a:solidFill>
                <a:effectLst/>
                <a:latin typeface="STIXMathJax_Normal-italic"/>
              </a:rPr>
              <a:t>𝑒𝑥</a:t>
            </a:r>
            <a:r>
              <a:rPr kumimoji="0" lang="en-PK" altLang="en-PK" sz="1800" b="0" i="0" u="none" strike="noStrike" cap="none" normalizeH="0" baseline="0" dirty="0">
                <a:ln>
                  <a:noFill/>
                </a:ln>
                <a:solidFill>
                  <a:srgbClr val="000000"/>
                </a:solidFill>
                <a:effectLst/>
                <a:latin typeface="STIXMathJax_Main"/>
              </a:rPr>
              <a:t>,....]</a:t>
            </a:r>
            <a:r>
              <a:rPr kumimoji="0" lang="en-PK" altLang="en-PK" sz="1800" b="0" i="0" u="none" strike="noStrike" cap="none" normalizeH="0" baseline="0" dirty="0">
                <a:ln>
                  <a:noFill/>
                </a:ln>
                <a:solidFill>
                  <a:srgbClr val="000000"/>
                </a:solidFill>
                <a:effectLst/>
                <a:latin typeface="STIXMathJax_Normal-italic"/>
              </a:rPr>
              <a:t>𝑇</a:t>
            </a:r>
            <a:r>
              <a:rPr kumimoji="0" lang="en-PK" altLang="en-PK" sz="1800" b="0" i="0" u="none" strike="noStrike" cap="none" normalizeH="0" baseline="0" dirty="0">
                <a:ln>
                  <a:noFill/>
                </a:ln>
                <a:solidFill>
                  <a:srgbClr val="000000"/>
                </a:solidFill>
                <a:effectLst/>
                <a:latin typeface="Helvetica Neue"/>
              </a:rPr>
              <a:t>g(x)=[1x,sin(2πx),x2,ex,....]T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800" b="0" i="0" u="none" strike="noStrike" cap="none" normalizeH="0" baseline="0" dirty="0">
                <a:ln>
                  <a:noFill/>
                </a:ln>
                <a:solidFill>
                  <a:srgbClr val="000000"/>
                </a:solidFill>
                <a:effectLst/>
                <a:latin typeface="Helvetica Neue"/>
              </a:rPr>
              <a:t>For </a:t>
            </a:r>
            <a:r>
              <a:rPr kumimoji="0" lang="en-PK" altLang="en-PK" sz="1800" b="0" i="0" u="none" strike="noStrike" cap="none" normalizeH="0" baseline="0" dirty="0">
                <a:ln>
                  <a:noFill/>
                </a:ln>
                <a:solidFill>
                  <a:srgbClr val="000000"/>
                </a:solidFill>
                <a:effectLst/>
                <a:latin typeface="STIXMathJax_Normal-italic"/>
              </a:rPr>
              <a:t>𝑛</a:t>
            </a:r>
            <a:r>
              <a:rPr kumimoji="0" lang="en-PK" altLang="en-PK" sz="1800" b="0" i="0" u="none" strike="noStrike" cap="none" normalizeH="0" baseline="0" dirty="0">
                <a:ln>
                  <a:noFill/>
                </a:ln>
                <a:solidFill>
                  <a:srgbClr val="000000"/>
                </a:solidFill>
                <a:effectLst/>
                <a:latin typeface="Helvetica Neue"/>
              </a:rPr>
              <a:t>n data points(input, output), we can define residual error in a similar way we computed for linear regression as follows</a:t>
            </a:r>
            <a:r>
              <a:rPr kumimoji="0" lang="en-PK" altLang="en-PK" sz="1000" b="0" i="0" u="none" strike="noStrike" cap="none" normalizeH="0" baseline="0" dirty="0">
                <a:ln>
                  <a:noFill/>
                </a:ln>
                <a:solidFill>
                  <a:srgbClr val="000000"/>
                </a:solidFill>
                <a:effectLst/>
                <a:latin typeface="Helvetica Neue"/>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1139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54D32-91D1-BF25-18B4-58CF49E57035}"/>
              </a:ext>
            </a:extLst>
          </p:cNvPr>
          <p:cNvSpPr>
            <a:spLocks noGrp="1"/>
          </p:cNvSpPr>
          <p:nvPr>
            <p:ph type="title"/>
          </p:nvPr>
        </p:nvSpPr>
        <p:spPr/>
        <p:txBody>
          <a:bodyPr/>
          <a:lstStyle/>
          <a:p>
            <a:endParaRPr lang="en-PK"/>
          </a:p>
        </p:txBody>
      </p:sp>
      <p:pic>
        <p:nvPicPr>
          <p:cNvPr id="4" name="Content Placeholder 3">
            <a:extLst>
              <a:ext uri="{FF2B5EF4-FFF2-40B4-BE49-F238E27FC236}">
                <a16:creationId xmlns:a16="http://schemas.microsoft.com/office/drawing/2014/main" id="{2D0800D5-B6B9-9377-8B10-B7B14C5E90AC}"/>
              </a:ext>
            </a:extLst>
          </p:cNvPr>
          <p:cNvPicPr>
            <a:picLocks noGrp="1" noChangeAspect="1"/>
          </p:cNvPicPr>
          <p:nvPr>
            <p:ph idx="1"/>
          </p:nvPr>
        </p:nvPicPr>
        <p:blipFill>
          <a:blip r:embed="rId2"/>
          <a:stretch>
            <a:fillRect/>
          </a:stretch>
        </p:blipFill>
        <p:spPr>
          <a:xfrm>
            <a:off x="2782958" y="2186609"/>
            <a:ext cx="5689530" cy="2957685"/>
          </a:xfrm>
          <a:prstGeom prst="rect">
            <a:avLst/>
          </a:prstGeom>
        </p:spPr>
      </p:pic>
      <p:sp>
        <p:nvSpPr>
          <p:cNvPr id="6" name="TextBox 5">
            <a:extLst>
              <a:ext uri="{FF2B5EF4-FFF2-40B4-BE49-F238E27FC236}">
                <a16:creationId xmlns:a16="http://schemas.microsoft.com/office/drawing/2014/main" id="{F5F53D34-12FC-B192-B727-647B2C826A47}"/>
              </a:ext>
            </a:extLst>
          </p:cNvPr>
          <p:cNvSpPr txBox="1"/>
          <p:nvPr/>
        </p:nvSpPr>
        <p:spPr>
          <a:xfrm>
            <a:off x="1961322" y="5144294"/>
            <a:ext cx="6096000" cy="646331"/>
          </a:xfrm>
          <a:prstGeom prst="rect">
            <a:avLst/>
          </a:prstGeom>
          <a:noFill/>
        </p:spPr>
        <p:txBody>
          <a:bodyPr wrap="square">
            <a:spAutoFit/>
          </a:bodyPr>
          <a:lstStyle/>
          <a:p>
            <a:r>
              <a:rPr lang="en-PK" b="0" i="0" u="none" strike="noStrike" dirty="0">
                <a:solidFill>
                  <a:srgbClr val="000000"/>
                </a:solidFill>
                <a:effectLst/>
                <a:latin typeface="STIXMathJax_Normal-italic"/>
              </a:rPr>
              <a:t>𝑤ℎ𝑒𝑟𝑒</a:t>
            </a:r>
            <a:r>
              <a:rPr lang="en-US" b="0" i="0" u="none" strike="noStrike" dirty="0">
                <a:solidFill>
                  <a:srgbClr val="000000"/>
                </a:solidFill>
                <a:effectLst/>
                <a:latin typeface="STIXMathJax_Normal-italic"/>
              </a:rPr>
              <a:t> </a:t>
            </a:r>
            <a:r>
              <a:rPr lang="en-PK" b="0" i="0" u="none" strike="noStrike" dirty="0">
                <a:solidFill>
                  <a:srgbClr val="000000"/>
                </a:solidFill>
                <a:effectLst/>
                <a:latin typeface="STIXMathJax_Normal-italic"/>
              </a:rPr>
              <a:t>𝑒</a:t>
            </a:r>
            <a:r>
              <a:rPr lang="en-PK" b="0" i="0" u="none" strike="noStrike" dirty="0">
                <a:solidFill>
                  <a:srgbClr val="000000"/>
                </a:solidFill>
                <a:effectLst/>
                <a:latin typeface="STIXMathJax_Main"/>
              </a:rPr>
              <a:t>=</a:t>
            </a:r>
            <a:r>
              <a:rPr lang="en-PK" b="0" i="0" u="none" strike="noStrike" dirty="0">
                <a:solidFill>
                  <a:srgbClr val="000000"/>
                </a:solidFill>
                <a:effectLst/>
                <a:latin typeface="STIXMathJax_Normal-italic"/>
              </a:rPr>
              <a:t>𝑦</a:t>
            </a:r>
            <a:r>
              <a:rPr lang="en-PK" b="0" i="0" u="none" strike="noStrike" dirty="0">
                <a:solidFill>
                  <a:srgbClr val="000000"/>
                </a:solidFill>
                <a:effectLst/>
                <a:latin typeface="STIXMathJax_Main"/>
              </a:rPr>
              <a:t>−</a:t>
            </a:r>
            <a:r>
              <a:rPr lang="en-PK" b="0" i="0" u="none" strike="noStrike" dirty="0">
                <a:solidFill>
                  <a:srgbClr val="000000"/>
                </a:solidFill>
                <a:effectLst/>
                <a:latin typeface="STIXMathJax_Normal-italic"/>
              </a:rPr>
              <a:t>𝑋𝜃</a:t>
            </a:r>
            <a:br>
              <a:rPr lang="en-PK" dirty="0"/>
            </a:br>
            <a:endParaRPr lang="en-PK" dirty="0"/>
          </a:p>
        </p:txBody>
      </p:sp>
    </p:spTree>
    <p:extLst>
      <p:ext uri="{BB962C8B-B14F-4D97-AF65-F5344CB8AC3E}">
        <p14:creationId xmlns:p14="http://schemas.microsoft.com/office/powerpoint/2010/main" val="3000809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161CB-9161-9331-EA60-5B6EE2331883}"/>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C36EB6FE-C562-D42F-D5FC-0B5E5ECD9410}"/>
              </a:ext>
            </a:extLst>
          </p:cNvPr>
          <p:cNvSpPr>
            <a:spLocks noGrp="1"/>
          </p:cNvSpPr>
          <p:nvPr>
            <p:ph idx="1"/>
          </p:nvPr>
        </p:nvSpPr>
        <p:spPr/>
        <p:txBody>
          <a:bodyPr>
            <a:normAutofit/>
          </a:bodyPr>
          <a:lstStyle/>
          <a:p>
            <a:r>
              <a:rPr lang="en-US" sz="2400" dirty="0"/>
              <a:t>We observe a real-valued input variable x and we wish to use this observation to predict the value of a real-valued target variable t or  𝑓(𝑥)=𝑠𝑖𝑛(2𝜋𝑥) .</a:t>
            </a:r>
          </a:p>
          <a:p>
            <a:r>
              <a:rPr lang="en-US" sz="2400" dirty="0"/>
              <a:t>We use synthetically generated data from the function sin(2πx) with random noise included in the target values.</a:t>
            </a:r>
          </a:p>
          <a:p>
            <a:r>
              <a:rPr lang="en-US" sz="2400" dirty="0"/>
              <a:t>A small level of random noise having a Gaussian distribution</a:t>
            </a:r>
          </a:p>
          <a:p>
            <a:r>
              <a:rPr lang="en-US" sz="2400" dirty="0"/>
              <a:t>We have a training set comprising N observations of x, written  𝑥≡(𝑥1,...,𝑥𝑁)𝑇 , together with corresponding observations of the values of f(x), denoted  𝑓(𝑥)≡(𝑓(𝑥1),...,𝑓(𝑥𝑁)𝑇 .</a:t>
            </a:r>
          </a:p>
          <a:p>
            <a:r>
              <a:rPr lang="en-US" sz="2400" dirty="0"/>
              <a:t>Our goal is to predict the value of t for some new value of x</a:t>
            </a:r>
          </a:p>
          <a:p>
            <a:endParaRPr lang="en-PK" sz="2400" dirty="0"/>
          </a:p>
        </p:txBody>
      </p:sp>
      <p:sp>
        <p:nvSpPr>
          <p:cNvPr id="5" name="Rectangle 2">
            <a:extLst>
              <a:ext uri="{FF2B5EF4-FFF2-40B4-BE49-F238E27FC236}">
                <a16:creationId xmlns:a16="http://schemas.microsoft.com/office/drawing/2014/main" id="{A6483F01-DB71-3931-C83C-BE5B3D8BB03E}"/>
              </a:ext>
            </a:extLst>
          </p:cNvPr>
          <p:cNvSpPr>
            <a:spLocks noChangeArrowheads="1"/>
          </p:cNvSpPr>
          <p:nvPr/>
        </p:nvSpPr>
        <p:spPr bwMode="auto">
          <a:xfrm>
            <a:off x="1404730" y="5669132"/>
            <a:ext cx="4483920"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000" b="1" i="0" u="none" strike="noStrike" cap="none" normalizeH="0" baseline="0" dirty="0">
                <a:ln>
                  <a:noFill/>
                </a:ln>
                <a:solidFill>
                  <a:srgbClr val="000000"/>
                </a:solidFill>
                <a:effectLst/>
                <a:latin typeface="Helvetica Neue"/>
              </a:rPr>
              <a:t>Model:</a:t>
            </a:r>
            <a:r>
              <a:rPr lang="en-US" altLang="en-PK" sz="2000" dirty="0"/>
              <a:t> </a:t>
            </a:r>
            <a:r>
              <a:rPr kumimoji="0" lang="en-PK" altLang="en-PK" sz="2000" b="0" i="0" u="none" strike="noStrike" cap="none" normalizeH="0" baseline="0" dirty="0">
                <a:ln>
                  <a:noFill/>
                </a:ln>
                <a:solidFill>
                  <a:srgbClr val="000000"/>
                </a:solidFill>
                <a:effectLst/>
                <a:latin typeface="STIXMathJax_Normal-italic"/>
              </a:rPr>
              <a:t>𝑓</a:t>
            </a:r>
            <a:r>
              <a:rPr kumimoji="0" lang="en-PK" altLang="en-PK" sz="2000" b="0" i="0" u="none" strike="noStrike" cap="none" normalizeH="0" baseline="0" dirty="0">
                <a:ln>
                  <a:noFill/>
                </a:ln>
                <a:solidFill>
                  <a:srgbClr val="000000"/>
                </a:solidFill>
                <a:effectLst/>
                <a:latin typeface="STIXMathJax_Main"/>
              </a:rPr>
              <a:t>̂ (</a:t>
            </a:r>
            <a:r>
              <a:rPr kumimoji="0" lang="en-PK" altLang="en-PK" sz="2000" b="0" i="0" u="none" strike="noStrike" cap="none" normalizeH="0" baseline="0" dirty="0">
                <a:ln>
                  <a:noFill/>
                </a:ln>
                <a:solidFill>
                  <a:srgbClr val="000000"/>
                </a:solidFill>
                <a:effectLst/>
                <a:latin typeface="STIXMathJax_Normal-italic"/>
              </a:rPr>
              <a:t>𝑥</a:t>
            </a:r>
            <a:r>
              <a:rPr kumimoji="0" lang="en-PK" altLang="en-PK" sz="2000" b="0" i="0" u="none" strike="noStrike" cap="none" normalizeH="0" baseline="0" dirty="0">
                <a:ln>
                  <a:noFill/>
                </a:ln>
                <a:solidFill>
                  <a:srgbClr val="000000"/>
                </a:solidFill>
                <a:effectLst/>
                <a:latin typeface="STIXMathJax_Main"/>
              </a:rPr>
              <a:t>,</a:t>
            </a:r>
            <a:r>
              <a:rPr kumimoji="0" lang="en-PK" altLang="en-PK" sz="2000" b="0" i="0" u="none" strike="noStrike" cap="none" normalizeH="0" baseline="0" dirty="0">
                <a:ln>
                  <a:noFill/>
                </a:ln>
                <a:solidFill>
                  <a:srgbClr val="000000"/>
                </a:solidFill>
                <a:effectLst/>
                <a:latin typeface="STIXMathJax_Normal-italic"/>
              </a:rPr>
              <a:t>𝜃</a:t>
            </a:r>
            <a:r>
              <a:rPr kumimoji="0" lang="en-PK" altLang="en-PK" sz="2000" b="0" i="0" u="none" strike="noStrike" cap="none" normalizeH="0" baseline="0" dirty="0">
                <a:ln>
                  <a:noFill/>
                </a:ln>
                <a:solidFill>
                  <a:srgbClr val="000000"/>
                </a:solidFill>
                <a:effectLst/>
                <a:latin typeface="STIXMathJax_Main"/>
              </a:rPr>
              <a:t>)=</a:t>
            </a:r>
            <a:r>
              <a:rPr kumimoji="0" lang="en-PK" altLang="en-PK" sz="2000" b="0" i="0" u="none" strike="noStrike" cap="none" normalizeH="0" baseline="0" dirty="0">
                <a:ln>
                  <a:noFill/>
                </a:ln>
                <a:solidFill>
                  <a:srgbClr val="000000"/>
                </a:solidFill>
                <a:effectLst/>
                <a:latin typeface="STIXMathJax_Normal-italic"/>
              </a:rPr>
              <a:t>𝜃</a:t>
            </a:r>
            <a:r>
              <a:rPr kumimoji="0" lang="en-PK" altLang="en-PK" sz="2000" b="0" i="0" u="none" strike="noStrike" cap="none" normalizeH="0" baseline="0" dirty="0">
                <a:ln>
                  <a:noFill/>
                </a:ln>
                <a:solidFill>
                  <a:srgbClr val="000000"/>
                </a:solidFill>
                <a:effectLst/>
                <a:latin typeface="STIXMathJax_Main"/>
              </a:rPr>
              <a:t>0+</a:t>
            </a:r>
            <a:r>
              <a:rPr kumimoji="0" lang="en-PK" altLang="en-PK" sz="2000" b="0" i="0" u="none" strike="noStrike" cap="none" normalizeH="0" baseline="0" dirty="0">
                <a:ln>
                  <a:noFill/>
                </a:ln>
                <a:solidFill>
                  <a:srgbClr val="000000"/>
                </a:solidFill>
                <a:effectLst/>
                <a:latin typeface="STIXMathJax_Normal-italic"/>
              </a:rPr>
              <a:t>𝜃</a:t>
            </a:r>
            <a:r>
              <a:rPr kumimoji="0" lang="en-PK" altLang="en-PK" sz="2000" b="0" i="0" u="none" strike="noStrike" cap="none" normalizeH="0" baseline="0" dirty="0">
                <a:ln>
                  <a:noFill/>
                </a:ln>
                <a:solidFill>
                  <a:srgbClr val="000000"/>
                </a:solidFill>
                <a:effectLst/>
                <a:latin typeface="STIXMathJax_Main"/>
              </a:rPr>
              <a:t>1</a:t>
            </a:r>
            <a:r>
              <a:rPr kumimoji="0" lang="en-PK" altLang="en-PK" sz="2000" b="0" i="0" u="none" strike="noStrike" cap="none" normalizeH="0" baseline="0" dirty="0">
                <a:ln>
                  <a:noFill/>
                </a:ln>
                <a:solidFill>
                  <a:srgbClr val="000000"/>
                </a:solidFill>
                <a:effectLst/>
                <a:latin typeface="STIXMathJax_Normal-italic"/>
              </a:rPr>
              <a:t>𝑥</a:t>
            </a:r>
            <a:r>
              <a:rPr kumimoji="0" lang="en-PK" altLang="en-PK" sz="2000" b="0" i="0" u="none" strike="noStrike" cap="none" normalizeH="0" baseline="0" dirty="0">
                <a:ln>
                  <a:noFill/>
                </a:ln>
                <a:solidFill>
                  <a:srgbClr val="000000"/>
                </a:solidFill>
                <a:effectLst/>
                <a:latin typeface="STIXMathJax_Main"/>
              </a:rPr>
              <a:t>+</a:t>
            </a:r>
            <a:r>
              <a:rPr kumimoji="0" lang="en-PK" altLang="en-PK" sz="2000" b="0" i="0" u="none" strike="noStrike" cap="none" normalizeH="0" baseline="0" dirty="0">
                <a:ln>
                  <a:noFill/>
                </a:ln>
                <a:solidFill>
                  <a:srgbClr val="000000"/>
                </a:solidFill>
                <a:effectLst/>
                <a:latin typeface="STIXMathJax_Normal-italic"/>
              </a:rPr>
              <a:t>𝜃</a:t>
            </a:r>
            <a:r>
              <a:rPr kumimoji="0" lang="en-PK" altLang="en-PK" sz="2000" b="0" i="0" u="none" strike="noStrike" cap="none" normalizeH="0" baseline="0" dirty="0">
                <a:ln>
                  <a:noFill/>
                </a:ln>
                <a:solidFill>
                  <a:srgbClr val="000000"/>
                </a:solidFill>
                <a:effectLst/>
                <a:latin typeface="STIXMathJax_Main"/>
              </a:rPr>
              <a:t>2</a:t>
            </a:r>
            <a:r>
              <a:rPr kumimoji="0" lang="en-PK" altLang="en-PK" sz="2000" b="0" i="0" u="none" strike="noStrike" cap="none" normalizeH="0" baseline="0" dirty="0">
                <a:ln>
                  <a:noFill/>
                </a:ln>
                <a:solidFill>
                  <a:srgbClr val="000000"/>
                </a:solidFill>
                <a:effectLst/>
                <a:latin typeface="STIXMathJax_Normal-italic"/>
              </a:rPr>
              <a:t>𝑥</a:t>
            </a:r>
            <a:r>
              <a:rPr kumimoji="0" lang="en-PK" altLang="en-PK" sz="2000" b="0" i="0" u="none" strike="noStrike" cap="none" normalizeH="0" baseline="0" dirty="0">
                <a:ln>
                  <a:noFill/>
                </a:ln>
                <a:solidFill>
                  <a:srgbClr val="000000"/>
                </a:solidFill>
                <a:effectLst/>
                <a:latin typeface="STIXMathJax_Main"/>
              </a:rPr>
              <a:t>2+....+</a:t>
            </a:r>
            <a:r>
              <a:rPr kumimoji="0" lang="en-PK" altLang="en-PK" sz="2000" b="0" i="0" u="none" strike="noStrike" cap="none" normalizeH="0" baseline="0" dirty="0">
                <a:ln>
                  <a:noFill/>
                </a:ln>
                <a:solidFill>
                  <a:srgbClr val="000000"/>
                </a:solidFill>
                <a:effectLst/>
                <a:latin typeface="STIXMathJax_Normal-italic"/>
              </a:rPr>
              <a:t>𝜃𝑖𝑥𝑀</a:t>
            </a:r>
            <a:endParaRPr kumimoji="0" lang="en-PK" altLang="en-PK"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PK" altLang="en-PK" sz="2000" b="0" i="0" u="none" strike="noStrike" cap="none" normalizeH="0" baseline="0" dirty="0">
                <a:ln>
                  <a:noFill/>
                </a:ln>
                <a:solidFill>
                  <a:schemeClr val="tx1"/>
                </a:solidFill>
                <a:effectLst/>
              </a:rPr>
            </a:br>
            <a:endParaRPr kumimoji="0" lang="en-PK" altLang="en-PK"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245010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26361-8C6D-296B-F9AC-5BCC248CA288}"/>
              </a:ext>
            </a:extLst>
          </p:cNvPr>
          <p:cNvSpPr>
            <a:spLocks noGrp="1"/>
          </p:cNvSpPr>
          <p:nvPr>
            <p:ph type="title"/>
          </p:nvPr>
        </p:nvSpPr>
        <p:spPr/>
        <p:txBody>
          <a:bodyPr/>
          <a:lstStyle/>
          <a:p>
            <a:r>
              <a:rPr lang="en-US" dirty="0"/>
              <a:t>Continue…</a:t>
            </a:r>
            <a:endParaRPr lang="en-PK" dirty="0"/>
          </a:p>
        </p:txBody>
      </p:sp>
      <p:sp>
        <p:nvSpPr>
          <p:cNvPr id="3" name="Content Placeholder 2">
            <a:extLst>
              <a:ext uri="{FF2B5EF4-FFF2-40B4-BE49-F238E27FC236}">
                <a16:creationId xmlns:a16="http://schemas.microsoft.com/office/drawing/2014/main" id="{F7981409-E401-A0AC-E139-A8BE4FEE59CE}"/>
              </a:ext>
            </a:extLst>
          </p:cNvPr>
          <p:cNvSpPr>
            <a:spLocks noGrp="1"/>
          </p:cNvSpPr>
          <p:nvPr>
            <p:ph idx="1"/>
          </p:nvPr>
        </p:nvSpPr>
        <p:spPr/>
        <p:txBody>
          <a:bodyPr>
            <a:normAutofit fontScale="92500" lnSpcReduction="20000"/>
          </a:bodyPr>
          <a:lstStyle/>
          <a:p>
            <a:r>
              <a:rPr lang="en-US" dirty="0"/>
              <a:t>The values of the coefficients will be determined by fitting the polynomial to the training data.</a:t>
            </a:r>
          </a:p>
          <a:p>
            <a:r>
              <a:rPr lang="en-US" dirty="0"/>
              <a:t>This can be done by minimizing an error function that measures the misfit between the function  𝑦(𝑥,𝐰)  or  𝑓̂ (𝑥,𝜃) , for any given value of  𝑤 , and the training set data points.</a:t>
            </a:r>
          </a:p>
          <a:p>
            <a:r>
              <a:rPr lang="en-US" dirty="0"/>
              <a:t>We can solve the curve fitting problem by choosing the value of w for which 𝐿(𝑤) or 𝐿(𝜃)is as small as possible.</a:t>
            </a:r>
          </a:p>
          <a:p>
            <a:r>
              <a:rPr lang="en-US" dirty="0"/>
              <a:t>Since the error function is a quadratic function of the coefficients w, its derivatives with respect to the coefficients will be linear in the elements of w, and so the minimization of the error function has a unique solution, denoted by 𝑤∗ or 𝜃∗.</a:t>
            </a:r>
          </a:p>
          <a:p>
            <a:r>
              <a:rPr lang="en-US" dirty="0"/>
              <a:t>The resulting polynomial is given by the function 𝑦(𝑥,𝑤∗) or 𝑓̂ (𝑥,𝜃∗).</a:t>
            </a:r>
            <a:endParaRPr lang="en-PK" dirty="0"/>
          </a:p>
        </p:txBody>
      </p:sp>
    </p:spTree>
    <p:extLst>
      <p:ext uri="{BB962C8B-B14F-4D97-AF65-F5344CB8AC3E}">
        <p14:creationId xmlns:p14="http://schemas.microsoft.com/office/powerpoint/2010/main" val="1401505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83CD7-1784-AC68-84D2-5C9B2794E2C2}"/>
              </a:ext>
            </a:extLst>
          </p:cNvPr>
          <p:cNvSpPr>
            <a:spLocks noGrp="1"/>
          </p:cNvSpPr>
          <p:nvPr>
            <p:ph type="title"/>
          </p:nvPr>
        </p:nvSpPr>
        <p:spPr/>
        <p:txBody>
          <a:bodyPr/>
          <a:lstStyle/>
          <a:p>
            <a:r>
              <a:rPr lang="en-US" dirty="0"/>
              <a:t>continue</a:t>
            </a:r>
            <a:endParaRPr lang="en-PK" dirty="0"/>
          </a:p>
        </p:txBody>
      </p:sp>
      <p:sp>
        <p:nvSpPr>
          <p:cNvPr id="3" name="Content Placeholder 2">
            <a:extLst>
              <a:ext uri="{FF2B5EF4-FFF2-40B4-BE49-F238E27FC236}">
                <a16:creationId xmlns:a16="http://schemas.microsoft.com/office/drawing/2014/main" id="{FD0ACA42-4BB0-6A76-9C81-D2A6CF03B743}"/>
              </a:ext>
            </a:extLst>
          </p:cNvPr>
          <p:cNvSpPr>
            <a:spLocks noGrp="1"/>
          </p:cNvSpPr>
          <p:nvPr>
            <p:ph idx="1"/>
          </p:nvPr>
        </p:nvSpPr>
        <p:spPr/>
        <p:txBody>
          <a:bodyPr/>
          <a:lstStyle/>
          <a:p>
            <a:r>
              <a:rPr lang="en-US" b="0" i="0" dirty="0">
                <a:solidFill>
                  <a:srgbClr val="000000"/>
                </a:solidFill>
                <a:effectLst/>
                <a:latin typeface="Helvetica Neue"/>
              </a:rPr>
              <a:t>The polynomial degree M is the hyper-parameter of our model, like we had k in </a:t>
            </a:r>
            <a:r>
              <a:rPr lang="en-US" b="0" i="0" dirty="0" err="1">
                <a:solidFill>
                  <a:srgbClr val="000000"/>
                </a:solidFill>
                <a:effectLst/>
                <a:latin typeface="Helvetica Neue"/>
              </a:rPr>
              <a:t>kNN</a:t>
            </a:r>
            <a:r>
              <a:rPr lang="en-US" b="0" i="0" dirty="0">
                <a:solidFill>
                  <a:srgbClr val="000000"/>
                </a:solidFill>
                <a:effectLst/>
                <a:latin typeface="Helvetica Neue"/>
              </a:rPr>
              <a:t>, Solution 2: Take more data points to avoid over-</a:t>
            </a:r>
            <a:r>
              <a:rPr lang="en-US" b="0" i="0" dirty="0" err="1">
                <a:solidFill>
                  <a:srgbClr val="000000"/>
                </a:solidFill>
                <a:effectLst/>
                <a:latin typeface="Helvetica Neue"/>
              </a:rPr>
              <a:t>fittingand</a:t>
            </a:r>
            <a:r>
              <a:rPr lang="en-US" b="0" i="0" dirty="0">
                <a:solidFill>
                  <a:srgbClr val="000000"/>
                </a:solidFill>
                <a:effectLst/>
                <a:latin typeface="Helvetica Neue"/>
              </a:rPr>
              <a:t> controls the complexity of the model.</a:t>
            </a:r>
            <a:endParaRPr lang="en-PK" dirty="0"/>
          </a:p>
        </p:txBody>
      </p:sp>
    </p:spTree>
    <p:extLst>
      <p:ext uri="{BB962C8B-B14F-4D97-AF65-F5344CB8AC3E}">
        <p14:creationId xmlns:p14="http://schemas.microsoft.com/office/powerpoint/2010/main" val="2705368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FF9C6-08F1-EA46-1689-1EF221737D06}"/>
              </a:ext>
            </a:extLst>
          </p:cNvPr>
          <p:cNvSpPr>
            <a:spLocks noGrp="1"/>
          </p:cNvSpPr>
          <p:nvPr>
            <p:ph type="title"/>
          </p:nvPr>
        </p:nvSpPr>
        <p:spPr/>
        <p:txBody>
          <a:bodyPr>
            <a:noAutofit/>
          </a:bodyPr>
          <a:lstStyle/>
          <a:p>
            <a:pPr algn="ctr"/>
            <a:br>
              <a:rPr lang="en-US" b="1" dirty="0"/>
            </a:br>
            <a:r>
              <a:rPr lang="en-US" b="1" dirty="0"/>
              <a:t>Polynomial Regression : How to Handle Overfitting?</a:t>
            </a:r>
            <a:br>
              <a:rPr lang="en-US" b="1" dirty="0"/>
            </a:br>
            <a:endParaRPr lang="en-PK" b="1" dirty="0"/>
          </a:p>
        </p:txBody>
      </p:sp>
      <p:sp>
        <p:nvSpPr>
          <p:cNvPr id="3" name="Content Placeholder 2">
            <a:extLst>
              <a:ext uri="{FF2B5EF4-FFF2-40B4-BE49-F238E27FC236}">
                <a16:creationId xmlns:a16="http://schemas.microsoft.com/office/drawing/2014/main" id="{79AA4437-9D70-A4A7-BD8D-5CF5FF267D05}"/>
              </a:ext>
            </a:extLst>
          </p:cNvPr>
          <p:cNvSpPr>
            <a:spLocks noGrp="1"/>
          </p:cNvSpPr>
          <p:nvPr>
            <p:ph idx="1"/>
          </p:nvPr>
        </p:nvSpPr>
        <p:spPr/>
        <p:txBody>
          <a:bodyPr>
            <a:normAutofit fontScale="85000" lnSpcReduction="20000"/>
          </a:bodyPr>
          <a:lstStyle/>
          <a:p>
            <a:r>
              <a:rPr lang="en-US" dirty="0"/>
              <a:t>The polynomial degree M is the hyper-parameter of our model, like we had k in </a:t>
            </a:r>
            <a:r>
              <a:rPr lang="en-US" dirty="0" err="1"/>
              <a:t>kNN</a:t>
            </a:r>
            <a:r>
              <a:rPr lang="en-US" dirty="0"/>
              <a:t>, Solution 2: Take more data points to avoid over-</a:t>
            </a:r>
            <a:r>
              <a:rPr lang="en-US" dirty="0" err="1"/>
              <a:t>fittingand</a:t>
            </a:r>
            <a:r>
              <a:rPr lang="en-US" dirty="0"/>
              <a:t> controls the complexity of the model.</a:t>
            </a:r>
          </a:p>
          <a:p>
            <a:r>
              <a:rPr lang="en-US" dirty="0"/>
              <a:t>The  0𝑡ℎ  order (M=0) and first order (M=1) polynomials give rather poor fits to the data and consequently rather poor representations of the function sin(2πx).</a:t>
            </a:r>
          </a:p>
          <a:p>
            <a:r>
              <a:rPr lang="en-US" dirty="0"/>
              <a:t>The third order (M=3) polynomial seems to give the best fit to the function sin(2πx) of the examples.</a:t>
            </a:r>
          </a:p>
          <a:p>
            <a:r>
              <a:rPr lang="en-US" dirty="0"/>
              <a:t>When we go to a much higher order polynomial (M=9), we obtain an excellent fit to the training data.</a:t>
            </a:r>
          </a:p>
          <a:p>
            <a:r>
              <a:rPr lang="en-US" dirty="0"/>
              <a:t>In fact, the polynomial passes exactly through each data point means we have zero residual error , that is ,  𝐿(𝑤∗)=0  or  𝐿(𝜃∗)=0 .</a:t>
            </a:r>
          </a:p>
          <a:p>
            <a:r>
              <a:rPr lang="en-US" dirty="0"/>
              <a:t>If we stick with M=3 model, this is the restriction on the number of parameters.</a:t>
            </a:r>
          </a:p>
          <a:p>
            <a:r>
              <a:rPr lang="en-US" dirty="0"/>
              <a:t>We encounter overfitting for M=9 because we do not have sufficient data.</a:t>
            </a:r>
          </a:p>
          <a:p>
            <a:endParaRPr lang="en-PK" dirty="0"/>
          </a:p>
        </p:txBody>
      </p:sp>
    </p:spTree>
    <p:extLst>
      <p:ext uri="{BB962C8B-B14F-4D97-AF65-F5344CB8AC3E}">
        <p14:creationId xmlns:p14="http://schemas.microsoft.com/office/powerpoint/2010/main" val="405242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7EB4C-B58B-BD57-70A7-7FDA432A653D}"/>
              </a:ext>
            </a:extLst>
          </p:cNvPr>
          <p:cNvSpPr>
            <a:spLocks noGrp="1"/>
          </p:cNvSpPr>
          <p:nvPr>
            <p:ph type="title"/>
          </p:nvPr>
        </p:nvSpPr>
        <p:spPr/>
        <p:txBody>
          <a:bodyPr/>
          <a:lstStyle/>
          <a:p>
            <a:r>
              <a:rPr lang="en-US" b="1" dirty="0"/>
              <a:t>Underfitting</a:t>
            </a:r>
            <a:endParaRPr lang="en-PK" b="1" dirty="0"/>
          </a:p>
        </p:txBody>
      </p:sp>
      <p:sp>
        <p:nvSpPr>
          <p:cNvPr id="3" name="Content Placeholder 2">
            <a:extLst>
              <a:ext uri="{FF2B5EF4-FFF2-40B4-BE49-F238E27FC236}">
                <a16:creationId xmlns:a16="http://schemas.microsoft.com/office/drawing/2014/main" id="{53E47A0C-5DF7-2AD2-82EE-2ADF1FDF9154}"/>
              </a:ext>
            </a:extLst>
          </p:cNvPr>
          <p:cNvSpPr>
            <a:spLocks noGrp="1"/>
          </p:cNvSpPr>
          <p:nvPr>
            <p:ph idx="1"/>
          </p:nvPr>
        </p:nvSpPr>
        <p:spPr>
          <a:xfrm>
            <a:off x="838200" y="1984651"/>
            <a:ext cx="10515600" cy="4351338"/>
          </a:xfrm>
        </p:spPr>
        <p:txBody>
          <a:bodyPr/>
          <a:lstStyle/>
          <a:p>
            <a:r>
              <a:rPr lang="en-US" b="1" i="0" dirty="0">
                <a:solidFill>
                  <a:srgbClr val="000000"/>
                </a:solidFill>
                <a:effectLst/>
                <a:latin typeface="Helvetica Neue"/>
              </a:rPr>
              <a:t>Underfitting</a:t>
            </a:r>
            <a:r>
              <a:rPr lang="en-US" b="0" i="0" dirty="0">
                <a:solidFill>
                  <a:srgbClr val="000000"/>
                </a:solidFill>
                <a:effectLst/>
                <a:latin typeface="Helvetica Neue"/>
              </a:rPr>
              <a:t> occurs when the model is too simple and cannot capture the underlying pattern in the data, resulting in poor performance on both the training and test sets. Underfitting can be caused by high bias and low variance. A model with high bias is unable to fit the training data well and may perform poorly on both the training and test sets.</a:t>
            </a:r>
            <a:endParaRPr lang="en-PK" dirty="0"/>
          </a:p>
        </p:txBody>
      </p:sp>
    </p:spTree>
    <p:extLst>
      <p:ext uri="{BB962C8B-B14F-4D97-AF65-F5344CB8AC3E}">
        <p14:creationId xmlns:p14="http://schemas.microsoft.com/office/powerpoint/2010/main" val="3709786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1A625-1073-79D3-4507-4F4E08E10232}"/>
              </a:ext>
            </a:extLst>
          </p:cNvPr>
          <p:cNvSpPr>
            <a:spLocks noGrp="1"/>
          </p:cNvSpPr>
          <p:nvPr>
            <p:ph type="title"/>
          </p:nvPr>
        </p:nvSpPr>
        <p:spPr/>
        <p:txBody>
          <a:bodyPr/>
          <a:lstStyle/>
          <a:p>
            <a:r>
              <a:rPr lang="en-US" b="1" i="0" dirty="0">
                <a:solidFill>
                  <a:srgbClr val="000000"/>
                </a:solidFill>
                <a:effectLst/>
                <a:latin typeface="Helvetica Neue"/>
              </a:rPr>
              <a:t>Bias and Variance</a:t>
            </a:r>
            <a:br>
              <a:rPr lang="en-US" b="1" i="0" dirty="0">
                <a:solidFill>
                  <a:srgbClr val="000000"/>
                </a:solidFill>
                <a:effectLst/>
                <a:latin typeface="Helvetica Neue"/>
              </a:rPr>
            </a:br>
            <a:endParaRPr lang="en-PK" dirty="0"/>
          </a:p>
        </p:txBody>
      </p:sp>
      <p:sp>
        <p:nvSpPr>
          <p:cNvPr id="3" name="Content Placeholder 2">
            <a:extLst>
              <a:ext uri="{FF2B5EF4-FFF2-40B4-BE49-F238E27FC236}">
                <a16:creationId xmlns:a16="http://schemas.microsoft.com/office/drawing/2014/main" id="{895D9554-8A22-3A78-BEE2-7860DF0017CD}"/>
              </a:ext>
            </a:extLst>
          </p:cNvPr>
          <p:cNvSpPr>
            <a:spLocks noGrp="1"/>
          </p:cNvSpPr>
          <p:nvPr>
            <p:ph idx="1"/>
          </p:nvPr>
        </p:nvSpPr>
        <p:spPr/>
        <p:txBody>
          <a:bodyPr>
            <a:normAutofit lnSpcReduction="10000"/>
          </a:bodyPr>
          <a:lstStyle/>
          <a:p>
            <a:pPr algn="l"/>
            <a:r>
              <a:rPr lang="en-US" b="0" i="0" dirty="0">
                <a:solidFill>
                  <a:srgbClr val="000000"/>
                </a:solidFill>
                <a:effectLst/>
                <a:latin typeface="Helvetica Neue"/>
              </a:rPr>
              <a:t>In regression, bias and variance are two types of error that can affect the performance of a model.</a:t>
            </a:r>
          </a:p>
          <a:p>
            <a:pPr algn="l"/>
            <a:r>
              <a:rPr lang="en-US" b="1" i="0" dirty="0">
                <a:solidFill>
                  <a:srgbClr val="000000"/>
                </a:solidFill>
                <a:effectLst/>
                <a:latin typeface="Helvetica Neue"/>
              </a:rPr>
              <a:t>Bias</a:t>
            </a:r>
            <a:r>
              <a:rPr lang="en-US" b="0" i="0" dirty="0">
                <a:solidFill>
                  <a:srgbClr val="000000"/>
                </a:solidFill>
                <a:effectLst/>
                <a:latin typeface="Helvetica Neue"/>
              </a:rPr>
              <a:t> refers to the difference between the average prediction of a model and the true value of the target. A model with high bias is prone to underfitting, which means that it does not capture the underlying pattern in the data and performs poorly on both the training and test sets.</a:t>
            </a:r>
          </a:p>
          <a:p>
            <a:pPr algn="l"/>
            <a:r>
              <a:rPr lang="en-US" b="1" i="0" dirty="0">
                <a:solidFill>
                  <a:srgbClr val="000000"/>
                </a:solidFill>
                <a:effectLst/>
                <a:latin typeface="Helvetica Neue"/>
              </a:rPr>
              <a:t>Variance</a:t>
            </a:r>
            <a:r>
              <a:rPr lang="en-US" b="0" i="0" dirty="0">
                <a:solidFill>
                  <a:srgbClr val="000000"/>
                </a:solidFill>
                <a:effectLst/>
                <a:latin typeface="Helvetica Neue"/>
              </a:rPr>
              <a:t> refers to the variability of the model's predictions for a given input. A model with high variance is prone to overfitting, which means that it fits the training data too closely and performs poorly on new data.</a:t>
            </a:r>
          </a:p>
          <a:p>
            <a:endParaRPr lang="en-PK" dirty="0"/>
          </a:p>
        </p:txBody>
      </p:sp>
    </p:spTree>
    <p:extLst>
      <p:ext uri="{BB962C8B-B14F-4D97-AF65-F5344CB8AC3E}">
        <p14:creationId xmlns:p14="http://schemas.microsoft.com/office/powerpoint/2010/main" val="2925869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71871-8173-D28E-86D3-50354B75DB27}"/>
              </a:ext>
            </a:extLst>
          </p:cNvPr>
          <p:cNvSpPr>
            <a:spLocks noGrp="1"/>
          </p:cNvSpPr>
          <p:nvPr>
            <p:ph type="title"/>
          </p:nvPr>
        </p:nvSpPr>
        <p:spPr/>
        <p:txBody>
          <a:bodyPr/>
          <a:lstStyle/>
          <a:p>
            <a:r>
              <a:rPr lang="en-US" dirty="0"/>
              <a:t>Continue…</a:t>
            </a:r>
            <a:endParaRPr lang="en-PK" dirty="0"/>
          </a:p>
        </p:txBody>
      </p:sp>
      <p:pic>
        <p:nvPicPr>
          <p:cNvPr id="6" name="Content Placeholder 5">
            <a:extLst>
              <a:ext uri="{FF2B5EF4-FFF2-40B4-BE49-F238E27FC236}">
                <a16:creationId xmlns:a16="http://schemas.microsoft.com/office/drawing/2014/main" id="{303A9FDA-F1CA-1691-22BC-EF88A3AC233A}"/>
              </a:ext>
            </a:extLst>
          </p:cNvPr>
          <p:cNvPicPr>
            <a:picLocks noGrp="1" noChangeAspect="1"/>
          </p:cNvPicPr>
          <p:nvPr>
            <p:ph idx="1"/>
          </p:nvPr>
        </p:nvPicPr>
        <p:blipFill>
          <a:blip r:embed="rId2"/>
          <a:stretch>
            <a:fillRect/>
          </a:stretch>
        </p:blipFill>
        <p:spPr>
          <a:xfrm>
            <a:off x="2143125" y="2067340"/>
            <a:ext cx="7905750" cy="3472242"/>
          </a:xfrm>
          <a:prstGeom prst="rect">
            <a:avLst/>
          </a:prstGeom>
        </p:spPr>
      </p:pic>
    </p:spTree>
    <p:extLst>
      <p:ext uri="{BB962C8B-B14F-4D97-AF65-F5344CB8AC3E}">
        <p14:creationId xmlns:p14="http://schemas.microsoft.com/office/powerpoint/2010/main" val="791853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38A4B-7554-31FF-BABA-57464E27B982}"/>
              </a:ext>
            </a:extLst>
          </p:cNvPr>
          <p:cNvSpPr>
            <a:spLocks noGrp="1"/>
          </p:cNvSpPr>
          <p:nvPr>
            <p:ph type="title"/>
          </p:nvPr>
        </p:nvSpPr>
        <p:spPr/>
        <p:txBody>
          <a:bodyPr/>
          <a:lstStyle/>
          <a:p>
            <a:r>
              <a:rPr lang="en-US" b="1" dirty="0"/>
              <a:t>Graphical Representation</a:t>
            </a:r>
            <a:endParaRPr lang="en-PK" b="1" dirty="0"/>
          </a:p>
        </p:txBody>
      </p:sp>
      <p:pic>
        <p:nvPicPr>
          <p:cNvPr id="5" name="Content Placeholder 4">
            <a:extLst>
              <a:ext uri="{FF2B5EF4-FFF2-40B4-BE49-F238E27FC236}">
                <a16:creationId xmlns:a16="http://schemas.microsoft.com/office/drawing/2014/main" id="{11857CB5-6639-BB49-8B3C-38BB49E8E40E}"/>
              </a:ext>
            </a:extLst>
          </p:cNvPr>
          <p:cNvPicPr>
            <a:picLocks noGrp="1" noChangeAspect="1"/>
          </p:cNvPicPr>
          <p:nvPr>
            <p:ph idx="1"/>
          </p:nvPr>
        </p:nvPicPr>
        <p:blipFill>
          <a:blip r:embed="rId2"/>
          <a:stretch>
            <a:fillRect/>
          </a:stretch>
        </p:blipFill>
        <p:spPr>
          <a:xfrm>
            <a:off x="4084153" y="1825625"/>
            <a:ext cx="4023694" cy="4351338"/>
          </a:xfrm>
          <a:prstGeom prst="rect">
            <a:avLst/>
          </a:prstGeom>
        </p:spPr>
      </p:pic>
    </p:spTree>
    <p:extLst>
      <p:ext uri="{BB962C8B-B14F-4D97-AF65-F5344CB8AC3E}">
        <p14:creationId xmlns:p14="http://schemas.microsoft.com/office/powerpoint/2010/main" val="2888147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E4798-0812-8F00-94C2-1553AF51B28B}"/>
              </a:ext>
            </a:extLst>
          </p:cNvPr>
          <p:cNvSpPr>
            <a:spLocks noGrp="1"/>
          </p:cNvSpPr>
          <p:nvPr>
            <p:ph type="title"/>
          </p:nvPr>
        </p:nvSpPr>
        <p:spPr/>
        <p:txBody>
          <a:bodyPr>
            <a:normAutofit fontScale="90000"/>
          </a:bodyPr>
          <a:lstStyle/>
          <a:p>
            <a:pPr algn="ctr"/>
            <a:br>
              <a:rPr lang="en-US" b="1" i="0" dirty="0">
                <a:solidFill>
                  <a:srgbClr val="000000"/>
                </a:solidFill>
                <a:effectLst/>
                <a:latin typeface="Helvetica Neue"/>
              </a:rPr>
            </a:br>
            <a:r>
              <a:rPr lang="en-US" b="1" i="0" dirty="0">
                <a:solidFill>
                  <a:srgbClr val="000000"/>
                </a:solidFill>
                <a:effectLst/>
                <a:latin typeface="Helvetica Neue"/>
              </a:rPr>
              <a:t>How to overcome Underfitting and overfitting?</a:t>
            </a:r>
            <a:br>
              <a:rPr lang="en-US" b="1" i="0" dirty="0">
                <a:solidFill>
                  <a:srgbClr val="000000"/>
                </a:solidFill>
                <a:effectLst/>
                <a:latin typeface="Helvetica Neue"/>
              </a:rPr>
            </a:br>
            <a:endParaRPr lang="en-PK" dirty="0"/>
          </a:p>
        </p:txBody>
      </p:sp>
      <p:sp>
        <p:nvSpPr>
          <p:cNvPr id="3" name="Content Placeholder 2">
            <a:extLst>
              <a:ext uri="{FF2B5EF4-FFF2-40B4-BE49-F238E27FC236}">
                <a16:creationId xmlns:a16="http://schemas.microsoft.com/office/drawing/2014/main" id="{AF758758-7E21-9EF4-F669-047EEB0E1B68}"/>
              </a:ext>
            </a:extLst>
          </p:cNvPr>
          <p:cNvSpPr>
            <a:spLocks noGrp="1"/>
          </p:cNvSpPr>
          <p:nvPr>
            <p:ph idx="1"/>
          </p:nvPr>
        </p:nvSpPr>
        <p:spPr/>
        <p:txBody>
          <a:bodyPr>
            <a:normAutofit fontScale="92500" lnSpcReduction="10000"/>
          </a:bodyPr>
          <a:lstStyle/>
          <a:p>
            <a:pPr algn="l"/>
            <a:r>
              <a:rPr lang="en-US" b="0" i="0" dirty="0">
                <a:solidFill>
                  <a:srgbClr val="000000"/>
                </a:solidFill>
                <a:effectLst/>
                <a:latin typeface="Helvetica Neue"/>
              </a:rPr>
              <a:t>To address overfitting and underfitting, you can try the following techniques:</a:t>
            </a:r>
          </a:p>
          <a:p>
            <a:pPr algn="l">
              <a:buFont typeface="Arial" panose="020B0604020202020204" pitchFamily="34" charset="0"/>
              <a:buChar char="•"/>
            </a:pPr>
            <a:r>
              <a:rPr lang="en-US" b="1" i="0" dirty="0">
                <a:solidFill>
                  <a:srgbClr val="000000"/>
                </a:solidFill>
                <a:effectLst/>
                <a:latin typeface="Helvetica Neue"/>
              </a:rPr>
              <a:t>Use regularization:</a:t>
            </a:r>
            <a:r>
              <a:rPr lang="en-US" b="0" i="0" dirty="0">
                <a:solidFill>
                  <a:srgbClr val="000000"/>
                </a:solidFill>
                <a:effectLst/>
                <a:latin typeface="Helvetica Neue"/>
              </a:rPr>
              <a:t> Regularization is a technique that adds a penalty to the model's complexity to prevent overfitting.</a:t>
            </a:r>
          </a:p>
          <a:p>
            <a:pPr marL="742950" lvl="1" indent="-285750" algn="l">
              <a:buFont typeface="Arial" panose="020B0604020202020204" pitchFamily="34" charset="0"/>
              <a:buChar char="•"/>
            </a:pPr>
            <a:r>
              <a:rPr lang="en-US" b="0" i="0" dirty="0">
                <a:solidFill>
                  <a:srgbClr val="000000"/>
                </a:solidFill>
                <a:effectLst/>
                <a:latin typeface="Helvetica Neue"/>
              </a:rPr>
              <a:t>Reduce the number of features: Removing unnecessary or correlated features can reduce the model's complexity and prevent overfitting.</a:t>
            </a:r>
          </a:p>
          <a:p>
            <a:pPr marL="742950" lvl="1" indent="-285750" algn="l">
              <a:buFont typeface="Arial" panose="020B0604020202020204" pitchFamily="34" charset="0"/>
              <a:buChar char="•"/>
            </a:pPr>
            <a:r>
              <a:rPr lang="en-US" b="0" i="0" dirty="0">
                <a:solidFill>
                  <a:srgbClr val="000000"/>
                </a:solidFill>
                <a:effectLst/>
                <a:latin typeface="Helvetica Neue"/>
              </a:rPr>
              <a:t>Increase the size of the training set: Increasing the size of the training set can help the model generalize better because it will have more data to learn from.</a:t>
            </a:r>
          </a:p>
          <a:p>
            <a:pPr algn="l">
              <a:buFont typeface="Arial" panose="020B0604020202020204" pitchFamily="34" charset="0"/>
              <a:buChar char="•"/>
            </a:pPr>
            <a:r>
              <a:rPr lang="en-US" b="1" i="0" dirty="0">
                <a:solidFill>
                  <a:srgbClr val="000000"/>
                </a:solidFill>
                <a:effectLst/>
                <a:latin typeface="Helvetica Neue"/>
              </a:rPr>
              <a:t>Use cross-validation:</a:t>
            </a:r>
            <a:r>
              <a:rPr lang="en-US" b="0" i="0" dirty="0">
                <a:solidFill>
                  <a:srgbClr val="000000"/>
                </a:solidFill>
                <a:effectLst/>
                <a:latin typeface="Helvetica Neue"/>
              </a:rPr>
              <a:t> Cross-validation is a technique that divides the training set into multiple folds and uses each fold as a test set to evaluate the model's performance. This can help identify overfitting and improve the model's generalization.</a:t>
            </a:r>
          </a:p>
          <a:p>
            <a:endParaRPr lang="en-PK" dirty="0"/>
          </a:p>
        </p:txBody>
      </p:sp>
    </p:spTree>
    <p:extLst>
      <p:ext uri="{BB962C8B-B14F-4D97-AF65-F5344CB8AC3E}">
        <p14:creationId xmlns:p14="http://schemas.microsoft.com/office/powerpoint/2010/main" val="583621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FE786-A1D8-68BD-9F46-7506FC991920}"/>
              </a:ext>
            </a:extLst>
          </p:cNvPr>
          <p:cNvSpPr>
            <a:spLocks noGrp="1"/>
          </p:cNvSpPr>
          <p:nvPr>
            <p:ph type="title"/>
          </p:nvPr>
        </p:nvSpPr>
        <p:spPr/>
        <p:txBody>
          <a:bodyPr/>
          <a:lstStyle/>
          <a:p>
            <a:pPr algn="ctr"/>
            <a:r>
              <a:rPr lang="en-US" b="1" i="0" dirty="0">
                <a:solidFill>
                  <a:srgbClr val="000000"/>
                </a:solidFill>
                <a:effectLst/>
                <a:latin typeface="Helvetica Neue"/>
              </a:rPr>
              <a:t>How to overcome Underfitting and overfitting?</a:t>
            </a:r>
            <a:endParaRPr lang="en-PK" dirty="0"/>
          </a:p>
        </p:txBody>
      </p:sp>
      <p:sp>
        <p:nvSpPr>
          <p:cNvPr id="3" name="Content Placeholder 2">
            <a:extLst>
              <a:ext uri="{FF2B5EF4-FFF2-40B4-BE49-F238E27FC236}">
                <a16:creationId xmlns:a16="http://schemas.microsoft.com/office/drawing/2014/main" id="{61C79E1C-F159-9754-BDB5-98161DA79415}"/>
              </a:ext>
            </a:extLst>
          </p:cNvPr>
          <p:cNvSpPr>
            <a:spLocks noGrp="1"/>
          </p:cNvSpPr>
          <p:nvPr>
            <p:ph idx="1"/>
          </p:nvPr>
        </p:nvSpPr>
        <p:spPr/>
        <p:txBody>
          <a:bodyPr/>
          <a:lstStyle/>
          <a:p>
            <a:pPr algn="l">
              <a:buFont typeface="Arial" panose="020B0604020202020204" pitchFamily="34" charset="0"/>
              <a:buChar char="•"/>
            </a:pPr>
            <a:r>
              <a:rPr lang="en-US" b="1" i="0" dirty="0">
                <a:solidFill>
                  <a:srgbClr val="000000"/>
                </a:solidFill>
                <a:effectLst/>
                <a:latin typeface="Helvetica Neue"/>
              </a:rPr>
              <a:t>Use different models:</a:t>
            </a:r>
            <a:r>
              <a:rPr lang="en-US" b="0" i="0" dirty="0">
                <a:solidFill>
                  <a:srgbClr val="000000"/>
                </a:solidFill>
                <a:effectLst/>
                <a:latin typeface="Helvetica Neue"/>
              </a:rPr>
              <a:t> Trying different models with different architectures and parameters can help identify the model that performs best for the data.</a:t>
            </a:r>
          </a:p>
          <a:p>
            <a:pPr algn="l">
              <a:buFont typeface="Arial" panose="020B0604020202020204" pitchFamily="34" charset="0"/>
              <a:buChar char="•"/>
            </a:pPr>
            <a:r>
              <a:rPr lang="en-US" b="1" i="0" dirty="0">
                <a:solidFill>
                  <a:srgbClr val="000000"/>
                </a:solidFill>
                <a:effectLst/>
                <a:latin typeface="Helvetica Neue"/>
              </a:rPr>
              <a:t>Reduce the number of features</a:t>
            </a:r>
            <a:endParaRPr lang="en-US" b="0" i="0" dirty="0">
              <a:solidFill>
                <a:srgbClr val="000000"/>
              </a:solidFill>
              <a:effectLst/>
              <a:latin typeface="Helvetica Neue"/>
            </a:endParaRPr>
          </a:p>
          <a:p>
            <a:pPr marL="742950" lvl="1" indent="-285750" algn="l">
              <a:buFont typeface="Arial" panose="020B0604020202020204" pitchFamily="34" charset="0"/>
              <a:buChar char="•"/>
            </a:pPr>
            <a:r>
              <a:rPr lang="en-US" b="0" i="0" dirty="0">
                <a:solidFill>
                  <a:srgbClr val="000000"/>
                </a:solidFill>
                <a:effectLst/>
                <a:latin typeface="Helvetica Neue"/>
              </a:rPr>
              <a:t>Manually select features</a:t>
            </a:r>
          </a:p>
          <a:p>
            <a:pPr marL="742950" lvl="1" indent="-285750" algn="l">
              <a:buFont typeface="Arial" panose="020B0604020202020204" pitchFamily="34" charset="0"/>
              <a:buChar char="•"/>
            </a:pPr>
            <a:r>
              <a:rPr lang="en-US" b="0" i="0" dirty="0">
                <a:solidFill>
                  <a:srgbClr val="000000"/>
                </a:solidFill>
                <a:effectLst/>
                <a:latin typeface="Helvetica Neue"/>
              </a:rPr>
              <a:t>Model selection</a:t>
            </a:r>
          </a:p>
          <a:p>
            <a:endParaRPr lang="en-PK" dirty="0"/>
          </a:p>
        </p:txBody>
      </p:sp>
    </p:spTree>
    <p:extLst>
      <p:ext uri="{BB962C8B-B14F-4D97-AF65-F5344CB8AC3E}">
        <p14:creationId xmlns:p14="http://schemas.microsoft.com/office/powerpoint/2010/main" val="3671259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0725-784B-0B56-3B59-405C722CF6F8}"/>
              </a:ext>
            </a:extLst>
          </p:cNvPr>
          <p:cNvSpPr>
            <a:spLocks noGrp="1"/>
          </p:cNvSpPr>
          <p:nvPr>
            <p:ph type="title"/>
          </p:nvPr>
        </p:nvSpPr>
        <p:spPr/>
        <p:txBody>
          <a:bodyPr/>
          <a:lstStyle/>
          <a:p>
            <a:r>
              <a:rPr lang="en-US" b="1" i="0" dirty="0">
                <a:solidFill>
                  <a:srgbClr val="000000"/>
                </a:solidFill>
                <a:effectLst/>
                <a:latin typeface="Helvetica Neue"/>
              </a:rPr>
              <a:t>Manual feature selection</a:t>
            </a:r>
            <a:endParaRPr lang="en-PK" b="1" dirty="0"/>
          </a:p>
        </p:txBody>
      </p:sp>
      <p:sp>
        <p:nvSpPr>
          <p:cNvPr id="3" name="Content Placeholder 2">
            <a:extLst>
              <a:ext uri="{FF2B5EF4-FFF2-40B4-BE49-F238E27FC236}">
                <a16:creationId xmlns:a16="http://schemas.microsoft.com/office/drawing/2014/main" id="{1996889E-8941-52DE-862D-6C19D09AF652}"/>
              </a:ext>
            </a:extLst>
          </p:cNvPr>
          <p:cNvSpPr>
            <a:spLocks noGrp="1"/>
          </p:cNvSpPr>
          <p:nvPr>
            <p:ph idx="1"/>
          </p:nvPr>
        </p:nvSpPr>
        <p:spPr/>
        <p:txBody>
          <a:bodyPr>
            <a:normAutofit fontScale="85000" lnSpcReduction="10000"/>
          </a:bodyPr>
          <a:lstStyle/>
          <a:p>
            <a:pPr algn="l">
              <a:buFont typeface="Arial" panose="020B0604020202020204" pitchFamily="34" charset="0"/>
              <a:buChar char="•"/>
            </a:pPr>
            <a:r>
              <a:rPr lang="en-US" b="0" i="0" dirty="0">
                <a:solidFill>
                  <a:srgbClr val="000000"/>
                </a:solidFill>
                <a:effectLst/>
                <a:latin typeface="Helvetica Neue"/>
              </a:rPr>
              <a:t>Manual feature selection is the process of manually selecting a subset of features from the original dataset to use in a machine learning model. This can be done through domain knowledge or by examining the correlations between the features and the target.</a:t>
            </a:r>
          </a:p>
          <a:p>
            <a:pPr algn="l">
              <a:buFont typeface="Arial" panose="020B0604020202020204" pitchFamily="34" charset="0"/>
              <a:buChar char="•"/>
            </a:pPr>
            <a:r>
              <a:rPr lang="en-US" b="0" i="0" dirty="0">
                <a:solidFill>
                  <a:srgbClr val="000000"/>
                </a:solidFill>
                <a:effectLst/>
                <a:latin typeface="Helvetica Neue"/>
              </a:rPr>
              <a:t>There are several approaches to manual feature selection:</a:t>
            </a:r>
          </a:p>
          <a:p>
            <a:pPr marL="742950" lvl="1" indent="-285750" algn="l">
              <a:buFont typeface="Arial" panose="020B0604020202020204" pitchFamily="34" charset="0"/>
              <a:buChar char="•"/>
            </a:pPr>
            <a:r>
              <a:rPr lang="en-US" b="1" i="0" dirty="0">
                <a:solidFill>
                  <a:srgbClr val="000000"/>
                </a:solidFill>
                <a:effectLst/>
                <a:latin typeface="Helvetica Neue"/>
              </a:rPr>
              <a:t>Forward selection:</a:t>
            </a:r>
            <a:r>
              <a:rPr lang="en-US" b="0" i="0" dirty="0">
                <a:solidFill>
                  <a:srgbClr val="000000"/>
                </a:solidFill>
                <a:effectLst/>
                <a:latin typeface="Helvetica Neue"/>
              </a:rPr>
              <a:t> This involves starting with an empty set of features and adding one feature at a time, based on some criterion such as the improvement in model performance. The process is repeated until no further improvement is achieved.</a:t>
            </a:r>
          </a:p>
          <a:p>
            <a:pPr marL="742950" lvl="1" indent="-285750" algn="l">
              <a:buFont typeface="Arial" panose="020B0604020202020204" pitchFamily="34" charset="0"/>
              <a:buChar char="•"/>
            </a:pPr>
            <a:r>
              <a:rPr lang="en-US" b="1" i="0" dirty="0">
                <a:solidFill>
                  <a:srgbClr val="000000"/>
                </a:solidFill>
                <a:effectLst/>
                <a:latin typeface="Helvetica Neue"/>
              </a:rPr>
              <a:t>Backward selection:</a:t>
            </a:r>
            <a:r>
              <a:rPr lang="en-US" b="0" i="0" dirty="0">
                <a:solidFill>
                  <a:srgbClr val="000000"/>
                </a:solidFill>
                <a:effectLst/>
                <a:latin typeface="Helvetica Neue"/>
              </a:rPr>
              <a:t> This involves starting with the full set of features and removing one feature at a time, based on some criterion such as the decrease in model performance. The process is repeated until no further improvement is achieved.</a:t>
            </a:r>
          </a:p>
          <a:p>
            <a:pPr marL="742950" lvl="1" indent="-285750" algn="l">
              <a:buFont typeface="Arial" panose="020B0604020202020204" pitchFamily="34" charset="0"/>
              <a:buChar char="•"/>
            </a:pPr>
            <a:r>
              <a:rPr lang="en-US" b="1" i="0" dirty="0">
                <a:solidFill>
                  <a:srgbClr val="000000"/>
                </a:solidFill>
                <a:effectLst/>
                <a:latin typeface="Helvetica Neue"/>
              </a:rPr>
              <a:t>Recursive feature elimination:</a:t>
            </a:r>
            <a:r>
              <a:rPr lang="en-US" b="0" i="0" dirty="0">
                <a:solidFill>
                  <a:srgbClr val="000000"/>
                </a:solidFill>
                <a:effectLst/>
                <a:latin typeface="Helvetica Neue"/>
              </a:rPr>
              <a:t> This involves recursively removing features, building the model using the remaining features, and selecting the best performing features. The process is repeated until the desired number of features is reached.</a:t>
            </a:r>
          </a:p>
          <a:p>
            <a:endParaRPr lang="en-PK" dirty="0"/>
          </a:p>
        </p:txBody>
      </p:sp>
    </p:spTree>
    <p:extLst>
      <p:ext uri="{BB962C8B-B14F-4D97-AF65-F5344CB8AC3E}">
        <p14:creationId xmlns:p14="http://schemas.microsoft.com/office/powerpoint/2010/main" val="422365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TotalTime>
  <Words>2369</Words>
  <Application>Microsoft Office PowerPoint</Application>
  <PresentationFormat>Widescreen</PresentationFormat>
  <Paragraphs>103</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Calibri</vt:lpstr>
      <vt:lpstr>Calibri Light</vt:lpstr>
      <vt:lpstr>Courier New</vt:lpstr>
      <vt:lpstr>Helvetica Neue</vt:lpstr>
      <vt:lpstr>STIXMathJax_Main</vt:lpstr>
      <vt:lpstr>STIXMathJax_Normal-bold</vt:lpstr>
      <vt:lpstr>STIXMathJax_Normal-italic</vt:lpstr>
      <vt:lpstr>STIXMathJax_Size1</vt:lpstr>
      <vt:lpstr>Office Theme</vt:lpstr>
      <vt:lpstr>Overfitting and Underfitting</vt:lpstr>
      <vt:lpstr>Over-Fitting</vt:lpstr>
      <vt:lpstr>Underfitting</vt:lpstr>
      <vt:lpstr>Bias and Variance </vt:lpstr>
      <vt:lpstr>Continue…</vt:lpstr>
      <vt:lpstr>Graphical Representation</vt:lpstr>
      <vt:lpstr> How to overcome Underfitting and overfitting? </vt:lpstr>
      <vt:lpstr>How to overcome Underfitting and overfitting?</vt:lpstr>
      <vt:lpstr>Manual feature selection</vt:lpstr>
      <vt:lpstr>Manual feature selection</vt:lpstr>
      <vt:lpstr> Model-based feature selection </vt:lpstr>
      <vt:lpstr>Regularization:</vt:lpstr>
      <vt:lpstr>Techniques:</vt:lpstr>
      <vt:lpstr>Ridge Regularization (R1):</vt:lpstr>
      <vt:lpstr>Lasso Regression (R2):</vt:lpstr>
      <vt:lpstr>Maths behind R1 and R2</vt:lpstr>
      <vt:lpstr>Continue….</vt:lpstr>
      <vt:lpstr>Cross Validation</vt:lpstr>
      <vt:lpstr>Key Difference between L1 and L2: </vt:lpstr>
      <vt:lpstr>Polynomial Regression</vt:lpstr>
      <vt:lpstr>Continue….</vt:lpstr>
      <vt:lpstr>PowerPoint Presentation</vt:lpstr>
      <vt:lpstr>PowerPoint Presentation</vt:lpstr>
      <vt:lpstr>PowerPoint Presentation</vt:lpstr>
      <vt:lpstr>Continue…</vt:lpstr>
      <vt:lpstr>continue</vt:lpstr>
      <vt:lpstr> Polynomial Regression : How to Handle Overfitting?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Overfitting and Underfitting</dc:title>
  <dc:creator>zainab saeed</dc:creator>
  <cp:lastModifiedBy>zainab saeed</cp:lastModifiedBy>
  <cp:revision>1</cp:revision>
  <dcterms:created xsi:type="dcterms:W3CDTF">2023-01-10T18:55:57Z</dcterms:created>
  <dcterms:modified xsi:type="dcterms:W3CDTF">2023-01-11T05:05:49Z</dcterms:modified>
</cp:coreProperties>
</file>