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278" r:id="rId18"/>
    <p:sldId id="275" r:id="rId19"/>
    <p:sldId id="276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2C2C2C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2C2C2C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574040"/>
            <a:ext cx="12034520" cy="7362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1702288"/>
            <a:ext cx="10191115" cy="425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2C2C2C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entropik.io/blogs/how-is-insights-ai-reshaping-consumer-insights-for-the-media-and-entertainment-industry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8621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476250" y="476250"/>
            <a:ext cx="11239500" cy="5905500"/>
            <a:chOff x="476250" y="476250"/>
            <a:chExt cx="11239500" cy="5905500"/>
          </a:xfrm>
        </p:grpSpPr>
        <p:sp>
          <p:nvSpPr>
            <p:cNvPr id="4" name="object 4"/>
            <p:cNvSpPr/>
            <p:nvPr/>
          </p:nvSpPr>
          <p:spPr>
            <a:xfrm>
              <a:off x="476250" y="476250"/>
              <a:ext cx="11239500" cy="5905500"/>
            </a:xfrm>
            <a:custGeom>
              <a:avLst/>
              <a:gdLst/>
              <a:ahLst/>
              <a:cxnLst/>
              <a:rect l="l" t="t" r="r" b="b"/>
              <a:pathLst>
                <a:path w="11239500" h="5905500">
                  <a:moveTo>
                    <a:pt x="11239500" y="0"/>
                  </a:moveTo>
                  <a:lnTo>
                    <a:pt x="0" y="0"/>
                  </a:lnTo>
                  <a:lnTo>
                    <a:pt x="0" y="5905500"/>
                  </a:lnTo>
                  <a:lnTo>
                    <a:pt x="11239500" y="5905500"/>
                  </a:lnTo>
                  <a:lnTo>
                    <a:pt x="11239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47700" y="1685925"/>
              <a:ext cx="10896600" cy="3486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1447736"/>
            <a:ext cx="8370570" cy="407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ts val="2870"/>
              </a:lnSpc>
              <a:spcBef>
                <a:spcPts val="100"/>
              </a:spcBef>
              <a:buFont typeface="Wingdings" panose="05000000000000000000" charset="0"/>
              <a:buChar char="q"/>
            </a:pPr>
            <a:r>
              <a:rPr sz="2400" b="1" spc="-2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Accurate</a:t>
            </a:r>
            <a:r>
              <a:rPr sz="2400" b="1" spc="-4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Decision</a:t>
            </a:r>
            <a:r>
              <a:rPr sz="2400" b="1" spc="-4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Making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algn="just">
              <a:lnSpc>
                <a:spcPts val="2870"/>
              </a:lnSpc>
            </a:pPr>
            <a:r>
              <a:rPr sz="2400" spc="-2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Valid</a:t>
            </a:r>
            <a:r>
              <a:rPr sz="2400" spc="-8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research</a:t>
            </a:r>
            <a:r>
              <a:rPr sz="2400" spc="-7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enables</a:t>
            </a:r>
            <a:r>
              <a:rPr sz="2400" spc="-12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researchers,</a:t>
            </a:r>
            <a:r>
              <a:rPr sz="2400" spc="-8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policymakers,</a:t>
            </a:r>
            <a:r>
              <a:rPr sz="2400" spc="-8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practitioners,</a:t>
            </a:r>
            <a:r>
              <a:rPr sz="2400" spc="-8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and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374015" algn="just">
              <a:lnSpc>
                <a:spcPct val="100000"/>
              </a:lnSpc>
              <a:spcBef>
                <a:spcPts val="35"/>
              </a:spcBef>
            </a:pP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other</a:t>
            </a:r>
            <a:r>
              <a:rPr sz="2400" spc="-2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stakeholders</a:t>
            </a:r>
            <a:r>
              <a:rPr sz="2400" spc="-4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6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make</a:t>
            </a:r>
            <a:r>
              <a:rPr sz="2400" spc="-7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informed</a:t>
            </a:r>
            <a:r>
              <a:rPr sz="2400" spc="-6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decisions</a:t>
            </a:r>
            <a:r>
              <a:rPr sz="2400" spc="-1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based</a:t>
            </a:r>
            <a:r>
              <a:rPr sz="2400" spc="-6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400" spc="-6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reliable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evidence.</a:t>
            </a:r>
            <a:r>
              <a:rPr sz="2400" spc="-8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Without</a:t>
            </a:r>
            <a:r>
              <a:rPr sz="2400" spc="-7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validity,</a:t>
            </a:r>
            <a:r>
              <a:rPr sz="2400" spc="-8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decisions</a:t>
            </a:r>
            <a:r>
              <a:rPr sz="2400" spc="-5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may</a:t>
            </a:r>
            <a:r>
              <a:rPr sz="2400" spc="-6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be</a:t>
            </a:r>
            <a:r>
              <a:rPr sz="2400" spc="-8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based</a:t>
            </a:r>
            <a:r>
              <a:rPr sz="2400" spc="-7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400" spc="-8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flawed</a:t>
            </a:r>
            <a:r>
              <a:rPr sz="2400" spc="-7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or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misleading</a:t>
            </a:r>
            <a:r>
              <a:rPr sz="2400" spc="-10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information.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2830"/>
              </a:spcBef>
              <a:buFont typeface="Wingdings" panose="05000000000000000000" charset="0"/>
              <a:buChar char="q"/>
            </a:pPr>
            <a:r>
              <a:rPr sz="2400" b="1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Generalizability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284480">
              <a:lnSpc>
                <a:spcPct val="100000"/>
              </a:lnSpc>
              <a:spcBef>
                <a:spcPts val="50"/>
              </a:spcBef>
            </a:pPr>
            <a:r>
              <a:rPr sz="2400" spc="-2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Valid</a:t>
            </a:r>
            <a:r>
              <a:rPr sz="2400" spc="-7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research</a:t>
            </a:r>
            <a:r>
              <a:rPr sz="2400" spc="-6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allows</a:t>
            </a:r>
            <a:r>
              <a:rPr sz="2400" spc="-4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400" spc="-8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7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generalization</a:t>
            </a:r>
            <a:r>
              <a:rPr sz="2400" spc="-7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6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findings</a:t>
            </a:r>
            <a:r>
              <a:rPr sz="2400" spc="-5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6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broader populations</a:t>
            </a:r>
            <a:r>
              <a:rPr sz="2400" spc="-4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400" spc="-8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contexts.</a:t>
            </a:r>
            <a:r>
              <a:rPr sz="2400" spc="-8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When</a:t>
            </a:r>
            <a:r>
              <a:rPr sz="2400" spc="-5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validity</a:t>
            </a:r>
            <a:r>
              <a:rPr sz="2400" spc="-5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is</a:t>
            </a:r>
            <a:r>
              <a:rPr sz="2400" spc="-4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established,</a:t>
            </a:r>
            <a:r>
              <a:rPr sz="2400" spc="-7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researchers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can</a:t>
            </a:r>
            <a:r>
              <a:rPr sz="2400" spc="-4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confidently</a:t>
            </a:r>
            <a:r>
              <a:rPr sz="2400" spc="-8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apply</a:t>
            </a:r>
            <a:r>
              <a:rPr sz="2400" spc="-9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their</a:t>
            </a:r>
            <a:r>
              <a:rPr sz="2400" spc="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findings</a:t>
            </a:r>
            <a:r>
              <a:rPr sz="2400" spc="-9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beyond</a:t>
            </a:r>
            <a:r>
              <a:rPr sz="2400" spc="-4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4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specific</a:t>
            </a:r>
            <a:r>
              <a:rPr sz="2400" spc="-9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study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sample</a:t>
            </a:r>
            <a:r>
              <a:rPr sz="2400" spc="-2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400" spc="-35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0D0A33"/>
                </a:solidFill>
                <a:latin typeface="Calibri" panose="020F0502020204030204"/>
                <a:cs typeface="Calibri" panose="020F0502020204030204"/>
              </a:rPr>
              <a:t>setting.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74040"/>
            <a:ext cx="12034520" cy="693420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pc="-155" dirty="0">
                <a:solidFill>
                  <a:schemeClr val="bg1"/>
                </a:solidFill>
              </a:rPr>
              <a:t>   </a:t>
            </a:r>
            <a:r>
              <a:rPr spc="-155" dirty="0">
                <a:solidFill>
                  <a:schemeClr val="bg1"/>
                </a:solidFill>
              </a:rPr>
              <a:t>Characteristics:</a:t>
            </a:r>
            <a:endParaRPr spc="-155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2133600"/>
            <a:ext cx="10259695" cy="313372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065" marR="299085" indent="0">
              <a:lnSpc>
                <a:spcPts val="2550"/>
              </a:lnSpc>
              <a:spcBef>
                <a:spcPts val="460"/>
              </a:spcBef>
              <a:buFont typeface="Arial MT"/>
              <a:buNone/>
              <a:tabLst>
                <a:tab pos="241300" algn="l"/>
              </a:tabLst>
            </a:pPr>
            <a:r>
              <a:rPr sz="2400" spc="-1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1.</a:t>
            </a:r>
            <a:r>
              <a:rPr sz="2400" spc="-18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Accuracy:</a:t>
            </a:r>
            <a:r>
              <a:rPr sz="2400" spc="-16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2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6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valid</a:t>
            </a:r>
            <a:r>
              <a:rPr sz="2400" spc="-229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measurement</a:t>
            </a:r>
            <a:r>
              <a:rPr sz="2400" spc="-26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provides</a:t>
            </a:r>
            <a:r>
              <a:rPr sz="2400" spc="-2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accurate</a:t>
            </a:r>
            <a:r>
              <a:rPr sz="2400" spc="-2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results</a:t>
            </a:r>
            <a:r>
              <a:rPr sz="2400" spc="-19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2400" spc="-18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reflect</a:t>
            </a:r>
            <a:r>
              <a:rPr sz="2400" spc="-26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400" spc="-1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true</a:t>
            </a:r>
            <a:r>
              <a:rPr sz="2400" spc="-229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lang="en-US" altLang="" sz="2400" spc="-229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   </a:t>
            </a:r>
            <a:r>
              <a:rPr sz="2400" spc="-4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value</a:t>
            </a:r>
            <a:r>
              <a:rPr sz="2400" spc="-229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-21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9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-24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variable</a:t>
            </a:r>
            <a:r>
              <a:rPr sz="2400" spc="-16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being</a:t>
            </a:r>
            <a:r>
              <a:rPr sz="2400" spc="-204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assessed.</a:t>
            </a:r>
            <a:endParaRPr sz="2400" spc="-10" dirty="0">
              <a:solidFill>
                <a:srgbClr val="1F1F1F"/>
              </a:solidFill>
              <a:latin typeface="Trebuchet MS" panose="020B0603020202020204"/>
              <a:cs typeface="Trebuchet MS" panose="020B0603020202020204"/>
            </a:endParaRPr>
          </a:p>
          <a:p>
            <a:pPr marL="12065" marR="299085" indent="0">
              <a:lnSpc>
                <a:spcPts val="2550"/>
              </a:lnSpc>
              <a:spcBef>
                <a:spcPts val="460"/>
              </a:spcBef>
              <a:buFont typeface="Arial MT"/>
              <a:buNone/>
              <a:tabLst>
                <a:tab pos="241300" algn="l"/>
              </a:tabLst>
            </a:pP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700" indent="0">
              <a:lnSpc>
                <a:spcPts val="2755"/>
              </a:lnSpc>
              <a:spcBef>
                <a:spcPts val="700"/>
              </a:spcBef>
              <a:buFont typeface="Arial MT"/>
              <a:buNone/>
              <a:tabLst>
                <a:tab pos="239395" algn="l"/>
              </a:tabLst>
            </a:pPr>
            <a:r>
              <a:rPr sz="2400" spc="-1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2.</a:t>
            </a:r>
            <a:r>
              <a:rPr sz="2400" spc="-17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Relevance:</a:t>
            </a:r>
            <a:r>
              <a:rPr sz="2400" spc="-16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-2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measurement</a:t>
            </a:r>
            <a:r>
              <a:rPr sz="2400" spc="-17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should</a:t>
            </a:r>
            <a:r>
              <a:rPr sz="2400" spc="-14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2400" spc="-22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9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relevant</a:t>
            </a:r>
            <a:r>
              <a:rPr sz="2400" spc="-17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-2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-14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specific</a:t>
            </a:r>
            <a:r>
              <a:rPr sz="2400" spc="-21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purpose</a:t>
            </a:r>
            <a:r>
              <a:rPr sz="2400" spc="-22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lang="en-US" altLang=""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question</a:t>
            </a:r>
            <a:r>
              <a:rPr sz="2400" spc="-204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being</a:t>
            </a:r>
            <a:r>
              <a:rPr sz="2400" spc="-19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investigated.</a:t>
            </a:r>
            <a:endParaRPr sz="2400" spc="-10" dirty="0">
              <a:solidFill>
                <a:srgbClr val="1F1F1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indent="0">
              <a:lnSpc>
                <a:spcPts val="2755"/>
              </a:lnSpc>
              <a:spcBef>
                <a:spcPts val="700"/>
              </a:spcBef>
              <a:buFont typeface="Arial MT"/>
              <a:buNone/>
              <a:tabLst>
                <a:tab pos="239395" algn="l"/>
              </a:tabLst>
            </a:pPr>
            <a:endParaRPr sz="2400" spc="-10" dirty="0">
              <a:solidFill>
                <a:srgbClr val="1F1F1F"/>
              </a:solidFill>
              <a:latin typeface="Trebuchet MS" panose="020B0603020202020204"/>
              <a:cs typeface="Trebuchet MS" panose="020B0603020202020204"/>
            </a:endParaRPr>
          </a:p>
          <a:p>
            <a:pPr marL="12700" indent="0">
              <a:lnSpc>
                <a:spcPts val="2755"/>
              </a:lnSpc>
              <a:spcBef>
                <a:spcPts val="700"/>
              </a:spcBef>
              <a:buFont typeface="Arial MT"/>
              <a:buNone/>
              <a:tabLst>
                <a:tab pos="239395" algn="l"/>
              </a:tabLst>
            </a:pPr>
            <a:r>
              <a:rPr sz="2400" spc="-1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3.</a:t>
            </a:r>
            <a:r>
              <a:rPr sz="2400" spc="-15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Appropriateness:</a:t>
            </a:r>
            <a:r>
              <a:rPr sz="2400" spc="-15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-2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results</a:t>
            </a:r>
            <a:r>
              <a:rPr sz="2400" spc="-18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6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-19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22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6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valid</a:t>
            </a:r>
            <a:r>
              <a:rPr sz="2400" spc="-22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measurement</a:t>
            </a:r>
            <a:r>
              <a:rPr sz="2400" spc="-16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should</a:t>
            </a:r>
            <a:r>
              <a:rPr sz="2400" spc="-21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lang="en-US" altLang=""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7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appropriate</a:t>
            </a:r>
            <a:r>
              <a:rPr sz="2400" spc="-229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2400" spc="-13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9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-2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6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intended</a:t>
            </a:r>
            <a:r>
              <a:rPr sz="2400" spc="-23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9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interpretation</a:t>
            </a:r>
            <a:r>
              <a:rPr sz="2400" spc="-2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400" spc="-23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6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use</a:t>
            </a:r>
            <a:r>
              <a:rPr sz="2400" spc="-229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-204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9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-2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findings.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297940"/>
            <a:ext cx="10328910" cy="4669155"/>
          </a:xfrm>
          <a:prstGeom prst="rect">
            <a:avLst/>
          </a:prstGeom>
        </p:spPr>
        <p:txBody>
          <a:bodyPr vert="horz" wrap="square" lIns="0" tIns="58419" rIns="0" bIns="0" rtlCol="0">
            <a:noAutofit/>
          </a:bodyPr>
          <a:lstStyle/>
          <a:p>
            <a:pPr marL="12065" marR="5080" indent="0">
              <a:lnSpc>
                <a:spcPts val="2550"/>
              </a:lnSpc>
              <a:spcBef>
                <a:spcPts val="460"/>
              </a:spcBef>
              <a:buClr>
                <a:srgbClr val="1F1F1F"/>
              </a:buClr>
              <a:buFont typeface="Arial MT"/>
              <a:buNone/>
              <a:tabLst>
                <a:tab pos="241300" algn="l"/>
              </a:tabLst>
            </a:pPr>
            <a:r>
              <a:rPr sz="2400" spc="-1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4.</a:t>
            </a:r>
            <a:r>
              <a:rPr sz="2400" spc="-16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Representativeness:</a:t>
            </a:r>
            <a:r>
              <a:rPr sz="2400" spc="-24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14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7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valid</a:t>
            </a:r>
            <a:r>
              <a:rPr sz="2400" spc="-2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measure</a:t>
            </a:r>
            <a:r>
              <a:rPr sz="2400" spc="-22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should</a:t>
            </a:r>
            <a:r>
              <a:rPr sz="2400" spc="-14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2400" spc="-21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8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representative</a:t>
            </a:r>
            <a:r>
              <a:rPr sz="2400" spc="-22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-2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9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-22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entire </a:t>
            </a:r>
            <a:r>
              <a:rPr sz="2400" spc="-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construct</a:t>
            </a:r>
            <a:r>
              <a:rPr sz="2400" spc="-17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2400" spc="-19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concept</a:t>
            </a:r>
            <a:r>
              <a:rPr sz="2400" spc="-24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being</a:t>
            </a:r>
            <a:r>
              <a:rPr sz="2400" spc="-17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measured,</a:t>
            </a:r>
            <a:r>
              <a:rPr sz="2400" spc="-14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avoiding</a:t>
            </a:r>
            <a:r>
              <a:rPr sz="2400" spc="-17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biases</a:t>
            </a:r>
            <a:r>
              <a:rPr sz="2400" spc="-18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9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2400" spc="-114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limitations.</a:t>
            </a:r>
            <a:endParaRPr sz="2400" spc="-10" dirty="0">
              <a:solidFill>
                <a:srgbClr val="1F1F1F"/>
              </a:solidFill>
              <a:latin typeface="Trebuchet MS" panose="020B0603020202020204"/>
              <a:cs typeface="Trebuchet MS" panose="020B0603020202020204"/>
            </a:endParaRPr>
          </a:p>
          <a:p>
            <a:pPr marL="12065" marR="5080" indent="0">
              <a:lnSpc>
                <a:spcPts val="2550"/>
              </a:lnSpc>
              <a:spcBef>
                <a:spcPts val="460"/>
              </a:spcBef>
              <a:buClr>
                <a:srgbClr val="1F1F1F"/>
              </a:buClr>
              <a:buFont typeface="Arial MT"/>
              <a:buNone/>
              <a:tabLst>
                <a:tab pos="241300" algn="l"/>
              </a:tabLst>
            </a:pP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065" marR="376555" indent="0">
              <a:lnSpc>
                <a:spcPct val="90000"/>
              </a:lnSpc>
              <a:spcBef>
                <a:spcPts val="985"/>
              </a:spcBef>
              <a:buFont typeface="Arial MT"/>
              <a:buNone/>
              <a:tabLst>
                <a:tab pos="241300" algn="l"/>
              </a:tabLst>
            </a:pPr>
            <a:r>
              <a:rPr sz="2400" spc="-1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5.</a:t>
            </a:r>
            <a:r>
              <a:rPr sz="2400" spc="-17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Specificity:</a:t>
            </a:r>
            <a:r>
              <a:rPr sz="2400" spc="-17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Validity</a:t>
            </a:r>
            <a:r>
              <a:rPr sz="2400" spc="-19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400" spc="-2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8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often</a:t>
            </a:r>
            <a:r>
              <a:rPr sz="2400" spc="-21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7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assessed</a:t>
            </a:r>
            <a:r>
              <a:rPr sz="2400" spc="-23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8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within</a:t>
            </a:r>
            <a:r>
              <a:rPr sz="2400" spc="-2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24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specific</a:t>
            </a:r>
            <a:r>
              <a:rPr sz="2400" spc="-14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8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context</a:t>
            </a:r>
            <a:r>
              <a:rPr sz="2400" spc="-27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2400" spc="-22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2400" spc="-2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400" spc="-5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400" spc="-6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particular</a:t>
            </a:r>
            <a:r>
              <a:rPr sz="2400" spc="-22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interpretation.</a:t>
            </a:r>
            <a:r>
              <a:rPr sz="2400" spc="-1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229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measurement</a:t>
            </a:r>
            <a:r>
              <a:rPr sz="2400" spc="-18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may</a:t>
            </a:r>
            <a:r>
              <a:rPr sz="2400" spc="-2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2400" spc="-229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6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valid</a:t>
            </a:r>
            <a:r>
              <a:rPr sz="2400" spc="-23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2400" spc="-22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one</a:t>
            </a:r>
            <a:r>
              <a:rPr sz="2400" spc="-229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purpose</a:t>
            </a:r>
            <a:r>
              <a:rPr sz="2400" spc="-229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but </a:t>
            </a:r>
            <a:r>
              <a:rPr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400" spc="-7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2400" spc="-204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another.</a:t>
            </a:r>
            <a:endParaRPr sz="2400" spc="-10" dirty="0">
              <a:solidFill>
                <a:srgbClr val="1F1F1F"/>
              </a:solidFill>
              <a:latin typeface="Trebuchet MS" panose="020B0603020202020204"/>
              <a:cs typeface="Trebuchet MS" panose="020B0603020202020204"/>
            </a:endParaRPr>
          </a:p>
          <a:p>
            <a:pPr marL="12065" marR="376555" indent="0">
              <a:lnSpc>
                <a:spcPct val="90000"/>
              </a:lnSpc>
              <a:spcBef>
                <a:spcPts val="985"/>
              </a:spcBef>
              <a:buFont typeface="Arial MT"/>
              <a:buNone/>
              <a:tabLst>
                <a:tab pos="241300" algn="l"/>
              </a:tabLst>
            </a:pPr>
            <a:endParaRPr sz="2400">
              <a:latin typeface="Trebuchet MS" panose="020B0603020202020204"/>
              <a:cs typeface="Trebuchet MS" panose="020B0603020202020204"/>
            </a:endParaRPr>
          </a:p>
          <a:p>
            <a:pPr marL="12065" marR="374015" indent="0">
              <a:lnSpc>
                <a:spcPct val="90000"/>
              </a:lnSpc>
              <a:spcBef>
                <a:spcPts val="1015"/>
              </a:spcBef>
              <a:buFont typeface="Arial MT"/>
              <a:buNone/>
              <a:tabLst>
                <a:tab pos="241300" algn="l"/>
              </a:tabLst>
            </a:pPr>
            <a:r>
              <a:rPr sz="2400" spc="-1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6.</a:t>
            </a:r>
            <a:r>
              <a:rPr sz="2400" spc="-17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Relationship</a:t>
            </a:r>
            <a:r>
              <a:rPr sz="2400" spc="-14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-2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9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Reliability:</a:t>
            </a:r>
            <a:r>
              <a:rPr sz="2400" spc="-24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While</a:t>
            </a:r>
            <a:r>
              <a:rPr sz="2400" spc="-2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2400" spc="-18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9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-229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same,</a:t>
            </a:r>
            <a:r>
              <a:rPr sz="2400" spc="-16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validity</a:t>
            </a:r>
            <a:r>
              <a:rPr sz="2400" spc="-19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400" spc="-23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reliability</a:t>
            </a:r>
            <a:r>
              <a:rPr sz="2400" spc="-19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are </a:t>
            </a:r>
            <a:r>
              <a:rPr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400" spc="-1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related.</a:t>
            </a:r>
            <a:r>
              <a:rPr sz="2400" spc="-17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229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7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reliable</a:t>
            </a:r>
            <a:r>
              <a:rPr sz="2400" spc="-23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measurement</a:t>
            </a:r>
            <a:r>
              <a:rPr sz="2400" spc="-19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400" spc="-204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consistent,</a:t>
            </a:r>
            <a:r>
              <a:rPr sz="2400" spc="-25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2400" spc="-19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4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2400" spc="-27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may</a:t>
            </a:r>
            <a:r>
              <a:rPr sz="2400" spc="-2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6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not</a:t>
            </a:r>
            <a:r>
              <a:rPr sz="2400" spc="-19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be</a:t>
            </a:r>
            <a:r>
              <a:rPr sz="2400" spc="-229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6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valid</a:t>
            </a:r>
            <a:r>
              <a:rPr sz="2400" spc="-23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4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2400" spc="-2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it </a:t>
            </a:r>
            <a:r>
              <a:rPr sz="2400" spc="-2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400" spc="-3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consistently</a:t>
            </a:r>
            <a:r>
              <a:rPr sz="2400" spc="-16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measures</a:t>
            </a:r>
            <a:r>
              <a:rPr sz="2400" spc="-16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9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-19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7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wrong</a:t>
            </a:r>
            <a:r>
              <a:rPr sz="2400" spc="-165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" dirty="0">
                <a:solidFill>
                  <a:srgbClr val="1F1F1F"/>
                </a:solidFill>
                <a:latin typeface="Trebuchet MS" panose="020B0603020202020204"/>
                <a:cs typeface="Trebuchet MS" panose="020B0603020202020204"/>
              </a:rPr>
              <a:t>thing.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2060"/>
          </a:solidFill>
        </p:spPr>
        <p:txBody>
          <a:bodyPr vert="horz" wrap="square" lIns="0" tIns="16510" rIns="0" bIns="0" rtlCol="0">
            <a:spAutoFit/>
          </a:bodyPr>
          <a:lstStyle/>
          <a:p>
            <a:pPr marL="851535">
              <a:lnSpc>
                <a:spcPct val="100000"/>
              </a:lnSpc>
              <a:spcBef>
                <a:spcPts val="130"/>
              </a:spcBef>
            </a:pPr>
            <a:r>
              <a:rPr spc="-200" dirty="0">
                <a:solidFill>
                  <a:schemeClr val="bg1"/>
                </a:solidFill>
              </a:rPr>
              <a:t>Realiability:</a:t>
            </a:r>
            <a:endParaRPr spc="-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803780"/>
            <a:ext cx="10100310" cy="24726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marR="5080" indent="-342900">
              <a:lnSpc>
                <a:spcPct val="90000"/>
              </a:lnSpc>
              <a:spcBef>
                <a:spcPts val="385"/>
              </a:spcBef>
              <a:buFont typeface="Wingdings" panose="05000000000000000000" charset="0"/>
              <a:buChar char="q"/>
              <a:tabLst>
                <a:tab pos="241300" algn="l"/>
              </a:tabLst>
            </a:pPr>
            <a:r>
              <a:rPr sz="2400" spc="-3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400" spc="-14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research,</a:t>
            </a:r>
            <a:r>
              <a:rPr sz="2400" spc="-2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reliability</a:t>
            </a:r>
            <a:r>
              <a:rPr sz="2400" spc="-13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8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refers</a:t>
            </a:r>
            <a:r>
              <a:rPr sz="2400" spc="-204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9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400" spc="-22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8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-23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consistency</a:t>
            </a:r>
            <a:r>
              <a:rPr sz="2400" spc="-20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400" spc="-23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dependability</a:t>
            </a:r>
            <a:r>
              <a:rPr sz="2400" spc="-204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9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-13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400" spc="-3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measurement</a:t>
            </a:r>
            <a:r>
              <a:rPr sz="2400" spc="-16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2400" spc="-18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research</a:t>
            </a:r>
            <a:r>
              <a:rPr sz="2400" spc="-18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6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method.</a:t>
            </a:r>
            <a:r>
              <a:rPr sz="2400" spc="-13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3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2400" spc="-14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means</a:t>
            </a:r>
            <a:r>
              <a:rPr sz="2400" spc="-17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2400" spc="-14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8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-19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2400" spc="-20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method,</a:t>
            </a:r>
            <a:r>
              <a:rPr sz="2400" spc="-12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when </a:t>
            </a:r>
            <a:r>
              <a:rPr sz="2400" spc="-4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applied</a:t>
            </a:r>
            <a:r>
              <a:rPr sz="2400" spc="-229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under</a:t>
            </a:r>
            <a:r>
              <a:rPr sz="2400" spc="-204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similar</a:t>
            </a:r>
            <a:r>
              <a:rPr sz="2400" spc="-12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conditions,</a:t>
            </a:r>
            <a:r>
              <a:rPr sz="2400" spc="-24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should</a:t>
            </a:r>
            <a:r>
              <a:rPr sz="2400" spc="-14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9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yield</a:t>
            </a:r>
            <a:r>
              <a:rPr sz="2400" spc="-14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similar</a:t>
            </a:r>
            <a:r>
              <a:rPr sz="2400" spc="-21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results</a:t>
            </a:r>
            <a:r>
              <a:rPr sz="2400" spc="-19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each</a:t>
            </a:r>
            <a:r>
              <a:rPr sz="2400" spc="-204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2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time.</a:t>
            </a:r>
            <a:endParaRPr sz="2400" spc="-125" dirty="0">
              <a:solidFill>
                <a:srgbClr val="001D35"/>
              </a:solidFill>
              <a:latin typeface="Trebuchet MS" panose="020B0603020202020204"/>
              <a:cs typeface="Trebuchet MS" panose="020B0603020202020204"/>
            </a:endParaRPr>
          </a:p>
          <a:p>
            <a:pPr marL="354965" marR="5080" indent="-342900">
              <a:lnSpc>
                <a:spcPct val="90000"/>
              </a:lnSpc>
              <a:spcBef>
                <a:spcPts val="385"/>
              </a:spcBef>
              <a:buFont typeface="Wingdings" panose="05000000000000000000" charset="0"/>
              <a:buChar char="q"/>
              <a:tabLst>
                <a:tab pos="241300" algn="l"/>
              </a:tabLst>
            </a:pPr>
            <a:endParaRPr sz="2400" spc="-125" dirty="0">
              <a:solidFill>
                <a:srgbClr val="001D35"/>
              </a:solidFill>
              <a:latin typeface="Trebuchet MS" panose="020B0603020202020204"/>
              <a:cs typeface="Trebuchet MS" panose="020B0603020202020204"/>
            </a:endParaRPr>
          </a:p>
          <a:p>
            <a:pPr marL="354965" marR="5080" indent="-342900">
              <a:lnSpc>
                <a:spcPct val="90000"/>
              </a:lnSpc>
              <a:spcBef>
                <a:spcPts val="385"/>
              </a:spcBef>
              <a:buFont typeface="Wingdings" panose="05000000000000000000" charset="0"/>
              <a:buChar char="q"/>
              <a:tabLst>
                <a:tab pos="241300" algn="l"/>
              </a:tabLst>
            </a:pPr>
            <a:r>
              <a:rPr sz="240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400" spc="-8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reliable</a:t>
            </a:r>
            <a:r>
              <a:rPr sz="2400" spc="-12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measure</a:t>
            </a:r>
            <a:r>
              <a:rPr sz="2400" spc="-12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consistently</a:t>
            </a:r>
            <a:r>
              <a:rPr sz="2400" spc="-17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provides</a:t>
            </a:r>
            <a:r>
              <a:rPr sz="2400" spc="-18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8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400" spc="-114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same</a:t>
            </a:r>
            <a:r>
              <a:rPr sz="2400" spc="-204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5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results,</a:t>
            </a:r>
            <a:r>
              <a:rPr sz="2400" spc="-14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suggesting</a:t>
            </a:r>
            <a:r>
              <a:rPr sz="2400" spc="-17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it's</a:t>
            </a:r>
            <a:r>
              <a:rPr sz="2400" spc="-17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free </a:t>
            </a:r>
            <a:r>
              <a:rPr sz="2400" spc="-6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2400" spc="-27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random</a:t>
            </a:r>
            <a:r>
              <a:rPr sz="2400" spc="-19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10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error</a:t>
            </a:r>
            <a:r>
              <a:rPr sz="2400" spc="-22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400" spc="-24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provides</a:t>
            </a:r>
            <a:r>
              <a:rPr sz="2400" spc="-21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400" spc="-24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3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stable</a:t>
            </a:r>
            <a:r>
              <a:rPr sz="2400" spc="-23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6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indication</a:t>
            </a:r>
            <a:r>
              <a:rPr sz="2400" spc="-22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7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400" spc="-22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6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2400" spc="-19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4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it's</a:t>
            </a:r>
            <a:r>
              <a:rPr sz="2400" spc="-21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6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intended</a:t>
            </a:r>
            <a:r>
              <a:rPr sz="2400" spc="-16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400" spc="-2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400" spc="-1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measure.</a:t>
            </a:r>
            <a:endParaRPr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525" y="574040"/>
            <a:ext cx="11893550" cy="508635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    </a:t>
            </a:r>
            <a:r>
              <a:rPr sz="3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How</a:t>
            </a:r>
            <a:r>
              <a:rPr sz="3200" spc="-65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do</a:t>
            </a:r>
            <a:r>
              <a:rPr sz="3200" spc="-15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you</a:t>
            </a:r>
            <a:r>
              <a:rPr sz="3200" spc="-7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assess</a:t>
            </a:r>
            <a:r>
              <a:rPr sz="3200" spc="-75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reliability</a:t>
            </a:r>
            <a:r>
              <a:rPr sz="3200" spc="-85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3200" spc="-7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3200" spc="-10" dirty="0">
                <a:solidFill>
                  <a:schemeClr val="bg1"/>
                </a:solidFill>
                <a:latin typeface="Calibri" panose="020F0502020204030204"/>
                <a:cs typeface="Calibri" panose="020F0502020204030204"/>
              </a:rPr>
              <a:t>research?</a:t>
            </a:r>
            <a:endParaRPr sz="3200" spc="-10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2130" y="1295400"/>
            <a:ext cx="11101705" cy="5383530"/>
          </a:xfrm>
          <a:prstGeom prst="rect">
            <a:avLst/>
          </a:prstGeom>
        </p:spPr>
        <p:txBody>
          <a:bodyPr vert="horz" wrap="square" lIns="0" tIns="11430" rIns="0" bIns="0" rtlCol="0"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400" spc="-9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4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determine</a:t>
            </a:r>
            <a:r>
              <a:rPr sz="2400" spc="-6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if</a:t>
            </a:r>
            <a:r>
              <a:rPr sz="2400" spc="-4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your</a:t>
            </a:r>
            <a:r>
              <a:rPr sz="2400" spc="-7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research</a:t>
            </a:r>
            <a:r>
              <a:rPr sz="2400" spc="-5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methods</a:t>
            </a:r>
            <a:r>
              <a:rPr sz="2400" spc="-1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are</a:t>
            </a:r>
            <a:r>
              <a:rPr sz="2400" spc="-5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producing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reliable</a:t>
            </a:r>
            <a:r>
              <a:rPr sz="2400" spc="-8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results,</a:t>
            </a:r>
            <a:r>
              <a:rPr sz="2400" spc="-9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you</a:t>
            </a:r>
            <a:r>
              <a:rPr sz="2400" spc="-8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must</a:t>
            </a:r>
            <a:r>
              <a:rPr sz="2400" spc="-7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perform</a:t>
            </a:r>
            <a:r>
              <a:rPr sz="2400" spc="-6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2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same</a:t>
            </a:r>
            <a:r>
              <a:rPr sz="2400" spc="-8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task</a:t>
            </a:r>
            <a:r>
              <a:rPr sz="2400" spc="-6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multiple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times</a:t>
            </a:r>
            <a:r>
              <a:rPr sz="2400" spc="-9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or</a:t>
            </a:r>
            <a:r>
              <a:rPr sz="2400" spc="-6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in</a:t>
            </a:r>
            <a:r>
              <a:rPr sz="2400" spc="-4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multiple</a:t>
            </a:r>
            <a:r>
              <a:rPr sz="2400" spc="-5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ways.</a:t>
            </a:r>
            <a:r>
              <a:rPr sz="2400" spc="-6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400" spc="-60" dirty="0">
              <a:solidFill>
                <a:srgbClr val="2C2C2C"/>
              </a:solidFill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400" spc="-3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Typically,</a:t>
            </a:r>
            <a:r>
              <a:rPr sz="2400" spc="-5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2400" spc="-2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involves</a:t>
            </a:r>
            <a:r>
              <a:rPr sz="2400" spc="-2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changing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some</a:t>
            </a:r>
            <a:r>
              <a:rPr sz="2400" spc="-3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aspect</a:t>
            </a:r>
            <a:r>
              <a:rPr sz="2400" spc="-2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2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3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research</a:t>
            </a:r>
            <a:r>
              <a:rPr sz="2400" spc="-3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assessment</a:t>
            </a:r>
            <a:r>
              <a:rPr sz="2400" spc="-9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while</a:t>
            </a:r>
            <a:r>
              <a:rPr sz="2400" spc="-3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maintaining control</a:t>
            </a:r>
            <a:r>
              <a:rPr sz="2400" spc="-8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4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5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research.</a:t>
            </a:r>
            <a:r>
              <a:rPr sz="2400" spc="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endParaRPr sz="2400" spc="10" dirty="0">
              <a:solidFill>
                <a:srgbClr val="2C2C2C"/>
              </a:solidFill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For</a:t>
            </a:r>
            <a:r>
              <a:rPr sz="2400" spc="-6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example,</a:t>
            </a:r>
            <a:r>
              <a:rPr sz="2400" spc="-5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this</a:t>
            </a:r>
            <a:r>
              <a:rPr sz="2400" spc="-9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could</a:t>
            </a:r>
            <a:r>
              <a:rPr sz="2400" spc="-4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mean:</a:t>
            </a:r>
            <a:endParaRPr sz="2400" spc="-10" dirty="0">
              <a:solidFill>
                <a:srgbClr val="2C2C2C"/>
              </a:solidFill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348615" indent="-342900">
              <a:lnSpc>
                <a:spcPts val="2855"/>
              </a:lnSpc>
              <a:buSzPct val="96000"/>
              <a:buFont typeface="Wingdings" panose="05000000000000000000" charset="0"/>
              <a:buChar char="q"/>
              <a:tabLst>
                <a:tab pos="164465" algn="l"/>
              </a:tabLst>
            </a:pP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400" spc="-5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4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same</a:t>
            </a:r>
            <a:r>
              <a:rPr sz="2400" spc="2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test</a:t>
            </a:r>
            <a:r>
              <a:rPr sz="2400" spc="-3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400" spc="-4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different</a:t>
            </a:r>
            <a:r>
              <a:rPr sz="2400" spc="-10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groups</a:t>
            </a:r>
            <a:r>
              <a:rPr sz="2400" spc="-1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3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people</a:t>
            </a:r>
            <a:endParaRPr sz="2400" spc="-10" dirty="0">
              <a:solidFill>
                <a:srgbClr val="2C2C2C"/>
              </a:solidFill>
              <a:latin typeface="Calibri" panose="020F0502020204030204"/>
              <a:cs typeface="Calibri" panose="020F0502020204030204"/>
            </a:endParaRPr>
          </a:p>
          <a:p>
            <a:pPr marL="164465" indent="-158750">
              <a:lnSpc>
                <a:spcPts val="2855"/>
              </a:lnSpc>
              <a:buSzPct val="96000"/>
              <a:buChar char="•"/>
              <a:tabLst>
                <a:tab pos="164465" algn="l"/>
              </a:tabLst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348615" indent="-342900">
              <a:lnSpc>
                <a:spcPts val="2870"/>
              </a:lnSpc>
              <a:spcBef>
                <a:spcPts val="45"/>
              </a:spcBef>
              <a:buSzPct val="96000"/>
              <a:buFont typeface="Wingdings" panose="05000000000000000000" charset="0"/>
              <a:buChar char="q"/>
              <a:tabLst>
                <a:tab pos="164465" algn="l"/>
              </a:tabLst>
            </a:pP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Using</a:t>
            </a:r>
            <a:r>
              <a:rPr sz="2400" spc="-6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different</a:t>
            </a:r>
            <a:r>
              <a:rPr sz="2400" spc="-4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tests</a:t>
            </a:r>
            <a:r>
              <a:rPr sz="2400" spc="-3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on</a:t>
            </a:r>
            <a:r>
              <a:rPr sz="2400" spc="-5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5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same</a:t>
            </a:r>
            <a:r>
              <a:rPr sz="2400" spc="-5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group</a:t>
            </a:r>
            <a:r>
              <a:rPr sz="2400" spc="-5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2400" spc="-4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people.</a:t>
            </a:r>
            <a:endParaRPr sz="2400" spc="-10" dirty="0">
              <a:solidFill>
                <a:srgbClr val="2C2C2C"/>
              </a:solidFill>
              <a:latin typeface="Calibri" panose="020F0502020204030204"/>
              <a:cs typeface="Calibri" panose="020F0502020204030204"/>
            </a:endParaRPr>
          </a:p>
          <a:p>
            <a:pPr marL="164465" indent="-158750">
              <a:lnSpc>
                <a:spcPts val="2870"/>
              </a:lnSpc>
              <a:spcBef>
                <a:spcPts val="45"/>
              </a:spcBef>
              <a:buSzPct val="96000"/>
              <a:buChar char="•"/>
              <a:tabLst>
                <a:tab pos="164465" algn="l"/>
              </a:tabLst>
            </a:pPr>
            <a:endParaRPr sz="2400">
              <a:latin typeface="Calibri" panose="020F0502020204030204"/>
              <a:cs typeface="Calibri" panose="020F0502020204030204"/>
            </a:endParaRPr>
          </a:p>
          <a:p>
            <a:pPr marL="241300" marR="43180" indent="-229235">
              <a:lnSpc>
                <a:spcPct val="99000"/>
              </a:lnSpc>
              <a:spcBef>
                <a:spcPts val="15"/>
              </a:spcBef>
            </a:pP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Both</a:t>
            </a:r>
            <a:r>
              <a:rPr sz="2400" spc="-8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methods</a:t>
            </a:r>
            <a:r>
              <a:rPr sz="2400" spc="-5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maintain</a:t>
            </a:r>
            <a:r>
              <a:rPr sz="2400" spc="-7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control</a:t>
            </a:r>
            <a:r>
              <a:rPr sz="2400" spc="-4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by</a:t>
            </a:r>
            <a:r>
              <a:rPr sz="2400" spc="-12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keeping</a:t>
            </a:r>
            <a:r>
              <a:rPr sz="2400" spc="-9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one</a:t>
            </a:r>
            <a:r>
              <a:rPr sz="2400" spc="-8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element exactly</a:t>
            </a:r>
            <a:r>
              <a:rPr sz="2400" spc="-9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-5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same</a:t>
            </a:r>
            <a:r>
              <a:rPr sz="2400" spc="-5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and</a:t>
            </a:r>
            <a:r>
              <a:rPr sz="2400" spc="-4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changing</a:t>
            </a:r>
            <a:r>
              <a:rPr sz="2400" spc="-6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other</a:t>
            </a:r>
            <a:r>
              <a:rPr sz="2400" spc="-6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elements</a:t>
            </a:r>
            <a:r>
              <a:rPr sz="2400" spc="-2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to</a:t>
            </a:r>
            <a:r>
              <a:rPr sz="2400" spc="-5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ensure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other </a:t>
            </a:r>
            <a:r>
              <a:rPr sz="2400" spc="-2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factors</a:t>
            </a:r>
            <a:r>
              <a:rPr sz="2400" spc="-9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don't</a:t>
            </a:r>
            <a:r>
              <a:rPr sz="2400" spc="-4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influence</a:t>
            </a:r>
            <a:r>
              <a:rPr sz="2400" spc="-55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the</a:t>
            </a:r>
            <a:r>
              <a:rPr sz="2400" spc="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research</a:t>
            </a:r>
            <a:r>
              <a:rPr sz="2400" spc="-5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solidFill>
                  <a:srgbClr val="2C2C2C"/>
                </a:solidFill>
                <a:latin typeface="Calibri" panose="020F0502020204030204"/>
                <a:cs typeface="Calibri" panose="020F0502020204030204"/>
              </a:rPr>
              <a:t>results.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574040"/>
            <a:ext cx="12034520" cy="693420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16510" rIns="0" bIns="0" rtlCol="0">
            <a:spAutoFit/>
          </a:bodyPr>
          <a:lstStyle/>
          <a:p>
            <a:pPr marL="851535">
              <a:lnSpc>
                <a:spcPct val="100000"/>
              </a:lnSpc>
              <a:spcBef>
                <a:spcPts val="130"/>
              </a:spcBef>
            </a:pPr>
            <a:r>
              <a:rPr lang="en-US" spc="-200" dirty="0">
                <a:solidFill>
                  <a:schemeClr val="bg1"/>
                </a:solidFill>
              </a:rPr>
              <a:t>Types of </a:t>
            </a:r>
            <a:r>
              <a:rPr spc="-200" dirty="0">
                <a:solidFill>
                  <a:schemeClr val="bg1"/>
                </a:solidFill>
              </a:rPr>
              <a:t>Realiability:</a:t>
            </a:r>
            <a:endParaRPr spc="-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524000"/>
            <a:ext cx="10959465" cy="4714875"/>
          </a:xfrm>
          <a:prstGeom prst="rect">
            <a:avLst/>
          </a:prstGeom>
        </p:spPr>
        <p:txBody>
          <a:bodyPr vert="horz" wrap="square" lIns="0" tIns="48895" rIns="0" bIns="0" rtlCol="0">
            <a:noAutofit/>
          </a:bodyPr>
          <a:lstStyle/>
          <a:p>
            <a:pPr marL="12065" marR="5080" indent="0">
              <a:lnSpc>
                <a:spcPct val="90000"/>
              </a:lnSpc>
              <a:spcBef>
                <a:spcPts val="385"/>
              </a:spcBef>
              <a:buFont typeface="Arial MT"/>
              <a:buNone/>
              <a:tabLst>
                <a:tab pos="241300" algn="l"/>
              </a:tabLst>
            </a:pPr>
            <a:r>
              <a:rPr lang="en-US" altLang="en-US" sz="2400">
                <a:latin typeface="Trebuchet MS" panose="020B0603020202020204"/>
                <a:cs typeface="Trebuchet MS" panose="020B0603020202020204"/>
              </a:rPr>
              <a:t>• Test-Retest Reliability:</a:t>
            </a:r>
            <a:endParaRPr lang="en-US" altLang="en-US" sz="2400">
              <a:latin typeface="Trebuchet MS" panose="020B0603020202020204"/>
              <a:cs typeface="Trebuchet MS" panose="020B0603020202020204"/>
            </a:endParaRPr>
          </a:p>
          <a:p>
            <a:pPr marL="12065" marR="5080" indent="0">
              <a:lnSpc>
                <a:spcPct val="90000"/>
              </a:lnSpc>
              <a:spcBef>
                <a:spcPts val="385"/>
              </a:spcBef>
              <a:buFont typeface="Arial MT"/>
              <a:buNone/>
              <a:tabLst>
                <a:tab pos="241300" algn="l"/>
              </a:tabLst>
            </a:pPr>
            <a:r>
              <a:rPr lang="en-US" altLang="en-US" sz="2400">
                <a:latin typeface="Trebuchet MS" panose="020B0603020202020204"/>
                <a:cs typeface="Trebuchet MS" panose="020B0603020202020204"/>
              </a:rPr>
              <a:t>This checks if the results stay the same when the same test is given to the same group of people at two different times.</a:t>
            </a:r>
            <a:endParaRPr lang="en-US" altLang="en-US" sz="2400">
              <a:latin typeface="Trebuchet MS" panose="020B0603020202020204"/>
              <a:cs typeface="Trebuchet MS" panose="020B0603020202020204"/>
            </a:endParaRPr>
          </a:p>
          <a:p>
            <a:pPr marL="239395" marR="5080" indent="-227330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en-US" sz="2400">
              <a:latin typeface="Trebuchet MS" panose="020B0603020202020204"/>
              <a:cs typeface="Trebuchet MS" panose="020B0603020202020204"/>
            </a:endParaRPr>
          </a:p>
          <a:p>
            <a:pPr marL="12065" marR="5080" indent="0">
              <a:lnSpc>
                <a:spcPct val="90000"/>
              </a:lnSpc>
              <a:spcBef>
                <a:spcPts val="385"/>
              </a:spcBef>
              <a:buFont typeface="Arial MT"/>
              <a:buNone/>
              <a:tabLst>
                <a:tab pos="241300" algn="l"/>
              </a:tabLst>
            </a:pPr>
            <a:r>
              <a:rPr lang="en-US" altLang="en-US" sz="2400">
                <a:latin typeface="Trebuchet MS" panose="020B0603020202020204"/>
                <a:cs typeface="Trebuchet MS" panose="020B0603020202020204"/>
              </a:rPr>
              <a:t>• Inter-Rater Reliability:</a:t>
            </a:r>
            <a:endParaRPr lang="en-US" altLang="en-US" sz="2400">
              <a:latin typeface="Trebuchet MS" panose="020B0603020202020204"/>
              <a:cs typeface="Trebuchet MS" panose="020B0603020202020204"/>
            </a:endParaRPr>
          </a:p>
          <a:p>
            <a:pPr marL="12065" marR="5080" indent="0">
              <a:lnSpc>
                <a:spcPct val="90000"/>
              </a:lnSpc>
              <a:spcBef>
                <a:spcPts val="385"/>
              </a:spcBef>
              <a:buFont typeface="Arial MT"/>
              <a:buNone/>
              <a:tabLst>
                <a:tab pos="241300" algn="l"/>
              </a:tabLst>
            </a:pPr>
            <a:r>
              <a:rPr lang="en-US" altLang="en-US" sz="2400">
                <a:latin typeface="Trebuchet MS" panose="020B0603020202020204"/>
                <a:cs typeface="Trebuchet MS" panose="020B0603020202020204"/>
              </a:rPr>
              <a:t>This looks at how much different people (like observers or researchers) agree when they measure the same thing.</a:t>
            </a:r>
            <a:endParaRPr lang="en-US" altLang="en-US" sz="2400">
              <a:latin typeface="Trebuchet MS" panose="020B0603020202020204"/>
              <a:cs typeface="Trebuchet MS" panose="020B0603020202020204"/>
            </a:endParaRPr>
          </a:p>
          <a:p>
            <a:pPr marL="239395" marR="5080" indent="-227330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en-US" sz="2400">
              <a:latin typeface="Trebuchet MS" panose="020B0603020202020204"/>
              <a:cs typeface="Trebuchet MS" panose="020B0603020202020204"/>
            </a:endParaRPr>
          </a:p>
          <a:p>
            <a:pPr marL="12065" marR="5080" indent="0">
              <a:lnSpc>
                <a:spcPct val="90000"/>
              </a:lnSpc>
              <a:spcBef>
                <a:spcPts val="385"/>
              </a:spcBef>
              <a:buFont typeface="Arial MT"/>
              <a:buNone/>
              <a:tabLst>
                <a:tab pos="241300" algn="l"/>
              </a:tabLst>
            </a:pPr>
            <a:r>
              <a:rPr lang="en-US" altLang="en-US" sz="2400">
                <a:latin typeface="Trebuchet MS" panose="020B0603020202020204"/>
                <a:cs typeface="Trebuchet MS" panose="020B0603020202020204"/>
              </a:rPr>
              <a:t>• Internal Consistency:</a:t>
            </a:r>
            <a:endParaRPr lang="en-US" altLang="en-US" sz="2400">
              <a:latin typeface="Trebuchet MS" panose="020B0603020202020204"/>
              <a:cs typeface="Trebuchet MS" panose="020B0603020202020204"/>
            </a:endParaRPr>
          </a:p>
          <a:p>
            <a:pPr marL="12065" marR="5080" indent="0">
              <a:lnSpc>
                <a:spcPct val="90000"/>
              </a:lnSpc>
              <a:spcBef>
                <a:spcPts val="385"/>
              </a:spcBef>
              <a:buFont typeface="Arial MT"/>
              <a:buNone/>
              <a:tabLst>
                <a:tab pos="241300" algn="l"/>
              </a:tabLst>
            </a:pPr>
            <a:r>
              <a:rPr lang="en-US" altLang="en-US" sz="2400">
                <a:latin typeface="Trebuchet MS" panose="020B0603020202020204"/>
                <a:cs typeface="Trebuchet MS" panose="020B0603020202020204"/>
              </a:rPr>
              <a:t>This checks if all the questions or items in a test are measuring the same idea.</a:t>
            </a:r>
            <a:endParaRPr lang="en-US" altLang="en-US" sz="2400">
              <a:latin typeface="Trebuchet MS" panose="020B0603020202020204"/>
              <a:cs typeface="Trebuchet MS" panose="020B0603020202020204"/>
            </a:endParaRPr>
          </a:p>
          <a:p>
            <a:pPr marL="239395" marR="5080" indent="-227330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en-US" sz="2400">
              <a:latin typeface="Trebuchet MS" panose="020B0603020202020204"/>
              <a:cs typeface="Trebuchet MS" panose="020B0603020202020204"/>
            </a:endParaRPr>
          </a:p>
          <a:p>
            <a:pPr marL="12065" marR="5080" indent="0">
              <a:lnSpc>
                <a:spcPct val="90000"/>
              </a:lnSpc>
              <a:spcBef>
                <a:spcPts val="385"/>
              </a:spcBef>
              <a:buFont typeface="Arial MT"/>
              <a:buNone/>
              <a:tabLst>
                <a:tab pos="241300" algn="l"/>
              </a:tabLst>
            </a:pPr>
            <a:r>
              <a:rPr lang="en-US" altLang="en-US" sz="2400">
                <a:latin typeface="Trebuchet MS" panose="020B0603020202020204"/>
                <a:cs typeface="Trebuchet MS" panose="020B0603020202020204"/>
              </a:rPr>
              <a:t>• Parallel Forms Reliability:</a:t>
            </a:r>
            <a:endParaRPr lang="en-US" altLang="en-US" sz="2400">
              <a:latin typeface="Trebuchet MS" panose="020B0603020202020204"/>
              <a:cs typeface="Trebuchet MS" panose="020B0603020202020204"/>
            </a:endParaRPr>
          </a:p>
          <a:p>
            <a:pPr marL="12065" marR="5080" indent="0">
              <a:lnSpc>
                <a:spcPct val="90000"/>
              </a:lnSpc>
              <a:spcBef>
                <a:spcPts val="385"/>
              </a:spcBef>
              <a:buFont typeface="Arial MT"/>
              <a:buNone/>
              <a:tabLst>
                <a:tab pos="241300" algn="l"/>
              </a:tabLst>
            </a:pPr>
            <a:r>
              <a:rPr lang="en-US" altLang="en-US" sz="2400">
                <a:latin typeface="Trebuchet MS" panose="020B0603020202020204"/>
                <a:cs typeface="Trebuchet MS" panose="020B0603020202020204"/>
              </a:rPr>
              <a:t>This checks if two different versions of the same test give similar</a:t>
            </a:r>
            <a:r>
              <a:rPr lang="" altLang="en-US" sz="2400">
                <a:latin typeface="Trebuchet MS" panose="020B0603020202020204"/>
                <a:cs typeface="Trebuchet MS" panose="020B0603020202020204"/>
              </a:rPr>
              <a:t> </a:t>
            </a:r>
            <a:r>
              <a:rPr lang="en-US" altLang="en-US" sz="2400">
                <a:latin typeface="Trebuchet MS" panose="020B0603020202020204"/>
                <a:cs typeface="Trebuchet MS" panose="020B0603020202020204"/>
              </a:rPr>
              <a:t>results.</a:t>
            </a:r>
            <a:endParaRPr lang="en-US" altLang="en-US" sz="24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9" y="574040"/>
            <a:ext cx="12034520" cy="676910"/>
          </a:xfrm>
          <a:solidFill>
            <a:srgbClr val="002060"/>
          </a:solidFill>
        </p:spPr>
        <p:txBody>
          <a:bodyPr/>
          <a:p>
            <a:r>
              <a:rPr lang="en-US" altLang="en-US">
                <a:solidFill>
                  <a:schemeClr val="bg1"/>
                </a:solidFill>
                <a:sym typeface="+mn-ea"/>
              </a:rPr>
              <a:t>   Why Reliability Is Important:</a:t>
            </a:r>
            <a:endParaRPr lang="en-US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1068685" cy="4062730"/>
          </a:xfrm>
        </p:spPr>
        <p:txBody>
          <a:bodyPr wrap="square"/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400" b="0"/>
              <a:t>Trust in Results:</a:t>
            </a:r>
            <a:endParaRPr lang="en-US" altLang="en-US" sz="2400" b="0"/>
          </a:p>
          <a:p>
            <a:r>
              <a:rPr lang="en-US" altLang="en-US" sz="2400" b="0"/>
              <a:t>Reliable research gives us more confidence in the results because they are less likely to be random or by luck.</a:t>
            </a:r>
            <a:endParaRPr lang="en-US" altLang="en-US" sz="2400" b="0"/>
          </a:p>
          <a:p>
            <a:endParaRPr lang="en-US" altLang="en-US" sz="2400" b="0"/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400" b="0"/>
              <a:t> Use in Other Situations:</a:t>
            </a:r>
            <a:endParaRPr lang="en-US" altLang="en-US" sz="2400" b="0"/>
          </a:p>
          <a:p>
            <a:r>
              <a:rPr lang="en-US" altLang="en-US" sz="2400" b="0"/>
              <a:t>If a study is reliable, it can be repeated in different places or with different people and still give similar results. This makes the findings more useful in general.</a:t>
            </a:r>
            <a:endParaRPr lang="en-US" altLang="en-US" sz="2400" b="0"/>
          </a:p>
          <a:p>
            <a:endParaRPr lang="en-US" altLang="en-US" sz="2400" b="0"/>
          </a:p>
          <a:p>
            <a:pPr marL="342900" indent="-342900">
              <a:buFont typeface="Wingdings" panose="05000000000000000000" charset="0"/>
              <a:buChar char="q"/>
            </a:pPr>
            <a:r>
              <a:rPr lang="en-US" altLang="en-US" sz="2400" b="0"/>
              <a:t> Good Quality Data:</a:t>
            </a:r>
            <a:endParaRPr lang="en-US" altLang="en-US" sz="2400" b="0"/>
          </a:p>
          <a:p>
            <a:r>
              <a:rPr lang="en-US" altLang="en-US" sz="2400" b="0"/>
              <a:t>Reliable data helps us make correct conclusions and smart</a:t>
            </a:r>
            <a:r>
              <a:rPr lang="" altLang="en-US" sz="2400" b="0"/>
              <a:t> </a:t>
            </a:r>
            <a:r>
              <a:rPr lang="en-US" altLang="en-US" sz="2400" b="0"/>
              <a:t>decisions.</a:t>
            </a:r>
            <a:endParaRPr lang="en-US" altLang="en-US" sz="2400"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1475" y="1534001"/>
            <a:ext cx="10923772" cy="39832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99055" y="103971"/>
            <a:ext cx="8748493" cy="67063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40" y="404495"/>
            <a:ext cx="12034520" cy="745490"/>
          </a:xfrm>
          <a:prstGeom prst="rect">
            <a:avLst/>
          </a:prstGeom>
          <a:solidFill>
            <a:srgbClr val="002060"/>
          </a:solidFill>
        </p:spPr>
        <p:txBody>
          <a:bodyPr vert="horz" wrap="square" lIns="0" tIns="16510" rIns="0" bIns="0" rtlCol="0">
            <a:noAutofit/>
          </a:bodyPr>
          <a:lstStyle/>
          <a:p>
            <a:pPr marL="851535" algn="l">
              <a:lnSpc>
                <a:spcPct val="100000"/>
              </a:lnSpc>
              <a:spcBef>
                <a:spcPts val="130"/>
              </a:spcBef>
            </a:pPr>
            <a:r>
              <a:rPr spc="-204" dirty="0">
                <a:solidFill>
                  <a:schemeClr val="bg1"/>
                </a:solidFill>
              </a:rPr>
              <a:t>Group</a:t>
            </a:r>
            <a:r>
              <a:rPr spc="-455" dirty="0">
                <a:solidFill>
                  <a:schemeClr val="bg1"/>
                </a:solidFill>
              </a:rPr>
              <a:t> </a:t>
            </a:r>
            <a:r>
              <a:rPr spc="-140" dirty="0">
                <a:solidFill>
                  <a:schemeClr val="bg1"/>
                </a:solidFill>
              </a:rPr>
              <a:t>Members:</a:t>
            </a:r>
            <a:endParaRPr spc="-14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02435"/>
            <a:ext cx="3362325" cy="312229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55"/>
              </a:spcBef>
              <a:buFont typeface="Wingdings" panose="05000000000000000000" charset="0"/>
              <a:buChar char="q"/>
              <a:tabLst>
                <a:tab pos="241300" algn="l"/>
              </a:tabLst>
            </a:pPr>
            <a:r>
              <a:rPr sz="2750" spc="-110" dirty="0">
                <a:latin typeface="Trebuchet MS" panose="020B0603020202020204"/>
                <a:cs typeface="Trebuchet MS" panose="020B0603020202020204"/>
              </a:rPr>
              <a:t>Talha</a:t>
            </a:r>
            <a:r>
              <a:rPr sz="2750" spc="-1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latin typeface="Trebuchet MS" panose="020B0603020202020204"/>
                <a:cs typeface="Trebuchet MS" panose="020B0603020202020204"/>
              </a:rPr>
              <a:t>Tariq</a:t>
            </a:r>
            <a:endParaRPr sz="2750">
              <a:latin typeface="Trebuchet MS" panose="020B0603020202020204"/>
              <a:cs typeface="Trebuchet MS" panose="020B0603020202020204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Font typeface="Wingdings" panose="05000000000000000000" charset="0"/>
              <a:buChar char="q"/>
              <a:tabLst>
                <a:tab pos="240665" algn="l"/>
              </a:tabLst>
            </a:pPr>
            <a:r>
              <a:rPr sz="2750" dirty="0">
                <a:latin typeface="Trebuchet MS" panose="020B0603020202020204"/>
                <a:cs typeface="Trebuchet MS" panose="020B0603020202020204"/>
              </a:rPr>
              <a:t>Amna</a:t>
            </a:r>
            <a:r>
              <a:rPr sz="2750" spc="-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latin typeface="Trebuchet MS" panose="020B0603020202020204"/>
                <a:cs typeface="Trebuchet MS" panose="020B0603020202020204"/>
              </a:rPr>
              <a:t>younis</a:t>
            </a:r>
            <a:endParaRPr sz="2750">
              <a:latin typeface="Trebuchet MS" panose="020B0603020202020204"/>
              <a:cs typeface="Trebuchet MS" panose="020B0603020202020204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Font typeface="Wingdings" panose="05000000000000000000" charset="0"/>
              <a:buChar char="q"/>
              <a:tabLst>
                <a:tab pos="240665" algn="l"/>
              </a:tabLst>
            </a:pPr>
            <a:r>
              <a:rPr sz="2750" spc="-60" dirty="0">
                <a:latin typeface="Trebuchet MS" panose="020B0603020202020204"/>
                <a:cs typeface="Trebuchet MS" panose="020B0603020202020204"/>
              </a:rPr>
              <a:t>Hijab</a:t>
            </a:r>
            <a:r>
              <a:rPr sz="2750" spc="-19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latin typeface="Trebuchet MS" panose="020B0603020202020204"/>
                <a:cs typeface="Trebuchet MS" panose="020B0603020202020204"/>
              </a:rPr>
              <a:t>Fatima</a:t>
            </a:r>
            <a:endParaRPr sz="2750">
              <a:latin typeface="Trebuchet MS" panose="020B0603020202020204"/>
              <a:cs typeface="Trebuchet MS" panose="020B0603020202020204"/>
            </a:endParaRPr>
          </a:p>
          <a:p>
            <a:pPr marL="469900" indent="-457200">
              <a:lnSpc>
                <a:spcPct val="100000"/>
              </a:lnSpc>
              <a:spcBef>
                <a:spcPts val="680"/>
              </a:spcBef>
              <a:buFont typeface="Wingdings" panose="05000000000000000000" charset="0"/>
              <a:buChar char="q"/>
              <a:tabLst>
                <a:tab pos="241300" algn="l"/>
              </a:tabLst>
            </a:pPr>
            <a:r>
              <a:rPr sz="2750" dirty="0">
                <a:latin typeface="Trebuchet MS" panose="020B0603020202020204"/>
                <a:cs typeface="Trebuchet MS" panose="020B0603020202020204"/>
              </a:rPr>
              <a:t>Nadeem</a:t>
            </a:r>
            <a:r>
              <a:rPr sz="2750" spc="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55" dirty="0">
                <a:latin typeface="Trebuchet MS" panose="020B0603020202020204"/>
                <a:cs typeface="Trebuchet MS" panose="020B0603020202020204"/>
              </a:rPr>
              <a:t>Abbas</a:t>
            </a:r>
            <a:endParaRPr sz="2750">
              <a:latin typeface="Trebuchet MS" panose="020B0603020202020204"/>
              <a:cs typeface="Trebuchet MS" panose="020B0603020202020204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Font typeface="Wingdings" panose="05000000000000000000" charset="0"/>
              <a:buChar char="q"/>
              <a:tabLst>
                <a:tab pos="241300" algn="l"/>
              </a:tabLst>
            </a:pPr>
            <a:r>
              <a:rPr sz="2750" spc="55" dirty="0">
                <a:latin typeface="Trebuchet MS" panose="020B0603020202020204"/>
                <a:cs typeface="Trebuchet MS" panose="020B0603020202020204"/>
              </a:rPr>
              <a:t>Nazish</a:t>
            </a:r>
            <a:r>
              <a:rPr sz="2750" spc="-2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latin typeface="Trebuchet MS" panose="020B0603020202020204"/>
                <a:cs typeface="Trebuchet MS" panose="020B0603020202020204"/>
              </a:rPr>
              <a:t>Hameed</a:t>
            </a:r>
            <a:endParaRPr sz="2750">
              <a:latin typeface="Trebuchet MS" panose="020B0603020202020204"/>
              <a:cs typeface="Trebuchet MS" panose="020B0603020202020204"/>
            </a:endParaRPr>
          </a:p>
          <a:p>
            <a:pPr marL="469900" indent="-457200">
              <a:lnSpc>
                <a:spcPct val="100000"/>
              </a:lnSpc>
              <a:spcBef>
                <a:spcPts val="755"/>
              </a:spcBef>
              <a:buFont typeface="Wingdings" panose="05000000000000000000" charset="0"/>
              <a:buChar char="q"/>
              <a:tabLst>
                <a:tab pos="240665" algn="l"/>
              </a:tabLst>
            </a:pPr>
            <a:r>
              <a:rPr sz="2750" dirty="0">
                <a:latin typeface="Trebuchet MS" panose="020B0603020202020204"/>
                <a:cs typeface="Trebuchet MS" panose="020B0603020202020204"/>
              </a:rPr>
              <a:t>Bushra</a:t>
            </a:r>
            <a:r>
              <a:rPr sz="2750" spc="-1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latin typeface="Trebuchet MS" panose="020B0603020202020204"/>
                <a:cs typeface="Trebuchet MS" panose="020B0603020202020204"/>
              </a:rPr>
              <a:t>Ramzan</a:t>
            </a:r>
            <a:endParaRPr sz="27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2060"/>
          </a:solidFill>
        </p:spPr>
        <p:txBody>
          <a:bodyPr vert="horz" wrap="square" lIns="0" tIns="16510" rIns="0" bIns="0" rtlCol="0">
            <a:spAutoFit/>
          </a:bodyPr>
          <a:lstStyle/>
          <a:p>
            <a:pPr marL="851535">
              <a:lnSpc>
                <a:spcPct val="100000"/>
              </a:lnSpc>
              <a:spcBef>
                <a:spcPts val="130"/>
              </a:spcBef>
            </a:pPr>
            <a:r>
              <a:rPr spc="-220" dirty="0">
                <a:solidFill>
                  <a:schemeClr val="bg1"/>
                </a:solidFill>
              </a:rPr>
              <a:t>Presentation</a:t>
            </a:r>
            <a:r>
              <a:rPr spc="-360" dirty="0">
                <a:solidFill>
                  <a:schemeClr val="bg1"/>
                </a:solidFill>
              </a:rPr>
              <a:t> </a:t>
            </a:r>
            <a:r>
              <a:rPr spc="-350" dirty="0">
                <a:solidFill>
                  <a:schemeClr val="bg1"/>
                </a:solidFill>
              </a:rPr>
              <a:t>Topic:</a:t>
            </a:r>
            <a:endParaRPr spc="-35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84985"/>
            <a:ext cx="9306560" cy="1440815"/>
          </a:xfrm>
          <a:prstGeom prst="rect">
            <a:avLst/>
          </a:prstGeom>
        </p:spPr>
        <p:txBody>
          <a:bodyPr vert="horz" wrap="square" lIns="0" tIns="15875" rIns="0" bIns="0" rtlCol="0">
            <a:noAutofit/>
          </a:bodyPr>
          <a:lstStyle/>
          <a:p>
            <a:pPr marL="469900" indent="-457200" algn="ctr">
              <a:lnSpc>
                <a:spcPct val="100000"/>
              </a:lnSpc>
              <a:spcBef>
                <a:spcPts val="125"/>
              </a:spcBef>
              <a:buFont typeface="Wingdings" panose="05000000000000000000" charset="0"/>
              <a:buChar char="q"/>
              <a:tabLst>
                <a:tab pos="240665" algn="l"/>
              </a:tabLst>
            </a:pPr>
            <a:r>
              <a:rPr sz="3200" b="1" dirty="0">
                <a:latin typeface="Trebuchet MS" panose="020B0603020202020204"/>
                <a:cs typeface="Trebuchet MS" panose="020B0603020202020204"/>
              </a:rPr>
              <a:t>Concept</a:t>
            </a:r>
            <a:r>
              <a:rPr sz="3200" b="1" spc="-3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35" dirty="0">
                <a:latin typeface="Trebuchet MS" panose="020B0603020202020204"/>
                <a:cs typeface="Trebuchet MS" panose="020B0603020202020204"/>
              </a:rPr>
              <a:t>of</a:t>
            </a:r>
            <a:r>
              <a:rPr sz="3200" b="1" spc="-2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85" dirty="0">
                <a:latin typeface="Trebuchet MS" panose="020B0603020202020204"/>
                <a:cs typeface="Trebuchet MS" panose="020B0603020202020204"/>
              </a:rPr>
              <a:t>Validity</a:t>
            </a:r>
            <a:r>
              <a:rPr sz="3200" b="1" spc="-2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dirty="0"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1" spc="-229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1" spc="-30" dirty="0">
                <a:latin typeface="Trebuchet MS" panose="020B0603020202020204"/>
                <a:cs typeface="Trebuchet MS" panose="020B0603020202020204"/>
              </a:rPr>
              <a:t>Reliability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2060"/>
          </a:solidFill>
        </p:spPr>
        <p:txBody>
          <a:bodyPr vert="horz" wrap="square" lIns="0" tIns="16510" rIns="0" bIns="0" rtlCol="0">
            <a:spAutoFit/>
          </a:bodyPr>
          <a:lstStyle/>
          <a:p>
            <a:pPr marL="851535">
              <a:lnSpc>
                <a:spcPct val="100000"/>
              </a:lnSpc>
              <a:spcBef>
                <a:spcPts val="130"/>
              </a:spcBef>
            </a:pPr>
            <a:r>
              <a:rPr u="sng" spc="-1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Palatino Linotype" panose="02040502050505030304"/>
                <a:cs typeface="Palatino Linotype" panose="02040502050505030304"/>
              </a:rPr>
              <a:t>Validity:</a:t>
            </a:r>
            <a:endParaRPr u="sng" spc="-1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Palatino Linotype" panose="02040502050505030304"/>
              <a:cs typeface="Palatino Linotype" panose="0204050205050503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10295255" cy="199453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265" marR="5080" indent="-457200">
              <a:lnSpc>
                <a:spcPct val="92000"/>
              </a:lnSpc>
              <a:spcBef>
                <a:spcPts val="385"/>
              </a:spcBef>
              <a:buFont typeface="Wingdings" panose="05000000000000000000" charset="0"/>
              <a:buChar char="q"/>
              <a:tabLst>
                <a:tab pos="241300" algn="l"/>
              </a:tabLst>
            </a:pPr>
            <a:r>
              <a:rPr sz="27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2750" spc="-24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4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research,</a:t>
            </a:r>
            <a:r>
              <a:rPr sz="2750" spc="-17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9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validity</a:t>
            </a:r>
            <a:r>
              <a:rPr sz="2750" spc="-26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8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refers</a:t>
            </a:r>
            <a:r>
              <a:rPr sz="2750" spc="-204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8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750" spc="-16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7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750" spc="-24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degree</a:t>
            </a:r>
            <a:r>
              <a:rPr sz="2750" spc="-16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14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750" spc="-16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which</a:t>
            </a:r>
            <a:r>
              <a:rPr sz="2750" spc="-23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50" spc="-26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study</a:t>
            </a:r>
            <a:r>
              <a:rPr sz="2750" spc="-18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8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2750" spc="-23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a </a:t>
            </a:r>
            <a:r>
              <a:rPr sz="27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measurement</a:t>
            </a:r>
            <a:r>
              <a:rPr sz="2750" spc="-19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4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instrument</a:t>
            </a:r>
            <a:r>
              <a:rPr sz="2750" spc="-19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4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accurately</a:t>
            </a:r>
            <a:r>
              <a:rPr sz="2750" spc="-254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4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measures</a:t>
            </a:r>
            <a:r>
              <a:rPr sz="2750" spc="-19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what</a:t>
            </a:r>
            <a:r>
              <a:rPr sz="2750" spc="-19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6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2750" spc="-27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5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750" spc="-20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intended </a:t>
            </a:r>
            <a:r>
              <a:rPr sz="2750" spc="-8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750" spc="-229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measure.</a:t>
            </a:r>
            <a:r>
              <a:rPr sz="2750" spc="-19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Essentially,</a:t>
            </a:r>
            <a:r>
              <a:rPr sz="2750" spc="-16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it's</a:t>
            </a:r>
            <a:r>
              <a:rPr sz="2750" spc="-27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about</a:t>
            </a:r>
            <a:r>
              <a:rPr sz="2750" spc="-27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7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750" spc="-23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truthfulness</a:t>
            </a:r>
            <a:r>
              <a:rPr sz="2750" spc="-19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750" spc="-18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accuracy</a:t>
            </a:r>
            <a:r>
              <a:rPr sz="2750" spc="68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750" spc="-21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9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750" spc="-229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findings,</a:t>
            </a:r>
            <a:r>
              <a:rPr sz="2750" spc="-24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ensuring</a:t>
            </a:r>
            <a:r>
              <a:rPr sz="2750" spc="-19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2750" spc="-19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9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750" spc="-15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6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conclusions</a:t>
            </a:r>
            <a:r>
              <a:rPr sz="2750" spc="-19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drawn</a:t>
            </a:r>
            <a:r>
              <a:rPr sz="2750" spc="-229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2750" spc="-24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7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researchare</a:t>
            </a:r>
            <a:r>
              <a:rPr sz="2750" spc="-22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7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reliable</a:t>
            </a:r>
            <a:r>
              <a:rPr sz="2750" spc="-215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750" spc="-15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01D35"/>
                </a:solidFill>
                <a:latin typeface="Trebuchet MS" panose="020B0603020202020204"/>
                <a:cs typeface="Trebuchet MS" panose="020B0603020202020204"/>
              </a:rPr>
              <a:t>applicable.</a:t>
            </a:r>
            <a:endParaRPr sz="27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rcRect t="24490"/>
          <a:stretch>
            <a:fillRect/>
          </a:stretch>
        </p:blipFill>
        <p:spPr>
          <a:xfrm>
            <a:off x="261620" y="1447800"/>
            <a:ext cx="11668125" cy="49339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-635" y="304800"/>
            <a:ext cx="12139930" cy="759460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t">
            <a:noAutofit/>
          </a:bodyPr>
          <a:p>
            <a:pPr marL="851535">
              <a:lnSpc>
                <a:spcPct val="100000"/>
              </a:lnSpc>
              <a:spcBef>
                <a:spcPts val="130"/>
              </a:spcBef>
            </a:pPr>
            <a:r>
              <a:rPr lang="en-US" sz="4000" b="1" spc="-350" dirty="0">
                <a:solidFill>
                  <a:schemeClr val="bg1"/>
                </a:solidFill>
                <a:sym typeface="+mn-ea"/>
              </a:rPr>
              <a:t>Validity in Research</a:t>
            </a:r>
            <a:endParaRPr lang="en-US" sz="4000" b="1" spc="-35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655820" y="1517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2060"/>
          </a:solidFill>
        </p:spPr>
        <p:txBody>
          <a:bodyPr vert="horz" wrap="square" lIns="0" tIns="16510" rIns="0" bIns="0" rtlCol="0">
            <a:spAutoFit/>
          </a:bodyPr>
          <a:lstStyle/>
          <a:p>
            <a:pPr marL="851535">
              <a:lnSpc>
                <a:spcPct val="100000"/>
              </a:lnSpc>
              <a:spcBef>
                <a:spcPts val="130"/>
              </a:spcBef>
            </a:pPr>
            <a:r>
              <a:rPr spc="-140" dirty="0">
                <a:solidFill>
                  <a:schemeClr val="bg1"/>
                </a:solidFill>
              </a:rPr>
              <a:t>Construct</a:t>
            </a:r>
            <a:r>
              <a:rPr spc="-405" dirty="0">
                <a:solidFill>
                  <a:schemeClr val="bg1"/>
                </a:solidFill>
              </a:rPr>
              <a:t> </a:t>
            </a:r>
            <a:r>
              <a:rPr spc="-270" dirty="0">
                <a:solidFill>
                  <a:schemeClr val="bg1"/>
                </a:solidFill>
              </a:rPr>
              <a:t>Validity:</a:t>
            </a:r>
            <a:endParaRPr spc="-27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10271125" cy="24333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69265" marR="5080" indent="-457200">
              <a:lnSpc>
                <a:spcPct val="92000"/>
              </a:lnSpc>
              <a:spcBef>
                <a:spcPts val="385"/>
              </a:spcBef>
              <a:buFont typeface="Wingdings" panose="05000000000000000000" charset="0"/>
              <a:buChar char="q"/>
              <a:tabLst>
                <a:tab pos="241300" algn="l"/>
              </a:tabLst>
            </a:pPr>
            <a:r>
              <a:rPr sz="2750" spc="-2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750" spc="-1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establish</a:t>
            </a:r>
            <a:r>
              <a:rPr sz="2750" spc="-1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construct</a:t>
            </a:r>
            <a:r>
              <a:rPr sz="2750" spc="-1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validity,</a:t>
            </a:r>
            <a:r>
              <a:rPr sz="2750" spc="-20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750" spc="-1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company</a:t>
            </a:r>
            <a:r>
              <a:rPr sz="2750" spc="-1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must</a:t>
            </a:r>
            <a:r>
              <a:rPr sz="2750" spc="-15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carefully</a:t>
            </a:r>
            <a:r>
              <a:rPr sz="2750" spc="-13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design </a:t>
            </a:r>
            <a:r>
              <a:rPr sz="2750" spc="-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750" spc="-18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survey</a:t>
            </a:r>
            <a:r>
              <a:rPr sz="2750" spc="-1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questions</a:t>
            </a:r>
            <a:r>
              <a:rPr sz="2750" spc="-1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based</a:t>
            </a:r>
            <a:r>
              <a:rPr sz="2750" spc="-114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2750" spc="-1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existing</a:t>
            </a:r>
            <a:r>
              <a:rPr sz="2750" spc="-2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knowledge</a:t>
            </a:r>
            <a:r>
              <a:rPr sz="2750" spc="-17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about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customer</a:t>
            </a:r>
            <a:r>
              <a:rPr sz="2750" spc="-1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satisfaction</a:t>
            </a:r>
            <a:r>
              <a:rPr sz="2750" spc="-204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indicators.</a:t>
            </a:r>
            <a:endParaRPr sz="2750" spc="-50" dirty="0">
              <a:solidFill>
                <a:srgbClr val="0D0A33"/>
              </a:solidFill>
              <a:latin typeface="Trebuchet MS" panose="020B0603020202020204"/>
              <a:cs typeface="Trebuchet MS" panose="020B0603020202020204"/>
            </a:endParaRPr>
          </a:p>
          <a:p>
            <a:pPr marL="469265" marR="5080" indent="-457200">
              <a:lnSpc>
                <a:spcPct val="92000"/>
              </a:lnSpc>
              <a:spcBef>
                <a:spcPts val="385"/>
              </a:spcBef>
              <a:buFont typeface="Wingdings" panose="05000000000000000000" charset="0"/>
              <a:buChar char="q"/>
              <a:tabLst>
                <a:tab pos="241300" algn="l"/>
              </a:tabLst>
            </a:pPr>
            <a:r>
              <a:rPr sz="2750" spc="-1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They</a:t>
            </a:r>
            <a:r>
              <a:rPr sz="2750" spc="-2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should</a:t>
            </a:r>
            <a:r>
              <a:rPr sz="2750" spc="-1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include</a:t>
            </a:r>
            <a:r>
              <a:rPr sz="2750" spc="-2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questions </a:t>
            </a:r>
            <a:r>
              <a:rPr sz="2750" spc="-3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specifically</a:t>
            </a:r>
            <a:r>
              <a:rPr sz="2750" spc="-2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8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related</a:t>
            </a:r>
            <a:r>
              <a:rPr sz="2750" spc="-2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8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to</a:t>
            </a:r>
            <a:r>
              <a:rPr sz="2750" spc="-13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product</a:t>
            </a:r>
            <a:r>
              <a:rPr sz="2750" spc="-254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performance,</a:t>
            </a:r>
            <a:r>
              <a:rPr sz="2750" spc="-2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8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features,</a:t>
            </a:r>
            <a:r>
              <a:rPr sz="2750" spc="-1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750" spc="-1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overall </a:t>
            </a:r>
            <a:r>
              <a:rPr sz="2750" spc="-7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experience,</a:t>
            </a:r>
            <a:r>
              <a:rPr sz="2750" spc="-2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excluding</a:t>
            </a:r>
            <a:r>
              <a:rPr sz="2750" spc="-1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9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irrelevant</a:t>
            </a:r>
            <a:r>
              <a:rPr sz="2750" spc="-15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factors.</a:t>
            </a:r>
            <a:endParaRPr sz="27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2060"/>
          </a:solidFill>
        </p:spPr>
        <p:txBody>
          <a:bodyPr vert="horz" wrap="square" lIns="0" tIns="16510" rIns="0" bIns="0" rtlCol="0">
            <a:spAutoFit/>
          </a:bodyPr>
          <a:lstStyle/>
          <a:p>
            <a:pPr marL="851535">
              <a:lnSpc>
                <a:spcPct val="100000"/>
              </a:lnSpc>
              <a:spcBef>
                <a:spcPts val="130"/>
              </a:spcBef>
            </a:pPr>
            <a:r>
              <a:rPr spc="-190" dirty="0">
                <a:solidFill>
                  <a:schemeClr val="bg1"/>
                </a:solidFill>
              </a:rPr>
              <a:t>Content</a:t>
            </a:r>
            <a:r>
              <a:rPr spc="-420" dirty="0">
                <a:solidFill>
                  <a:schemeClr val="bg1"/>
                </a:solidFill>
              </a:rPr>
              <a:t> </a:t>
            </a:r>
            <a:r>
              <a:rPr spc="-270" dirty="0">
                <a:solidFill>
                  <a:schemeClr val="bg1"/>
                </a:solidFill>
              </a:rPr>
              <a:t>Validity:</a:t>
            </a:r>
            <a:endParaRPr spc="-27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86914" y="3585845"/>
            <a:ext cx="5381625" cy="9525"/>
          </a:xfrm>
          <a:custGeom>
            <a:avLst/>
            <a:gdLst/>
            <a:ahLst/>
            <a:cxnLst/>
            <a:rect l="l" t="t" r="r" b="b"/>
            <a:pathLst>
              <a:path w="5381625" h="9525">
                <a:moveTo>
                  <a:pt x="5381625" y="0"/>
                </a:moveTo>
                <a:lnTo>
                  <a:pt x="0" y="0"/>
                </a:lnTo>
                <a:lnTo>
                  <a:pt x="0" y="9525"/>
                </a:lnTo>
                <a:lnTo>
                  <a:pt x="5381625" y="9525"/>
                </a:lnTo>
                <a:lnTo>
                  <a:pt x="5381625" y="0"/>
                </a:lnTo>
                <a:close/>
              </a:path>
            </a:pathLst>
          </a:custGeom>
          <a:solidFill>
            <a:srgbClr val="4678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8165" y="1600200"/>
            <a:ext cx="11016615" cy="41960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469265" marR="369570" indent="-457200">
              <a:lnSpc>
                <a:spcPts val="3000"/>
              </a:lnSpc>
              <a:spcBef>
                <a:spcPts val="475"/>
              </a:spcBef>
              <a:buFont typeface="Wingdings" panose="05000000000000000000" charset="0"/>
              <a:buChar char="q"/>
              <a:tabLst>
                <a:tab pos="241300" algn="l"/>
              </a:tabLst>
            </a:pP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Content</a:t>
            </a:r>
            <a:r>
              <a:rPr sz="2750" spc="-1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9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validity</a:t>
            </a:r>
            <a:r>
              <a:rPr sz="2750" spc="-2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examines</a:t>
            </a:r>
            <a:r>
              <a:rPr sz="2750" spc="-19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whether</a:t>
            </a:r>
            <a:r>
              <a:rPr sz="2750" spc="-2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50" spc="-1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test</a:t>
            </a:r>
            <a:r>
              <a:rPr sz="2750" spc="-1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adequately</a:t>
            </a:r>
            <a:r>
              <a:rPr sz="2750" spc="-254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represents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750" spc="-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2750" spc="-254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aspects</a:t>
            </a:r>
            <a:r>
              <a:rPr sz="2750" spc="-2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750" spc="-2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750" spc="-2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3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topic</a:t>
            </a:r>
            <a:r>
              <a:rPr sz="2750" spc="-2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being</a:t>
            </a:r>
            <a:r>
              <a:rPr sz="2750" spc="-204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measured.</a:t>
            </a:r>
            <a:endParaRPr sz="2750">
              <a:latin typeface="Trebuchet MS" panose="020B0603020202020204"/>
              <a:cs typeface="Trebuchet MS" panose="020B0603020202020204"/>
            </a:endParaRPr>
          </a:p>
          <a:p>
            <a:pPr marL="469265" marR="5080" indent="-457200">
              <a:lnSpc>
                <a:spcPct val="92000"/>
              </a:lnSpc>
              <a:spcBef>
                <a:spcPts val="985"/>
              </a:spcBef>
              <a:buFont typeface="Wingdings" panose="05000000000000000000" charset="0"/>
              <a:buChar char="q"/>
              <a:tabLst>
                <a:tab pos="241300" algn="l"/>
              </a:tabLst>
            </a:pPr>
            <a:r>
              <a:rPr sz="2750" spc="-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For</a:t>
            </a:r>
            <a:r>
              <a:rPr sz="2750" spc="-204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50" spc="-1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0" dirty="0">
                <a:solidFill>
                  <a:srgbClr val="467885"/>
                </a:solidFill>
                <a:latin typeface="Trebuchet MS" panose="020B0603020202020204"/>
                <a:cs typeface="Trebuchet MS" panose="020B0603020202020204"/>
                <a:hlinkClick r:id="rId1"/>
              </a:rPr>
              <a:t>media</a:t>
            </a:r>
            <a:r>
              <a:rPr sz="2750" spc="-145" dirty="0">
                <a:solidFill>
                  <a:srgbClr val="467885"/>
                </a:solidFill>
                <a:latin typeface="Trebuchet MS" panose="020B0603020202020204"/>
                <a:cs typeface="Trebuchet MS" panose="020B0603020202020204"/>
                <a:hlinkClick r:id="rId1"/>
              </a:rPr>
              <a:t> </a:t>
            </a:r>
            <a:r>
              <a:rPr sz="2750" dirty="0">
                <a:solidFill>
                  <a:srgbClr val="467885"/>
                </a:solidFill>
                <a:latin typeface="Trebuchet MS" panose="020B0603020202020204"/>
                <a:cs typeface="Trebuchet MS" panose="020B0603020202020204"/>
                <a:hlinkClick r:id="rId1"/>
              </a:rPr>
              <a:t>and</a:t>
            </a:r>
            <a:r>
              <a:rPr sz="2750" spc="-155" dirty="0">
                <a:solidFill>
                  <a:srgbClr val="467885"/>
                </a:solidFill>
                <a:latin typeface="Trebuchet MS" panose="020B0603020202020204"/>
                <a:cs typeface="Trebuchet MS" panose="020B0603020202020204"/>
                <a:hlinkClick r:id="rId1"/>
              </a:rPr>
              <a:t> </a:t>
            </a:r>
            <a:r>
              <a:rPr sz="2750" spc="-70" dirty="0">
                <a:solidFill>
                  <a:srgbClr val="467885"/>
                </a:solidFill>
                <a:latin typeface="Trebuchet MS" panose="020B0603020202020204"/>
                <a:cs typeface="Trebuchet MS" panose="020B0603020202020204"/>
                <a:hlinkClick r:id="rId1"/>
              </a:rPr>
              <a:t>entertainment</a:t>
            </a:r>
            <a:r>
              <a:rPr sz="2750" spc="-165" dirty="0">
                <a:solidFill>
                  <a:srgbClr val="467885"/>
                </a:solidFill>
                <a:latin typeface="Trebuchet MS" panose="020B0603020202020204"/>
                <a:cs typeface="Trebuchet MS" panose="020B0603020202020204"/>
                <a:hlinkClick r:id="rId1"/>
              </a:rPr>
              <a:t> </a:t>
            </a:r>
            <a:r>
              <a:rPr sz="2750" dirty="0">
                <a:solidFill>
                  <a:srgbClr val="467885"/>
                </a:solidFill>
                <a:latin typeface="Trebuchet MS" panose="020B0603020202020204"/>
                <a:cs typeface="Trebuchet MS" panose="020B0603020202020204"/>
                <a:hlinkClick r:id="rId1"/>
              </a:rPr>
              <a:t>company</a:t>
            </a:r>
            <a:r>
              <a:rPr sz="2750" spc="-90" dirty="0">
                <a:solidFill>
                  <a:srgbClr val="46788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conducting</a:t>
            </a:r>
            <a:r>
              <a:rPr sz="2750" spc="-1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50" spc="-229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viewer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750" spc="-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survey</a:t>
            </a:r>
            <a:r>
              <a:rPr sz="2750" spc="-1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2750" spc="-1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50" spc="-2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new</a:t>
            </a:r>
            <a:r>
              <a:rPr sz="2750" spc="-1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television</a:t>
            </a:r>
            <a:r>
              <a:rPr sz="2750" spc="-2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3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show,</a:t>
            </a:r>
            <a:r>
              <a:rPr sz="2750" spc="-2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content</a:t>
            </a:r>
            <a:r>
              <a:rPr sz="2750" spc="-2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9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validity</a:t>
            </a:r>
            <a:r>
              <a:rPr sz="2750" spc="-1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ensures</a:t>
            </a:r>
            <a:r>
              <a:rPr sz="2750" spc="-2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2750" spc="-1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750" spc="-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survey</a:t>
            </a:r>
            <a:r>
              <a:rPr sz="2750" spc="-1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questions</a:t>
            </a:r>
            <a:r>
              <a:rPr sz="2750" spc="-18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cover</a:t>
            </a:r>
            <a:r>
              <a:rPr sz="2750" spc="-2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5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all</a:t>
            </a:r>
            <a:r>
              <a:rPr sz="2750" spc="-2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essential</a:t>
            </a:r>
            <a:r>
              <a:rPr sz="2750" spc="-2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aspects</a:t>
            </a:r>
            <a:r>
              <a:rPr sz="2750" spc="-17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750" spc="-1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9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750" spc="-1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viewers'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2750" spc="-7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experience.</a:t>
            </a:r>
            <a:r>
              <a:rPr sz="2750" spc="-21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This</a:t>
            </a:r>
            <a:r>
              <a:rPr sz="2750" spc="-1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includes</a:t>
            </a:r>
            <a:r>
              <a:rPr sz="2750" spc="-1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aspects</a:t>
            </a:r>
            <a:r>
              <a:rPr sz="2750" spc="-1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like</a:t>
            </a:r>
            <a:r>
              <a:rPr sz="2750" spc="-204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plot</a:t>
            </a:r>
            <a:r>
              <a:rPr sz="2750" spc="-2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engagement,</a:t>
            </a:r>
            <a:r>
              <a:rPr sz="2750" spc="-21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character </a:t>
            </a:r>
            <a:r>
              <a:rPr sz="2750" spc="-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development,</a:t>
            </a:r>
            <a:r>
              <a:rPr sz="2750" spc="-2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production</a:t>
            </a:r>
            <a:r>
              <a:rPr sz="2750" spc="-204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quality,</a:t>
            </a:r>
            <a:r>
              <a:rPr sz="2750" spc="-2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750" spc="-1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overall</a:t>
            </a:r>
            <a:r>
              <a:rPr sz="2750" spc="-1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enjoyment.</a:t>
            </a:r>
            <a:r>
              <a:rPr sz="2750" spc="-2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endParaRPr sz="2750" spc="-220" dirty="0">
              <a:solidFill>
                <a:srgbClr val="0D0A33"/>
              </a:solidFill>
              <a:latin typeface="Trebuchet MS" panose="020B0603020202020204"/>
              <a:cs typeface="Trebuchet MS" panose="020B0603020202020204"/>
            </a:endParaRPr>
          </a:p>
          <a:p>
            <a:pPr marL="469265" marR="5080" indent="-457200">
              <a:lnSpc>
                <a:spcPct val="92000"/>
              </a:lnSpc>
              <a:spcBef>
                <a:spcPts val="985"/>
              </a:spcBef>
              <a:buFont typeface="Wingdings" panose="05000000000000000000" charset="0"/>
              <a:buChar char="q"/>
              <a:tabLst>
                <a:tab pos="241300" algn="l"/>
              </a:tabLst>
            </a:pPr>
            <a:r>
              <a:rPr sz="2750" spc="-1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If</a:t>
            </a:r>
            <a:r>
              <a:rPr sz="2750" spc="-2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750" spc="-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survey</a:t>
            </a:r>
            <a:r>
              <a:rPr sz="2750" spc="-15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overlooks</a:t>
            </a:r>
            <a:r>
              <a:rPr sz="2750" spc="-1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key</a:t>
            </a:r>
            <a:r>
              <a:rPr sz="2750" spc="-229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elements</a:t>
            </a:r>
            <a:r>
              <a:rPr sz="2750" spc="-1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or</a:t>
            </a:r>
            <a:r>
              <a:rPr sz="2750" spc="-20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includes</a:t>
            </a:r>
            <a:r>
              <a:rPr sz="2750" spc="-1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irrelevant</a:t>
            </a:r>
            <a:r>
              <a:rPr sz="2750" spc="-1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questions, </a:t>
            </a:r>
            <a:r>
              <a:rPr sz="2750" spc="-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750" spc="-2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9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validity</a:t>
            </a:r>
            <a:r>
              <a:rPr sz="2750" spc="-2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750" spc="-19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9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750" spc="-1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results</a:t>
            </a:r>
            <a:r>
              <a:rPr sz="2750" spc="-18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750" spc="-1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compromised,</a:t>
            </a:r>
            <a:r>
              <a:rPr sz="2750" spc="-229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potentially</a:t>
            </a:r>
            <a:r>
              <a:rPr sz="2750" spc="-2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leading</a:t>
            </a:r>
            <a:r>
              <a:rPr sz="2750" spc="-2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to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biased</a:t>
            </a:r>
            <a:r>
              <a:rPr sz="2750" spc="-1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findings.</a:t>
            </a:r>
            <a:endParaRPr sz="27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2060"/>
          </a:solidFill>
        </p:spPr>
        <p:txBody>
          <a:bodyPr vert="horz" wrap="square" lIns="0" tIns="16510" rIns="0" bIns="0" rtlCol="0">
            <a:spAutoFit/>
          </a:bodyPr>
          <a:lstStyle/>
          <a:p>
            <a:pPr marL="851535">
              <a:lnSpc>
                <a:spcPct val="100000"/>
              </a:lnSpc>
              <a:spcBef>
                <a:spcPts val="130"/>
              </a:spcBef>
            </a:pPr>
            <a:r>
              <a:rPr spc="-210" dirty="0">
                <a:solidFill>
                  <a:schemeClr val="bg1"/>
                </a:solidFill>
              </a:rPr>
              <a:t>Face</a:t>
            </a:r>
            <a:r>
              <a:rPr spc="-415" dirty="0">
                <a:solidFill>
                  <a:schemeClr val="bg1"/>
                </a:solidFill>
              </a:rPr>
              <a:t> </a:t>
            </a:r>
            <a:r>
              <a:rPr spc="-270" dirty="0">
                <a:solidFill>
                  <a:schemeClr val="bg1"/>
                </a:solidFill>
              </a:rPr>
              <a:t>Validity:</a:t>
            </a:r>
            <a:endParaRPr spc="-27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794255"/>
            <a:ext cx="10339070" cy="23844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69265" marR="5080" indent="-457200">
              <a:lnSpc>
                <a:spcPct val="92000"/>
              </a:lnSpc>
              <a:spcBef>
                <a:spcPts val="390"/>
              </a:spcBef>
              <a:buFont typeface="Wingdings" panose="05000000000000000000" charset="0"/>
              <a:buChar char="q"/>
              <a:tabLst>
                <a:tab pos="241300" algn="l"/>
              </a:tabLst>
            </a:pP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Face</a:t>
            </a:r>
            <a:r>
              <a:rPr sz="2750" spc="-2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9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validity</a:t>
            </a:r>
            <a:r>
              <a:rPr sz="2750" spc="-2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evaluates</a:t>
            </a:r>
            <a:r>
              <a:rPr sz="2750" spc="-1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how</a:t>
            </a:r>
            <a:r>
              <a:rPr sz="2750" spc="-2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appropriate</a:t>
            </a:r>
            <a:r>
              <a:rPr sz="2750" spc="-1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9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750" spc="-2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content</a:t>
            </a:r>
            <a:r>
              <a:rPr sz="2750" spc="-18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750" spc="-2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50" spc="-15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test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appears</a:t>
            </a:r>
            <a:r>
              <a:rPr sz="2750" spc="-1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at</a:t>
            </a:r>
            <a:r>
              <a:rPr sz="2750" spc="-2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first</a:t>
            </a:r>
            <a:r>
              <a:rPr sz="2750" spc="-2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glance.</a:t>
            </a:r>
            <a:r>
              <a:rPr sz="2750" spc="-20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2750" spc="-2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shares</a:t>
            </a:r>
            <a:r>
              <a:rPr sz="2750" spc="-1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similarities</a:t>
            </a:r>
            <a:r>
              <a:rPr sz="2750" spc="-15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9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with</a:t>
            </a:r>
            <a:r>
              <a:rPr sz="2750" spc="-1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content</a:t>
            </a:r>
            <a:r>
              <a:rPr sz="2750" spc="-2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validity </a:t>
            </a:r>
            <a:r>
              <a:rPr sz="2750" spc="-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but</a:t>
            </a:r>
            <a:r>
              <a:rPr sz="2750" spc="-1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2750" spc="-1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2750" spc="-1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2750" spc="-2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5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informal</a:t>
            </a:r>
            <a:r>
              <a:rPr sz="2750" spc="-1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2750" spc="-15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5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subjective</a:t>
            </a:r>
            <a:r>
              <a:rPr sz="2750" spc="-2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evaluation.</a:t>
            </a:r>
            <a:r>
              <a:rPr sz="2750" spc="-21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Since</a:t>
            </a:r>
            <a:r>
              <a:rPr sz="2750" spc="-2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face </a:t>
            </a:r>
            <a:r>
              <a:rPr sz="2750" spc="-9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validity</a:t>
            </a:r>
            <a:r>
              <a:rPr sz="2750" spc="-2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relies</a:t>
            </a:r>
            <a:r>
              <a:rPr sz="2750" spc="-1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on</a:t>
            </a:r>
            <a:r>
              <a:rPr sz="2750" spc="-2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personal</a:t>
            </a:r>
            <a:r>
              <a:rPr sz="2750" spc="-2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7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judgment,</a:t>
            </a:r>
            <a:r>
              <a:rPr sz="2750" spc="-2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it's</a:t>
            </a:r>
            <a:r>
              <a:rPr sz="2750" spc="-1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often</a:t>
            </a:r>
            <a:r>
              <a:rPr sz="2750" spc="-21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seen</a:t>
            </a:r>
            <a:r>
              <a:rPr sz="2750" spc="-2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13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as</a:t>
            </a:r>
            <a:r>
              <a:rPr sz="2750" spc="-1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2750" spc="-2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least robust</a:t>
            </a:r>
            <a:r>
              <a:rPr sz="2750" spc="-18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form</a:t>
            </a:r>
            <a:r>
              <a:rPr sz="2750" spc="-2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750" spc="-1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3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validity.</a:t>
            </a:r>
            <a:r>
              <a:rPr sz="2750" spc="-2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Nonetheless,</a:t>
            </a:r>
            <a:r>
              <a:rPr sz="2750" spc="-2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2750" spc="-1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can</a:t>
            </a:r>
            <a:r>
              <a:rPr sz="2750" spc="-2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offer</a:t>
            </a:r>
            <a:r>
              <a:rPr sz="2750" spc="-204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insights</a:t>
            </a:r>
            <a:r>
              <a:rPr sz="2750" spc="-17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during</a:t>
            </a:r>
            <a:r>
              <a:rPr sz="2750" spc="-1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2750" spc="-7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early</a:t>
            </a:r>
            <a:r>
              <a:rPr sz="2750" spc="-2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stages</a:t>
            </a:r>
            <a:r>
              <a:rPr sz="2750" spc="-1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2750" spc="-18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method</a:t>
            </a:r>
            <a:r>
              <a:rPr sz="2750" spc="-1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275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development.</a:t>
            </a:r>
            <a:endParaRPr sz="27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2060"/>
          </a:solidFill>
        </p:spPr>
        <p:txBody>
          <a:bodyPr vert="horz" wrap="square" lIns="0" tIns="16510" rIns="0" bIns="0" rtlCol="0">
            <a:spAutoFit/>
          </a:bodyPr>
          <a:lstStyle/>
          <a:p>
            <a:pPr marL="851535">
              <a:lnSpc>
                <a:spcPct val="100000"/>
              </a:lnSpc>
              <a:spcBef>
                <a:spcPts val="130"/>
              </a:spcBef>
            </a:pPr>
            <a:r>
              <a:rPr spc="-200" dirty="0">
                <a:solidFill>
                  <a:schemeClr val="bg1"/>
                </a:solidFill>
              </a:rPr>
              <a:t>Importance:</a:t>
            </a:r>
            <a:endParaRPr spc="-2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7575" y="1702288"/>
            <a:ext cx="10191115" cy="4422140"/>
          </a:xfrm>
          <a:prstGeom prst="rect">
            <a:avLst/>
          </a:prstGeom>
        </p:spPr>
        <p:txBody>
          <a:bodyPr vert="horz" wrap="square" lIns="0" tIns="180105" rIns="0" bIns="0" rtlCol="0">
            <a:spAutoFit/>
          </a:bodyPr>
          <a:lstStyle/>
          <a:p>
            <a:pPr marL="469265" marR="5080" indent="-457200">
              <a:lnSpc>
                <a:spcPts val="3460"/>
              </a:lnSpc>
              <a:spcBef>
                <a:spcPts val="560"/>
              </a:spcBef>
              <a:buFont typeface="Wingdings" panose="05000000000000000000" charset="0"/>
              <a:buChar char="q"/>
              <a:tabLst>
                <a:tab pos="241300" algn="l"/>
              </a:tabLst>
            </a:pPr>
            <a:r>
              <a:rPr sz="3200" b="0" spc="-13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Validity</a:t>
            </a:r>
            <a:r>
              <a:rPr sz="3200" b="0" spc="-2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in</a:t>
            </a:r>
            <a:r>
              <a:rPr sz="3200" b="0" spc="-28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research</a:t>
            </a:r>
            <a:r>
              <a:rPr sz="3200" b="0" spc="-2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7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200" b="0" spc="-30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crucial</a:t>
            </a:r>
            <a:r>
              <a:rPr sz="3200" b="0" spc="-3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because</a:t>
            </a:r>
            <a:r>
              <a:rPr sz="3200" b="0" spc="-28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18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it</a:t>
            </a:r>
            <a:r>
              <a:rPr sz="3200" b="0" spc="-29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ensures</a:t>
            </a:r>
            <a:r>
              <a:rPr sz="3200" b="0" spc="-30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13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200" b="0" spc="-29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 </a:t>
            </a:r>
            <a:r>
              <a:rPr sz="3200" b="0" spc="-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3200" b="0" spc="-7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data</a:t>
            </a:r>
            <a:r>
              <a:rPr sz="3200" b="0" spc="-30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and</a:t>
            </a:r>
            <a:r>
              <a:rPr sz="3200" b="0" spc="-254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5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findings</a:t>
            </a:r>
            <a:r>
              <a:rPr sz="3200" b="0" spc="-3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obtained</a:t>
            </a:r>
            <a:r>
              <a:rPr sz="3200" b="0" spc="-254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1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are</a:t>
            </a:r>
            <a:r>
              <a:rPr sz="3200" b="0" spc="-2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10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accurate,</a:t>
            </a:r>
            <a:r>
              <a:rPr sz="3200" b="0" spc="-2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meaningful,</a:t>
            </a:r>
            <a:r>
              <a:rPr sz="3200" b="0" spc="-2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and </a:t>
            </a:r>
            <a:r>
              <a:rPr sz="3200" b="0" spc="-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3200" b="0" spc="-13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reliable.</a:t>
            </a:r>
            <a:r>
              <a:rPr sz="3200" b="0" spc="-31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Here's</a:t>
            </a:r>
            <a:r>
              <a:rPr sz="3200" b="0" spc="-2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why</a:t>
            </a:r>
            <a:r>
              <a:rPr sz="3200" b="0" spc="-2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13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validity</a:t>
            </a:r>
            <a:r>
              <a:rPr sz="3200" b="0" spc="-2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is</a:t>
            </a:r>
            <a:r>
              <a:rPr sz="3200" b="0" spc="-2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important:</a:t>
            </a:r>
            <a:endParaRPr sz="3200">
              <a:latin typeface="Trebuchet MS" panose="020B0603020202020204"/>
              <a:cs typeface="Trebuchet MS" panose="020B0603020202020204"/>
            </a:endParaRPr>
          </a:p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000000"/>
                </a:solidFill>
              </a:rPr>
              <a:t>Credibility</a:t>
            </a:r>
            <a:endParaRPr sz="3200"/>
          </a:p>
          <a:p>
            <a:pPr marL="469265" marR="462915" indent="-457200">
              <a:lnSpc>
                <a:spcPct val="90000"/>
              </a:lnSpc>
              <a:spcBef>
                <a:spcPts val="980"/>
              </a:spcBef>
              <a:buFont typeface="Wingdings" panose="05000000000000000000" charset="0"/>
              <a:buChar char="q"/>
              <a:tabLst>
                <a:tab pos="241300" algn="l"/>
              </a:tabLst>
            </a:pPr>
            <a:r>
              <a:rPr sz="3200" b="0" spc="-13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Validity</a:t>
            </a:r>
            <a:r>
              <a:rPr sz="3200" b="0" spc="-2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enhances</a:t>
            </a:r>
            <a:r>
              <a:rPr sz="3200" b="0" spc="-2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1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200" b="0" spc="-2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114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credibility</a:t>
            </a:r>
            <a:r>
              <a:rPr sz="3200" b="0" spc="-2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of</a:t>
            </a:r>
            <a:r>
              <a:rPr sz="3200" b="0" spc="-3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research</a:t>
            </a:r>
            <a:r>
              <a:rPr sz="3200" b="0" spc="-21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9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findings.</a:t>
            </a:r>
            <a:r>
              <a:rPr sz="3200" b="0" spc="-2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It </a:t>
            </a:r>
            <a:r>
              <a:rPr sz="3200" b="0" spc="-2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3200" b="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ensures</a:t>
            </a:r>
            <a:r>
              <a:rPr sz="3200" b="0" spc="-2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13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that</a:t>
            </a:r>
            <a:r>
              <a:rPr sz="3200" b="0" spc="-26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200" b="0" spc="-2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conclusions</a:t>
            </a:r>
            <a:r>
              <a:rPr sz="3200" b="0" spc="-17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drawn</a:t>
            </a:r>
            <a:r>
              <a:rPr sz="3200" b="0" spc="-25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from</a:t>
            </a:r>
            <a:r>
              <a:rPr sz="3200" b="0" spc="-2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200" b="0" spc="-2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study </a:t>
            </a:r>
            <a:r>
              <a:rPr sz="3200" b="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3200" b="0" spc="-8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accurately</a:t>
            </a:r>
            <a:r>
              <a:rPr sz="3200" b="0" spc="-2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represent</a:t>
            </a:r>
            <a:r>
              <a:rPr sz="3200" b="0" spc="-29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200" b="0" spc="-28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phenomenon</a:t>
            </a:r>
            <a:r>
              <a:rPr sz="3200" b="0" spc="-28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being</a:t>
            </a:r>
            <a:r>
              <a:rPr sz="3200" b="0" spc="-29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studied, </a:t>
            </a:r>
            <a:r>
              <a:rPr sz="3200" b="0" spc="-1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	</a:t>
            </a:r>
            <a:r>
              <a:rPr sz="3200" b="0" spc="-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making</a:t>
            </a:r>
            <a:r>
              <a:rPr sz="3200" b="0" spc="-32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114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the</a:t>
            </a:r>
            <a:r>
              <a:rPr sz="3200" b="0" spc="-30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4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research</a:t>
            </a:r>
            <a:r>
              <a:rPr sz="3200" b="0" spc="-23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65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more</a:t>
            </a:r>
            <a:r>
              <a:rPr sz="3200" b="0" spc="-30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3200" b="0" spc="-40" dirty="0">
                <a:solidFill>
                  <a:srgbClr val="0D0A33"/>
                </a:solidFill>
                <a:latin typeface="Trebuchet MS" panose="020B0603020202020204"/>
                <a:cs typeface="Trebuchet MS" panose="020B0603020202020204"/>
              </a:rPr>
              <a:t>trustworthy.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5418</Words>
  <Application>WPS Slides</Application>
  <PresentationFormat>On-screen Show (4:3)</PresentationFormat>
  <Paragraphs>103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SimSun</vt:lpstr>
      <vt:lpstr>Wingdings</vt:lpstr>
      <vt:lpstr>Trebuchet MS</vt:lpstr>
      <vt:lpstr>Arial MT</vt:lpstr>
      <vt:lpstr>Palatino Linotype</vt:lpstr>
      <vt:lpstr>Calibri</vt:lpstr>
      <vt:lpstr>Microsoft YaHei</vt:lpstr>
      <vt:lpstr>Arial Unicode MS</vt:lpstr>
      <vt:lpstr>Wingdings</vt:lpstr>
      <vt:lpstr>Office Theme</vt:lpstr>
      <vt:lpstr>PowerPoint 演示文稿</vt:lpstr>
      <vt:lpstr>Group Members:</vt:lpstr>
      <vt:lpstr>Presentation Topic:</vt:lpstr>
      <vt:lpstr>Validity:</vt:lpstr>
      <vt:lpstr>PowerPoint 演示文稿</vt:lpstr>
      <vt:lpstr>Construct Validity:</vt:lpstr>
      <vt:lpstr>Content Validity:</vt:lpstr>
      <vt:lpstr>Face Validity:</vt:lpstr>
      <vt:lpstr>Importance:</vt:lpstr>
      <vt:lpstr>PowerPoint 演示文稿</vt:lpstr>
      <vt:lpstr>Characteristics:</vt:lpstr>
      <vt:lpstr>PowerPoint 演示文稿</vt:lpstr>
      <vt:lpstr>Realiability:</vt:lpstr>
      <vt:lpstr>How do you assess reliability in research?</vt:lpstr>
      <vt:lpstr>Realiability: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harja</cp:lastModifiedBy>
  <cp:revision>1</cp:revision>
  <dcterms:created xsi:type="dcterms:W3CDTF">2025-05-19T17:31:11Z</dcterms:created>
  <dcterms:modified xsi:type="dcterms:W3CDTF">2025-05-19T17:31:11Z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2025-05-12T05:00:00Z</vt:filetime>
  </property>
  <property fmtid="{D5CDD505-2E9C-101B-9397-08002B2CF9AE}" pid="3" name="LastSaved">
    <vt:filetime>2025-05-19T05:00:00Z</vt:filetime>
  </property>
  <property fmtid="{D5CDD505-2E9C-101B-9397-08002B2CF9AE}" pid="4" name="ICV">
    <vt:lpwstr>3EFBB8B6B1D84A80B964BE3E936656D8_13</vt:lpwstr>
  </property>
  <property fmtid="{D5CDD505-2E9C-101B-9397-08002B2CF9AE}" pid="5" name="KSOProductBuildVer">
    <vt:lpwstr>1033-12.2.0.20795</vt:lpwstr>
  </property>
</Properties>
</file>