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2918400" cy="21945600"/>
  <p:notesSz cx="6858000" cy="9144000"/>
  <p:defaultTextStyle>
    <a:defPPr>
      <a:defRPr lang="en-US"/>
    </a:defPPr>
    <a:lvl1pPr marL="0" algn="l" defTabSz="3134608" rtl="0" eaLnBrk="1" latinLnBrk="0" hangingPunct="1">
      <a:defRPr sz="6154" kern="1200">
        <a:solidFill>
          <a:schemeClr val="tx1"/>
        </a:solidFill>
        <a:latin typeface="+mn-lt"/>
        <a:ea typeface="+mn-ea"/>
        <a:cs typeface="+mn-cs"/>
      </a:defRPr>
    </a:lvl1pPr>
    <a:lvl2pPr marL="1567304" algn="l" defTabSz="3134608" rtl="0" eaLnBrk="1" latinLnBrk="0" hangingPunct="1">
      <a:defRPr sz="6154" kern="1200">
        <a:solidFill>
          <a:schemeClr val="tx1"/>
        </a:solidFill>
        <a:latin typeface="+mn-lt"/>
        <a:ea typeface="+mn-ea"/>
        <a:cs typeface="+mn-cs"/>
      </a:defRPr>
    </a:lvl2pPr>
    <a:lvl3pPr marL="3134608" algn="l" defTabSz="3134608" rtl="0" eaLnBrk="1" latinLnBrk="0" hangingPunct="1">
      <a:defRPr sz="6154" kern="1200">
        <a:solidFill>
          <a:schemeClr val="tx1"/>
        </a:solidFill>
        <a:latin typeface="+mn-lt"/>
        <a:ea typeface="+mn-ea"/>
        <a:cs typeface="+mn-cs"/>
      </a:defRPr>
    </a:lvl3pPr>
    <a:lvl4pPr marL="4701914" algn="l" defTabSz="3134608" rtl="0" eaLnBrk="1" latinLnBrk="0" hangingPunct="1">
      <a:defRPr sz="6154" kern="1200">
        <a:solidFill>
          <a:schemeClr val="tx1"/>
        </a:solidFill>
        <a:latin typeface="+mn-lt"/>
        <a:ea typeface="+mn-ea"/>
        <a:cs typeface="+mn-cs"/>
      </a:defRPr>
    </a:lvl4pPr>
    <a:lvl5pPr marL="6269218" algn="l" defTabSz="3134608" rtl="0" eaLnBrk="1" latinLnBrk="0" hangingPunct="1">
      <a:defRPr sz="6154" kern="1200">
        <a:solidFill>
          <a:schemeClr val="tx1"/>
        </a:solidFill>
        <a:latin typeface="+mn-lt"/>
        <a:ea typeface="+mn-ea"/>
        <a:cs typeface="+mn-cs"/>
      </a:defRPr>
    </a:lvl5pPr>
    <a:lvl6pPr marL="7836523" algn="l" defTabSz="3134608" rtl="0" eaLnBrk="1" latinLnBrk="0" hangingPunct="1">
      <a:defRPr sz="6154" kern="1200">
        <a:solidFill>
          <a:schemeClr val="tx1"/>
        </a:solidFill>
        <a:latin typeface="+mn-lt"/>
        <a:ea typeface="+mn-ea"/>
        <a:cs typeface="+mn-cs"/>
      </a:defRPr>
    </a:lvl6pPr>
    <a:lvl7pPr marL="9403827" algn="l" defTabSz="3134608" rtl="0" eaLnBrk="1" latinLnBrk="0" hangingPunct="1">
      <a:defRPr sz="6154" kern="1200">
        <a:solidFill>
          <a:schemeClr val="tx1"/>
        </a:solidFill>
        <a:latin typeface="+mn-lt"/>
        <a:ea typeface="+mn-ea"/>
        <a:cs typeface="+mn-cs"/>
      </a:defRPr>
    </a:lvl7pPr>
    <a:lvl8pPr marL="10971131" algn="l" defTabSz="3134608" rtl="0" eaLnBrk="1" latinLnBrk="0" hangingPunct="1">
      <a:defRPr sz="6154" kern="1200">
        <a:solidFill>
          <a:schemeClr val="tx1"/>
        </a:solidFill>
        <a:latin typeface="+mn-lt"/>
        <a:ea typeface="+mn-ea"/>
        <a:cs typeface="+mn-cs"/>
      </a:defRPr>
    </a:lvl8pPr>
    <a:lvl9pPr marL="12538436" algn="l" defTabSz="3134608" rtl="0" eaLnBrk="1" latinLnBrk="0" hangingPunct="1">
      <a:defRPr sz="61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userDrawn="1">
          <p15:clr>
            <a:srgbClr val="A4A3A4"/>
          </p15:clr>
        </p15:guide>
        <p15:guide id="2" pos="9051" userDrawn="1">
          <p15:clr>
            <a:srgbClr val="A4A3A4"/>
          </p15:clr>
        </p15:guide>
        <p15:guide id="3" pos="20407" userDrawn="1">
          <p15:clr>
            <a:srgbClr val="A4A3A4"/>
          </p15:clr>
        </p15:guide>
        <p15:guide id="4" orient="horz" pos="224" userDrawn="1">
          <p15:clr>
            <a:srgbClr val="A4A3A4"/>
          </p15:clr>
        </p15:guide>
        <p15:guide id="5" pos="34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yar Firouzi" initials="KF"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B34"/>
    <a:srgbClr val="D8D5DD"/>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autoAdjust="0"/>
    <p:restoredTop sz="94669" autoAdjust="0"/>
  </p:normalViewPr>
  <p:slideViewPr>
    <p:cSldViewPr>
      <p:cViewPr>
        <p:scale>
          <a:sx n="50" d="100"/>
          <a:sy n="50" d="100"/>
        </p:scale>
        <p:origin x="2136" y="216"/>
      </p:cViewPr>
      <p:guideLst>
        <p:guide orient="horz" pos="672"/>
        <p:guide pos="9051"/>
        <p:guide pos="20407"/>
        <p:guide orient="horz" pos="224"/>
        <p:guide pos="3456"/>
      </p:guideLst>
    </p:cSldViewPr>
  </p:slideViewPr>
  <p:outlineViewPr>
    <p:cViewPr>
      <p:scale>
        <a:sx n="33" d="100"/>
        <a:sy n="33" d="100"/>
      </p:scale>
      <p:origin x="0" y="-2028"/>
    </p:cViewPr>
  </p:outlineViewPr>
  <p:notesTextViewPr>
    <p:cViewPr>
      <p:scale>
        <a:sx n="100" d="100"/>
        <a:sy n="100" d="100"/>
      </p:scale>
      <p:origin x="0" y="0"/>
    </p:cViewPr>
  </p:notesTextViewPr>
  <p:sorterViewPr>
    <p:cViewPr>
      <p:scale>
        <a:sx n="100" d="100"/>
        <a:sy n="100" d="100"/>
      </p:scale>
      <p:origin x="0" y="-739"/>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12/9/18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DC444-8EB9-4287-946C-FAFFE7EFC7A4}" type="datetimeFigureOut">
              <a:rPr lang="en-US" smtClean="0"/>
              <a:t>12/9/18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3A729-1E83-4973-809B-73507B67F87A}" type="slidenum">
              <a:rPr lang="en-US" smtClean="0"/>
              <a:t>‹#›</a:t>
            </a:fld>
            <a:endParaRPr lang="en-US"/>
          </a:p>
        </p:txBody>
      </p:sp>
    </p:spTree>
    <p:extLst>
      <p:ext uri="{BB962C8B-B14F-4D97-AF65-F5344CB8AC3E}">
        <p14:creationId xmlns:p14="http://schemas.microsoft.com/office/powerpoint/2010/main" val="4202517922"/>
      </p:ext>
    </p:extLst>
  </p:cSld>
  <p:clrMap bg1="lt1" tx1="dk1" bg2="lt2" tx2="dk2" accent1="accent1" accent2="accent2" accent3="accent3" accent4="accent4" accent5="accent5" accent6="accent6" hlink="hlink" folHlink="folHlink"/>
  <p:notesStyle>
    <a:lvl1pPr marL="0" algn="l" defTabSz="1406601" rtl="0" eaLnBrk="1" latinLnBrk="0" hangingPunct="1">
      <a:defRPr sz="1846" kern="1200">
        <a:solidFill>
          <a:schemeClr val="tx1"/>
        </a:solidFill>
        <a:latin typeface="+mn-lt"/>
        <a:ea typeface="+mn-ea"/>
        <a:cs typeface="+mn-cs"/>
      </a:defRPr>
    </a:lvl1pPr>
    <a:lvl2pPr marL="703300" algn="l" defTabSz="1406601" rtl="0" eaLnBrk="1" latinLnBrk="0" hangingPunct="1">
      <a:defRPr sz="1846" kern="1200">
        <a:solidFill>
          <a:schemeClr val="tx1"/>
        </a:solidFill>
        <a:latin typeface="+mn-lt"/>
        <a:ea typeface="+mn-ea"/>
        <a:cs typeface="+mn-cs"/>
      </a:defRPr>
    </a:lvl2pPr>
    <a:lvl3pPr marL="1406601" algn="l" defTabSz="1406601" rtl="0" eaLnBrk="1" latinLnBrk="0" hangingPunct="1">
      <a:defRPr sz="1846" kern="1200">
        <a:solidFill>
          <a:schemeClr val="tx1"/>
        </a:solidFill>
        <a:latin typeface="+mn-lt"/>
        <a:ea typeface="+mn-ea"/>
        <a:cs typeface="+mn-cs"/>
      </a:defRPr>
    </a:lvl3pPr>
    <a:lvl4pPr marL="2109901" algn="l" defTabSz="1406601" rtl="0" eaLnBrk="1" latinLnBrk="0" hangingPunct="1">
      <a:defRPr sz="1846" kern="1200">
        <a:solidFill>
          <a:schemeClr val="tx1"/>
        </a:solidFill>
        <a:latin typeface="+mn-lt"/>
        <a:ea typeface="+mn-ea"/>
        <a:cs typeface="+mn-cs"/>
      </a:defRPr>
    </a:lvl4pPr>
    <a:lvl5pPr marL="2813201" algn="l" defTabSz="1406601" rtl="0" eaLnBrk="1" latinLnBrk="0" hangingPunct="1">
      <a:defRPr sz="1846" kern="1200">
        <a:solidFill>
          <a:schemeClr val="tx1"/>
        </a:solidFill>
        <a:latin typeface="+mn-lt"/>
        <a:ea typeface="+mn-ea"/>
        <a:cs typeface="+mn-cs"/>
      </a:defRPr>
    </a:lvl5pPr>
    <a:lvl6pPr marL="3516502" algn="l" defTabSz="1406601" rtl="0" eaLnBrk="1" latinLnBrk="0" hangingPunct="1">
      <a:defRPr sz="1846" kern="1200">
        <a:solidFill>
          <a:schemeClr val="tx1"/>
        </a:solidFill>
        <a:latin typeface="+mn-lt"/>
        <a:ea typeface="+mn-ea"/>
        <a:cs typeface="+mn-cs"/>
      </a:defRPr>
    </a:lvl6pPr>
    <a:lvl7pPr marL="4219801" algn="l" defTabSz="1406601" rtl="0" eaLnBrk="1" latinLnBrk="0" hangingPunct="1">
      <a:defRPr sz="1846" kern="1200">
        <a:solidFill>
          <a:schemeClr val="tx1"/>
        </a:solidFill>
        <a:latin typeface="+mn-lt"/>
        <a:ea typeface="+mn-ea"/>
        <a:cs typeface="+mn-cs"/>
      </a:defRPr>
    </a:lvl7pPr>
    <a:lvl8pPr marL="4923101" algn="l" defTabSz="1406601" rtl="0" eaLnBrk="1" latinLnBrk="0" hangingPunct="1">
      <a:defRPr sz="1846" kern="1200">
        <a:solidFill>
          <a:schemeClr val="tx1"/>
        </a:solidFill>
        <a:latin typeface="+mn-lt"/>
        <a:ea typeface="+mn-ea"/>
        <a:cs typeface="+mn-cs"/>
      </a:defRPr>
    </a:lvl8pPr>
    <a:lvl9pPr marL="5626402" algn="l" defTabSz="1406601" rtl="0" eaLnBrk="1" latinLnBrk="0" hangingPunct="1">
      <a:defRPr sz="18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3A729-1E83-4973-809B-73507B67F87A}" type="slidenum">
              <a:rPr lang="en-US" smtClean="0"/>
              <a:t>1</a:t>
            </a:fld>
            <a:endParaRPr lang="en-US"/>
          </a:p>
        </p:txBody>
      </p:sp>
    </p:spTree>
    <p:extLst>
      <p:ext uri="{BB962C8B-B14F-4D97-AF65-F5344CB8AC3E}">
        <p14:creationId xmlns:p14="http://schemas.microsoft.com/office/powerpoint/2010/main" val="44897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522515" y="406400"/>
            <a:ext cx="31873371" cy="2235200"/>
          </a:xfrm>
          <a:prstGeom prst="rect">
            <a:avLst/>
          </a:prstGeom>
          <a:solidFill>
            <a:srgbClr val="01014B"/>
          </a:solidFill>
          <a:ln>
            <a:solidFill>
              <a:srgbClr val="01014B"/>
            </a:solidFill>
          </a:ln>
        </p:spPr>
        <p:txBody>
          <a:bodyPr vert="horz" anchor="ctr" anchorCtr="1"/>
          <a:lstStyle>
            <a:lvl1pPr>
              <a:defRPr sz="4800" b="1">
                <a:solidFill>
                  <a:schemeClr val="bg1"/>
                </a:solidFill>
                <a:latin typeface="Arial"/>
                <a:cs typeface="Arial"/>
              </a:defRPr>
            </a:lvl1pPr>
          </a:lstStyle>
          <a:p>
            <a:r>
              <a:rPr lang="en-US" dirty="0"/>
              <a:t>Poster Presentation Title</a:t>
            </a:r>
            <a:br>
              <a:rPr lang="en-US" dirty="0"/>
            </a:br>
            <a:r>
              <a:rPr lang="en-US" sz="3200" b="1" dirty="0">
                <a:solidFill>
                  <a:schemeClr val="bg1"/>
                </a:solidFill>
                <a:latin typeface="Arial" pitchFamily="34" charset="0"/>
                <a:cs typeface="Arial" pitchFamily="34" charset="0"/>
              </a:rPr>
              <a:t>List Author Name(s)</a:t>
            </a:r>
            <a:br>
              <a:rPr lang="en-US" sz="3200" b="1" dirty="0">
                <a:solidFill>
                  <a:schemeClr val="bg1"/>
                </a:solidFill>
                <a:latin typeface="Arial" pitchFamily="34" charset="0"/>
                <a:cs typeface="Arial" pitchFamily="34" charset="0"/>
              </a:rPr>
            </a:br>
            <a:r>
              <a:rPr lang="en-US" sz="32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522516" y="28448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Abstract or Introduction</a:t>
            </a:r>
            <a:endParaRPr lang="en-US" dirty="0"/>
          </a:p>
        </p:txBody>
      </p:sp>
      <p:sp>
        <p:nvSpPr>
          <p:cNvPr id="24" name="Text Placeholder 23"/>
          <p:cNvSpPr>
            <a:spLocks noGrp="1"/>
          </p:cNvSpPr>
          <p:nvPr>
            <p:ph type="body" sz="quarter" idx="11" hasCustomPrompt="1"/>
          </p:nvPr>
        </p:nvSpPr>
        <p:spPr>
          <a:xfrm>
            <a:off x="522516" y="3759200"/>
            <a:ext cx="10189029" cy="5791200"/>
          </a:xfrm>
          <a:prstGeom prst="rect">
            <a:avLst/>
          </a:prstGeom>
        </p:spPr>
        <p:txBody>
          <a:bodyPr vert="horz"/>
          <a:lstStyle>
            <a:lvl1pPr marL="0" indent="0">
              <a:buNone/>
              <a:defRPr sz="2133" baseline="0"/>
            </a:lvl1pPr>
            <a:lvl2pPr marL="309065" indent="0">
              <a:buNone/>
              <a:defRPr sz="2133" baseline="0"/>
            </a:lvl2pPr>
            <a:lvl3pPr marL="601193" indent="0">
              <a:buNone/>
              <a:defRPr sz="2133" baseline="0"/>
            </a:lvl3pPr>
            <a:lvl4pPr>
              <a:defRPr sz="2133"/>
            </a:lvl4pPr>
            <a:lvl5pPr>
              <a:defRPr sz="2133"/>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522516" y="97536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Objectives</a:t>
            </a:r>
            <a:endParaRPr lang="en-US" dirty="0"/>
          </a:p>
        </p:txBody>
      </p:sp>
      <p:sp>
        <p:nvSpPr>
          <p:cNvPr id="26" name="Text Placeholder 23"/>
          <p:cNvSpPr>
            <a:spLocks noGrp="1"/>
          </p:cNvSpPr>
          <p:nvPr>
            <p:ph type="body" sz="quarter" idx="13" hasCustomPrompt="1"/>
          </p:nvPr>
        </p:nvSpPr>
        <p:spPr>
          <a:xfrm>
            <a:off x="522516" y="10668000"/>
            <a:ext cx="10189029" cy="4876800"/>
          </a:xfrm>
          <a:prstGeom prst="rect">
            <a:avLst/>
          </a:prstGeom>
        </p:spPr>
        <p:txBody>
          <a:bodyPr vert="horz"/>
          <a:lstStyle>
            <a:lvl1pPr marL="0" marR="0" indent="0" algn="l" defTabSz="2717259" rtl="0" eaLnBrk="1" fontAlgn="auto" latinLnBrk="0" hangingPunct="1">
              <a:lnSpc>
                <a:spcPct val="100000"/>
              </a:lnSpc>
              <a:spcBef>
                <a:spcPct val="20000"/>
              </a:spcBef>
              <a:spcAft>
                <a:spcPts val="0"/>
              </a:spcAft>
              <a:buClrTx/>
              <a:buSzTx/>
              <a:buFont typeface="Arial" pitchFamily="34" charset="0"/>
              <a:buNone/>
              <a:tabLst/>
              <a:defRPr sz="2133"/>
            </a:lvl1pPr>
            <a:lvl2pPr>
              <a:defRPr sz="2133"/>
            </a:lvl2pPr>
            <a:lvl3pPr>
              <a:defRPr sz="2133"/>
            </a:lvl3pPr>
            <a:lvl4pPr>
              <a:defRPr sz="2133"/>
            </a:lvl4pPr>
            <a:lvl5pPr>
              <a:defRPr sz="2133"/>
            </a:lvl5pPr>
          </a:lstStyle>
          <a:p>
            <a:pPr marL="0" marR="0" lvl="0" indent="0" algn="l" defTabSz="2717259"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522516" y="157480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Methods</a:t>
            </a:r>
            <a:endParaRPr lang="en-US" dirty="0"/>
          </a:p>
        </p:txBody>
      </p:sp>
      <p:sp>
        <p:nvSpPr>
          <p:cNvPr id="28" name="Text Placeholder 23"/>
          <p:cNvSpPr>
            <a:spLocks noGrp="1"/>
          </p:cNvSpPr>
          <p:nvPr>
            <p:ph type="body" sz="quarter" idx="15" hasCustomPrompt="1"/>
          </p:nvPr>
        </p:nvSpPr>
        <p:spPr>
          <a:xfrm>
            <a:off x="522516" y="16662400"/>
            <a:ext cx="10189029" cy="4876800"/>
          </a:xfrm>
          <a:prstGeom prst="rect">
            <a:avLst/>
          </a:prstGeom>
        </p:spPr>
        <p:txBody>
          <a:bodyPr vert="horz"/>
          <a:lstStyle>
            <a:lvl1pPr marL="0" marR="0" indent="0" algn="l" defTabSz="2717259" rtl="0" eaLnBrk="1" fontAlgn="auto" latinLnBrk="0" hangingPunct="1">
              <a:lnSpc>
                <a:spcPct val="100000"/>
              </a:lnSpc>
              <a:spcBef>
                <a:spcPct val="20000"/>
              </a:spcBef>
              <a:spcAft>
                <a:spcPts val="0"/>
              </a:spcAft>
              <a:buClrTx/>
              <a:buSzTx/>
              <a:buFont typeface="Arial" pitchFamily="34" charset="0"/>
              <a:buNone/>
              <a:tabLst/>
              <a:defRPr sz="2133"/>
            </a:lvl1pPr>
            <a:lvl2pPr>
              <a:defRPr sz="2133"/>
            </a:lvl2pPr>
            <a:lvl3pPr>
              <a:defRPr sz="2133"/>
            </a:lvl3pPr>
            <a:lvl4pPr>
              <a:defRPr sz="2133"/>
            </a:lvl4pPr>
            <a:lvl5pPr>
              <a:defRPr sz="2133"/>
            </a:lvl5pPr>
          </a:lstStyle>
          <a:p>
            <a:pPr marL="0" marR="0" lvl="0" indent="0" algn="l" defTabSz="2717259"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11364688" y="28448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Results</a:t>
            </a:r>
            <a:endParaRPr lang="en-US" dirty="0"/>
          </a:p>
        </p:txBody>
      </p:sp>
      <p:sp>
        <p:nvSpPr>
          <p:cNvPr id="30" name="Text Placeholder 23"/>
          <p:cNvSpPr>
            <a:spLocks noGrp="1"/>
          </p:cNvSpPr>
          <p:nvPr>
            <p:ph type="body" sz="quarter" idx="17"/>
          </p:nvPr>
        </p:nvSpPr>
        <p:spPr>
          <a:xfrm>
            <a:off x="22206859" y="16662400"/>
            <a:ext cx="10189029" cy="4876800"/>
          </a:xfrm>
          <a:prstGeom prst="rect">
            <a:avLst/>
          </a:prstGeom>
        </p:spPr>
        <p:txBody>
          <a:bodyPr vert="horz"/>
          <a:lstStyle>
            <a:lvl1pPr>
              <a:defRPr sz="2133"/>
            </a:lvl1pPr>
            <a:lvl2pPr>
              <a:defRPr sz="2133"/>
            </a:lvl2pPr>
            <a:lvl3pPr>
              <a:defRPr sz="21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2206859" y="28448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Conclusion</a:t>
            </a:r>
            <a:endParaRPr lang="en-US" dirty="0"/>
          </a:p>
        </p:txBody>
      </p:sp>
      <p:sp>
        <p:nvSpPr>
          <p:cNvPr id="32" name="Text Placeholder 23"/>
          <p:cNvSpPr>
            <a:spLocks noGrp="1"/>
          </p:cNvSpPr>
          <p:nvPr>
            <p:ph type="body" sz="quarter" idx="19"/>
          </p:nvPr>
        </p:nvSpPr>
        <p:spPr>
          <a:xfrm>
            <a:off x="22206859" y="3759200"/>
            <a:ext cx="10189029" cy="11785600"/>
          </a:xfrm>
          <a:prstGeom prst="rect">
            <a:avLst/>
          </a:prstGeom>
        </p:spPr>
        <p:txBody>
          <a:bodyPr vert="horz"/>
          <a:lstStyle>
            <a:lvl1pPr>
              <a:defRPr sz="2133"/>
            </a:lvl1pPr>
            <a:lvl2pPr>
              <a:defRPr sz="2133"/>
            </a:lvl2pPr>
            <a:lvl3pPr>
              <a:defRPr sz="21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2206859" y="15748000"/>
            <a:ext cx="10189029" cy="711200"/>
          </a:xfrm>
          <a:prstGeom prst="rect">
            <a:avLst/>
          </a:prstGeom>
          <a:solidFill>
            <a:srgbClr val="01014B"/>
          </a:solidFill>
          <a:ln>
            <a:solidFill>
              <a:srgbClr val="01014B"/>
            </a:solidFill>
          </a:ln>
        </p:spPr>
        <p:txBody>
          <a:bodyPr vert="horz"/>
          <a:lstStyle>
            <a:lvl1pPr marL="0" indent="0">
              <a:buNone/>
              <a:defRPr sz="3200" b="1" baseline="0">
                <a:solidFill>
                  <a:schemeClr val="bg1"/>
                </a:solidFill>
                <a:latin typeface="Arial"/>
                <a:cs typeface="Arial"/>
              </a:defRPr>
            </a:lvl1pPr>
          </a:lstStyle>
          <a:p>
            <a:pPr lvl="0"/>
            <a:r>
              <a:rPr lang="en-US" sz="3200" dirty="0"/>
              <a:t>References</a:t>
            </a:r>
            <a:endParaRPr lang="en-US" dirty="0"/>
          </a:p>
        </p:txBody>
      </p:sp>
      <p:sp>
        <p:nvSpPr>
          <p:cNvPr id="34" name="Text Placeholder 23"/>
          <p:cNvSpPr>
            <a:spLocks noGrp="1"/>
          </p:cNvSpPr>
          <p:nvPr>
            <p:ph type="body" sz="quarter" idx="21" hasCustomPrompt="1"/>
          </p:nvPr>
        </p:nvSpPr>
        <p:spPr>
          <a:xfrm>
            <a:off x="11364688" y="3759200"/>
            <a:ext cx="10189029" cy="17780000"/>
          </a:xfrm>
          <a:prstGeom prst="rect">
            <a:avLst/>
          </a:prstGeom>
        </p:spPr>
        <p:txBody>
          <a:bodyPr vert="horz"/>
          <a:lstStyle>
            <a:lvl1pPr marL="0" indent="0">
              <a:buNone/>
              <a:defRPr sz="2133" baseline="0"/>
            </a:lvl1pPr>
            <a:lvl2pPr marL="309065" indent="0">
              <a:buNone/>
              <a:defRPr sz="2133"/>
            </a:lvl2pPr>
            <a:lvl3pPr>
              <a:defRPr sz="2133"/>
            </a:lvl3pPr>
            <a:lvl4pPr>
              <a:defRPr sz="2133"/>
            </a:lvl4pPr>
            <a:lvl5pPr>
              <a:defRPr sz="2133"/>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914400" y="609600"/>
            <a:ext cx="2351314" cy="1828800"/>
          </a:xfrm>
          <a:prstGeom prst="rect">
            <a:avLst/>
          </a:prstGeom>
          <a:solidFill>
            <a:schemeClr val="bg1"/>
          </a:solidFill>
        </p:spPr>
        <p:txBody>
          <a:bodyPr vert="horz"/>
          <a:lstStyle>
            <a:lvl1pPr marL="0" indent="0">
              <a:buNone/>
              <a:defRPr sz="1600"/>
            </a:lvl1pPr>
          </a:lstStyle>
          <a:p>
            <a:r>
              <a:rPr lang="en-US" dirty="0"/>
              <a:t>LOGO</a:t>
            </a:r>
          </a:p>
        </p:txBody>
      </p:sp>
      <p:sp>
        <p:nvSpPr>
          <p:cNvPr id="37" name="Picture Placeholder 35"/>
          <p:cNvSpPr>
            <a:spLocks noGrp="1"/>
          </p:cNvSpPr>
          <p:nvPr>
            <p:ph type="pic" sz="quarter" idx="23" hasCustomPrompt="1"/>
          </p:nvPr>
        </p:nvSpPr>
        <p:spPr>
          <a:xfrm>
            <a:off x="29783314" y="609600"/>
            <a:ext cx="2351314" cy="1828800"/>
          </a:xfrm>
          <a:prstGeom prst="rect">
            <a:avLst/>
          </a:prstGeom>
          <a:solidFill>
            <a:schemeClr val="bg1"/>
          </a:solidFill>
        </p:spPr>
        <p:txBody>
          <a:bodyPr vert="horz"/>
          <a:lstStyle>
            <a:lvl1pPr marL="0" indent="0">
              <a:buNone/>
              <a:defRPr sz="1600"/>
            </a:lvl1pPr>
          </a:lstStyle>
          <a:p>
            <a:r>
              <a:rPr lang="en-US" dirty="0"/>
              <a:t>LOGO</a:t>
            </a:r>
          </a:p>
        </p:txBody>
      </p:sp>
      <p:sp>
        <p:nvSpPr>
          <p:cNvPr id="39" name="Chart Placeholder 38"/>
          <p:cNvSpPr>
            <a:spLocks noGrp="1"/>
          </p:cNvSpPr>
          <p:nvPr>
            <p:ph type="chart" sz="quarter" idx="24"/>
          </p:nvPr>
        </p:nvSpPr>
        <p:spPr>
          <a:xfrm>
            <a:off x="12148457" y="10769600"/>
            <a:ext cx="8621486" cy="4470400"/>
          </a:xfrm>
          <a:prstGeom prst="rect">
            <a:avLst/>
          </a:prstGeom>
        </p:spPr>
        <p:txBody>
          <a:bodyPr vert="horz"/>
          <a:lstStyle>
            <a:lvl1pPr marL="0" indent="0">
              <a:buNone/>
              <a:defRPr sz="2133"/>
            </a:lvl1pPr>
          </a:lstStyle>
          <a:p>
            <a:endParaRPr lang="en-US" dirty="0"/>
          </a:p>
        </p:txBody>
      </p:sp>
      <p:sp>
        <p:nvSpPr>
          <p:cNvPr id="40" name="Chart Placeholder 38"/>
          <p:cNvSpPr>
            <a:spLocks noGrp="1"/>
          </p:cNvSpPr>
          <p:nvPr>
            <p:ph type="chart" sz="quarter" idx="25"/>
          </p:nvPr>
        </p:nvSpPr>
        <p:spPr>
          <a:xfrm>
            <a:off x="12148457" y="16357600"/>
            <a:ext cx="8621486" cy="4470400"/>
          </a:xfrm>
          <a:prstGeom prst="rect">
            <a:avLst/>
          </a:prstGeom>
        </p:spPr>
        <p:txBody>
          <a:bodyPr vert="horz"/>
          <a:lstStyle>
            <a:lvl1pPr marL="0" indent="0">
              <a:buNone/>
              <a:defRPr sz="2133"/>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717259" rtl="0" eaLnBrk="1" latinLnBrk="0" hangingPunct="1">
        <a:spcBef>
          <a:spcPct val="0"/>
        </a:spcBef>
        <a:buNone/>
        <a:defRPr sz="13067" kern="1200">
          <a:solidFill>
            <a:schemeClr val="tx1"/>
          </a:solidFill>
          <a:latin typeface="+mj-lt"/>
          <a:ea typeface="+mj-ea"/>
          <a:cs typeface="+mj-cs"/>
        </a:defRPr>
      </a:lvl1pPr>
    </p:titleStyle>
    <p:bodyStyle>
      <a:lvl1pPr marL="1018973" indent="-1018973" algn="l" defTabSz="2717259" rtl="0" eaLnBrk="1" latinLnBrk="0" hangingPunct="1">
        <a:spcBef>
          <a:spcPct val="20000"/>
        </a:spcBef>
        <a:buFont typeface="Arial" pitchFamily="34" charset="0"/>
        <a:buChar char="•"/>
        <a:defRPr sz="9468" kern="1200">
          <a:solidFill>
            <a:schemeClr val="tx1"/>
          </a:solidFill>
          <a:latin typeface="+mn-lt"/>
          <a:ea typeface="+mn-ea"/>
          <a:cs typeface="+mn-cs"/>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p:bodyStyle>
    <p:otherStyle>
      <a:defPPr>
        <a:defRPr lang="en-US"/>
      </a:defPPr>
      <a:lvl1pPr marL="0" algn="l" defTabSz="2717259" rtl="0" eaLnBrk="1" latinLnBrk="0" hangingPunct="1">
        <a:defRPr sz="5334" kern="1200">
          <a:solidFill>
            <a:schemeClr val="tx1"/>
          </a:solidFill>
          <a:latin typeface="+mn-lt"/>
          <a:ea typeface="+mn-ea"/>
          <a:cs typeface="+mn-cs"/>
        </a:defRPr>
      </a:lvl1pPr>
      <a:lvl2pPr marL="1358629" algn="l" defTabSz="2717259" rtl="0" eaLnBrk="1" latinLnBrk="0" hangingPunct="1">
        <a:defRPr sz="5334" kern="1200">
          <a:solidFill>
            <a:schemeClr val="tx1"/>
          </a:solidFill>
          <a:latin typeface="+mn-lt"/>
          <a:ea typeface="+mn-ea"/>
          <a:cs typeface="+mn-cs"/>
        </a:defRPr>
      </a:lvl2pPr>
      <a:lvl3pPr marL="2717259" algn="l" defTabSz="2717259" rtl="0" eaLnBrk="1" latinLnBrk="0" hangingPunct="1">
        <a:defRPr sz="5334" kern="1200">
          <a:solidFill>
            <a:schemeClr val="tx1"/>
          </a:solidFill>
          <a:latin typeface="+mn-lt"/>
          <a:ea typeface="+mn-ea"/>
          <a:cs typeface="+mn-cs"/>
        </a:defRPr>
      </a:lvl3pPr>
      <a:lvl4pPr marL="4075889" algn="l" defTabSz="2717259" rtl="0" eaLnBrk="1" latinLnBrk="0" hangingPunct="1">
        <a:defRPr sz="5334" kern="1200">
          <a:solidFill>
            <a:schemeClr val="tx1"/>
          </a:solidFill>
          <a:latin typeface="+mn-lt"/>
          <a:ea typeface="+mn-ea"/>
          <a:cs typeface="+mn-cs"/>
        </a:defRPr>
      </a:lvl4pPr>
      <a:lvl5pPr marL="5434518" algn="l" defTabSz="2717259" rtl="0" eaLnBrk="1" latinLnBrk="0" hangingPunct="1">
        <a:defRPr sz="5334" kern="1200">
          <a:solidFill>
            <a:schemeClr val="tx1"/>
          </a:solidFill>
          <a:latin typeface="+mn-lt"/>
          <a:ea typeface="+mn-ea"/>
          <a:cs typeface="+mn-cs"/>
        </a:defRPr>
      </a:lvl5pPr>
      <a:lvl6pPr marL="6793148" algn="l" defTabSz="2717259" rtl="0" eaLnBrk="1" latinLnBrk="0" hangingPunct="1">
        <a:defRPr sz="5334" kern="1200">
          <a:solidFill>
            <a:schemeClr val="tx1"/>
          </a:solidFill>
          <a:latin typeface="+mn-lt"/>
          <a:ea typeface="+mn-ea"/>
          <a:cs typeface="+mn-cs"/>
        </a:defRPr>
      </a:lvl6pPr>
      <a:lvl7pPr marL="8151777" algn="l" defTabSz="2717259" rtl="0" eaLnBrk="1" latinLnBrk="0" hangingPunct="1">
        <a:defRPr sz="5334" kern="1200">
          <a:solidFill>
            <a:schemeClr val="tx1"/>
          </a:solidFill>
          <a:latin typeface="+mn-lt"/>
          <a:ea typeface="+mn-ea"/>
          <a:cs typeface="+mn-cs"/>
        </a:defRPr>
      </a:lvl7pPr>
      <a:lvl8pPr marL="9510405" algn="l" defTabSz="2717259" rtl="0" eaLnBrk="1" latinLnBrk="0" hangingPunct="1">
        <a:defRPr sz="5334" kern="1200">
          <a:solidFill>
            <a:schemeClr val="tx1"/>
          </a:solidFill>
          <a:latin typeface="+mn-lt"/>
          <a:ea typeface="+mn-ea"/>
          <a:cs typeface="+mn-cs"/>
        </a:defRPr>
      </a:lvl8pPr>
      <a:lvl9pPr marL="10869037" algn="l" defTabSz="2717259"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hyperlink" Target="https://www.sportsbusinessdaily.com/Journal/Issues/2018/04/16/World-Congress-of-Sports/Research.aspx" TargetMode="Externa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shadeToTitle="1">
        <a:solidFill>
          <a:schemeClr val="bg1"/>
        </a:solidFill>
        <a:effectLst/>
      </p:bgPr>
    </p:bg>
    <p:spTree>
      <p:nvGrpSpPr>
        <p:cNvPr id="1" name=""/>
        <p:cNvGrpSpPr/>
        <p:nvPr/>
      </p:nvGrpSpPr>
      <p:grpSpPr>
        <a:xfrm>
          <a:off x="0" y="0"/>
          <a:ext cx="0" cy="0"/>
          <a:chOff x="0" y="0"/>
          <a:chExt cx="0" cy="0"/>
        </a:xfrm>
      </p:grpSpPr>
      <p:sp>
        <p:nvSpPr>
          <p:cNvPr id="19" name="Title 18"/>
          <p:cNvSpPr>
            <a:spLocks noGrp="1"/>
          </p:cNvSpPr>
          <p:nvPr>
            <p:ph type="title"/>
          </p:nvPr>
        </p:nvSpPr>
        <p:spPr>
          <a:xfrm>
            <a:off x="152400" y="5066"/>
            <a:ext cx="32766000" cy="3920754"/>
          </a:xfrm>
          <a:solidFill>
            <a:schemeClr val="bg1"/>
          </a:solidFill>
          <a:ln>
            <a:noFill/>
          </a:ln>
        </p:spPr>
        <p:txBody>
          <a:bodyPr/>
          <a:lstStyle/>
          <a:p>
            <a:r>
              <a:rPr lang="en-US" sz="6000" dirty="0">
                <a:solidFill>
                  <a:schemeClr val="accent2">
                    <a:lumMod val="75000"/>
                  </a:schemeClr>
                </a:solidFill>
                <a:latin typeface="Calibri" panose="020F0502020204030204" pitchFamily="34" charset="0"/>
              </a:rPr>
              <a:t>Graph-Based Learning on Professional Soccer Networks</a:t>
            </a:r>
            <a:r>
              <a:rPr lang="en-US" sz="6668" dirty="0">
                <a:solidFill>
                  <a:schemeClr val="accent2">
                    <a:lumMod val="75000"/>
                  </a:schemeClr>
                </a:solidFill>
                <a:latin typeface="Calibri" panose="020F0502020204030204" pitchFamily="34" charset="0"/>
              </a:rPr>
              <a:t/>
            </a:r>
            <a:br>
              <a:rPr lang="en-US" sz="6668" dirty="0">
                <a:solidFill>
                  <a:schemeClr val="accent2">
                    <a:lumMod val="75000"/>
                  </a:schemeClr>
                </a:solidFill>
                <a:latin typeface="Calibri" panose="020F0502020204030204" pitchFamily="34" charset="0"/>
              </a:rPr>
            </a:br>
            <a:r>
              <a:rPr lang="en-US" sz="2933" dirty="0">
                <a:solidFill>
                  <a:schemeClr val="tx1">
                    <a:lumMod val="75000"/>
                    <a:lumOff val="25000"/>
                  </a:schemeClr>
                </a:solidFill>
                <a:latin typeface="Calibri" panose="020F0502020204030204" pitchFamily="34" charset="0"/>
              </a:rPr>
              <a:t>Evan Huang, Ahmad Ghalayini</a:t>
            </a:r>
            <a:r>
              <a:rPr lang="en-US" sz="2667" b="0" dirty="0">
                <a:solidFill>
                  <a:schemeClr val="tx1">
                    <a:lumMod val="75000"/>
                    <a:lumOff val="25000"/>
                  </a:schemeClr>
                </a:solidFill>
                <a:latin typeface="Calibri" panose="020F0502020204030204" pitchFamily="34" charset="0"/>
              </a:rPr>
              <a:t/>
            </a:r>
            <a:br>
              <a:rPr lang="en-US" sz="2667" b="0" dirty="0">
                <a:solidFill>
                  <a:schemeClr val="tx1">
                    <a:lumMod val="75000"/>
                    <a:lumOff val="25000"/>
                  </a:schemeClr>
                </a:solidFill>
                <a:latin typeface="Calibri" panose="020F0502020204030204" pitchFamily="34" charset="0"/>
              </a:rPr>
            </a:br>
            <a:r>
              <a:rPr lang="en-US" sz="2667" b="0" dirty="0">
                <a:solidFill>
                  <a:schemeClr val="tx1">
                    <a:lumMod val="75000"/>
                    <a:lumOff val="25000"/>
                  </a:schemeClr>
                </a:solidFill>
                <a:latin typeface="Calibri" panose="020F0502020204030204" pitchFamily="34" charset="0"/>
              </a:rPr>
              <a:t>Email: {</a:t>
            </a:r>
            <a:r>
              <a:rPr lang="en-US" sz="2667" b="0" dirty="0" err="1">
                <a:solidFill>
                  <a:schemeClr val="tx1">
                    <a:lumMod val="75000"/>
                    <a:lumOff val="25000"/>
                  </a:schemeClr>
                </a:solidFill>
                <a:latin typeface="Calibri" panose="020F0502020204030204" pitchFamily="34" charset="0"/>
              </a:rPr>
              <a:t>evhuang</a:t>
            </a:r>
            <a:r>
              <a:rPr lang="en-US" sz="2667" b="0" dirty="0">
                <a:solidFill>
                  <a:schemeClr val="tx1">
                    <a:lumMod val="75000"/>
                    <a:lumOff val="25000"/>
                  </a:schemeClr>
                </a:solidFill>
                <a:latin typeface="Calibri" panose="020F0502020204030204" pitchFamily="34" charset="0"/>
              </a:rPr>
              <a:t>, ahmad2}@stanford.edu</a:t>
            </a:r>
            <a:endParaRPr lang="en-US" sz="6668" b="0" dirty="0">
              <a:solidFill>
                <a:schemeClr val="tx1">
                  <a:lumMod val="75000"/>
                  <a:lumOff val="25000"/>
                </a:schemeClr>
              </a:solidFill>
              <a:latin typeface="Calibri" panose="020F0502020204030204" pitchFamily="34" charset="0"/>
            </a:endParaRPr>
          </a:p>
        </p:txBody>
      </p:sp>
      <p:sp>
        <p:nvSpPr>
          <p:cNvPr id="20" name="Text Placeholder 19"/>
          <p:cNvSpPr>
            <a:spLocks noGrp="1"/>
          </p:cNvSpPr>
          <p:nvPr>
            <p:ph type="body" sz="quarter" idx="10"/>
          </p:nvPr>
        </p:nvSpPr>
        <p:spPr>
          <a:xfrm>
            <a:off x="329381" y="3076149"/>
            <a:ext cx="9824325" cy="762298"/>
          </a:xfrm>
          <a:prstGeom prst="roundRect">
            <a:avLst/>
          </a:prstGeom>
          <a:solidFill>
            <a:schemeClr val="accent2">
              <a:lumMod val="75000"/>
            </a:schemeClr>
          </a:solidFill>
          <a:ln>
            <a:solidFill>
              <a:schemeClr val="tx1">
                <a:lumMod val="85000"/>
                <a:lumOff val="15000"/>
              </a:schemeClr>
            </a:solidFill>
          </a:ln>
        </p:spPr>
        <p:txBody>
          <a:bodyPr/>
          <a:lstStyle/>
          <a:p>
            <a:pPr algn="ctr"/>
            <a:r>
              <a:rPr lang="en-US" sz="4400" dirty="0">
                <a:latin typeface="Calibri" panose="020F0502020204030204" pitchFamily="34" charset="0"/>
              </a:rPr>
              <a:t>INTRODUCTION </a:t>
            </a:r>
          </a:p>
        </p:txBody>
      </p:sp>
      <p:sp>
        <p:nvSpPr>
          <p:cNvPr id="21" name="Text Placeholder 20"/>
          <p:cNvSpPr>
            <a:spLocks noGrp="1"/>
          </p:cNvSpPr>
          <p:nvPr>
            <p:ph type="body" sz="quarter" idx="11"/>
          </p:nvPr>
        </p:nvSpPr>
        <p:spPr>
          <a:xfrm>
            <a:off x="290051" y="4044724"/>
            <a:ext cx="9812057" cy="6166076"/>
          </a:xfrm>
          <a:prstGeom prst="roundRect">
            <a:avLst>
              <a:gd name="adj" fmla="val 9884"/>
            </a:avLst>
          </a:prstGeom>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noAutofit/>
          </a:bodyPr>
          <a:lstStyle/>
          <a:p>
            <a:pPr marL="457200" indent="-457200">
              <a:buFont typeface="Courier New" panose="02070309020205020404" pitchFamily="49" charset="0"/>
              <a:buChar char="o"/>
            </a:pPr>
            <a:r>
              <a:rPr lang="en-US" sz="2600" b="1" dirty="0"/>
              <a:t>Motivation:</a:t>
            </a:r>
            <a:r>
              <a:rPr lang="en-US" sz="2600" dirty="0"/>
              <a:t> How can we utilize the network structure of soccer games to better analyze them and predict their outcomes?</a:t>
            </a:r>
          </a:p>
          <a:p>
            <a:pPr marL="457200" indent="-457200">
              <a:buFont typeface="Courier New" panose="02070309020205020404" pitchFamily="49" charset="0"/>
              <a:buChar char="o"/>
            </a:pPr>
            <a:r>
              <a:rPr lang="en-US" sz="2600" b="1" dirty="0"/>
              <a:t>Current Approaches: </a:t>
            </a:r>
          </a:p>
          <a:p>
            <a:pPr marL="800100" indent="-400050">
              <a:buFont typeface="Wingdings" panose="05000000000000000000" pitchFamily="2" charset="2"/>
              <a:buChar char="Ø"/>
            </a:pPr>
            <a:r>
              <a:rPr lang="en-US" sz="2600" dirty="0"/>
              <a:t>soccer analytics has focused on individual player statistics</a:t>
            </a:r>
          </a:p>
          <a:p>
            <a:pPr marL="800100" indent="-400050">
              <a:buFont typeface="Wingdings" panose="05000000000000000000" pitchFamily="2" charset="2"/>
              <a:buChar char="Ø"/>
            </a:pPr>
            <a:r>
              <a:rPr lang="en-US" sz="2600" dirty="0"/>
              <a:t>predictive modeling has been limited to simple logistic regression, decision trees, and LSTMs</a:t>
            </a:r>
          </a:p>
          <a:p>
            <a:pPr marL="354013" indent="-354013">
              <a:buFont typeface="Courier New" panose="02070309020205020404" pitchFamily="49" charset="0"/>
              <a:buChar char="o"/>
            </a:pPr>
            <a:r>
              <a:rPr lang="en-US" sz="2600" b="1" dirty="0"/>
              <a:t>Our Idea: </a:t>
            </a:r>
          </a:p>
          <a:p>
            <a:pPr lvl="1"/>
            <a:r>
              <a:rPr lang="en-US" sz="2600" dirty="0"/>
              <a:t>Given the natural existence of networks in soccer games, we hope to use </a:t>
            </a:r>
            <a:r>
              <a:rPr lang="en-US" sz="2600" b="1" dirty="0"/>
              <a:t>network analysis </a:t>
            </a:r>
            <a:r>
              <a:rPr lang="en-US" sz="2600" dirty="0"/>
              <a:t>to better understand game dynamics</a:t>
            </a:r>
          </a:p>
          <a:p>
            <a:pPr marL="354013" indent="-354013">
              <a:buFont typeface="Courier New" panose="02070309020205020404" pitchFamily="49" charset="0"/>
              <a:buChar char="o"/>
            </a:pPr>
            <a:r>
              <a:rPr lang="en-US" sz="2600" b="1" dirty="0"/>
              <a:t>Our Aim:</a:t>
            </a:r>
            <a:r>
              <a:rPr lang="en-US" sz="2600" dirty="0"/>
              <a:t> </a:t>
            </a:r>
          </a:p>
          <a:p>
            <a:pPr lvl="1"/>
            <a:r>
              <a:rPr lang="en-US" sz="2600" dirty="0"/>
              <a:t>A </a:t>
            </a:r>
            <a:r>
              <a:rPr lang="en-US" sz="2600" b="1" i="1" dirty="0"/>
              <a:t>better</a:t>
            </a:r>
            <a:r>
              <a:rPr lang="en-US" sz="2600" b="1" dirty="0"/>
              <a:t> predictive model of game outcomes </a:t>
            </a:r>
            <a:r>
              <a:rPr lang="en-US" sz="2600" dirty="0"/>
              <a:t>that can benefit both the sports betting industry and the soccer team's management</a:t>
            </a:r>
          </a:p>
          <a:p>
            <a:pPr marL="796925" indent="-457200">
              <a:buFont typeface="Wingdings" panose="05000000000000000000" pitchFamily="2" charset="2"/>
              <a:buChar char="Ø"/>
            </a:pPr>
            <a:r>
              <a:rPr lang="en-US" sz="2400" dirty="0"/>
              <a:t>The betting on sports was $4.9 billion in 2017 in Nevada alone [1]</a:t>
            </a:r>
          </a:p>
          <a:p>
            <a:pPr lvl="2"/>
            <a:endParaRPr lang="en-US" sz="2600" dirty="0"/>
          </a:p>
        </p:txBody>
      </p:sp>
      <p:sp>
        <p:nvSpPr>
          <p:cNvPr id="22" name="Text Placeholder 21"/>
          <p:cNvSpPr>
            <a:spLocks noGrp="1"/>
          </p:cNvSpPr>
          <p:nvPr>
            <p:ph type="body" sz="quarter" idx="12"/>
          </p:nvPr>
        </p:nvSpPr>
        <p:spPr>
          <a:xfrm>
            <a:off x="302342" y="10382552"/>
            <a:ext cx="9824325" cy="762000"/>
          </a:xfrm>
          <a:prstGeom prst="roundRect">
            <a:avLst/>
          </a:prstGeom>
          <a:solidFill>
            <a:schemeClr val="accent2">
              <a:lumMod val="75000"/>
            </a:schemeClr>
          </a:solidFill>
          <a:ln>
            <a:solidFill>
              <a:schemeClr val="tx1"/>
            </a:solidFill>
          </a:ln>
        </p:spPr>
        <p:txBody>
          <a:bodyPr/>
          <a:lstStyle/>
          <a:p>
            <a:pPr algn="ctr"/>
            <a:r>
              <a:rPr lang="en-US" sz="4400" dirty="0">
                <a:latin typeface="Calibri" panose="020F0502020204030204" pitchFamily="34" charset="0"/>
              </a:rPr>
              <a:t>DATA</a:t>
            </a:r>
          </a:p>
        </p:txBody>
      </p:sp>
      <p:pic>
        <p:nvPicPr>
          <p:cNvPr id="47" name="Picture 13" descr="SU_Seal_Card_pos"/>
          <p:cNvPicPr>
            <a:picLocks noChangeAspect="1" noChangeArrowheads="1"/>
          </p:cNvPicPr>
          <p:nvPr/>
        </p:nvPicPr>
        <p:blipFill>
          <a:blip r:embed="rId3" cstate="print"/>
          <a:srcRect/>
          <a:stretch>
            <a:fillRect/>
          </a:stretch>
        </p:blipFill>
        <p:spPr bwMode="auto">
          <a:xfrm>
            <a:off x="2783533" y="457200"/>
            <a:ext cx="2389153" cy="2389153"/>
          </a:xfrm>
          <a:prstGeom prst="rect">
            <a:avLst/>
          </a:prstGeom>
          <a:ln w="9525">
            <a:noFill/>
            <a:miter lim="800000"/>
            <a:headEnd/>
            <a:tailEnd/>
          </a:ln>
          <a:effectLst/>
        </p:spPr>
      </p:pic>
      <p:pic>
        <p:nvPicPr>
          <p:cNvPr id="1026" name="Picture 2" descr="https://risingstars2017.stanford.edu/wp-content/uploads/2014/10/CS-Logo-horizontal.png">
            <a:extLst>
              <a:ext uri="{FF2B5EF4-FFF2-40B4-BE49-F238E27FC236}">
                <a16:creationId xmlns="" xmlns:a16="http://schemas.microsoft.com/office/drawing/2014/main" id="{837DF61D-55FA-4225-8ED3-C883ADFB0E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0" y="1004953"/>
            <a:ext cx="5256812" cy="1018647"/>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20">
            <a:extLst>
              <a:ext uri="{FF2B5EF4-FFF2-40B4-BE49-F238E27FC236}">
                <a16:creationId xmlns="" xmlns:a16="http://schemas.microsoft.com/office/drawing/2014/main" id="{37183D80-89B0-4A24-8EF0-6AB9B887AF8E}"/>
              </a:ext>
            </a:extLst>
          </p:cNvPr>
          <p:cNvSpPr txBox="1">
            <a:spLocks/>
          </p:cNvSpPr>
          <p:nvPr/>
        </p:nvSpPr>
        <p:spPr>
          <a:xfrm>
            <a:off x="304800" y="11316304"/>
            <a:ext cx="9735772" cy="10380287"/>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pPr marL="457200" indent="-457200">
              <a:buFont typeface="Courier New" panose="02070309020205020404" pitchFamily="49" charset="0"/>
              <a:buChar char="o"/>
            </a:pPr>
            <a:r>
              <a:rPr lang="en-US" sz="2600" b="1" dirty="0"/>
              <a:t>6 seasons</a:t>
            </a:r>
            <a:r>
              <a:rPr lang="en-US" sz="2600" dirty="0"/>
              <a:t> of play-by-play soccer games from major leagues</a:t>
            </a:r>
            <a:endParaRPr lang="en-US" sz="2600" dirty="0">
              <a:solidFill>
                <a:prstClr val="black"/>
              </a:solidFill>
            </a:endParaRPr>
          </a:p>
          <a:p>
            <a:pPr marL="1320800" lvl="1" indent="-571500" defTabSz="3134608">
              <a:spcBef>
                <a:spcPts val="0"/>
              </a:spcBef>
              <a:buFont typeface="Wingdings" panose="05000000000000000000" pitchFamily="2" charset="2"/>
              <a:buChar char="Ø"/>
            </a:pPr>
            <a:r>
              <a:rPr lang="en-US" sz="2600" dirty="0">
                <a:solidFill>
                  <a:prstClr val="black"/>
                </a:solidFill>
              </a:rPr>
              <a:t>2,280 games from  players across 60 diverse teams, leading to 3,893,304 play-by-play events (rows of data) </a:t>
            </a:r>
            <a:endParaRPr lang="en-US" sz="2600" dirty="0"/>
          </a:p>
          <a:p>
            <a:pPr marL="457200" indent="-457200">
              <a:buFont typeface="Courier New" panose="02070309020205020404" pitchFamily="49" charset="0"/>
              <a:buChar char="o"/>
            </a:pPr>
            <a:r>
              <a:rPr lang="en-US" sz="2600" b="1" dirty="0"/>
              <a:t>Sample Play-by-Play Data:</a:t>
            </a:r>
          </a:p>
          <a:p>
            <a:pPr marL="1320800" lvl="1" indent="-571500" defTabSz="3134608">
              <a:spcBef>
                <a:spcPts val="0"/>
              </a:spcBef>
              <a:buFont typeface="Wingdings" panose="05000000000000000000" pitchFamily="2" charset="2"/>
              <a:buChar char="Ø"/>
            </a:pPr>
            <a:r>
              <a:rPr lang="en-US" sz="2600" dirty="0">
                <a:solidFill>
                  <a:prstClr val="black"/>
                </a:solidFill>
              </a:rPr>
              <a:t>Player ID and name, their x and y coordinates in the field, a timestamp, and the major action taken by that player, (such as a pass, goal, etc.)</a:t>
            </a:r>
            <a:endParaRPr lang="en-US" sz="2600" b="1" dirty="0"/>
          </a:p>
          <a:p>
            <a:pPr marL="457200" indent="-457200">
              <a:buFont typeface="Courier New" panose="02070309020205020404" pitchFamily="49" charset="0"/>
              <a:buChar char="o"/>
            </a:pPr>
            <a:r>
              <a:rPr lang="en-US" sz="2600" b="1" dirty="0"/>
              <a:t>Graph Construction from Data:</a:t>
            </a:r>
            <a:endParaRPr lang="en-US" sz="2600" dirty="0">
              <a:solidFill>
                <a:prstClr val="black"/>
              </a:solidFill>
            </a:endParaRPr>
          </a:p>
          <a:p>
            <a:pPr marL="1320800" lvl="1" indent="-571500" defTabSz="3134608">
              <a:spcBef>
                <a:spcPts val="0"/>
              </a:spcBef>
              <a:buFont typeface="Wingdings" panose="05000000000000000000" pitchFamily="2" charset="2"/>
              <a:buChar char="Ø"/>
            </a:pPr>
            <a:r>
              <a:rPr lang="en-US" sz="2600" b="1" dirty="0">
                <a:solidFill>
                  <a:prstClr val="black"/>
                </a:solidFill>
              </a:rPr>
              <a:t>Nodes:</a:t>
            </a:r>
            <a:r>
              <a:rPr lang="en-US" sz="2600" dirty="0">
                <a:solidFill>
                  <a:prstClr val="black"/>
                </a:solidFill>
              </a:rPr>
              <a:t>  14 to 17 nodes consisting of the players and events: “Gain”, “Loss”, “Shot”, and “Goal”</a:t>
            </a:r>
          </a:p>
          <a:p>
            <a:pPr marL="1320800" lvl="1" indent="-571500" defTabSz="3134608">
              <a:spcBef>
                <a:spcPts val="0"/>
              </a:spcBef>
              <a:buFont typeface="Wingdings" panose="05000000000000000000" pitchFamily="2" charset="2"/>
              <a:buChar char="Ø"/>
            </a:pPr>
            <a:r>
              <a:rPr lang="en-US" sz="2600" b="1" dirty="0"/>
              <a:t>Edges:</a:t>
            </a:r>
            <a:r>
              <a:rPr lang="en-US" sz="2600" dirty="0"/>
              <a:t> Actions between states. Passing rates connect the player nodes. Shot, gain, and loss rates connect player nodes to event nodes</a:t>
            </a:r>
            <a:endParaRPr lang="en-US" sz="2600" i="1" u="sng" dirty="0"/>
          </a:p>
          <a:p>
            <a:pPr fontAlgn="base"/>
            <a:endParaRPr lang="en-US" sz="2600" dirty="0"/>
          </a:p>
        </p:txBody>
      </p:sp>
      <p:sp>
        <p:nvSpPr>
          <p:cNvPr id="33" name="Text Placeholder 20">
            <a:extLst>
              <a:ext uri="{FF2B5EF4-FFF2-40B4-BE49-F238E27FC236}">
                <a16:creationId xmlns="" xmlns:a16="http://schemas.microsoft.com/office/drawing/2014/main" id="{61C03762-1719-4284-A5D0-36FE0FD2CCFC}"/>
              </a:ext>
            </a:extLst>
          </p:cNvPr>
          <p:cNvSpPr txBox="1">
            <a:spLocks/>
          </p:cNvSpPr>
          <p:nvPr/>
        </p:nvSpPr>
        <p:spPr>
          <a:xfrm>
            <a:off x="10545441" y="3998882"/>
            <a:ext cx="11910018" cy="17629955"/>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r>
              <a:rPr lang="en-US" sz="2800" b="1" dirty="0"/>
              <a:t>INPUT</a:t>
            </a:r>
          </a:p>
          <a:p>
            <a:r>
              <a:rPr lang="en-US" sz="2600" b="1" dirty="0"/>
              <a:t>A feature embedding of the </a:t>
            </a:r>
            <a:r>
              <a:rPr lang="en-US" sz="2600" b="1" dirty="0" smtClean="0"/>
              <a:t>graph. Three </a:t>
            </a:r>
            <a:r>
              <a:rPr lang="en-US" sz="2600" b="1" dirty="0"/>
              <a:t>approaches:</a:t>
            </a:r>
          </a:p>
          <a:p>
            <a:pPr marL="514350" indent="-514350">
              <a:buAutoNum type="arabicParenR"/>
            </a:pPr>
            <a:r>
              <a:rPr lang="en-US" sz="2600" b="1" dirty="0"/>
              <a:t>Simple features</a:t>
            </a:r>
            <a:r>
              <a:rPr lang="en-US" sz="2600" dirty="0"/>
              <a:t>: sets the average pass rate, max pass rate, min pass rate (nonzero), shot rate, gain rate, and loss rate in a vector for each node</a:t>
            </a:r>
            <a:r>
              <a:rPr lang="en-US" sz="2600" dirty="0" smtClean="0"/>
              <a:t>. This is averaged across all nodes to get a graph feature vector </a:t>
            </a:r>
            <a:endParaRPr lang="en-US" sz="2600" dirty="0"/>
          </a:p>
          <a:p>
            <a:pPr marL="514350" indent="-514350">
              <a:buAutoNum type="arabicParenR"/>
            </a:pPr>
            <a:r>
              <a:rPr lang="en-US" sz="2600" b="1" dirty="0"/>
              <a:t>node2vec on the graph</a:t>
            </a:r>
            <a:r>
              <a:rPr lang="en-US" sz="2600" dirty="0"/>
              <a:t>: use the default parameters (128 dimensions, 80 length walk, 10 walks per source, weighted directed graph) to retrieve a feature vector per node. </a:t>
            </a:r>
            <a:r>
              <a:rPr lang="en-US" sz="2600" dirty="0" smtClean="0"/>
              <a:t>This is averaged across all nodes to get a graph feature vector.</a:t>
            </a:r>
            <a:endParaRPr lang="en-US" sz="2600" dirty="0"/>
          </a:p>
          <a:p>
            <a:pPr marL="514350" indent="-514350">
              <a:buAutoNum type="arabicParenR"/>
            </a:pPr>
            <a:r>
              <a:rPr lang="en-US" sz="2600" b="1" dirty="0" smtClean="0"/>
              <a:t>Random walk </a:t>
            </a:r>
            <a:r>
              <a:rPr lang="en-US" sz="2600" b="1" dirty="0"/>
              <a:t>s</a:t>
            </a:r>
            <a:r>
              <a:rPr lang="en-US" sz="2600" b="1" dirty="0" smtClean="0"/>
              <a:t>imulation: </a:t>
            </a:r>
            <a:r>
              <a:rPr lang="en-US" sz="2600" dirty="0"/>
              <a:t>s</a:t>
            </a:r>
            <a:r>
              <a:rPr lang="en-US" sz="2600" dirty="0" smtClean="0"/>
              <a:t>imilar to node2vec, we simulate random walks, but this time only starting at the gain state. We simulate with 100 hops and 100 samples, akin to Gibbs sampling. Ever visited node has its shot, loss, gain, and pass average rates incorporated into a separate channel within a 100x100x4 matrix.</a:t>
            </a:r>
          </a:p>
          <a:p>
            <a:pPr marL="514350" indent="-514350">
              <a:buAutoNum type="arabicParenR"/>
            </a:pPr>
            <a:endParaRPr lang="en-US" sz="2600" dirty="0" smtClean="0"/>
          </a:p>
          <a:p>
            <a:pPr lvl="0" defTabSz="3134608">
              <a:spcBef>
                <a:spcPts val="0"/>
              </a:spcBef>
            </a:pPr>
            <a:r>
              <a:rPr lang="en-US" sz="2800" b="1" dirty="0" smtClean="0">
                <a:solidFill>
                  <a:prstClr val="black"/>
                </a:solidFill>
              </a:rPr>
              <a:t>OUTPUT</a:t>
            </a:r>
            <a:endParaRPr lang="en-US" sz="2800" b="1" dirty="0">
              <a:solidFill>
                <a:prstClr val="black"/>
              </a:solidFill>
            </a:endParaRPr>
          </a:p>
          <a:p>
            <a:r>
              <a:rPr lang="en-US" sz="2600" b="1" dirty="0"/>
              <a:t>The game outcome with respect to the home team (Win, Loss, or Tie)</a:t>
            </a:r>
          </a:p>
          <a:p>
            <a:endParaRPr lang="en-US" sz="2600" b="1" dirty="0"/>
          </a:p>
          <a:p>
            <a:r>
              <a:rPr lang="en-US" sz="2800" b="1" dirty="0"/>
              <a:t>BASELINE MODEL</a:t>
            </a:r>
          </a:p>
          <a:p>
            <a:pPr marL="457200" indent="-457200">
              <a:buFont typeface="Courier New" panose="02070309020205020404" pitchFamily="49" charset="0"/>
              <a:buChar char="o"/>
            </a:pPr>
            <a:r>
              <a:rPr lang="en-US" sz="2600" dirty="0" smtClean="0"/>
              <a:t>SVM </a:t>
            </a:r>
            <a:r>
              <a:rPr lang="en-CA" sz="2600" dirty="0"/>
              <a:t>on simple features and node2vec </a:t>
            </a:r>
            <a:r>
              <a:rPr lang="en-CA" sz="2600" dirty="0" err="1" smtClean="0"/>
              <a:t>embeddings</a:t>
            </a:r>
            <a:endParaRPr lang="en-CA" sz="2600" dirty="0" smtClean="0"/>
          </a:p>
          <a:p>
            <a:pPr marL="457200" indent="-457200">
              <a:buFont typeface="Courier New" panose="02070309020205020404" pitchFamily="49" charset="0"/>
              <a:buChar char="o"/>
            </a:pPr>
            <a:r>
              <a:rPr lang="en-CA" sz="2600" dirty="0" smtClean="0"/>
              <a:t>Logistic Regression on simple features and node2vec </a:t>
            </a:r>
            <a:r>
              <a:rPr lang="en-CA" sz="2600" dirty="0" err="1" smtClean="0"/>
              <a:t>embeddings</a:t>
            </a:r>
            <a:endParaRPr lang="en-US" sz="2600" dirty="0"/>
          </a:p>
          <a:p>
            <a:endParaRPr lang="en-CA" sz="2600" b="1" dirty="0"/>
          </a:p>
          <a:p>
            <a:r>
              <a:rPr lang="en-CA" sz="2800" b="1" dirty="0" smtClean="0"/>
              <a:t>GCN MODEL</a:t>
            </a:r>
            <a:endParaRPr lang="en-CA" sz="2800" b="1" dirty="0"/>
          </a:p>
          <a:p>
            <a:r>
              <a:rPr lang="en-US" sz="2600" dirty="0" smtClean="0"/>
              <a:t>We implement a GCN (Graph Convolutional Network) similar to a CNN. We use an initial “sliding window” of size (1,n) that works on paths of length n within the random walk simulations. We then incorporate RELU non-linearity and average/max pooling for aggregation of samples. After a number of convolutional layers, we turn to fully connected layers. The purpose of this model is to learn how the distribution of paths length n contribute to the probability of win/loss/tie. The neural network architecture allows us to capture the non-linearity of the problem. The use of a sampling approach relating random walks gives us generalization of the model. When we run the network, it learns how paths within 100 simulations contribute. </a:t>
            </a:r>
          </a:p>
          <a:p>
            <a:endParaRPr lang="en-US" sz="2600" dirty="0"/>
          </a:p>
          <a:p>
            <a:endParaRPr lang="en-US" sz="2600" dirty="0" smtClean="0"/>
          </a:p>
          <a:p>
            <a:endParaRPr lang="en-US" sz="2600" dirty="0"/>
          </a:p>
          <a:p>
            <a:endParaRPr lang="en-US" sz="2600" dirty="0" smtClean="0"/>
          </a:p>
          <a:p>
            <a:r>
              <a:rPr lang="en-US" sz="2600" dirty="0" smtClean="0"/>
              <a:t>A number of good paths between n players might be present in one team, while a number of bad paths are present in another team. The model will then predict win at a higher rate on the first team.</a:t>
            </a:r>
          </a:p>
          <a:p>
            <a:endParaRPr lang="en-US" sz="2600" dirty="0"/>
          </a:p>
          <a:p>
            <a:endParaRPr lang="en-US" sz="2600" dirty="0" smtClean="0"/>
          </a:p>
          <a:p>
            <a:endParaRPr lang="en-US" sz="2600" dirty="0" smtClean="0"/>
          </a:p>
          <a:p>
            <a:endParaRPr lang="en-CA" sz="2600" dirty="0"/>
          </a:p>
          <a:p>
            <a:pPr marL="342900" indent="-342900" algn="just">
              <a:buFont typeface="Courier New" panose="02070309020205020404" pitchFamily="49" charset="0"/>
              <a:buChar char="o"/>
            </a:pPr>
            <a:endParaRPr lang="en-US" dirty="0">
              <a:latin typeface="Calibri" panose="020F0502020204030204" pitchFamily="34" charset="0"/>
            </a:endParaRPr>
          </a:p>
        </p:txBody>
      </p:sp>
      <p:sp>
        <p:nvSpPr>
          <p:cNvPr id="34" name="Text Placeholder 20">
            <a:extLst>
              <a:ext uri="{FF2B5EF4-FFF2-40B4-BE49-F238E27FC236}">
                <a16:creationId xmlns="" xmlns:a16="http://schemas.microsoft.com/office/drawing/2014/main" id="{74BD7D3D-3F43-40AA-A065-345ACC89E530}"/>
              </a:ext>
            </a:extLst>
          </p:cNvPr>
          <p:cNvSpPr txBox="1">
            <a:spLocks/>
          </p:cNvSpPr>
          <p:nvPr/>
        </p:nvSpPr>
        <p:spPr>
          <a:xfrm>
            <a:off x="22752266" y="4044724"/>
            <a:ext cx="9702879" cy="8318367"/>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r>
              <a:rPr lang="en-US" sz="2800" b="1" dirty="0" smtClean="0"/>
              <a:t>BASELINE RESULTS</a:t>
            </a:r>
          </a:p>
          <a:p>
            <a:r>
              <a:rPr lang="en-US" sz="2600" b="1" dirty="0" smtClean="0"/>
              <a:t>Logistic regression on simple features</a:t>
            </a:r>
          </a:p>
          <a:p>
            <a:pPr marL="457200" indent="-457200">
              <a:buFont typeface="Courier New" charset="0"/>
              <a:buChar char="o"/>
            </a:pPr>
            <a:r>
              <a:rPr lang="en-US" sz="2600" dirty="0" smtClean="0"/>
              <a:t>Test Accuracy: </a:t>
            </a:r>
            <a:r>
              <a:rPr lang="en-US" sz="2600" b="1" dirty="0" smtClean="0"/>
              <a:t>43%</a:t>
            </a:r>
          </a:p>
          <a:p>
            <a:pPr marL="457200" indent="-457200">
              <a:buFont typeface="Courier New" charset="0"/>
              <a:buChar char="o"/>
            </a:pPr>
            <a:r>
              <a:rPr lang="en-US" sz="2600" dirty="0" smtClean="0"/>
              <a:t>With low accuracy we turn to both more complex models and features </a:t>
            </a:r>
          </a:p>
          <a:p>
            <a:r>
              <a:rPr lang="en-US" sz="2600" b="1" dirty="0" smtClean="0"/>
              <a:t>SVM on aggregated node2vec features </a:t>
            </a:r>
          </a:p>
          <a:p>
            <a:pPr marL="457200" indent="-457200">
              <a:buFont typeface="Courier New" charset="0"/>
              <a:buChar char="o"/>
            </a:pPr>
            <a:r>
              <a:rPr lang="en-US" sz="2600" dirty="0" smtClean="0"/>
              <a:t>Test Accuracy: </a:t>
            </a:r>
            <a:r>
              <a:rPr lang="en-US" sz="2600" b="1" dirty="0" smtClean="0"/>
              <a:t>47%</a:t>
            </a:r>
          </a:p>
          <a:p>
            <a:pPr marL="457200" indent="-457200">
              <a:buFont typeface="Courier New" charset="0"/>
              <a:buChar char="o"/>
            </a:pPr>
            <a:r>
              <a:rPr lang="en-US" sz="2600" dirty="0" smtClean="0"/>
              <a:t>Slightly better accuracy due to increased complexity of the model</a:t>
            </a:r>
          </a:p>
          <a:p>
            <a:pPr marL="457200" indent="-457200">
              <a:buFont typeface="Courier New" charset="0"/>
              <a:buChar char="o"/>
            </a:pPr>
            <a:r>
              <a:rPr lang="en-US" sz="2600" dirty="0" smtClean="0"/>
              <a:t>Potential problem in aggregation of node vectors through mean to get features of a graph </a:t>
            </a:r>
            <a:r>
              <a:rPr lang="mr-IN" sz="2600" dirty="0" smtClean="0"/>
              <a:t>–</a:t>
            </a:r>
            <a:r>
              <a:rPr lang="en-US" sz="2600" dirty="0" smtClean="0"/>
              <a:t> loss of information such as path distribution</a:t>
            </a:r>
            <a:endParaRPr lang="en-US" sz="2600" dirty="0"/>
          </a:p>
          <a:p>
            <a:r>
              <a:rPr lang="en-US" sz="2600" b="1" dirty="0" smtClean="0"/>
              <a:t>GCN on random walk simulations</a:t>
            </a:r>
          </a:p>
          <a:p>
            <a:pPr marL="457200" indent="-457200">
              <a:buFont typeface="Courier New" charset="0"/>
              <a:buChar char="o"/>
            </a:pPr>
            <a:r>
              <a:rPr lang="en-US" sz="2600" dirty="0" smtClean="0"/>
              <a:t>Test Accuracy: </a:t>
            </a:r>
            <a:r>
              <a:rPr lang="en-US" sz="2600" b="1" dirty="0" smtClean="0"/>
              <a:t>62% </a:t>
            </a:r>
          </a:p>
          <a:p>
            <a:pPr marL="457200" indent="-457200">
              <a:buFont typeface="Courier New" charset="0"/>
              <a:buChar char="o"/>
            </a:pPr>
            <a:r>
              <a:rPr lang="en-US" sz="2600" dirty="0" smtClean="0"/>
              <a:t>Significant increase in accuracy stems from use of path distributions without aggregation</a:t>
            </a:r>
          </a:p>
          <a:p>
            <a:pPr marL="457200" indent="-457200">
              <a:buFont typeface="Courier New" charset="0"/>
              <a:buChar char="o"/>
            </a:pPr>
            <a:r>
              <a:rPr lang="en-US" sz="2600" dirty="0" smtClean="0"/>
              <a:t>Non-linearity of multiple convolutional layers better captured the relationship between network and game results</a:t>
            </a:r>
          </a:p>
        </p:txBody>
      </p:sp>
      <p:sp>
        <p:nvSpPr>
          <p:cNvPr id="36" name="Text Placeholder 20">
            <a:extLst>
              <a:ext uri="{FF2B5EF4-FFF2-40B4-BE49-F238E27FC236}">
                <a16:creationId xmlns="" xmlns:a16="http://schemas.microsoft.com/office/drawing/2014/main" id="{14B81E2E-847D-4F7A-BA63-5C9A226C5F39}"/>
              </a:ext>
            </a:extLst>
          </p:cNvPr>
          <p:cNvSpPr txBox="1">
            <a:spLocks/>
          </p:cNvSpPr>
          <p:nvPr/>
        </p:nvSpPr>
        <p:spPr>
          <a:xfrm>
            <a:off x="22813161" y="13820929"/>
            <a:ext cx="9722723" cy="4848071"/>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pPr marL="304831" indent="-304831" algn="just">
              <a:buFont typeface="Courier New" panose="02070309020205020404" pitchFamily="49" charset="0"/>
              <a:buChar char="o"/>
            </a:pPr>
            <a:endParaRPr lang="en-US" dirty="0">
              <a:latin typeface="Calibri" panose="020F0502020204030204" pitchFamily="34" charset="0"/>
            </a:endParaRPr>
          </a:p>
        </p:txBody>
      </p:sp>
      <p:sp>
        <p:nvSpPr>
          <p:cNvPr id="40" name="Text Placeholder 21">
            <a:extLst>
              <a:ext uri="{FF2B5EF4-FFF2-40B4-BE49-F238E27FC236}">
                <a16:creationId xmlns="" xmlns:a16="http://schemas.microsoft.com/office/drawing/2014/main" id="{8DACE1B1-8E88-4E6B-A43A-F826F84614F8}"/>
              </a:ext>
            </a:extLst>
          </p:cNvPr>
          <p:cNvSpPr txBox="1">
            <a:spLocks/>
          </p:cNvSpPr>
          <p:nvPr/>
        </p:nvSpPr>
        <p:spPr>
          <a:xfrm>
            <a:off x="22813161" y="12727132"/>
            <a:ext cx="9722723" cy="762298"/>
          </a:xfrm>
          <a:prstGeom prst="roundRect">
            <a:avLst/>
          </a:prstGeom>
          <a:solidFill>
            <a:schemeClr val="accent2">
              <a:lumMod val="75000"/>
            </a:schemeClr>
          </a:solidFill>
          <a:ln>
            <a:solidFill>
              <a:schemeClr val="tx1"/>
            </a:solidFill>
          </a:ln>
        </p:spPr>
        <p:txBody>
          <a:bodyPr vert="horz"/>
          <a:lstStyle>
            <a:lvl1pPr marL="0" indent="0" algn="l" defTabSz="2717259" rtl="0" eaLnBrk="1" latinLnBrk="0" hangingPunct="1">
              <a:spcBef>
                <a:spcPct val="20000"/>
              </a:spcBef>
              <a:buFont typeface="Arial" pitchFamily="34" charset="0"/>
              <a:buNone/>
              <a:defRPr sz="3200" b="1" kern="1200" baseline="0">
                <a:solidFill>
                  <a:schemeClr val="bg1"/>
                </a:solidFill>
                <a:latin typeface="Arial"/>
                <a:ea typeface="+mn-ea"/>
                <a:cs typeface="Arial"/>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algn="ctr"/>
            <a:r>
              <a:rPr lang="en-US" sz="4400" dirty="0">
                <a:latin typeface="Calibri" panose="020F0502020204030204" pitchFamily="34" charset="0"/>
              </a:rPr>
              <a:t>Conclusion and Future Work</a:t>
            </a:r>
          </a:p>
        </p:txBody>
      </p:sp>
      <p:sp>
        <p:nvSpPr>
          <p:cNvPr id="42" name="Text Placeholder 21">
            <a:extLst>
              <a:ext uri="{FF2B5EF4-FFF2-40B4-BE49-F238E27FC236}">
                <a16:creationId xmlns="" xmlns:a16="http://schemas.microsoft.com/office/drawing/2014/main" id="{B9D614F2-4BAF-4F0D-83E3-95DE3C45E816}"/>
              </a:ext>
            </a:extLst>
          </p:cNvPr>
          <p:cNvSpPr txBox="1">
            <a:spLocks/>
          </p:cNvSpPr>
          <p:nvPr/>
        </p:nvSpPr>
        <p:spPr>
          <a:xfrm>
            <a:off x="10485953" y="3076149"/>
            <a:ext cx="11842499" cy="762297"/>
          </a:xfrm>
          <a:prstGeom prst="roundRect">
            <a:avLst/>
          </a:prstGeom>
          <a:solidFill>
            <a:schemeClr val="accent2">
              <a:lumMod val="75000"/>
            </a:schemeClr>
          </a:solidFill>
          <a:ln>
            <a:solidFill>
              <a:schemeClr val="tx1"/>
            </a:solidFill>
          </a:ln>
        </p:spPr>
        <p:txBody>
          <a:bodyPr vert="horz"/>
          <a:lstStyle>
            <a:lvl1pPr marL="0" indent="0" algn="l" defTabSz="2717259" rtl="0" eaLnBrk="1" latinLnBrk="0" hangingPunct="1">
              <a:spcBef>
                <a:spcPct val="20000"/>
              </a:spcBef>
              <a:buFont typeface="Arial" pitchFamily="34" charset="0"/>
              <a:buNone/>
              <a:defRPr sz="3200" b="1" kern="1200" baseline="0">
                <a:solidFill>
                  <a:schemeClr val="bg1"/>
                </a:solidFill>
                <a:latin typeface="Arial"/>
                <a:ea typeface="+mn-ea"/>
                <a:cs typeface="Arial"/>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algn="ctr"/>
            <a:r>
              <a:rPr lang="en-US" sz="4400" dirty="0">
                <a:latin typeface="Calibri" panose="020F0502020204030204" pitchFamily="34" charset="0"/>
              </a:rPr>
              <a:t>MODEL</a:t>
            </a:r>
          </a:p>
        </p:txBody>
      </p:sp>
      <p:sp>
        <p:nvSpPr>
          <p:cNvPr id="43" name="Text Placeholder 21">
            <a:extLst>
              <a:ext uri="{FF2B5EF4-FFF2-40B4-BE49-F238E27FC236}">
                <a16:creationId xmlns="" xmlns:a16="http://schemas.microsoft.com/office/drawing/2014/main" id="{A26A597E-4C41-4FA4-89D6-4262A29C727C}"/>
              </a:ext>
            </a:extLst>
          </p:cNvPr>
          <p:cNvSpPr txBox="1">
            <a:spLocks/>
          </p:cNvSpPr>
          <p:nvPr/>
        </p:nvSpPr>
        <p:spPr>
          <a:xfrm>
            <a:off x="22764696" y="3076149"/>
            <a:ext cx="9678020" cy="762298"/>
          </a:xfrm>
          <a:prstGeom prst="roundRect">
            <a:avLst/>
          </a:prstGeom>
          <a:solidFill>
            <a:schemeClr val="accent2">
              <a:lumMod val="75000"/>
            </a:schemeClr>
          </a:solidFill>
          <a:ln>
            <a:solidFill>
              <a:schemeClr val="tx1"/>
            </a:solidFill>
          </a:ln>
        </p:spPr>
        <p:txBody>
          <a:bodyPr vert="horz"/>
          <a:lstStyle>
            <a:lvl1pPr marL="0" indent="0" algn="l" defTabSz="2717259" rtl="0" eaLnBrk="1" latinLnBrk="0" hangingPunct="1">
              <a:spcBef>
                <a:spcPct val="20000"/>
              </a:spcBef>
              <a:buFont typeface="Arial" pitchFamily="34" charset="0"/>
              <a:buNone/>
              <a:defRPr sz="3200" b="1" kern="1200" baseline="0">
                <a:solidFill>
                  <a:schemeClr val="bg1"/>
                </a:solidFill>
                <a:latin typeface="Arial"/>
                <a:ea typeface="+mn-ea"/>
                <a:cs typeface="Arial"/>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algn="ctr"/>
            <a:r>
              <a:rPr lang="en-US" sz="4400" dirty="0">
                <a:latin typeface="Calibri" panose="020F0502020204030204" pitchFamily="34" charset="0"/>
              </a:rPr>
              <a:t>Results</a:t>
            </a:r>
          </a:p>
        </p:txBody>
      </p:sp>
      <p:sp>
        <p:nvSpPr>
          <p:cNvPr id="51" name="Text Placeholder 21">
            <a:extLst>
              <a:ext uri="{FF2B5EF4-FFF2-40B4-BE49-F238E27FC236}">
                <a16:creationId xmlns="" xmlns:a16="http://schemas.microsoft.com/office/drawing/2014/main" id="{6A943EB4-DB10-471E-9335-6B93ACF3666E}"/>
              </a:ext>
            </a:extLst>
          </p:cNvPr>
          <p:cNvSpPr txBox="1">
            <a:spLocks/>
          </p:cNvSpPr>
          <p:nvPr/>
        </p:nvSpPr>
        <p:spPr>
          <a:xfrm>
            <a:off x="22788138" y="18897600"/>
            <a:ext cx="9759688" cy="762298"/>
          </a:xfrm>
          <a:prstGeom prst="roundRect">
            <a:avLst/>
          </a:prstGeom>
          <a:solidFill>
            <a:schemeClr val="accent2">
              <a:lumMod val="75000"/>
            </a:schemeClr>
          </a:solidFill>
          <a:ln>
            <a:solidFill>
              <a:schemeClr val="tx1"/>
            </a:solidFill>
          </a:ln>
        </p:spPr>
        <p:txBody>
          <a:bodyPr vert="horz"/>
          <a:lstStyle>
            <a:lvl1pPr marL="0" indent="0" algn="l" defTabSz="2717259" rtl="0" eaLnBrk="1" latinLnBrk="0" hangingPunct="1">
              <a:spcBef>
                <a:spcPct val="20000"/>
              </a:spcBef>
              <a:buFont typeface="Arial" pitchFamily="34" charset="0"/>
              <a:buNone/>
              <a:defRPr sz="3200" b="1" kern="1200" baseline="0">
                <a:solidFill>
                  <a:schemeClr val="bg1"/>
                </a:solidFill>
                <a:latin typeface="Arial"/>
                <a:ea typeface="+mn-ea"/>
                <a:cs typeface="Arial"/>
              </a:defRPr>
            </a:lvl1pPr>
            <a:lvl2pPr marL="2207772" indent="-849144" algn="l" defTabSz="2717259" rtl="0" eaLnBrk="1" latinLnBrk="0" hangingPunct="1">
              <a:spcBef>
                <a:spcPct val="20000"/>
              </a:spcBef>
              <a:buFont typeface="Arial" pitchFamily="34" charset="0"/>
              <a:buChar char="–"/>
              <a:defRPr sz="8268" kern="1200">
                <a:solidFill>
                  <a:schemeClr val="tx1"/>
                </a:solidFill>
                <a:latin typeface="+mn-lt"/>
                <a:ea typeface="+mn-ea"/>
                <a:cs typeface="+mn-cs"/>
              </a:defRPr>
            </a:lvl2pPr>
            <a:lvl3pPr marL="3396574" indent="-679315" algn="l" defTabSz="2717259" rtl="0" eaLnBrk="1" latinLnBrk="0" hangingPunct="1">
              <a:spcBef>
                <a:spcPct val="20000"/>
              </a:spcBef>
              <a:buFont typeface="Arial" pitchFamily="34" charset="0"/>
              <a:buChar char="•"/>
              <a:defRPr sz="7068" kern="1200">
                <a:solidFill>
                  <a:schemeClr val="tx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algn="ctr"/>
            <a:r>
              <a:rPr lang="en-US" sz="4400" dirty="0">
                <a:latin typeface="Calibri" panose="020F0502020204030204" pitchFamily="34" charset="0"/>
              </a:rPr>
              <a:t>References</a:t>
            </a:r>
          </a:p>
        </p:txBody>
      </p:sp>
      <p:sp>
        <p:nvSpPr>
          <p:cNvPr id="52" name="Text Placeholder 20">
            <a:extLst>
              <a:ext uri="{FF2B5EF4-FFF2-40B4-BE49-F238E27FC236}">
                <a16:creationId xmlns="" xmlns:a16="http://schemas.microsoft.com/office/drawing/2014/main" id="{DEE67245-BB77-4318-82C9-2658BA9C8909}"/>
              </a:ext>
            </a:extLst>
          </p:cNvPr>
          <p:cNvSpPr txBox="1">
            <a:spLocks/>
          </p:cNvSpPr>
          <p:nvPr/>
        </p:nvSpPr>
        <p:spPr>
          <a:xfrm>
            <a:off x="22789276" y="19888497"/>
            <a:ext cx="9772766" cy="1808093"/>
          </a:xfrm>
          <a:prstGeom prst="roundRect">
            <a:avLst>
              <a:gd name="adj" fmla="val 9884"/>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a:noAutofit/>
          </a:bodyPr>
          <a:lstStyle>
            <a:lvl1pPr marL="0"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1pPr>
            <a:lvl2pPr marL="309065"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2pPr>
            <a:lvl3pPr marL="601193" indent="0" algn="l" defTabSz="2717259" rtl="0" eaLnBrk="1" latinLnBrk="0" hangingPunct="1">
              <a:spcBef>
                <a:spcPct val="20000"/>
              </a:spcBef>
              <a:buFont typeface="Arial" pitchFamily="34" charset="0"/>
              <a:buNone/>
              <a:defRPr sz="2133" kern="1200" baseline="0">
                <a:solidFill>
                  <a:schemeClr val="dk1"/>
                </a:solidFill>
                <a:latin typeface="+mn-lt"/>
                <a:ea typeface="+mn-ea"/>
                <a:cs typeface="+mn-cs"/>
              </a:defRPr>
            </a:lvl3pPr>
            <a:lvl4pPr marL="4755204"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4pPr>
            <a:lvl5pPr marL="6113833" indent="-679315" algn="l" defTabSz="2717259" rtl="0" eaLnBrk="1" latinLnBrk="0" hangingPunct="1">
              <a:spcBef>
                <a:spcPct val="20000"/>
              </a:spcBef>
              <a:buFont typeface="Arial" pitchFamily="34" charset="0"/>
              <a:buChar char="»"/>
              <a:defRPr sz="2133" kern="1200">
                <a:solidFill>
                  <a:schemeClr val="dk1"/>
                </a:solidFill>
                <a:latin typeface="+mn-lt"/>
                <a:ea typeface="+mn-ea"/>
                <a:cs typeface="+mn-cs"/>
              </a:defRPr>
            </a:lvl5pPr>
            <a:lvl6pPr marL="747246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6pPr>
            <a:lvl7pPr marL="8831092"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7pPr>
            <a:lvl8pPr marL="1018972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8pPr>
            <a:lvl9pPr marL="11548351" indent="-679315" algn="l" defTabSz="2717259" rtl="0" eaLnBrk="1" latinLnBrk="0" hangingPunct="1">
              <a:spcBef>
                <a:spcPct val="20000"/>
              </a:spcBef>
              <a:buFont typeface="Arial" pitchFamily="34" charset="0"/>
              <a:buChar char="•"/>
              <a:defRPr sz="6000" kern="1200">
                <a:solidFill>
                  <a:schemeClr val="dk1"/>
                </a:solidFill>
                <a:latin typeface="+mn-lt"/>
                <a:ea typeface="+mn-ea"/>
                <a:cs typeface="+mn-cs"/>
              </a:defRPr>
            </a:lvl9pPr>
          </a:lstStyle>
          <a:p>
            <a:pPr algn="just"/>
            <a:r>
              <a:rPr lang="en-US" sz="2200" b="1" dirty="0"/>
              <a:t>[1] </a:t>
            </a:r>
            <a:r>
              <a:rPr lang="en-US" i="1" dirty="0"/>
              <a:t>A look inside the numbers of sports betting in the U.S. and overseas </a:t>
            </a:r>
            <a:r>
              <a:rPr lang="en-US" dirty="0"/>
              <a:t>(April 16, 2018)</a:t>
            </a:r>
            <a:r>
              <a:rPr lang="en-US" u="sng" dirty="0">
                <a:hlinkClick r:id="rId5"/>
              </a:rPr>
              <a:t>https://www.sportsbusinessdaily.com/Journal/Issues/2018/04/16/World-Congress-of-Sports/Research.aspx</a:t>
            </a:r>
            <a:r>
              <a:rPr lang="en-US" dirty="0"/>
              <a:t> </a:t>
            </a:r>
          </a:p>
        </p:txBody>
      </p:sp>
      <p:sp>
        <p:nvSpPr>
          <p:cNvPr id="57" name="TextBox 56">
            <a:extLst>
              <a:ext uri="{FF2B5EF4-FFF2-40B4-BE49-F238E27FC236}">
                <a16:creationId xmlns="" xmlns:a16="http://schemas.microsoft.com/office/drawing/2014/main" id="{D4555853-E7E8-40D6-A6F5-3775AE46BB18}"/>
              </a:ext>
            </a:extLst>
          </p:cNvPr>
          <p:cNvSpPr txBox="1"/>
          <p:nvPr/>
        </p:nvSpPr>
        <p:spPr>
          <a:xfrm>
            <a:off x="23077312" y="14075274"/>
            <a:ext cx="9615867" cy="4893647"/>
          </a:xfrm>
          <a:prstGeom prst="rect">
            <a:avLst/>
          </a:prstGeom>
          <a:noFill/>
        </p:spPr>
        <p:txBody>
          <a:bodyPr wrap="square" rtlCol="0">
            <a:spAutoFit/>
          </a:bodyPr>
          <a:lstStyle/>
          <a:p>
            <a:pPr marL="457200" indent="-457200">
              <a:buFont typeface="Courier New" panose="02070309020205020404" pitchFamily="49" charset="0"/>
              <a:buChar char="o"/>
            </a:pPr>
            <a:r>
              <a:rPr lang="en-US" sz="2600" dirty="0"/>
              <a:t>Our results indicate we need to (1) have richer features (2) learn higher order interactions between players</a:t>
            </a:r>
          </a:p>
          <a:p>
            <a:pPr marL="457200" indent="-457200">
              <a:buFont typeface="Courier New" panose="02070309020205020404" pitchFamily="49" charset="0"/>
              <a:buChar char="o"/>
            </a:pPr>
            <a:r>
              <a:rPr lang="en-US" sz="2600" b="1" dirty="0"/>
              <a:t>Next steps:</a:t>
            </a:r>
          </a:p>
          <a:p>
            <a:pPr marL="1320800" lvl="1" indent="-571500">
              <a:buFont typeface="Wingdings" panose="05000000000000000000" pitchFamily="2" charset="2"/>
              <a:buChar char="Ø"/>
            </a:pPr>
            <a:r>
              <a:rPr lang="en-US" sz="2600" dirty="0" smtClean="0"/>
              <a:t>Continue training the neural network on different hyper parameters for better results (use different optimizers) </a:t>
            </a:r>
          </a:p>
          <a:p>
            <a:pPr marL="1320800" lvl="1" indent="-571500">
              <a:buFont typeface="Wingdings" panose="05000000000000000000" pitchFamily="2" charset="2"/>
              <a:buChar char="Ø"/>
            </a:pPr>
            <a:r>
              <a:rPr lang="en-US" sz="2600" dirty="0" smtClean="0"/>
              <a:t>Alter the sliding window for different aggregations of random walks (right now treating every walk separately) </a:t>
            </a:r>
          </a:p>
          <a:p>
            <a:pPr marL="1320800" lvl="1" indent="-571500">
              <a:buFont typeface="Wingdings" panose="05000000000000000000" pitchFamily="2" charset="2"/>
              <a:buChar char="Ø"/>
            </a:pPr>
            <a:r>
              <a:rPr lang="en-US" sz="2600" dirty="0" smtClean="0"/>
              <a:t>Expand the network to include the opposing team, creating the ability to predict specific winners of matchups </a:t>
            </a:r>
          </a:p>
          <a:p>
            <a:pPr marL="1320800" lvl="1" indent="-571500">
              <a:buFont typeface="Wingdings" panose="05000000000000000000" pitchFamily="2" charset="2"/>
              <a:buChar char="Ø"/>
            </a:pPr>
            <a:r>
              <a:rPr lang="en-US" sz="2600" dirty="0" smtClean="0"/>
              <a:t>Expand analysis to include seasonal data for before game predictions</a:t>
            </a:r>
            <a:endParaRPr lang="en-US" sz="2600" dirty="0"/>
          </a:p>
          <a:p>
            <a:endParaRPr lang="en-US" sz="2600" dirty="0"/>
          </a:p>
        </p:txBody>
      </p:sp>
      <p:sp>
        <p:nvSpPr>
          <p:cNvPr id="17" name="TextBox 16">
            <a:extLst>
              <a:ext uri="{FF2B5EF4-FFF2-40B4-BE49-F238E27FC236}">
                <a16:creationId xmlns="" xmlns:a16="http://schemas.microsoft.com/office/drawing/2014/main" id="{B34060AC-1B14-4A2F-8A82-9BF3A72E06A0}"/>
              </a:ext>
            </a:extLst>
          </p:cNvPr>
          <p:cNvSpPr txBox="1"/>
          <p:nvPr/>
        </p:nvSpPr>
        <p:spPr>
          <a:xfrm>
            <a:off x="26289000" y="2098319"/>
            <a:ext cx="7072022" cy="646331"/>
          </a:xfrm>
          <a:prstGeom prst="rect">
            <a:avLst/>
          </a:prstGeom>
          <a:noFill/>
        </p:spPr>
        <p:txBody>
          <a:bodyPr wrap="square" rtlCol="0">
            <a:spAutoFit/>
          </a:bodyPr>
          <a:lstStyle/>
          <a:p>
            <a:r>
              <a:rPr lang="en-US" sz="3600" b="1" dirty="0">
                <a:solidFill>
                  <a:srgbClr val="AF1B34"/>
                </a:solidFill>
                <a:latin typeface="Book Antiqua" panose="02040602050305030304" pitchFamily="18" charset="0"/>
              </a:rPr>
              <a:t>CS 221: </a:t>
            </a:r>
            <a:r>
              <a:rPr lang="en-US" sz="3600" dirty="0">
                <a:latin typeface="Book Antiqua" panose="02040602050305030304" pitchFamily="18" charset="0"/>
              </a:rPr>
              <a:t>Artificial Intelligence</a:t>
            </a:r>
          </a:p>
        </p:txBody>
      </p:sp>
      <p:pic>
        <p:nvPicPr>
          <p:cNvPr id="4" name="Picture 4" descr="https://lh4.googleusercontent.com/xdea-h8p_qqkNXztMR9ZA4STaE8Uc0I_RgN3Ryn_gFLY5dm2XyUlcUyWRqSA9rqC8MUCvjggraQntX3slUShS0XBcVFbKD5ClUFpDyC1iBRouca0rbhHgrskt0qz0Yq0pyDXCizu">
            <a:extLst>
              <a:ext uri="{FF2B5EF4-FFF2-40B4-BE49-F238E27FC236}">
                <a16:creationId xmlns="" xmlns:a16="http://schemas.microsoft.com/office/drawing/2014/main" id="{A5DD1DED-E852-4D3A-99B1-0BA1D5CB06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6926" y="17145000"/>
            <a:ext cx="5571520" cy="4236198"/>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stretch>
            <a:fillRect/>
          </a:stretch>
        </p:blipFill>
        <p:spPr>
          <a:xfrm>
            <a:off x="13106400" y="18135600"/>
            <a:ext cx="6014414" cy="1966421"/>
          </a:xfrm>
          <a:prstGeom prst="rect">
            <a:avLst/>
          </a:prstGeom>
          <a:ln>
            <a:solidFill>
              <a:schemeClr val="accent2"/>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16010</TotalTime>
  <Words>737</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Book Antiqua</vt:lpstr>
      <vt:lpstr>Calibri</vt:lpstr>
      <vt:lpstr>Courier New</vt:lpstr>
      <vt:lpstr>Mangal</vt:lpstr>
      <vt:lpstr>Times New Roman</vt:lpstr>
      <vt:lpstr>Wingdings</vt:lpstr>
      <vt:lpstr>Arial</vt:lpstr>
      <vt:lpstr>Office Theme</vt:lpstr>
      <vt:lpstr>Graph-Based Learning on Professional Soccer Networks Evan Huang, Ahmad Ghalayini Email: {evhuang, ahmad2}@stanford.edu</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sandeep chinchali</cp:lastModifiedBy>
  <cp:revision>235</cp:revision>
  <dcterms:created xsi:type="dcterms:W3CDTF">2013-01-28T22:40:39Z</dcterms:created>
  <dcterms:modified xsi:type="dcterms:W3CDTF">2018-12-10T02:37:13Z</dcterms:modified>
</cp:coreProperties>
</file>