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2" r:id="rId3"/>
    <p:sldId id="323" r:id="rId4"/>
    <p:sldId id="347" r:id="rId5"/>
    <p:sldId id="352" r:id="rId6"/>
    <p:sldId id="343" r:id="rId7"/>
    <p:sldId id="345" r:id="rId8"/>
    <p:sldId id="353" r:id="rId9"/>
    <p:sldId id="360" r:id="rId10"/>
    <p:sldId id="258" r:id="rId11"/>
    <p:sldId id="354" r:id="rId12"/>
    <p:sldId id="259" r:id="rId13"/>
    <p:sldId id="355" r:id="rId14"/>
    <p:sldId id="356" r:id="rId15"/>
    <p:sldId id="260" r:id="rId16"/>
    <p:sldId id="357" r:id="rId17"/>
    <p:sldId id="358" r:id="rId18"/>
    <p:sldId id="359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00815-C90A-48D9-B659-03FED6345B6D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19A0-CB06-499E-966A-AD445E375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group size: 350.</a:t>
            </a:r>
          </a:p>
          <a:p>
            <a:r>
              <a:rPr lang="en-US" dirty="0"/>
              <a:t>Treatment B is better…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or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Unequal distribution of good/bad cases among treatment.</a:t>
            </a:r>
          </a:p>
          <a:p>
            <a:r>
              <a:rPr lang="en-US" dirty="0"/>
              <a:t>Fractions don’t always comply to our intuition: A/B&gt;a/b and C/D&gt;c/d does not follow (A+C)/(B+D) &gt; (</a:t>
            </a:r>
            <a:r>
              <a:rPr lang="en-US" dirty="0" err="1"/>
              <a:t>a+c</a:t>
            </a:r>
            <a:r>
              <a:rPr lang="en-US" dirty="0"/>
              <a:t>)/(</a:t>
            </a:r>
            <a:r>
              <a:rPr lang="en-US" dirty="0" err="1"/>
              <a:t>b+d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6B7D-1684-4C9A-93CF-54D87C55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206CD-BFB9-47D4-BB8F-ABA400D80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8282-93D4-49E4-BC2D-42780315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DBEF-379D-470E-A838-FD1C771C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E862-8C7A-4ECA-85AF-52653ECD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8589-459A-4E34-BA17-10D21E2E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B73F-F8BE-44D7-BBE7-5AAECD895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2E08-9CF0-488C-A4A7-430B401E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79EE-A558-40EF-B5EB-71BCA134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0C68-A20A-4FE3-8805-F04DF59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E5B6F-5254-4610-B720-4B711B0EF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D4FFA-8B28-435B-B694-BC42696E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615D-C186-4DA4-AAEF-EF35A090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FA29-8051-440E-B58F-C48BBD3A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63EF-9BDD-4486-9A64-FB3475B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472D-3209-466D-9BC8-60E45C04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5B17-AB19-40D5-B8C7-2E996BC2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E9A1-85C4-4FB6-B60E-D7D13DB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9C03-B5D6-4A8C-87F7-624AF88E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E785-00FC-4DFD-8A24-463865E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3D3E-7BE9-4E62-8144-CAB82E82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96DFA-5FB8-415D-9150-46CEDF54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BEAF-1AA5-4CB0-9DA5-FF46A591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7FD7-8EF0-4828-B794-A6B2B5C6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DED7-1ACF-4B75-8AE5-AC9631BA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91CD-66F1-44A4-81B4-CA34B53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881A-8E09-4A47-918B-0313D571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AF7F-4FE4-4666-954E-3752A000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EC9A-94A1-40DA-BA18-0C00E3D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5BA50-F698-4D16-9A7A-F68FA0F5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6BDC-3EF3-498F-8C4D-79BDC1A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3991-31E9-4379-83BF-8B3996DE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DE19-AB88-46D7-80D7-91EE2967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B95F-C687-4015-BB22-8F3C88F03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711AC-4EB2-4671-9D9B-8D1E6F27A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355C4-F12C-433A-AB15-24897A68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34989-16D3-4413-9354-0F1F1500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0787-B88D-42FE-B8C1-4F3B1068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15F74-1E78-45A2-B8BE-AA89225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7BCB-9F3C-4049-B875-1D5BF956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B8607-29CD-48AC-A74D-A1D58E6C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0BC8A-05AD-4E09-885E-FC99BBD8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47C0-281D-4B56-9B46-DFE8C65D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E43C7-23EF-4B66-86AC-992DC242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250A5-56FF-4D5E-93AE-1A836528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19D8C-E4B2-4BF1-AF9C-6E216B39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721C-DC65-4A9C-BCA7-9DD7EE02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7CDE-FF77-449A-A89C-9E657DF0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C0A7-6B88-498A-92F8-D411815E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6C29A-B447-4BEA-9C8B-E411796E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B6387-63F6-471F-B5C2-4B1F844C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B1D8-79B5-40FE-8C02-E47B8ADE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056E-AAD6-44B5-B9C5-63DD66CD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83F6C-F1C9-4E75-AC23-850BC9C1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20F6-DDC4-435D-979E-D0159706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DBE7-72BE-4263-9EEE-AF521132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35E7E-FAE9-4465-A979-EB480671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B336-8347-46BE-8ADB-5A60910F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3520D-8703-4035-8B89-284C7D20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EB61-E27B-418D-8981-A5F7FC8B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0C48-DAC3-4ECA-A99F-CC6E6C25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C176-177C-4A90-933E-BA5E5EE0DA6F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B540-8C75-4EBF-92E7-84BBE3F7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DF7A-6829-4967-B13E-EC9AA2A8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4887-6A8D-4B69-B205-86B27D11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5AA2-3C6E-4AF8-979F-2D827907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B901-4B9C-4390-9C85-099370CF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9690"/>
          </a:xfrm>
        </p:spPr>
        <p:txBody>
          <a:bodyPr>
            <a:normAutofit/>
          </a:bodyPr>
          <a:lstStyle/>
          <a:p>
            <a:r>
              <a:rPr lang="en-US" dirty="0"/>
              <a:t>Visualized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34820-BAA2-4C79-80A2-E64C61DAF2B7}"/>
              </a:ext>
            </a:extLst>
          </p:cNvPr>
          <p:cNvSpPr txBox="1"/>
          <p:nvPr/>
        </p:nvSpPr>
        <p:spPr>
          <a:xfrm>
            <a:off x="993648" y="5257562"/>
            <a:ext cx="102047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Data taken from</a:t>
            </a:r>
          </a:p>
          <a:p>
            <a:pPr lvl="1"/>
            <a:r>
              <a:rPr lang="en-US" sz="1400" dirty="0" err="1"/>
              <a:t>Charig</a:t>
            </a:r>
            <a:r>
              <a:rPr lang="en-US" sz="1400" dirty="0"/>
              <a:t> CR, Webb DR, Payne SR, Wickham JE. </a:t>
            </a:r>
            <a:br>
              <a:rPr lang="en-US" sz="1400" dirty="0"/>
            </a:br>
            <a:r>
              <a:rPr lang="en-US" sz="1400" dirty="0"/>
              <a:t>Comparison of treatment of renal calculi by open surgery, percutaneous nephrolithotomy, and extracorporeal shockwave lithotripsy. </a:t>
            </a:r>
            <a:br>
              <a:rPr lang="en-US" sz="1400" dirty="0"/>
            </a:br>
            <a:r>
              <a:rPr lang="en-US" sz="1400" i="1" dirty="0"/>
              <a:t>British Medical Journal (Clinical research </a:t>
            </a:r>
            <a:r>
              <a:rPr lang="en-US" sz="1400" i="1" dirty="0" err="1"/>
              <a:t>ed</a:t>
            </a:r>
            <a:r>
              <a:rPr lang="en-US" sz="1400" i="1" dirty="0"/>
              <a:t>)</a:t>
            </a:r>
            <a:r>
              <a:rPr lang="en-US" sz="1400" dirty="0"/>
              <a:t>. 1986;292(6524):879-882.</a:t>
            </a:r>
          </a:p>
          <a:p>
            <a:pPr lvl="1"/>
            <a:endParaRPr lang="en-US" sz="1400" dirty="0"/>
          </a:p>
          <a:p>
            <a:pPr algn="r"/>
            <a:r>
              <a:rPr lang="en-US" sz="1400" i="1" dirty="0"/>
              <a:t>Visualization inspired by John Burn-Murdoch / @</a:t>
            </a:r>
            <a:r>
              <a:rPr lang="en-US" sz="1400" i="1" dirty="0" err="1"/>
              <a:t>jburnmurdoch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4940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D3705-6A7E-4F3A-9F2B-7699818C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589" y="362471"/>
            <a:ext cx="11358391" cy="61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D3705-6A7E-4F3A-9F2B-7699818C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589" y="362471"/>
            <a:ext cx="11358391" cy="6119204"/>
          </a:xfrm>
          <a:prstGeom prst="rect">
            <a:avLst/>
          </a:prstGeom>
        </p:spPr>
      </p:pic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A642CD9E-63B1-4D16-AE11-E3450CF73983}"/>
              </a:ext>
            </a:extLst>
          </p:cNvPr>
          <p:cNvSpPr/>
          <p:nvPr/>
        </p:nvSpPr>
        <p:spPr>
          <a:xfrm flipV="1">
            <a:off x="5175504" y="1279944"/>
            <a:ext cx="2185416" cy="1489122"/>
          </a:xfrm>
          <a:prstGeom prst="curvedUpArrow">
            <a:avLst>
              <a:gd name="adj1" fmla="val 1537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D4054-F0F0-4FEF-87E5-9C24E921DD76}"/>
              </a:ext>
            </a:extLst>
          </p:cNvPr>
          <p:cNvSpPr txBox="1"/>
          <p:nvPr/>
        </p:nvSpPr>
        <p:spPr>
          <a:xfrm>
            <a:off x="4746879" y="2951946"/>
            <a:ext cx="3042666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Place </a:t>
            </a:r>
            <a:r>
              <a:rPr lang="en-US" sz="2800" b="1" dirty="0"/>
              <a:t>confounders</a:t>
            </a:r>
            <a:r>
              <a:rPr lang="en-US" sz="2800" dirty="0"/>
              <a:t>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3964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B954-FC71-44FE-9E2B-EA53FD82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6606" y="362471"/>
            <a:ext cx="11391442" cy="61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B954-FC71-44FE-9E2B-EA53FD82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6606" y="362471"/>
            <a:ext cx="11391442" cy="613701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84C67EC-027D-4CB7-80E6-826281C29811}"/>
              </a:ext>
            </a:extLst>
          </p:cNvPr>
          <p:cNvSpPr/>
          <p:nvPr/>
        </p:nvSpPr>
        <p:spPr>
          <a:xfrm rot="3015050">
            <a:off x="2844333" y="608860"/>
            <a:ext cx="338328" cy="6206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F69D71A-EBF9-4978-9F40-EFF18D681CE4}"/>
              </a:ext>
            </a:extLst>
          </p:cNvPr>
          <p:cNvSpPr/>
          <p:nvPr/>
        </p:nvSpPr>
        <p:spPr>
          <a:xfrm rot="3015050">
            <a:off x="10592155" y="1589748"/>
            <a:ext cx="338328" cy="6206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125654-C558-43BF-B5C9-D7F33B1EFC6E}"/>
              </a:ext>
            </a:extLst>
          </p:cNvPr>
          <p:cNvGrpSpPr/>
          <p:nvPr/>
        </p:nvGrpSpPr>
        <p:grpSpPr>
          <a:xfrm>
            <a:off x="2520432" y="1093186"/>
            <a:ext cx="148514" cy="321869"/>
            <a:chOff x="2795854" y="1234440"/>
            <a:chExt cx="148514" cy="2926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2CD7E1-976D-4C7D-96F6-F19742865D36}"/>
                </a:ext>
              </a:extLst>
            </p:cNvPr>
            <p:cNvCxnSpPr/>
            <p:nvPr/>
          </p:nvCxnSpPr>
          <p:spPr>
            <a:xfrm>
              <a:off x="2859862" y="1234440"/>
              <a:ext cx="0" cy="2926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A3C62-71D7-4EF1-BDCA-8CE68D924CE2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64" y="1527048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096722-5CA3-4195-B226-B7CAD90D228C}"/>
                </a:ext>
              </a:extLst>
            </p:cNvPr>
            <p:cNvCxnSpPr>
              <a:cxnSpLocks/>
            </p:cNvCxnSpPr>
            <p:nvPr/>
          </p:nvCxnSpPr>
          <p:spPr>
            <a:xfrm>
              <a:off x="2795854" y="1243584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235020-3430-407F-AB15-0E8C6635A6CF}"/>
              </a:ext>
            </a:extLst>
          </p:cNvPr>
          <p:cNvGrpSpPr/>
          <p:nvPr/>
        </p:nvGrpSpPr>
        <p:grpSpPr>
          <a:xfrm>
            <a:off x="10281807" y="2137720"/>
            <a:ext cx="148514" cy="181686"/>
            <a:chOff x="2795854" y="1234440"/>
            <a:chExt cx="148514" cy="2926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2D6C0F-C41C-40FB-8F8A-880357613D2D}"/>
                </a:ext>
              </a:extLst>
            </p:cNvPr>
            <p:cNvCxnSpPr/>
            <p:nvPr/>
          </p:nvCxnSpPr>
          <p:spPr>
            <a:xfrm>
              <a:off x="2859862" y="1234440"/>
              <a:ext cx="0" cy="2926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4C264-2348-4860-9EBD-3645A856392C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64" y="1527048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16DA70-29C5-4861-A6DD-14F4BE21E3A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854" y="1243584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70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B954-FC71-44FE-9E2B-EA53FD82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56" y="362471"/>
            <a:ext cx="11390341" cy="613701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235020-3430-407F-AB15-0E8C6635A6CF}"/>
              </a:ext>
            </a:extLst>
          </p:cNvPr>
          <p:cNvGrpSpPr/>
          <p:nvPr/>
        </p:nvGrpSpPr>
        <p:grpSpPr>
          <a:xfrm>
            <a:off x="10281807" y="2137720"/>
            <a:ext cx="148514" cy="181686"/>
            <a:chOff x="2795854" y="1234440"/>
            <a:chExt cx="148514" cy="2926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2D6C0F-C41C-40FB-8F8A-880357613D2D}"/>
                </a:ext>
              </a:extLst>
            </p:cNvPr>
            <p:cNvCxnSpPr/>
            <p:nvPr/>
          </p:nvCxnSpPr>
          <p:spPr>
            <a:xfrm>
              <a:off x="2859862" y="1234440"/>
              <a:ext cx="0" cy="2926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4C264-2348-4860-9EBD-3645A856392C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64" y="1527048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16DA70-29C5-4861-A6DD-14F4BE21E3A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854" y="1243584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F0D8F-2769-4D50-AAE1-D99F018241BF}"/>
                  </a:ext>
                </a:extLst>
              </p:cNvPr>
              <p:cNvSpPr txBox="1"/>
              <p:nvPr/>
            </p:nvSpPr>
            <p:spPr>
              <a:xfrm>
                <a:off x="1846184" y="1447688"/>
                <a:ext cx="8681085" cy="39626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endParaRPr lang="en-US" sz="2000" b="1" dirty="0"/>
              </a:p>
              <a:p>
                <a:pPr algn="ctr">
                  <a:spcAft>
                    <a:spcPts val="1200"/>
                  </a:spcAft>
                </a:pPr>
                <a:endParaRPr lang="en-US" sz="2000" b="1" dirty="0"/>
              </a:p>
              <a:p>
                <a:pPr algn="ctr">
                  <a:spcAft>
                    <a:spcPts val="1800"/>
                  </a:spcAft>
                </a:pPr>
                <a:r>
                  <a:rPr lang="en-US" sz="2800" b="1" dirty="0"/>
                  <a:t>Weigh the size of each group by its inverse probability: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𝑠𝑚𝑎𝑙𝑙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𝑠𝑚𝑎𝑙𝑙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𝑙𝑎𝑟𝑔𝑒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𝑙𝑎𝑟𝑔𝑒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F0D8F-2769-4D50-AAE1-D99F0182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84" y="1447688"/>
                <a:ext cx="8681085" cy="396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04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58A89-8081-4D20-A52F-241349C7335A}"/>
              </a:ext>
            </a:extLst>
          </p:cNvPr>
          <p:cNvSpPr txBox="1"/>
          <p:nvPr/>
        </p:nvSpPr>
        <p:spPr>
          <a:xfrm>
            <a:off x="3782291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094FD-247A-416C-AECA-408C72064013}"/>
              </a:ext>
            </a:extLst>
          </p:cNvPr>
          <p:cNvCxnSpPr>
            <a:cxnSpLocks/>
          </p:cNvCxnSpPr>
          <p:nvPr/>
        </p:nvCxnSpPr>
        <p:spPr>
          <a:xfrm>
            <a:off x="5750464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61FF-E07B-4E79-A0D6-E9A4437782FD}"/>
              </a:ext>
            </a:extLst>
          </p:cNvPr>
          <p:cNvCxnSpPr>
            <a:cxnSpLocks/>
          </p:cNvCxnSpPr>
          <p:nvPr/>
        </p:nvCxnSpPr>
        <p:spPr>
          <a:xfrm flipH="1">
            <a:off x="3847959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C169F-3CA1-469A-A606-50EC72C1FEF7}"/>
              </a:ext>
            </a:extLst>
          </p:cNvPr>
          <p:cNvSpPr txBox="1"/>
          <p:nvPr/>
        </p:nvSpPr>
        <p:spPr>
          <a:xfrm>
            <a:off x="1265057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9A9-140D-4189-A672-F4F0A6E1E1DA}"/>
              </a:ext>
            </a:extLst>
          </p:cNvPr>
          <p:cNvCxnSpPr>
            <a:cxnSpLocks/>
          </p:cNvCxnSpPr>
          <p:nvPr/>
        </p:nvCxnSpPr>
        <p:spPr>
          <a:xfrm>
            <a:off x="3233230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4B06A-86BA-40BF-9859-E0E9313A57F6}"/>
              </a:ext>
            </a:extLst>
          </p:cNvPr>
          <p:cNvCxnSpPr>
            <a:cxnSpLocks/>
          </p:cNvCxnSpPr>
          <p:nvPr/>
        </p:nvCxnSpPr>
        <p:spPr>
          <a:xfrm flipH="1">
            <a:off x="1330725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7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58A89-8081-4D20-A52F-241349C7335A}"/>
              </a:ext>
            </a:extLst>
          </p:cNvPr>
          <p:cNvSpPr txBox="1"/>
          <p:nvPr/>
        </p:nvSpPr>
        <p:spPr>
          <a:xfrm>
            <a:off x="3782291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094FD-247A-416C-AECA-408C72064013}"/>
              </a:ext>
            </a:extLst>
          </p:cNvPr>
          <p:cNvCxnSpPr>
            <a:cxnSpLocks/>
          </p:cNvCxnSpPr>
          <p:nvPr/>
        </p:nvCxnSpPr>
        <p:spPr>
          <a:xfrm>
            <a:off x="5750464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61FF-E07B-4E79-A0D6-E9A4437782FD}"/>
              </a:ext>
            </a:extLst>
          </p:cNvPr>
          <p:cNvCxnSpPr>
            <a:cxnSpLocks/>
          </p:cNvCxnSpPr>
          <p:nvPr/>
        </p:nvCxnSpPr>
        <p:spPr>
          <a:xfrm flipH="1">
            <a:off x="3847959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C169F-3CA1-469A-A606-50EC72C1FEF7}"/>
              </a:ext>
            </a:extLst>
          </p:cNvPr>
          <p:cNvSpPr txBox="1"/>
          <p:nvPr/>
        </p:nvSpPr>
        <p:spPr>
          <a:xfrm>
            <a:off x="1265057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9A9-140D-4189-A672-F4F0A6E1E1DA}"/>
              </a:ext>
            </a:extLst>
          </p:cNvPr>
          <p:cNvCxnSpPr>
            <a:cxnSpLocks/>
          </p:cNvCxnSpPr>
          <p:nvPr/>
        </p:nvCxnSpPr>
        <p:spPr>
          <a:xfrm>
            <a:off x="3233230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4B06A-86BA-40BF-9859-E0E9313A57F6}"/>
              </a:ext>
            </a:extLst>
          </p:cNvPr>
          <p:cNvCxnSpPr>
            <a:cxnSpLocks/>
          </p:cNvCxnSpPr>
          <p:nvPr/>
        </p:nvCxnSpPr>
        <p:spPr>
          <a:xfrm flipH="1">
            <a:off x="1330725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CC97EA-9B16-44DC-BA96-29CF9540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1276413" y="3596096"/>
            <a:ext cx="2473961" cy="768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FDBF92-513B-42D6-AB7C-DA9BFBAED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3792126" y="3596096"/>
            <a:ext cx="2473961" cy="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58A89-8081-4D20-A52F-241349C7335A}"/>
              </a:ext>
            </a:extLst>
          </p:cNvPr>
          <p:cNvSpPr txBox="1"/>
          <p:nvPr/>
        </p:nvSpPr>
        <p:spPr>
          <a:xfrm>
            <a:off x="3782291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094FD-247A-416C-AECA-408C72064013}"/>
              </a:ext>
            </a:extLst>
          </p:cNvPr>
          <p:cNvCxnSpPr>
            <a:cxnSpLocks/>
          </p:cNvCxnSpPr>
          <p:nvPr/>
        </p:nvCxnSpPr>
        <p:spPr>
          <a:xfrm>
            <a:off x="5750464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61FF-E07B-4E79-A0D6-E9A4437782FD}"/>
              </a:ext>
            </a:extLst>
          </p:cNvPr>
          <p:cNvCxnSpPr>
            <a:cxnSpLocks/>
          </p:cNvCxnSpPr>
          <p:nvPr/>
        </p:nvCxnSpPr>
        <p:spPr>
          <a:xfrm flipH="1">
            <a:off x="3847959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C169F-3CA1-469A-A606-50EC72C1FEF7}"/>
              </a:ext>
            </a:extLst>
          </p:cNvPr>
          <p:cNvSpPr txBox="1"/>
          <p:nvPr/>
        </p:nvSpPr>
        <p:spPr>
          <a:xfrm>
            <a:off x="1265057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9A9-140D-4189-A672-F4F0A6E1E1DA}"/>
              </a:ext>
            </a:extLst>
          </p:cNvPr>
          <p:cNvCxnSpPr>
            <a:cxnSpLocks/>
          </p:cNvCxnSpPr>
          <p:nvPr/>
        </p:nvCxnSpPr>
        <p:spPr>
          <a:xfrm>
            <a:off x="3233230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4B06A-86BA-40BF-9859-E0E9313A57F6}"/>
              </a:ext>
            </a:extLst>
          </p:cNvPr>
          <p:cNvCxnSpPr>
            <a:cxnSpLocks/>
          </p:cNvCxnSpPr>
          <p:nvPr/>
        </p:nvCxnSpPr>
        <p:spPr>
          <a:xfrm flipH="1">
            <a:off x="1330725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CC97EA-9B16-44DC-BA96-29CF9540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1276413" y="3596096"/>
            <a:ext cx="2473961" cy="768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FDBF92-513B-42D6-AB7C-DA9BFBAED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3792126" y="3596096"/>
            <a:ext cx="2473961" cy="768085"/>
          </a:xfrm>
          <a:prstGeom prst="rect">
            <a:avLst/>
          </a:prstGeom>
        </p:spPr>
      </p:pic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82232AB4-0AD1-47B5-835F-6BBFCDF87D9F}"/>
              </a:ext>
            </a:extLst>
          </p:cNvPr>
          <p:cNvSpPr/>
          <p:nvPr/>
        </p:nvSpPr>
        <p:spPr>
          <a:xfrm flipV="1">
            <a:off x="5175504" y="1279944"/>
            <a:ext cx="2185416" cy="1489122"/>
          </a:xfrm>
          <a:prstGeom prst="curvedUpArrow">
            <a:avLst>
              <a:gd name="adj1" fmla="val 1537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8C853-BC7B-4FCF-874A-2873179FA929}"/>
              </a:ext>
            </a:extLst>
          </p:cNvPr>
          <p:cNvSpPr txBox="1"/>
          <p:nvPr/>
        </p:nvSpPr>
        <p:spPr>
          <a:xfrm>
            <a:off x="4746879" y="2951946"/>
            <a:ext cx="3042666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Place </a:t>
            </a:r>
            <a:r>
              <a:rPr lang="en-US" sz="2800" b="1" dirty="0"/>
              <a:t>treatments</a:t>
            </a:r>
            <a:r>
              <a:rPr lang="en-US" sz="2800" dirty="0"/>
              <a:t>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95765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A2147-2618-49DB-A3D9-51151048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8327" y="378021"/>
            <a:ext cx="11420857" cy="61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A62-322E-4A51-B073-7865AEC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8B29-7DFF-455F-83C0-A2111FE3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r>
              <a:rPr lang="en-US" sz="2800" dirty="0"/>
              <a:t>Case study:</a:t>
            </a:r>
          </a:p>
          <a:p>
            <a:r>
              <a:rPr lang="en-US" sz="2800" dirty="0"/>
              <a:t>A real-life medical study comparing success rates of two treatments for kidney stones.</a:t>
            </a:r>
          </a:p>
          <a:p>
            <a:r>
              <a:rPr lang="en-US" sz="2800" dirty="0"/>
              <a:t>Treatment A: open surgery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Treatment B: less-invasive procedure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dirty="0"/>
              <a:t>Data from </a:t>
            </a:r>
            <a:r>
              <a:rPr lang="en-US" dirty="0" err="1"/>
              <a:t>Charig</a:t>
            </a:r>
            <a:r>
              <a:rPr lang="en-US" dirty="0"/>
              <a:t> et. al. 86’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877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AB8E-3F6D-47FA-A2A2-E24B1FC7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9134" y="374904"/>
            <a:ext cx="11405841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A62-322E-4A51-B073-7865AEC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344C38-38BB-427F-9812-5A9B26CAE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862534"/>
              </p:ext>
            </p:extLst>
          </p:nvPr>
        </p:nvGraphicFramePr>
        <p:xfrm>
          <a:off x="676275" y="2011363"/>
          <a:ext cx="8065293" cy="15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3998630726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17793341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60756190"/>
                    </a:ext>
                  </a:extLst>
                </a:gridCol>
              </a:tblGrid>
              <a:tr h="824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</a:t>
                      </a:r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273/350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4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D73304-D68F-42D6-8294-328B0B55CD93}"/>
              </a:ext>
            </a:extLst>
          </p:cNvPr>
          <p:cNvSpPr txBox="1"/>
          <p:nvPr/>
        </p:nvSpPr>
        <p:spPr>
          <a:xfrm>
            <a:off x="657224" y="5232194"/>
            <a:ext cx="10471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Equal group sizes. Treatment B is better.</a:t>
            </a:r>
          </a:p>
        </p:txBody>
      </p:sp>
    </p:spTree>
    <p:extLst>
      <p:ext uri="{BB962C8B-B14F-4D97-AF65-F5344CB8AC3E}">
        <p14:creationId xmlns:p14="http://schemas.microsoft.com/office/powerpoint/2010/main" val="17399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A62-322E-4A51-B073-7865AEC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344C38-38BB-427F-9812-5A9B26CAE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207756"/>
              </p:ext>
            </p:extLst>
          </p:nvPr>
        </p:nvGraphicFramePr>
        <p:xfrm>
          <a:off x="676275" y="2011363"/>
          <a:ext cx="806529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3998630726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17793341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607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</a:t>
                      </a:r>
                    </a:p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Stone size</a:t>
                      </a:r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 sizes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273/350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3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575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9D7D75-DDEF-44F3-B161-C158778D5D9A}"/>
              </a:ext>
            </a:extLst>
          </p:cNvPr>
          <p:cNvSpPr txBox="1"/>
          <p:nvPr/>
        </p:nvSpPr>
        <p:spPr>
          <a:xfrm>
            <a:off x="657224" y="5232194"/>
            <a:ext cx="10471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How come Treatment A is better in both small and large stones, but worse overall?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75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A62-322E-4A51-B073-7865AEC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344C38-38BB-427F-9812-5A9B26CAE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87563"/>
              </p:ext>
            </p:extLst>
          </p:nvPr>
        </p:nvGraphicFramePr>
        <p:xfrm>
          <a:off x="676275" y="2011363"/>
          <a:ext cx="806529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3998630726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17793341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607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</a:t>
                      </a:r>
                    </a:p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Stone size</a:t>
                      </a:r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 sizes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273/350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81/87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234/270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3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192/263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55/80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575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9D7D75-DDEF-44F3-B161-C158778D5D9A}"/>
              </a:ext>
            </a:extLst>
          </p:cNvPr>
          <p:cNvSpPr txBox="1"/>
          <p:nvPr/>
        </p:nvSpPr>
        <p:spPr>
          <a:xfrm>
            <a:off x="657224" y="5232194"/>
            <a:ext cx="10471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Unequal distribution of severe/easy cases across treatments.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2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A62-322E-4A51-B073-7865AEC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344C38-38BB-427F-9812-5A9B26CAE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044791"/>
              </p:ext>
            </p:extLst>
          </p:nvPr>
        </p:nvGraphicFramePr>
        <p:xfrm>
          <a:off x="676275" y="2011363"/>
          <a:ext cx="806529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3998630726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17793341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607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</a:t>
                      </a:r>
                    </a:p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Stone size</a:t>
                      </a:r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 sizes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273/350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289/350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81/87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234/270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3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192/263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u="sng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55/80 = </a:t>
                      </a:r>
                      <a:b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575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9D7D75-DDEF-44F3-B161-C158778D5D9A}"/>
              </a:ext>
            </a:extLst>
          </p:cNvPr>
          <p:cNvSpPr txBox="1"/>
          <p:nvPr/>
        </p:nvSpPr>
        <p:spPr>
          <a:xfrm>
            <a:off x="657224" y="5232194"/>
            <a:ext cx="10696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Stone size is a confounder</a:t>
            </a:r>
            <a:r>
              <a:rPr lang="en-US" sz="2400" dirty="0"/>
              <a:t>: it affects both the outcome (bigger stones has less chance for success) </a:t>
            </a:r>
            <a:r>
              <a:rPr lang="en-US" sz="2400" b="1" dirty="0"/>
              <a:t>and</a:t>
            </a:r>
            <a:r>
              <a:rPr lang="en-US" sz="2400" dirty="0"/>
              <a:t> the treatment assignment (bigger stones might not be feasible for the non-invasive treatment, open surgery might be “an overkill” for small stones) – Treatment B had unfairly more easy cases, thus the higher success rate</a:t>
            </a:r>
          </a:p>
        </p:txBody>
      </p:sp>
    </p:spTree>
    <p:extLst>
      <p:ext uri="{BB962C8B-B14F-4D97-AF65-F5344CB8AC3E}">
        <p14:creationId xmlns:p14="http://schemas.microsoft.com/office/powerpoint/2010/main" val="27002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ADB-ED14-4D2C-8392-64ECF0E5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Visualizing how IPW can mitigate the confounding effect.</a:t>
            </a:r>
          </a:p>
        </p:txBody>
      </p:sp>
    </p:spTree>
    <p:extLst>
      <p:ext uri="{BB962C8B-B14F-4D97-AF65-F5344CB8AC3E}">
        <p14:creationId xmlns:p14="http://schemas.microsoft.com/office/powerpoint/2010/main" val="8151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19E1-8544-445E-B9EF-0EE00B6B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86447" y="364912"/>
            <a:ext cx="11375037" cy="61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19E1-8544-445E-B9EF-0EE00B6B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86447" y="364912"/>
            <a:ext cx="11375037" cy="6128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6E594-B1B5-44B8-BBEB-4B0825A3A45E}"/>
              </a:ext>
            </a:extLst>
          </p:cNvPr>
          <p:cNvSpPr txBox="1"/>
          <p:nvPr/>
        </p:nvSpPr>
        <p:spPr>
          <a:xfrm>
            <a:off x="1299990" y="2962656"/>
            <a:ext cx="49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Width represents </a:t>
            </a:r>
            <a:br>
              <a:rPr lang="en-US" sz="2000" dirty="0"/>
            </a:br>
            <a:r>
              <a:rPr lang="en-US" sz="2000" dirty="0"/>
              <a:t>number of subjects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D587D2-D3B3-4915-9947-3887E37CB051}"/>
              </a:ext>
            </a:extLst>
          </p:cNvPr>
          <p:cNvCxnSpPr>
            <a:cxnSpLocks/>
          </p:cNvCxnSpPr>
          <p:nvPr/>
        </p:nvCxnSpPr>
        <p:spPr>
          <a:xfrm>
            <a:off x="4936895" y="3302857"/>
            <a:ext cx="11285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0A7E7-A605-4C0E-BAB3-C5297C4186DA}"/>
              </a:ext>
            </a:extLst>
          </p:cNvPr>
          <p:cNvCxnSpPr>
            <a:cxnSpLocks/>
          </p:cNvCxnSpPr>
          <p:nvPr/>
        </p:nvCxnSpPr>
        <p:spPr>
          <a:xfrm flipH="1">
            <a:off x="1418194" y="3302857"/>
            <a:ext cx="12391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1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354</Words>
  <Application>Microsoft Office PowerPoint</Application>
  <PresentationFormat>Widescreen</PresentationFormat>
  <Paragraphs>99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Simpson’s Paradox</vt:lpstr>
      <vt:lpstr>Simpson’s Paradox</vt:lpstr>
      <vt:lpstr>Simpson’s Paradox</vt:lpstr>
      <vt:lpstr>Simpson’s Paradox</vt:lpstr>
      <vt:lpstr>Simpson’s Paradox</vt:lpstr>
      <vt:lpstr>Simpson’s Paradox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Simpson’s Paradox</dc:title>
  <dc:creator>EHUD KARAVANI</dc:creator>
  <cp:lastModifiedBy>EHUD KARAVANI</cp:lastModifiedBy>
  <cp:revision>12</cp:revision>
  <dcterms:created xsi:type="dcterms:W3CDTF">2020-02-20T15:22:03Z</dcterms:created>
  <dcterms:modified xsi:type="dcterms:W3CDTF">2020-02-20T16:58:29Z</dcterms:modified>
</cp:coreProperties>
</file>