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457" r:id="rId4"/>
    <p:sldId id="293" r:id="rId5"/>
    <p:sldId id="297" r:id="rId6"/>
    <p:sldId id="463" r:id="rId7"/>
    <p:sldId id="397" r:id="rId8"/>
    <p:sldId id="396" r:id="rId9"/>
    <p:sldId id="399" r:id="rId10"/>
    <p:sldId id="387" r:id="rId11"/>
    <p:sldId id="428" r:id="rId12"/>
    <p:sldId id="274" r:id="rId13"/>
    <p:sldId id="268" r:id="rId14"/>
    <p:sldId id="273" r:id="rId15"/>
    <p:sldId id="430" r:id="rId16"/>
    <p:sldId id="434" r:id="rId17"/>
    <p:sldId id="435" r:id="rId18"/>
    <p:sldId id="437" r:id="rId19"/>
    <p:sldId id="334" r:id="rId20"/>
    <p:sldId id="405" r:id="rId21"/>
    <p:sldId id="406" r:id="rId22"/>
    <p:sldId id="438" r:id="rId23"/>
    <p:sldId id="440" r:id="rId24"/>
    <p:sldId id="439" r:id="rId25"/>
    <p:sldId id="410" r:id="rId26"/>
    <p:sldId id="388" r:id="rId27"/>
    <p:sldId id="443" r:id="rId28"/>
    <p:sldId id="451" r:id="rId29"/>
    <p:sldId id="442" r:id="rId30"/>
    <p:sldId id="452" r:id="rId31"/>
    <p:sldId id="455" r:id="rId32"/>
    <p:sldId id="441" r:id="rId33"/>
    <p:sldId id="456" r:id="rId34"/>
    <p:sldId id="415" r:id="rId35"/>
    <p:sldId id="34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A600EF-3D89-4683-A914-E5C7A695FA1F}">
          <p14:sldIdLst>
            <p14:sldId id="256"/>
            <p14:sldId id="257"/>
            <p14:sldId id="457"/>
            <p14:sldId id="293"/>
            <p14:sldId id="297"/>
            <p14:sldId id="463"/>
            <p14:sldId id="397"/>
            <p14:sldId id="396"/>
            <p14:sldId id="399"/>
            <p14:sldId id="387"/>
            <p14:sldId id="428"/>
            <p14:sldId id="274"/>
            <p14:sldId id="268"/>
            <p14:sldId id="273"/>
            <p14:sldId id="430"/>
            <p14:sldId id="434"/>
            <p14:sldId id="435"/>
            <p14:sldId id="437"/>
            <p14:sldId id="334"/>
            <p14:sldId id="405"/>
            <p14:sldId id="406"/>
            <p14:sldId id="438"/>
            <p14:sldId id="440"/>
            <p14:sldId id="439"/>
            <p14:sldId id="410"/>
            <p14:sldId id="388"/>
            <p14:sldId id="443"/>
            <p14:sldId id="451"/>
            <p14:sldId id="442"/>
            <p14:sldId id="452"/>
            <p14:sldId id="455"/>
            <p14:sldId id="441"/>
            <p14:sldId id="456"/>
            <p14:sldId id="415"/>
            <p14:sldId id="34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9EA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424" autoAdjust="0"/>
  </p:normalViewPr>
  <p:slideViewPr>
    <p:cSldViewPr snapToGrid="0">
      <p:cViewPr varScale="1">
        <p:scale>
          <a:sx n="99" d="100"/>
          <a:sy n="99" d="100"/>
        </p:scale>
        <p:origin x="97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22:07.915"/>
    </inkml:context>
    <inkml:brush xml:id="br0">
      <inkml:brushProperty name="width" value="0.1" units="cm"/>
      <inkml:brushProperty name="height" value="0.1" units="cm"/>
      <inkml:brushProperty name="color" value="#00A0D7"/>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2518.77">360 831,'-1'0,"0"0,0 0,0 1,0-1,1 1,-1-1,0 0,0 1,0 0,1-1,-1 1,0-1,1 1,-1 0,0-1,1 1,-1 0,1 0,-1 0,1-1,-1 1,1 0,0 0,-1 0,1 0,0 0,0 0,0 0,-5 32,5-30,-7 148,9 72,0-53,-1-154,0 0,1-1,0 1,2 2,1 4</inkml:trace>
  <inkml:trace contextRef="#ctx0" brushRef="#br0" timeOffset="3686.92">310 1510,'-5'0,"0"4,-5 6,-4 10,0 9,-2 5,-7 5,1 0,-5 2,3 3,0-7,1-4,-1-1,1 4,3-4</inkml:trace>
  <inkml:trace contextRef="#ctx0" brushRef="#br0" timeOffset="5831.01">335 1485,'1'9,"0"0,0 0,1 0,0-1,1 1,0 0,0-1,1 0,0 0,1 0,-1 0,1 0,1-1,1 1,17 20,1-1,28 22,-27-25,-7-9,0 0,1-2,19 11,-20-14,-1 1,0 1,-1 1,-1 1,2 2,-6-3</inkml:trace>
  <inkml:trace contextRef="#ctx0" brushRef="#br0" timeOffset="6694.17">285 1083,'-4'0,"-6"0,-6 0,-8 0,-4 8,-3 4,1 3,1-1,5 2,2 2,2-2,3 1,0-3,4-4</inkml:trace>
  <inkml:trace contextRef="#ctx0" brushRef="#br0" timeOffset="7614.29">310 1057,'4'0,"6"0,5 0,5 4,-1 6,4 6,3 4,2-2,-5 1,-2-2,1-1,0-3,0 1,-2-2</inkml:trace>
  <inkml:trace contextRef="#ctx0" brushRef="#br0" timeOffset="10046.24">260 479,'0'4,"0"6,0 5,0 1</inkml:trace>
  <inkml:trace contextRef="#ctx0" brushRef="#br0" timeOffset="10998.9">410 529,'0'5,"0"0</inkml:trace>
  <inkml:trace contextRef="#ctx0" brushRef="#br0" timeOffset="13638.06">159 102,'0'8,"0"12,0 7,0 6,5 8,0-1,0-5</inkml:trace>
  <inkml:trace contextRef="#ctx0" brushRef="#br0" timeOffset="14254.68">335 1,'0'4,"0"10,4 7,2 9,-1 7,0 7,2-1,1-3,-2-4,-1-4,-2-3,3-6,1-8</inkml:trace>
  <inkml:trace contextRef="#ctx0" brushRef="#br0" timeOffset="14854.02">587 102,'0'4,"0"10,0 7,0 9,0 7,0 2,0-2,0-2,0-8</inkml:trace>
  <inkml:trace contextRef="#ctx0" brushRef="#br0" timeOffset="15589.59">436 26,'4'0,"6"0,1 4,8 10,0 12,-4 5,-3 1,-4 1,0 2,0 0,-2-6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21.109"/>
    </inkml:context>
    <inkml:brush xml:id="br0">
      <inkml:brushProperty name="width" value="0.1" units="cm"/>
      <inkml:brushProperty name="height" value="0.1" units="cm"/>
      <inkml:brushProperty name="color" value="#00A0D7"/>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25.229"/>
    </inkml:context>
    <inkml:brush xml:id="br0">
      <inkml:brushProperty name="width" value="0.1" units="cm"/>
      <inkml:brushProperty name="height" value="0.1" units="cm"/>
      <inkml:brushProperty name="color" value="#00A0D7"/>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32.411"/>
    </inkml:context>
    <inkml:brush xml:id="br0">
      <inkml:brushProperty name="width" value="0.1" units="cm"/>
      <inkml:brushProperty name="height" value="0.1" units="cm"/>
      <inkml:brushProperty name="color" value="#00A0D7"/>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58.490"/>
    </inkml:context>
    <inkml:brush xml:id="br0">
      <inkml:brushProperty name="width" value="0.1" units="cm"/>
      <inkml:brushProperty name="height" value="0.1" units="cm"/>
      <inkml:brushProperty name="color" value="#00B0F0"/>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4:02.510"/>
    </inkml:context>
    <inkml:brush xml:id="br0">
      <inkml:brushProperty name="width" value="0.1" units="cm"/>
      <inkml:brushProperty name="height" value="0.1" units="cm"/>
      <inkml:brushProperty name="color" value="#00B0F0"/>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4:17.451"/>
    </inkml:context>
    <inkml:brush xml:id="br0">
      <inkml:brushProperty name="width" value="0.1" units="cm"/>
      <inkml:brushProperty name="height" value="0.1" units="cm"/>
      <inkml:brushProperty name="color" value="#00B0F0"/>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22:52.620"/>
    </inkml:context>
    <inkml:brush xml:id="br0">
      <inkml:brushProperty name="width" value="0.1" units="cm"/>
      <inkml:brushProperty name="height" value="0.1" units="cm"/>
      <inkml:brushProperty name="color" value="#ED7D31"/>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36:21.085"/>
    </inkml:context>
    <inkml:brush xml:id="br0">
      <inkml:brushProperty name="width" value="0.1" units="cm"/>
      <inkml:brushProperty name="height" value="0.1" units="cm"/>
      <inkml:brushProperty name="color" value="#ED7D31"/>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36:29.600"/>
    </inkml:context>
    <inkml:brush xml:id="br0">
      <inkml:brushProperty name="width" value="0.1" units="cm"/>
      <inkml:brushProperty name="height" value="0.1" units="cm"/>
      <inkml:brushProperty name="color" value="#E46B3A"/>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36:43.605"/>
    </inkml:context>
    <inkml:brush xml:id="br0">
      <inkml:brushProperty name="width" value="0.1" units="cm"/>
      <inkml:brushProperty name="height" value="0.1" units="cm"/>
      <inkml:brushProperty name="color" value="#2FC9FF"/>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2-04T15:36:43.629"/>
    </inkml:context>
    <inkml:brush xml:id="br0">
      <inkml:brushProperty name="width" value="0.1" units="cm"/>
      <inkml:brushProperty name="height" value="0.1" units="cm"/>
      <inkml:brushProperty name="color" value="#00B0F0"/>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2:49.968"/>
    </inkml:context>
    <inkml:brush xml:id="br0">
      <inkml:brushProperty name="width" value="0.1" units="cm"/>
      <inkml:brushProperty name="height" value="0.1" units="cm"/>
      <inkml:brushProperty name="color" value="#E46B3A"/>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01.229"/>
    </inkml:context>
    <inkml:brush xml:id="br0">
      <inkml:brushProperty name="width" value="0.1" units="cm"/>
      <inkml:brushProperty name="height" value="0.1" units="cm"/>
      <inkml:brushProperty name="color" value="#E46B3A"/>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5-23T13:43:12.692"/>
    </inkml:context>
    <inkml:brush xml:id="br0">
      <inkml:brushProperty name="width" value="0.1" units="cm"/>
      <inkml:brushProperty name="height" value="0.1" units="cm"/>
      <inkml:brushProperty name="color" value="#E46B3A"/>
      <inkml:brushProperty name="ignorePressure" value="1"/>
    </inkml:brush>
  </inkml:definitions>
  <inkml:trace contextRef="#ctx0" brushRef="#br0">436 353,'0'-2,"-1"1,1 0,-1 0,1 0,-1 0,0 0,1 0,-1 0,0 0,0 0,0 0,0 1,1-1,-1 0,0 1,0-1,-1 0,1 1,0-1,0 1,0-1,0 1,0 0,0 0,-1-1,1 1,0 0,-1 0,-39-4,36 3,-16 0,-1 0,0 1,1 1,-1 1,1 1,-17 4,30-4,0 0,0 0,1 0,-1 1,1 0,0 0,0 1,0-1,1 2,0-1,0 1,0 0,1 0,0 1,0-1,0 1,1 0,0 0,-1 3,2-2,-1 0,1 0,1 1,-1 0,1-1,1 1,0 0,0 0,0 0,2 0,-1 0,1 0,0 0,0 0,1-1,1 1,-1 0,2-1,-1 0,1 0,0 0,0 0,1 0,0-1,1 0,0 0,0 0,4 2,4 5,1-1,1-1,0 0,1-1,0 0,0-2,1 0,0-1,1-1,0-1,0 0,9 0,47 11,-35-8,1-1,-1-2,1-2,9-1,-43-2,0-1,-1 0,1-1,0 0,-1 0,1 0,-1-1,1 0,-1 0,1 0,-5 0,1 0,-1 0,0 0,0 0,0 0,0-1,0 1,0 0,-1-1,1 0,-1 1,0-1,0 0,0 0,0 1,0-1,0 0,-1 0,1 0,-1 0,0 0,0 0,0-2,1-68,-8-63,6 126,-1 1,0-1,-1 1,0 0,-1 0,1 0,-2 0,1 1,-1 0,-1 0,0 0,0 0,0 1,-1 0,0 0,0 1,-1 0,1 0,-1 1,-1 0,-4-2,-21-11,0 2,-1 2,-1 1,-30-7,43 14,0 1,0 1,-1 1,-8 0,10 3</inkml:trace>
  <inkml:trace contextRef="#ctx0" brushRef="#br0" timeOffset="1">360 831,'-1'0,"0"0,0 0,0 1,0-1,1 1,-1-1,0 0,0 1,0 0,1-1,-1 1,0-1,1 1,-1 0,0-1,1 1,-1 0,1 0,-1 0,1-1,-1 1,1 0,0 0,-1 0,1 0,0 0,0 0,0 0,-5 32,5-30,-7 148,9 72,0-53,-1-154,0 0,1-1,0 1,2 2,1 4</inkml:trace>
  <inkml:trace contextRef="#ctx0" brushRef="#br0" timeOffset="2">310 1510,'-5'0,"0"4,-5 6,-4 10,0 9,-2 5,-7 5,1 0,-5 2,3 3,0-7,1-4,-1-1,1 4,3-4</inkml:trace>
  <inkml:trace contextRef="#ctx0" brushRef="#br0" timeOffset="3">335 1485,'1'9,"0"0,0 0,1 0,0-1,1 1,0 0,0-1,1 0,0 0,1 0,-1 0,1 0,1-1,1 1,17 20,1-1,28 22,-27-25,-7-9,0 0,1-2,19 11,-20-14,-1 1,0 1,-1 1,-1 1,2 2,-6-3</inkml:trace>
  <inkml:trace contextRef="#ctx0" brushRef="#br0" timeOffset="4">285 1083,'-4'0,"-6"0,-6 0,-8 0,-4 8,-3 4,1 3,1-1,5 2,2 2,2-2,3 1,0-3,4-4</inkml:trace>
  <inkml:trace contextRef="#ctx0" brushRef="#br0" timeOffset="5">310 1057,'4'0,"6"0,5 0,5 4,-1 6,4 6,3 4,2-2,-5 1,-2-2,1-1,0-3,0 1,-2-2</inkml:trace>
  <inkml:trace contextRef="#ctx0" brushRef="#br0" timeOffset="6">260 479,'0'4,"0"6,0 5,0 1</inkml:trace>
  <inkml:trace contextRef="#ctx0" brushRef="#br0" timeOffset="7">410 529,'0'5,"0"0</inkml:trace>
  <inkml:trace contextRef="#ctx0" brushRef="#br0" timeOffset="8">159 102,'0'8,"0"12,0 7,0 6,5 8,0-1,0-5</inkml:trace>
  <inkml:trace contextRef="#ctx0" brushRef="#br0" timeOffset="9">335 1,'0'4,"0"10,4 7,2 9,-1 7,0 7,2-1,1-3,-2-4,-1-4,-2-3,3-6,1-8</inkml:trace>
  <inkml:trace contextRef="#ctx0" brushRef="#br0" timeOffset="10">587 102,'0'4,"0"10,0 7,0 9,0 7,0 2,0-2,0-2,0-8</inkml:trace>
  <inkml:trace contextRef="#ctx0" brushRef="#br0" timeOffset="11">436 26,'4'0,"6"0,1 4,8 10,0 12,-4 5,-3 1,-4 1,0 2,0 0,-2-6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8FA4C-DC15-4376-8F7F-AA8CFF3FB6E5}" type="datetimeFigureOut">
              <a:rPr lang="en-US" smtClean="0"/>
              <a:t>05-Dec-23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9BBA4-99E4-45D4-A0AA-5E104A492547}" type="slidenum">
              <a:rPr lang="en-US" smtClean="0"/>
              <a:t>‹#›</a:t>
            </a:fld>
            <a:endParaRPr lang="en-US"/>
          </a:p>
        </p:txBody>
      </p:sp>
    </p:spTree>
    <p:extLst>
      <p:ext uri="{BB962C8B-B14F-4D97-AF65-F5344CB8AC3E}">
        <p14:creationId xmlns:p14="http://schemas.microsoft.com/office/powerpoint/2010/main" val="4272862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formulated a statistical problem, we use statistical tools</a:t>
            </a:r>
          </a:p>
        </p:txBody>
      </p:sp>
      <p:sp>
        <p:nvSpPr>
          <p:cNvPr id="4" name="Slide Number Placeholder 3"/>
          <p:cNvSpPr>
            <a:spLocks noGrp="1"/>
          </p:cNvSpPr>
          <p:nvPr>
            <p:ph type="sldNum" sz="quarter" idx="5"/>
          </p:nvPr>
        </p:nvSpPr>
        <p:spPr/>
        <p:txBody>
          <a:bodyPr/>
          <a:lstStyle/>
          <a:p>
            <a:fld id="{D229BBA4-99E4-45D4-A0AA-5E104A492547}" type="slidenum">
              <a:rPr lang="en-US" smtClean="0"/>
              <a:t>2</a:t>
            </a:fld>
            <a:endParaRPr lang="en-US"/>
          </a:p>
        </p:txBody>
      </p:sp>
    </p:spTree>
    <p:extLst>
      <p:ext uri="{BB962C8B-B14F-4D97-AF65-F5344CB8AC3E}">
        <p14:creationId xmlns:p14="http://schemas.microsoft.com/office/powerpoint/2010/main" val="1251038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detour to get to weight model</a:t>
            </a:r>
          </a:p>
        </p:txBody>
      </p:sp>
      <p:sp>
        <p:nvSpPr>
          <p:cNvPr id="4" name="Slide Number Placeholder 3"/>
          <p:cNvSpPr>
            <a:spLocks noGrp="1"/>
          </p:cNvSpPr>
          <p:nvPr>
            <p:ph type="sldNum" sz="quarter" idx="5"/>
          </p:nvPr>
        </p:nvSpPr>
        <p:spPr/>
        <p:txBody>
          <a:bodyPr/>
          <a:lstStyle/>
          <a:p>
            <a:fld id="{D229BBA4-99E4-45D4-A0AA-5E104A492547}" type="slidenum">
              <a:rPr lang="en-US" smtClean="0"/>
              <a:t>11</a:t>
            </a:fld>
            <a:endParaRPr lang="en-US"/>
          </a:p>
        </p:txBody>
      </p:sp>
    </p:spTree>
    <p:extLst>
      <p:ext uri="{BB962C8B-B14F-4D97-AF65-F5344CB8AC3E}">
        <p14:creationId xmlns:p14="http://schemas.microsoft.com/office/powerpoint/2010/main" val="1304918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sample-efficient </a:t>
            </a:r>
          </a:p>
          <a:p>
            <a:r>
              <a:rPr lang="en-US" dirty="0"/>
              <a:t>Like an IPW with 0-1 weights</a:t>
            </a:r>
          </a:p>
        </p:txBody>
      </p:sp>
      <p:sp>
        <p:nvSpPr>
          <p:cNvPr id="4" name="Slide Number Placeholder 3"/>
          <p:cNvSpPr>
            <a:spLocks noGrp="1"/>
          </p:cNvSpPr>
          <p:nvPr>
            <p:ph type="sldNum" sz="quarter" idx="5"/>
          </p:nvPr>
        </p:nvSpPr>
        <p:spPr/>
        <p:txBody>
          <a:bodyPr/>
          <a:lstStyle/>
          <a:p>
            <a:fld id="{D1C4CAAB-39EE-455E-84EA-761874A4DCC0}" type="slidenum">
              <a:rPr lang="en-US" smtClean="0"/>
              <a:t>12</a:t>
            </a:fld>
            <a:endParaRPr lang="en-US"/>
          </a:p>
        </p:txBody>
      </p:sp>
    </p:spTree>
    <p:extLst>
      <p:ext uri="{BB962C8B-B14F-4D97-AF65-F5344CB8AC3E}">
        <p14:creationId xmlns:p14="http://schemas.microsoft.com/office/powerpoint/2010/main" val="6486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Doubly-robust-like approach</a:t>
            </a:r>
          </a:p>
          <a:p>
            <a:r>
              <a:rPr lang="en-US" dirty="0"/>
              <a:t>Match by confounders but use outcome-predicting features for sample efficiency</a:t>
            </a:r>
          </a:p>
        </p:txBody>
      </p:sp>
      <p:sp>
        <p:nvSpPr>
          <p:cNvPr id="4" name="Slide Number Placeholder 3"/>
          <p:cNvSpPr>
            <a:spLocks noGrp="1"/>
          </p:cNvSpPr>
          <p:nvPr>
            <p:ph type="sldNum" sz="quarter" idx="5"/>
          </p:nvPr>
        </p:nvSpPr>
        <p:spPr/>
        <p:txBody>
          <a:bodyPr/>
          <a:lstStyle/>
          <a:p>
            <a:fld id="{D1C4CAAB-39EE-455E-84EA-761874A4DCC0}" type="slidenum">
              <a:rPr lang="en-US" smtClean="0"/>
              <a:t>14</a:t>
            </a:fld>
            <a:endParaRPr lang="en-US"/>
          </a:p>
        </p:txBody>
      </p:sp>
    </p:spTree>
    <p:extLst>
      <p:ext uri="{BB962C8B-B14F-4D97-AF65-F5344CB8AC3E}">
        <p14:creationId xmlns:p14="http://schemas.microsoft.com/office/powerpoint/2010/main" val="3160940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 to convince peers. </a:t>
            </a:r>
          </a:p>
          <a:p>
            <a:r>
              <a:rPr lang="en-US" dirty="0"/>
              <a:t>Hides some of the response modeling under the hood of the similarity assignment.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take just the controls that look like the treated. So the distribution of features we end up with is the distribution of the treated</a:t>
            </a:r>
          </a:p>
        </p:txBody>
      </p:sp>
      <p:sp>
        <p:nvSpPr>
          <p:cNvPr id="4" name="Slide Number Placeholder 3"/>
          <p:cNvSpPr>
            <a:spLocks noGrp="1"/>
          </p:cNvSpPr>
          <p:nvPr>
            <p:ph type="sldNum" sz="quarter" idx="5"/>
          </p:nvPr>
        </p:nvSpPr>
        <p:spPr/>
        <p:txBody>
          <a:bodyPr/>
          <a:lstStyle/>
          <a:p>
            <a:fld id="{D1C4CAAB-39EE-455E-84EA-761874A4DCC0}" type="slidenum">
              <a:rPr lang="en-US" smtClean="0"/>
              <a:t>15</a:t>
            </a:fld>
            <a:endParaRPr lang="en-US"/>
          </a:p>
        </p:txBody>
      </p:sp>
    </p:spTree>
    <p:extLst>
      <p:ext uri="{BB962C8B-B14F-4D97-AF65-F5344CB8AC3E}">
        <p14:creationId xmlns:p14="http://schemas.microsoft.com/office/powerpoint/2010/main" val="966362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Doubly-robust-like approach</a:t>
            </a:r>
          </a:p>
          <a:p>
            <a:r>
              <a:rPr lang="en-US" dirty="0"/>
              <a:t>Match by confounders but use outcome-predicting features for sample efficiency</a:t>
            </a:r>
          </a:p>
        </p:txBody>
      </p:sp>
      <p:sp>
        <p:nvSpPr>
          <p:cNvPr id="4" name="Slide Number Placeholder 3"/>
          <p:cNvSpPr>
            <a:spLocks noGrp="1"/>
          </p:cNvSpPr>
          <p:nvPr>
            <p:ph type="sldNum" sz="quarter" idx="5"/>
          </p:nvPr>
        </p:nvSpPr>
        <p:spPr/>
        <p:txBody>
          <a:bodyPr/>
          <a:lstStyle/>
          <a:p>
            <a:fld id="{D1C4CAAB-39EE-455E-84EA-761874A4DCC0}" type="slidenum">
              <a:rPr lang="en-US" smtClean="0"/>
              <a:t>16</a:t>
            </a:fld>
            <a:endParaRPr lang="en-US"/>
          </a:p>
        </p:txBody>
      </p:sp>
    </p:spTree>
    <p:extLst>
      <p:ext uri="{BB962C8B-B14F-4D97-AF65-F5344CB8AC3E}">
        <p14:creationId xmlns:p14="http://schemas.microsoft.com/office/powerpoint/2010/main" val="1893460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Doubly-robust-like approach</a:t>
            </a:r>
          </a:p>
          <a:p>
            <a:r>
              <a:rPr lang="en-US" dirty="0"/>
              <a:t>Match by confounders but use outcome-predicting features for sample efficiency</a:t>
            </a:r>
          </a:p>
        </p:txBody>
      </p:sp>
      <p:sp>
        <p:nvSpPr>
          <p:cNvPr id="4" name="Slide Number Placeholder 3"/>
          <p:cNvSpPr>
            <a:spLocks noGrp="1"/>
          </p:cNvSpPr>
          <p:nvPr>
            <p:ph type="sldNum" sz="quarter" idx="5"/>
          </p:nvPr>
        </p:nvSpPr>
        <p:spPr/>
        <p:txBody>
          <a:bodyPr/>
          <a:lstStyle/>
          <a:p>
            <a:fld id="{D1C4CAAB-39EE-455E-84EA-761874A4DCC0}" type="slidenum">
              <a:rPr lang="en-US" smtClean="0"/>
              <a:t>17</a:t>
            </a:fld>
            <a:endParaRPr lang="en-US"/>
          </a:p>
        </p:txBody>
      </p:sp>
    </p:spTree>
    <p:extLst>
      <p:ext uri="{BB962C8B-B14F-4D97-AF65-F5344CB8AC3E}">
        <p14:creationId xmlns:p14="http://schemas.microsoft.com/office/powerpoint/2010/main" val="2810025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Doubly-robust-like approach</a:t>
            </a:r>
          </a:p>
          <a:p>
            <a:r>
              <a:rPr lang="en-US" dirty="0"/>
              <a:t>Match by confounders but use outcome-predicting features for sample efficiency</a:t>
            </a:r>
          </a:p>
        </p:txBody>
      </p:sp>
      <p:sp>
        <p:nvSpPr>
          <p:cNvPr id="4" name="Slide Number Placeholder 3"/>
          <p:cNvSpPr>
            <a:spLocks noGrp="1"/>
          </p:cNvSpPr>
          <p:nvPr>
            <p:ph type="sldNum" sz="quarter" idx="5"/>
          </p:nvPr>
        </p:nvSpPr>
        <p:spPr/>
        <p:txBody>
          <a:bodyPr/>
          <a:lstStyle/>
          <a:p>
            <a:fld id="{D1C4CAAB-39EE-455E-84EA-761874A4DCC0}" type="slidenum">
              <a:rPr lang="en-US" smtClean="0"/>
              <a:t>18</a:t>
            </a:fld>
            <a:endParaRPr lang="en-US"/>
          </a:p>
        </p:txBody>
      </p:sp>
    </p:spTree>
    <p:extLst>
      <p:ext uri="{BB962C8B-B14F-4D97-AF65-F5344CB8AC3E}">
        <p14:creationId xmlns:p14="http://schemas.microsoft.com/office/powerpoint/2010/main" val="212828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weighted sample in which the features are distributed similarly and so the differences under this weighted distribution are only due to the treatment.</a:t>
            </a:r>
          </a:p>
          <a:p>
            <a:r>
              <a:rPr lang="en-US" dirty="0" err="1"/>
              <a:t>Pr</a:t>
            </a:r>
            <a:r>
              <a:rPr lang="en-US" dirty="0"/>
              <a:t>[A|X] is a supervised learning task</a:t>
            </a:r>
          </a:p>
          <a:p>
            <a:r>
              <a:rPr lang="en-US" dirty="0"/>
              <a:t>If we were to compare the groups differences might have been rising just because there are more young people treated than untreated. </a:t>
            </a:r>
          </a:p>
          <a:p>
            <a:r>
              <a:rPr lang="en-US" dirty="0"/>
              <a:t>Pseudo population where the amount of young people in each group is the same so the effect of being male will cancel out and you’d be left with the effect of treatment</a:t>
            </a:r>
          </a:p>
          <a:p>
            <a:r>
              <a:rPr lang="en-US" dirty="0"/>
              <a:t>If 0 numerator: problem. redefine population of interest. Or embrace for model-based extrapolation (say a domain-expert oracle)</a:t>
            </a:r>
          </a:p>
        </p:txBody>
      </p:sp>
      <p:sp>
        <p:nvSpPr>
          <p:cNvPr id="4" name="Slide Number Placeholder 3"/>
          <p:cNvSpPr>
            <a:spLocks noGrp="1"/>
          </p:cNvSpPr>
          <p:nvPr>
            <p:ph type="sldNum" sz="quarter" idx="5"/>
          </p:nvPr>
        </p:nvSpPr>
        <p:spPr/>
        <p:txBody>
          <a:bodyPr/>
          <a:lstStyle/>
          <a:p>
            <a:fld id="{D5F5886F-4D57-43FE-998D-598F95B99F67}" type="slidenum">
              <a:rPr lang="en-US" smtClean="0"/>
              <a:t>19</a:t>
            </a:fld>
            <a:endParaRPr lang="en-US"/>
          </a:p>
        </p:txBody>
      </p:sp>
    </p:spTree>
    <p:extLst>
      <p:ext uri="{BB962C8B-B14F-4D97-AF65-F5344CB8AC3E}">
        <p14:creationId xmlns:p14="http://schemas.microsoft.com/office/powerpoint/2010/main" val="3156342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S-learner – less flexible, better statistical power.</a:t>
            </a:r>
          </a:p>
          <a:p>
            <a:r>
              <a:rPr lang="en-US" dirty="0"/>
              <a:t>T-learner – more flexible, but less statistical power.</a:t>
            </a:r>
          </a:p>
          <a:p>
            <a:r>
              <a:rPr lang="en-US" dirty="0"/>
              <a:t>Hierarchical – the best of both worlds. Require Bayesian/NN implementation. </a:t>
            </a:r>
          </a:p>
        </p:txBody>
      </p:sp>
      <p:sp>
        <p:nvSpPr>
          <p:cNvPr id="4" name="Slide Number Placeholder 3"/>
          <p:cNvSpPr>
            <a:spLocks noGrp="1"/>
          </p:cNvSpPr>
          <p:nvPr>
            <p:ph type="sldNum" sz="quarter" idx="5"/>
          </p:nvPr>
        </p:nvSpPr>
        <p:spPr/>
        <p:txBody>
          <a:bodyPr/>
          <a:lstStyle/>
          <a:p>
            <a:fld id="{52CAA51B-9262-4046-9EE2-FE1511052F0A}" type="slidenum">
              <a:rPr lang="en-US" smtClean="0"/>
              <a:t>21</a:t>
            </a:fld>
            <a:endParaRPr lang="en-US"/>
          </a:p>
        </p:txBody>
      </p:sp>
    </p:spTree>
    <p:extLst>
      <p:ext uri="{BB962C8B-B14F-4D97-AF65-F5344CB8AC3E}">
        <p14:creationId xmlns:p14="http://schemas.microsoft.com/office/powerpoint/2010/main" val="999824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trust the counterfactual prediction from observed data.</a:t>
            </a:r>
          </a:p>
          <a:p>
            <a:r>
              <a:rPr lang="en-US" dirty="0"/>
              <a:t>ML assumptions: has </a:t>
            </a:r>
            <a:r>
              <a:rPr lang="en-US" dirty="0" err="1"/>
              <a:t>iid</a:t>
            </a:r>
            <a:r>
              <a:rPr lang="en-US" dirty="0"/>
              <a:t> assumption, uniform convergence for empirical risk minimization. Additional causal assumptions.</a:t>
            </a:r>
          </a:p>
        </p:txBody>
      </p:sp>
      <p:sp>
        <p:nvSpPr>
          <p:cNvPr id="4" name="Slide Number Placeholder 3"/>
          <p:cNvSpPr>
            <a:spLocks noGrp="1"/>
          </p:cNvSpPr>
          <p:nvPr>
            <p:ph type="sldNum" sz="quarter" idx="5"/>
          </p:nvPr>
        </p:nvSpPr>
        <p:spPr/>
        <p:txBody>
          <a:bodyPr/>
          <a:lstStyle/>
          <a:p>
            <a:fld id="{114D875C-F9E0-42B3-BB0E-AD98016178BA}" type="slidenum">
              <a:rPr lang="en-US" smtClean="0"/>
              <a:t>34</a:t>
            </a:fld>
            <a:endParaRPr lang="en-US"/>
          </a:p>
        </p:txBody>
      </p:sp>
    </p:spTree>
    <p:extLst>
      <p:ext uri="{BB962C8B-B14F-4D97-AF65-F5344CB8AC3E}">
        <p14:creationId xmlns:p14="http://schemas.microsoft.com/office/powerpoint/2010/main" val="5696518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of the causal zoo</a:t>
            </a:r>
          </a:p>
        </p:txBody>
      </p:sp>
      <p:sp>
        <p:nvSpPr>
          <p:cNvPr id="4" name="Slide Number Placeholder 3"/>
          <p:cNvSpPr>
            <a:spLocks noGrp="1"/>
          </p:cNvSpPr>
          <p:nvPr>
            <p:ph type="sldNum" sz="quarter" idx="5"/>
          </p:nvPr>
        </p:nvSpPr>
        <p:spPr/>
        <p:txBody>
          <a:bodyPr/>
          <a:lstStyle/>
          <a:p>
            <a:fld id="{D229BBA4-99E4-45D4-A0AA-5E104A492547}" type="slidenum">
              <a:rPr lang="en-US" smtClean="0"/>
              <a:t>3</a:t>
            </a:fld>
            <a:endParaRPr lang="en-US"/>
          </a:p>
        </p:txBody>
      </p:sp>
    </p:spTree>
    <p:extLst>
      <p:ext uri="{BB962C8B-B14F-4D97-AF65-F5344CB8AC3E}">
        <p14:creationId xmlns:p14="http://schemas.microsoft.com/office/powerpoint/2010/main" val="1158065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Getting correlations is easy. Hypothesizing whether these correlations are causal is hard.</a:t>
            </a:r>
          </a:p>
          <a:p>
            <a:endParaRPr lang="en-US" dirty="0"/>
          </a:p>
          <a:p>
            <a:r>
              <a:rPr lang="en-US" dirty="0"/>
              <a:t>willing to assume these assumptions holds</a:t>
            </a:r>
          </a:p>
          <a:p>
            <a:r>
              <a:rPr lang="en-US" dirty="0"/>
              <a:t>thought thoroughly about the problem and modelling (and your definition of intervention and carefully designed your control group), you may claim that the correlations you see are actually causal quantities.</a:t>
            </a:r>
          </a:p>
        </p:txBody>
      </p:sp>
      <p:sp>
        <p:nvSpPr>
          <p:cNvPr id="4" name="Slide Number Placeholder 3"/>
          <p:cNvSpPr>
            <a:spLocks noGrp="1"/>
          </p:cNvSpPr>
          <p:nvPr>
            <p:ph type="sldNum" sz="quarter" idx="5"/>
          </p:nvPr>
        </p:nvSpPr>
        <p:spPr/>
        <p:txBody>
          <a:bodyPr/>
          <a:lstStyle/>
          <a:p>
            <a:fld id="{114D875C-F9E0-42B3-BB0E-AD98016178BA}" type="slidenum">
              <a:rPr lang="en-US" smtClean="0"/>
              <a:t>35</a:t>
            </a:fld>
            <a:endParaRPr lang="en-US"/>
          </a:p>
        </p:txBody>
      </p:sp>
    </p:spTree>
    <p:extLst>
      <p:ext uri="{BB962C8B-B14F-4D97-AF65-F5344CB8AC3E}">
        <p14:creationId xmlns:p14="http://schemas.microsoft.com/office/powerpoint/2010/main" val="205826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“compare” the “right” way</a:t>
            </a:r>
          </a:p>
        </p:txBody>
      </p:sp>
      <p:sp>
        <p:nvSpPr>
          <p:cNvPr id="4" name="Slide Number Placeholder 3"/>
          <p:cNvSpPr>
            <a:spLocks noGrp="1"/>
          </p:cNvSpPr>
          <p:nvPr>
            <p:ph type="sldNum" sz="quarter" idx="5"/>
          </p:nvPr>
        </p:nvSpPr>
        <p:spPr/>
        <p:txBody>
          <a:bodyPr/>
          <a:lstStyle/>
          <a:p>
            <a:fld id="{D5F5886F-4D57-43FE-998D-598F95B99F67}" type="slidenum">
              <a:rPr lang="en-US" smtClean="0"/>
              <a:t>4</a:t>
            </a:fld>
            <a:endParaRPr lang="en-US"/>
          </a:p>
        </p:txBody>
      </p:sp>
    </p:spTree>
    <p:extLst>
      <p:ext uri="{BB962C8B-B14F-4D97-AF65-F5344CB8AC3E}">
        <p14:creationId xmlns:p14="http://schemas.microsoft.com/office/powerpoint/2010/main" val="1357856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5F5886F-4D57-43FE-998D-598F95B99F67}" type="slidenum">
              <a:rPr lang="en-US" smtClean="0"/>
              <a:t>5</a:t>
            </a:fld>
            <a:endParaRPr lang="en-US"/>
          </a:p>
        </p:txBody>
      </p:sp>
    </p:spTree>
    <p:extLst>
      <p:ext uri="{BB962C8B-B14F-4D97-AF65-F5344CB8AC3E}">
        <p14:creationId xmlns:p14="http://schemas.microsoft.com/office/powerpoint/2010/main" val="1395300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noStrike" dirty="0"/>
              <a:t>in one you intervene on and on the other you do not. and the rest is identical.</a:t>
            </a:r>
            <a:br>
              <a:rPr lang="en-US" dirty="0"/>
            </a:br>
            <a:r>
              <a:rPr lang="en-US" dirty="0"/>
              <a:t>So every difference you observe between the universes must be due to the intervention you administered.</a:t>
            </a:r>
          </a:p>
        </p:txBody>
      </p:sp>
      <p:sp>
        <p:nvSpPr>
          <p:cNvPr id="4" name="Slide Number Placeholder 3"/>
          <p:cNvSpPr>
            <a:spLocks noGrp="1"/>
          </p:cNvSpPr>
          <p:nvPr>
            <p:ph type="sldNum" sz="quarter" idx="5"/>
          </p:nvPr>
        </p:nvSpPr>
        <p:spPr/>
        <p:txBody>
          <a:bodyPr/>
          <a:lstStyle/>
          <a:p>
            <a:fld id="{D5F5886F-4D57-43FE-998D-598F95B99F67}" type="slidenum">
              <a:rPr lang="en-US" smtClean="0"/>
              <a:t>6</a:t>
            </a:fld>
            <a:endParaRPr lang="en-US"/>
          </a:p>
        </p:txBody>
      </p:sp>
    </p:spTree>
    <p:extLst>
      <p:ext uri="{BB962C8B-B14F-4D97-AF65-F5344CB8AC3E}">
        <p14:creationId xmlns:p14="http://schemas.microsoft.com/office/powerpoint/2010/main" val="2128401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training: model stroke from data (data can also include statins intake). Test: given a new patient, will they suffer stroke or not?</a:t>
            </a:r>
          </a:p>
          <a:p>
            <a:r>
              <a:rPr lang="en-US" dirty="0"/>
              <a:t>CI: Treatments are 1</a:t>
            </a:r>
            <a:r>
              <a:rPr lang="en-US" baseline="30000" dirty="0"/>
              <a:t>st</a:t>
            </a:r>
            <a:r>
              <a:rPr lang="en-US" dirty="0"/>
              <a:t>–class citizens. training: model the contribution of </a:t>
            </a:r>
            <a:r>
              <a:rPr lang="en-US" i="1" dirty="0"/>
              <a:t>A</a:t>
            </a:r>
            <a:r>
              <a:rPr lang="en-US" dirty="0"/>
              <a:t> to stroke. Test: what would’ve happened if we had switched treatments?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set features synthetically, but if your model never saw young-people being treated you can’t trust it to provide a good prediction. CI “guarantees” that this extrapolation makes sense.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D41177-A057-4EE2-8D94-6D1E9AE0B830}" type="slidenum">
              <a:rPr lang="en-US" smtClean="0"/>
              <a:t>7</a:t>
            </a:fld>
            <a:endParaRPr lang="en-US"/>
          </a:p>
        </p:txBody>
      </p:sp>
    </p:spTree>
    <p:extLst>
      <p:ext uri="{BB962C8B-B14F-4D97-AF65-F5344CB8AC3E}">
        <p14:creationId xmlns:p14="http://schemas.microsoft.com/office/powerpoint/2010/main" val="3495304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training: model stroke from data (data can also include statins intake). Test: given a new patient, will they suffer stroke or not?</a:t>
            </a:r>
          </a:p>
          <a:p>
            <a:r>
              <a:rPr lang="en-US" dirty="0"/>
              <a:t>CI: Treatments are 1</a:t>
            </a:r>
            <a:r>
              <a:rPr lang="en-US" baseline="30000" dirty="0"/>
              <a:t>st</a:t>
            </a:r>
            <a:r>
              <a:rPr lang="en-US" dirty="0"/>
              <a:t>–class citizens. training: model the contribution of </a:t>
            </a:r>
            <a:r>
              <a:rPr lang="en-US" i="1" dirty="0"/>
              <a:t>A</a:t>
            </a:r>
            <a:r>
              <a:rPr lang="en-US" dirty="0"/>
              <a:t> to stroke. Test: what would’ve happened if we had switched treatments?</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set features synthetically, but if your model never saw young-people being treated you can’t trust it to provide a good prediction. CI “guarantees” that this extrapolation makes sense.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D41177-A057-4EE2-8D94-6D1E9AE0B830}" type="slidenum">
              <a:rPr lang="en-US" smtClean="0"/>
              <a:t>8</a:t>
            </a:fld>
            <a:endParaRPr lang="en-US"/>
          </a:p>
        </p:txBody>
      </p:sp>
    </p:spTree>
    <p:extLst>
      <p:ext uri="{BB962C8B-B14F-4D97-AF65-F5344CB8AC3E}">
        <p14:creationId xmlns:p14="http://schemas.microsoft.com/office/powerpoint/2010/main" val="4025164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D41177-A057-4EE2-8D94-6D1E9AE0B830}" type="slidenum">
              <a:rPr lang="en-US" smtClean="0"/>
              <a:t>9</a:t>
            </a:fld>
            <a:endParaRPr lang="en-US"/>
          </a:p>
        </p:txBody>
      </p:sp>
    </p:spTree>
    <p:extLst>
      <p:ext uri="{BB962C8B-B14F-4D97-AF65-F5344CB8AC3E}">
        <p14:creationId xmlns:p14="http://schemas.microsoft.com/office/powerpoint/2010/main" val="2559256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for solving a causal question</a:t>
            </a:r>
          </a:p>
        </p:txBody>
      </p:sp>
      <p:sp>
        <p:nvSpPr>
          <p:cNvPr id="4" name="Slide Number Placeholder 3"/>
          <p:cNvSpPr>
            <a:spLocks noGrp="1"/>
          </p:cNvSpPr>
          <p:nvPr>
            <p:ph type="sldNum" sz="quarter" idx="5"/>
          </p:nvPr>
        </p:nvSpPr>
        <p:spPr/>
        <p:txBody>
          <a:bodyPr/>
          <a:lstStyle/>
          <a:p>
            <a:fld id="{52CAA51B-9262-4046-9EE2-FE1511052F0A}" type="slidenum">
              <a:rPr lang="en-US" smtClean="0"/>
              <a:t>10</a:t>
            </a:fld>
            <a:endParaRPr lang="en-US"/>
          </a:p>
        </p:txBody>
      </p:sp>
    </p:spTree>
    <p:extLst>
      <p:ext uri="{BB962C8B-B14F-4D97-AF65-F5344CB8AC3E}">
        <p14:creationId xmlns:p14="http://schemas.microsoft.com/office/powerpoint/2010/main" val="309686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C56E-FFBE-42EB-8504-0F77E0046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AAEE7F-EC65-4666-8537-FD4F088023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07D898-43A3-4FCF-9776-39985DB2A928}"/>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E20F8113-8FA0-496C-A798-329B09B20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87F1E9-6456-4343-A08A-58D314104BB0}"/>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134763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B499B-CE2B-40D0-B20F-AD1C1D7741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48BAB4-86FD-4157-B6BA-2CE8DAE0D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D74C81-C0CA-4362-A57B-217695E6B8D5}"/>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C58EE827-BFF1-4AB5-A4B3-49ED11F8D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B255C-53D2-4FB6-93C4-3C72AA7B0404}"/>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1859838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63F149-9B49-4217-8087-E00658D4C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3F9977-9E0A-4779-8E0B-1983FB7628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D0147-9BAE-449B-B365-19367EFE27AF}"/>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ED8A7E30-09EA-48CA-99F8-0CCF3817E9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58F0C4-D902-4C4F-8BFB-72C46D2BAD7A}"/>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1972507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9F07-ED4D-439A-AE29-E4A79EF3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55823-E6F0-4619-978F-5462446540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89D8B-CB37-4C3F-9B3C-C4F571A108AE}"/>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A5E524C4-DC10-4D25-A897-A9785F427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4B20-817C-4651-A887-83A84E1C49D1}"/>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111136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86B9-980A-4B00-8938-B742993A28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8AA97C-DD2E-4FD9-B42B-1A86CCB00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A0F993-C78D-427A-92FE-9B1CA7B9B8E6}"/>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55A81446-1D73-4735-8E28-B6BE8E860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4940F-CD98-46E2-AFC2-85F3A8553041}"/>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324729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E857-0816-4294-A250-2B5FA56AC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9A3C7-1A7D-43FA-B53D-B363A26231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612388-CB29-4C7A-9943-C998997AB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0CA3E3-31D6-4338-9739-90D720228071}"/>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6" name="Footer Placeholder 5">
            <a:extLst>
              <a:ext uri="{FF2B5EF4-FFF2-40B4-BE49-F238E27FC236}">
                <a16:creationId xmlns:a16="http://schemas.microsoft.com/office/drawing/2014/main" id="{D4360614-66C8-4174-A2A2-1743BF6FB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4B4F58-3B1D-44AA-9F7A-C03DD5A3AFEA}"/>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811053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026E-DC15-4668-BCAE-1EBC34AAC0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97918-E13F-4854-B7BA-8F8B6282C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66205-F801-411B-AF09-72D4AB303C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56545-08B4-4D83-9D28-721D4F407C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AC5D7B-A6D2-488A-8A08-765955ABAA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B1ED8F-520C-4CEF-B4B6-8BEB347C47D5}"/>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8" name="Footer Placeholder 7">
            <a:extLst>
              <a:ext uri="{FF2B5EF4-FFF2-40B4-BE49-F238E27FC236}">
                <a16:creationId xmlns:a16="http://schemas.microsoft.com/office/drawing/2014/main" id="{CD688382-1188-4869-A5FE-F3C0E0B12F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A65D2-455F-4117-A907-DD621A972AD1}"/>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3456652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D5B6-A01E-457A-BBB6-7B6515D3E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3ACA76-A682-48CD-8FA5-28864D2B6C92}"/>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4" name="Footer Placeholder 3">
            <a:extLst>
              <a:ext uri="{FF2B5EF4-FFF2-40B4-BE49-F238E27FC236}">
                <a16:creationId xmlns:a16="http://schemas.microsoft.com/office/drawing/2014/main" id="{0E3399E4-3459-4F70-B6E0-598BE8555D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6A984F-5E37-444E-80A1-B56214DE0928}"/>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1316110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4AD9AC-5D86-4477-8D1C-CE5FEE5D9FFF}"/>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3" name="Footer Placeholder 2">
            <a:extLst>
              <a:ext uri="{FF2B5EF4-FFF2-40B4-BE49-F238E27FC236}">
                <a16:creationId xmlns:a16="http://schemas.microsoft.com/office/drawing/2014/main" id="{38577ECA-B628-421C-B393-C0D001CCC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0D2CEB-81E0-42B6-AA93-968950DF0A47}"/>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78594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B6B2-37D8-48C7-95D0-848696285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6A00C-2E17-4C43-A395-6612336303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97F699-0C50-44AA-9B3D-DA40FB621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B1B16-9CAC-4959-88E8-F73A8F994541}"/>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6" name="Footer Placeholder 5">
            <a:extLst>
              <a:ext uri="{FF2B5EF4-FFF2-40B4-BE49-F238E27FC236}">
                <a16:creationId xmlns:a16="http://schemas.microsoft.com/office/drawing/2014/main" id="{A8ED95A3-9626-4EB5-AAC8-227017FBE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C75627-F81C-44C8-A841-813F043B6697}"/>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2660780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21C0-3990-48A8-A1C0-EFD2D06385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99F3F3-C994-4F80-B367-6F6DE3BD2D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07911-1174-4339-8602-69F92E64E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E1D372-6098-4877-B2BA-3DBBFEA59DD1}"/>
              </a:ext>
            </a:extLst>
          </p:cNvPr>
          <p:cNvSpPr>
            <a:spLocks noGrp="1"/>
          </p:cNvSpPr>
          <p:nvPr>
            <p:ph type="dt" sz="half" idx="10"/>
          </p:nvPr>
        </p:nvSpPr>
        <p:spPr/>
        <p:txBody>
          <a:bodyPr/>
          <a:lstStyle/>
          <a:p>
            <a:fld id="{733248CF-F43B-4427-8D76-FA1835ECDAB7}" type="datetimeFigureOut">
              <a:rPr lang="en-US" smtClean="0"/>
              <a:t>05-Dec-23</a:t>
            </a:fld>
            <a:endParaRPr lang="en-US"/>
          </a:p>
        </p:txBody>
      </p:sp>
      <p:sp>
        <p:nvSpPr>
          <p:cNvPr id="6" name="Footer Placeholder 5">
            <a:extLst>
              <a:ext uri="{FF2B5EF4-FFF2-40B4-BE49-F238E27FC236}">
                <a16:creationId xmlns:a16="http://schemas.microsoft.com/office/drawing/2014/main" id="{FD8EEAFD-8277-4BB2-B9C6-82F5782834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627BDC-55D6-4589-A43B-06CA7431B4AE}"/>
              </a:ext>
            </a:extLst>
          </p:cNvPr>
          <p:cNvSpPr>
            <a:spLocks noGrp="1"/>
          </p:cNvSpPr>
          <p:nvPr>
            <p:ph type="sldNum" sz="quarter" idx="12"/>
          </p:nvPr>
        </p:nvSpPr>
        <p:spPr/>
        <p:txBody>
          <a:bodyPr/>
          <a:lstStyle/>
          <a:p>
            <a:fld id="{5D6668D1-F101-442E-A476-BE39D46BBA6C}" type="slidenum">
              <a:rPr lang="en-US" smtClean="0"/>
              <a:t>‹#›</a:t>
            </a:fld>
            <a:endParaRPr lang="en-US"/>
          </a:p>
        </p:txBody>
      </p:sp>
    </p:spTree>
    <p:extLst>
      <p:ext uri="{BB962C8B-B14F-4D97-AF65-F5344CB8AC3E}">
        <p14:creationId xmlns:p14="http://schemas.microsoft.com/office/powerpoint/2010/main" val="328157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D8EBC-5020-4CBA-BEB9-2C0D604746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E9D18-8A2E-463F-8793-B4912F7067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2F99C5-E178-47B0-B13F-07009C217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3248CF-F43B-4427-8D76-FA1835ECDAB7}" type="datetimeFigureOut">
              <a:rPr lang="en-US" smtClean="0"/>
              <a:t>05-Dec-23</a:t>
            </a:fld>
            <a:endParaRPr lang="en-US"/>
          </a:p>
        </p:txBody>
      </p:sp>
      <p:sp>
        <p:nvSpPr>
          <p:cNvPr id="5" name="Footer Placeholder 4">
            <a:extLst>
              <a:ext uri="{FF2B5EF4-FFF2-40B4-BE49-F238E27FC236}">
                <a16:creationId xmlns:a16="http://schemas.microsoft.com/office/drawing/2014/main" id="{FC078542-CF46-499A-BE0D-1C379DD060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6DC8CC-2CC3-4756-BBFD-56B16F1EF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668D1-F101-442E-A476-BE39D46BBA6C}" type="slidenum">
              <a:rPr lang="en-US" smtClean="0"/>
              <a:t>‹#›</a:t>
            </a:fld>
            <a:endParaRPr lang="en-US"/>
          </a:p>
        </p:txBody>
      </p:sp>
    </p:spTree>
    <p:extLst>
      <p:ext uri="{BB962C8B-B14F-4D97-AF65-F5344CB8AC3E}">
        <p14:creationId xmlns:p14="http://schemas.microsoft.com/office/powerpoint/2010/main" val="3543856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3.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6.png"/><Relationship Id="rId18" Type="http://schemas.openxmlformats.org/officeDocument/2006/relationships/image" Target="../media/image32.svg"/><Relationship Id="rId3" Type="http://schemas.openxmlformats.org/officeDocument/2006/relationships/image" Target="../media/image14.png"/><Relationship Id="rId21" Type="http://schemas.openxmlformats.org/officeDocument/2006/relationships/image" Target="../media/image35.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31.png"/><Relationship Id="rId2" Type="http://schemas.openxmlformats.org/officeDocument/2006/relationships/notesSlide" Target="../notesSlides/notesSlide10.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9.png"/><Relationship Id="rId10" Type="http://schemas.openxmlformats.org/officeDocument/2006/relationships/image" Target="../media/image21.svg"/><Relationship Id="rId19"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7.svg"/><Relationship Id="rId22" Type="http://schemas.openxmlformats.org/officeDocument/2006/relationships/image" Target="../media/image36.sv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30.svg"/><Relationship Id="rId18" Type="http://schemas.openxmlformats.org/officeDocument/2006/relationships/image" Target="../media/image16.png"/><Relationship Id="rId26" Type="http://schemas.openxmlformats.org/officeDocument/2006/relationships/image" Target="../media/image35.png"/><Relationship Id="rId3" Type="http://schemas.openxmlformats.org/officeDocument/2006/relationships/image" Target="../media/image14.png"/><Relationship Id="rId21" Type="http://schemas.openxmlformats.org/officeDocument/2006/relationships/image" Target="../media/image34.svg"/><Relationship Id="rId7" Type="http://schemas.openxmlformats.org/officeDocument/2006/relationships/image" Target="../media/image40.svg"/><Relationship Id="rId12" Type="http://schemas.openxmlformats.org/officeDocument/2006/relationships/image" Target="../media/image29.png"/><Relationship Id="rId17" Type="http://schemas.openxmlformats.org/officeDocument/2006/relationships/image" Target="../media/image23.svg"/><Relationship Id="rId25" Type="http://schemas.openxmlformats.org/officeDocument/2006/relationships/image" Target="../media/image27.svg"/><Relationship Id="rId2" Type="http://schemas.openxmlformats.org/officeDocument/2006/relationships/notesSlide" Target="../notesSlides/notesSlide11.xml"/><Relationship Id="rId16" Type="http://schemas.openxmlformats.org/officeDocument/2006/relationships/image" Target="../media/image22.pn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2.svg"/><Relationship Id="rId24" Type="http://schemas.openxmlformats.org/officeDocument/2006/relationships/image" Target="../media/image26.png"/><Relationship Id="rId5" Type="http://schemas.openxmlformats.org/officeDocument/2006/relationships/image" Target="../media/image38.svg"/><Relationship Id="rId15" Type="http://schemas.openxmlformats.org/officeDocument/2006/relationships/image" Target="../media/image44.svg"/><Relationship Id="rId23" Type="http://schemas.openxmlformats.org/officeDocument/2006/relationships/image" Target="../media/image32.svg"/><Relationship Id="rId28" Type="http://schemas.openxmlformats.org/officeDocument/2006/relationships/image" Target="../media/image15.png"/><Relationship Id="rId10" Type="http://schemas.openxmlformats.org/officeDocument/2006/relationships/image" Target="../media/image41.png"/><Relationship Id="rId19" Type="http://schemas.openxmlformats.org/officeDocument/2006/relationships/image" Target="../media/image17.svg"/><Relationship Id="rId4" Type="http://schemas.openxmlformats.org/officeDocument/2006/relationships/image" Target="../media/image37.png"/><Relationship Id="rId9" Type="http://schemas.openxmlformats.org/officeDocument/2006/relationships/image" Target="../media/image21.svg"/><Relationship Id="rId14" Type="http://schemas.openxmlformats.org/officeDocument/2006/relationships/image" Target="../media/image43.png"/><Relationship Id="rId22" Type="http://schemas.openxmlformats.org/officeDocument/2006/relationships/image" Target="../media/image31.png"/><Relationship Id="rId27" Type="http://schemas.openxmlformats.org/officeDocument/2006/relationships/image" Target="../media/image36.svg"/></Relationships>
</file>

<file path=ppt/slides/_rels/slide13.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31.png"/><Relationship Id="rId18" Type="http://schemas.openxmlformats.org/officeDocument/2006/relationships/image" Target="../media/image36.svg"/><Relationship Id="rId26" Type="http://schemas.openxmlformats.org/officeDocument/2006/relationships/image" Target="../media/image48.svg"/><Relationship Id="rId3" Type="http://schemas.openxmlformats.org/officeDocument/2006/relationships/image" Target="../media/image20.png"/><Relationship Id="rId21" Type="http://schemas.openxmlformats.org/officeDocument/2006/relationships/image" Target="../media/image39.png"/><Relationship Id="rId7" Type="http://schemas.openxmlformats.org/officeDocument/2006/relationships/image" Target="../media/image22.png"/><Relationship Id="rId12" Type="http://schemas.openxmlformats.org/officeDocument/2006/relationships/image" Target="../media/image34.sv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14.png"/><Relationship Id="rId16" Type="http://schemas.openxmlformats.org/officeDocument/2006/relationships/image" Target="../media/image27.svg"/><Relationship Id="rId20" Type="http://schemas.openxmlformats.org/officeDocument/2006/relationships/image" Target="../media/image45.sv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33.png"/><Relationship Id="rId24" Type="http://schemas.openxmlformats.org/officeDocument/2006/relationships/image" Target="../media/image47.svg"/><Relationship Id="rId5" Type="http://schemas.openxmlformats.org/officeDocument/2006/relationships/image" Target="../media/image29.png"/><Relationship Id="rId15" Type="http://schemas.openxmlformats.org/officeDocument/2006/relationships/image" Target="../media/image26.png"/><Relationship Id="rId23" Type="http://schemas.openxmlformats.org/officeDocument/2006/relationships/image" Target="../media/image41.png"/><Relationship Id="rId10" Type="http://schemas.openxmlformats.org/officeDocument/2006/relationships/image" Target="../media/image17.svg"/><Relationship Id="rId19" Type="http://schemas.openxmlformats.org/officeDocument/2006/relationships/image" Target="../media/image37.png"/><Relationship Id="rId4" Type="http://schemas.openxmlformats.org/officeDocument/2006/relationships/image" Target="../media/image21.svg"/><Relationship Id="rId9" Type="http://schemas.openxmlformats.org/officeDocument/2006/relationships/image" Target="../media/image16.png"/><Relationship Id="rId14" Type="http://schemas.openxmlformats.org/officeDocument/2006/relationships/image" Target="../media/image32.svg"/><Relationship Id="rId22" Type="http://schemas.openxmlformats.org/officeDocument/2006/relationships/image" Target="../media/image46.svg"/><Relationship Id="rId27" Type="http://schemas.openxmlformats.org/officeDocument/2006/relationships/image" Target="../media/image15.png"/></Relationships>
</file>

<file path=ppt/slides/_rels/slide14.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46.svg"/><Relationship Id="rId18" Type="http://schemas.openxmlformats.org/officeDocument/2006/relationships/image" Target="../media/image20.png"/><Relationship Id="rId26" Type="http://schemas.openxmlformats.org/officeDocument/2006/relationships/image" Target="../media/image33.png"/><Relationship Id="rId3" Type="http://schemas.openxmlformats.org/officeDocument/2006/relationships/image" Target="../media/image37.png"/><Relationship Id="rId21" Type="http://schemas.openxmlformats.org/officeDocument/2006/relationships/image" Target="../media/image30.svg"/><Relationship Id="rId34" Type="http://schemas.openxmlformats.org/officeDocument/2006/relationships/image" Target="../media/image15.png"/><Relationship Id="rId7" Type="http://schemas.openxmlformats.org/officeDocument/2006/relationships/image" Target="../media/image41.png"/><Relationship Id="rId12" Type="http://schemas.openxmlformats.org/officeDocument/2006/relationships/image" Target="../media/image51.svg"/><Relationship Id="rId17" Type="http://schemas.openxmlformats.org/officeDocument/2006/relationships/image" Target="../media/image14.png"/><Relationship Id="rId25" Type="http://schemas.openxmlformats.org/officeDocument/2006/relationships/image" Target="../media/image17.svg"/><Relationship Id="rId33" Type="http://schemas.openxmlformats.org/officeDocument/2006/relationships/image" Target="../media/image36.svg"/><Relationship Id="rId2" Type="http://schemas.openxmlformats.org/officeDocument/2006/relationships/notesSlide" Target="../notesSlides/notesSlide12.xml"/><Relationship Id="rId20" Type="http://schemas.openxmlformats.org/officeDocument/2006/relationships/image" Target="../media/image29.png"/><Relationship Id="rId29" Type="http://schemas.openxmlformats.org/officeDocument/2006/relationships/image" Target="../media/image32.sv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48.svg"/><Relationship Id="rId24" Type="http://schemas.openxmlformats.org/officeDocument/2006/relationships/image" Target="../media/image16.png"/><Relationship Id="rId32" Type="http://schemas.openxmlformats.org/officeDocument/2006/relationships/image" Target="../media/image35.png"/><Relationship Id="rId5" Type="http://schemas.openxmlformats.org/officeDocument/2006/relationships/image" Target="../media/image39.png"/><Relationship Id="rId23" Type="http://schemas.openxmlformats.org/officeDocument/2006/relationships/image" Target="../media/image23.svg"/><Relationship Id="rId28" Type="http://schemas.openxmlformats.org/officeDocument/2006/relationships/image" Target="../media/image31.png"/><Relationship Id="rId10" Type="http://schemas.openxmlformats.org/officeDocument/2006/relationships/image" Target="../media/image43.png"/><Relationship Id="rId19" Type="http://schemas.openxmlformats.org/officeDocument/2006/relationships/image" Target="../media/image21.svg"/><Relationship Id="rId31" Type="http://schemas.openxmlformats.org/officeDocument/2006/relationships/image" Target="../media/image27.svg"/><Relationship Id="rId4" Type="http://schemas.openxmlformats.org/officeDocument/2006/relationships/image" Target="../media/image49.svg"/><Relationship Id="rId9" Type="http://schemas.openxmlformats.org/officeDocument/2006/relationships/image" Target="../media/image45.svg"/><Relationship Id="rId22" Type="http://schemas.openxmlformats.org/officeDocument/2006/relationships/image" Target="../media/image22.png"/><Relationship Id="rId27" Type="http://schemas.openxmlformats.org/officeDocument/2006/relationships/image" Target="../media/image34.svg"/><Relationship Id="rId30" Type="http://schemas.openxmlformats.org/officeDocument/2006/relationships/image" Target="../media/image26.png"/></Relationships>
</file>

<file path=ppt/slides/_rels/slide15.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14.png"/><Relationship Id="rId18" Type="http://schemas.openxmlformats.org/officeDocument/2006/relationships/image" Target="../media/image22.png"/><Relationship Id="rId26" Type="http://schemas.openxmlformats.org/officeDocument/2006/relationships/image" Target="../media/image26.png"/><Relationship Id="rId3" Type="http://schemas.openxmlformats.org/officeDocument/2006/relationships/image" Target="../media/image37.png"/><Relationship Id="rId21" Type="http://schemas.openxmlformats.org/officeDocument/2006/relationships/image" Target="../media/image17.svg"/><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30.svg"/><Relationship Id="rId25" Type="http://schemas.openxmlformats.org/officeDocument/2006/relationships/image" Target="../media/image32.svg"/><Relationship Id="rId2" Type="http://schemas.openxmlformats.org/officeDocument/2006/relationships/notesSlide" Target="../notesSlides/notesSlide13.xml"/><Relationship Id="rId16" Type="http://schemas.openxmlformats.org/officeDocument/2006/relationships/image" Target="../media/image29.png"/><Relationship Id="rId20" Type="http://schemas.openxmlformats.org/officeDocument/2006/relationships/image" Target="../media/image16.png"/><Relationship Id="rId29" Type="http://schemas.openxmlformats.org/officeDocument/2006/relationships/image" Target="../media/image36.sv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51.svg"/><Relationship Id="rId24" Type="http://schemas.openxmlformats.org/officeDocument/2006/relationships/image" Target="../media/image31.png"/><Relationship Id="rId5" Type="http://schemas.openxmlformats.org/officeDocument/2006/relationships/image" Target="../media/image39.png"/><Relationship Id="rId15" Type="http://schemas.openxmlformats.org/officeDocument/2006/relationships/image" Target="../media/image21.svg"/><Relationship Id="rId23" Type="http://schemas.openxmlformats.org/officeDocument/2006/relationships/image" Target="../media/image34.svg"/><Relationship Id="rId28" Type="http://schemas.openxmlformats.org/officeDocument/2006/relationships/image" Target="../media/image35.png"/><Relationship Id="rId10" Type="http://schemas.openxmlformats.org/officeDocument/2006/relationships/image" Target="../media/image48.svg"/><Relationship Id="rId19" Type="http://schemas.openxmlformats.org/officeDocument/2006/relationships/image" Target="../media/image23.svg"/><Relationship Id="rId4" Type="http://schemas.openxmlformats.org/officeDocument/2006/relationships/image" Target="../media/image49.svg"/><Relationship Id="rId9" Type="http://schemas.openxmlformats.org/officeDocument/2006/relationships/image" Target="../media/image43.png"/><Relationship Id="rId14" Type="http://schemas.openxmlformats.org/officeDocument/2006/relationships/image" Target="../media/image20.png"/><Relationship Id="rId22" Type="http://schemas.openxmlformats.org/officeDocument/2006/relationships/image" Target="../media/image33.png"/><Relationship Id="rId27" Type="http://schemas.openxmlformats.org/officeDocument/2006/relationships/image" Target="../media/image27.svg"/><Relationship Id="rId30"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20.png"/><Relationship Id="rId18" Type="http://schemas.openxmlformats.org/officeDocument/2006/relationships/image" Target="../media/image23.svg"/><Relationship Id="rId26" Type="http://schemas.openxmlformats.org/officeDocument/2006/relationships/image" Target="../media/image27.svg"/><Relationship Id="rId3" Type="http://schemas.openxmlformats.org/officeDocument/2006/relationships/image" Target="../media/image37.png"/><Relationship Id="rId21" Type="http://schemas.openxmlformats.org/officeDocument/2006/relationships/image" Target="../media/image33.png"/><Relationship Id="rId7" Type="http://schemas.openxmlformats.org/officeDocument/2006/relationships/image" Target="../media/image43.png"/><Relationship Id="rId12" Type="http://schemas.openxmlformats.org/officeDocument/2006/relationships/image" Target="../media/image14.png"/><Relationship Id="rId17" Type="http://schemas.openxmlformats.org/officeDocument/2006/relationships/image" Target="../media/image22.png"/><Relationship Id="rId25" Type="http://schemas.openxmlformats.org/officeDocument/2006/relationships/image" Target="../media/image26.png"/><Relationship Id="rId2" Type="http://schemas.openxmlformats.org/officeDocument/2006/relationships/notesSlide" Target="../notesSlides/notesSlide14.xml"/><Relationship Id="rId16" Type="http://schemas.openxmlformats.org/officeDocument/2006/relationships/image" Target="../media/image30.svg"/><Relationship Id="rId20" Type="http://schemas.openxmlformats.org/officeDocument/2006/relationships/image" Target="../media/image17.svg"/><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46.svg"/><Relationship Id="rId24" Type="http://schemas.openxmlformats.org/officeDocument/2006/relationships/image" Target="../media/image32.svg"/><Relationship Id="rId5" Type="http://schemas.openxmlformats.org/officeDocument/2006/relationships/image" Target="../media/image39.png"/><Relationship Id="rId15" Type="http://schemas.openxmlformats.org/officeDocument/2006/relationships/image" Target="../media/image29.png"/><Relationship Id="rId23" Type="http://schemas.openxmlformats.org/officeDocument/2006/relationships/image" Target="../media/image31.png"/><Relationship Id="rId28" Type="http://schemas.openxmlformats.org/officeDocument/2006/relationships/image" Target="../media/image36.svg"/><Relationship Id="rId10" Type="http://schemas.openxmlformats.org/officeDocument/2006/relationships/image" Target="../media/image51.svg"/><Relationship Id="rId19" Type="http://schemas.openxmlformats.org/officeDocument/2006/relationships/image" Target="../media/image16.png"/><Relationship Id="rId4" Type="http://schemas.openxmlformats.org/officeDocument/2006/relationships/image" Target="../media/image49.svg"/><Relationship Id="rId9" Type="http://schemas.openxmlformats.org/officeDocument/2006/relationships/image" Target="../media/image41.png"/><Relationship Id="rId14" Type="http://schemas.openxmlformats.org/officeDocument/2006/relationships/image" Target="../media/image21.svg"/><Relationship Id="rId22" Type="http://schemas.openxmlformats.org/officeDocument/2006/relationships/image" Target="../media/image34.svg"/><Relationship Id="rId27" Type="http://schemas.openxmlformats.org/officeDocument/2006/relationships/image" Target="../media/image35.png"/><Relationship Id="rId30" Type="http://schemas.openxmlformats.org/officeDocument/2006/relationships/image" Target="../media/image47.sv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4.svg"/><Relationship Id="rId18" Type="http://schemas.openxmlformats.org/officeDocument/2006/relationships/image" Target="../media/image35.png"/><Relationship Id="rId3" Type="http://schemas.openxmlformats.org/officeDocument/2006/relationships/image" Target="../media/image14.png"/><Relationship Id="rId21" Type="http://schemas.openxmlformats.org/officeDocument/2006/relationships/image" Target="../media/image18.png"/><Relationship Id="rId7" Type="http://schemas.openxmlformats.org/officeDocument/2006/relationships/image" Target="../media/image30.svg"/><Relationship Id="rId12" Type="http://schemas.openxmlformats.org/officeDocument/2006/relationships/image" Target="../media/image33.png"/><Relationship Id="rId17" Type="http://schemas.openxmlformats.org/officeDocument/2006/relationships/image" Target="../media/image27.svg"/><Relationship Id="rId2" Type="http://schemas.openxmlformats.org/officeDocument/2006/relationships/notesSlide" Target="../notesSlides/notesSlide15.xml"/><Relationship Id="rId16" Type="http://schemas.openxmlformats.org/officeDocument/2006/relationships/image" Target="../media/image26.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32.svg"/><Relationship Id="rId10" Type="http://schemas.openxmlformats.org/officeDocument/2006/relationships/image" Target="../media/image16.png"/><Relationship Id="rId19" Type="http://schemas.openxmlformats.org/officeDocument/2006/relationships/image" Target="../media/image36.sv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1.png"/><Relationship Id="rId22" Type="http://schemas.openxmlformats.org/officeDocument/2006/relationships/image" Target="../media/image19.svg"/></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4.svg"/><Relationship Id="rId18" Type="http://schemas.openxmlformats.org/officeDocument/2006/relationships/image" Target="../media/image35.png"/><Relationship Id="rId3" Type="http://schemas.openxmlformats.org/officeDocument/2006/relationships/image" Target="../media/image14.png"/><Relationship Id="rId21" Type="http://schemas.openxmlformats.org/officeDocument/2006/relationships/image" Target="../media/image18.png"/><Relationship Id="rId7" Type="http://schemas.openxmlformats.org/officeDocument/2006/relationships/image" Target="../media/image30.svg"/><Relationship Id="rId12" Type="http://schemas.openxmlformats.org/officeDocument/2006/relationships/image" Target="../media/image33.png"/><Relationship Id="rId17" Type="http://schemas.openxmlformats.org/officeDocument/2006/relationships/image" Target="../media/image27.svg"/><Relationship Id="rId2" Type="http://schemas.openxmlformats.org/officeDocument/2006/relationships/notesSlide" Target="../notesSlides/notesSlide16.xml"/><Relationship Id="rId16" Type="http://schemas.openxmlformats.org/officeDocument/2006/relationships/image" Target="../media/image26.png"/><Relationship Id="rId20"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32.svg"/><Relationship Id="rId10" Type="http://schemas.openxmlformats.org/officeDocument/2006/relationships/image" Target="../media/image16.png"/><Relationship Id="rId19" Type="http://schemas.openxmlformats.org/officeDocument/2006/relationships/image" Target="../media/image36.sv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1.png"/><Relationship Id="rId22" Type="http://schemas.openxmlformats.org/officeDocument/2006/relationships/image" Target="../media/image19.svg"/></Relationships>
</file>

<file path=ppt/slides/_rels/slide19.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customXml" Target="../ink/ink5.xml"/><Relationship Id="rId18" Type="http://schemas.openxmlformats.org/officeDocument/2006/relationships/image" Target="../media/image78.png"/><Relationship Id="rId26" Type="http://schemas.openxmlformats.org/officeDocument/2006/relationships/customXml" Target="../ink/ink14.xml"/><Relationship Id="rId3" Type="http://schemas.openxmlformats.org/officeDocument/2006/relationships/image" Target="../media/image52.png"/><Relationship Id="rId21" Type="http://schemas.openxmlformats.org/officeDocument/2006/relationships/customXml" Target="../ink/ink9.xml"/><Relationship Id="rId7" Type="http://schemas.openxmlformats.org/officeDocument/2006/relationships/image" Target="../media/image71.png"/><Relationship Id="rId12" Type="http://schemas.openxmlformats.org/officeDocument/2006/relationships/image" Target="../media/image74.png"/><Relationship Id="rId17" Type="http://schemas.openxmlformats.org/officeDocument/2006/relationships/image" Target="../media/image77.png"/><Relationship Id="rId25" Type="http://schemas.openxmlformats.org/officeDocument/2006/relationships/customXml" Target="../ink/ink13.xml"/><Relationship Id="rId2" Type="http://schemas.openxmlformats.org/officeDocument/2006/relationships/notesSlide" Target="../notesSlides/notesSlide17.xml"/><Relationship Id="rId16" Type="http://schemas.openxmlformats.org/officeDocument/2006/relationships/image" Target="../media/image76.png"/><Relationship Id="rId20"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4.xml"/><Relationship Id="rId24" Type="http://schemas.openxmlformats.org/officeDocument/2006/relationships/customXml" Target="../ink/ink12.xml"/><Relationship Id="rId5" Type="http://schemas.openxmlformats.org/officeDocument/2006/relationships/image" Target="../media/image70.png"/><Relationship Id="rId15" Type="http://schemas.openxmlformats.org/officeDocument/2006/relationships/customXml" Target="../ink/ink6.xml"/><Relationship Id="rId23" Type="http://schemas.openxmlformats.org/officeDocument/2006/relationships/customXml" Target="../ink/ink11.xml"/><Relationship Id="rId10" Type="http://schemas.openxmlformats.org/officeDocument/2006/relationships/customXml" Target="../ink/ink3.xml"/><Relationship Id="rId19" Type="http://schemas.openxmlformats.org/officeDocument/2006/relationships/customXml" Target="../ink/ink7.xml"/><Relationship Id="rId4" Type="http://schemas.openxmlformats.org/officeDocument/2006/relationships/customXml" Target="../ink/ink1.xml"/><Relationship Id="rId9" Type="http://schemas.openxmlformats.org/officeDocument/2006/relationships/image" Target="../media/image73.png"/><Relationship Id="rId14" Type="http://schemas.openxmlformats.org/officeDocument/2006/relationships/image" Target="../media/image75.png"/><Relationship Id="rId22" Type="http://schemas.openxmlformats.org/officeDocument/2006/relationships/customXml" Target="../ink/ink10.xml"/><Relationship Id="rId27" Type="http://schemas.openxmlformats.org/officeDocument/2006/relationships/customXml" Target="../ink/ink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79.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23.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0.png"/></Relationships>
</file>

<file path=ppt/slides/_rels/slide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hyperlink" Target="https://www.pnas.org/content/116/10/4156"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0.svg"/><Relationship Id="rId3"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9.svg"/><Relationship Id="rId5" Type="http://schemas.openxmlformats.org/officeDocument/2006/relationships/image" Target="../media/image7.png"/><Relationship Id="rId10"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130.png"/><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A39A-000E-429E-95E7-F6892AAA8AAA}"/>
              </a:ext>
            </a:extLst>
          </p:cNvPr>
          <p:cNvSpPr>
            <a:spLocks noGrp="1"/>
          </p:cNvSpPr>
          <p:nvPr>
            <p:ph type="ctrTitle"/>
          </p:nvPr>
        </p:nvSpPr>
        <p:spPr/>
        <p:txBody>
          <a:bodyPr/>
          <a:lstStyle/>
          <a:p>
            <a:r>
              <a:rPr lang="en-US" dirty="0"/>
              <a:t>The Zoo of Causal Models</a:t>
            </a:r>
          </a:p>
        </p:txBody>
      </p:sp>
      <p:sp>
        <p:nvSpPr>
          <p:cNvPr id="3" name="Subtitle 2">
            <a:extLst>
              <a:ext uri="{FF2B5EF4-FFF2-40B4-BE49-F238E27FC236}">
                <a16:creationId xmlns:a16="http://schemas.microsoft.com/office/drawing/2014/main" id="{4884C2C3-F857-476D-8B5D-8C0E21AB70A7}"/>
              </a:ext>
            </a:extLst>
          </p:cNvPr>
          <p:cNvSpPr>
            <a:spLocks noGrp="1"/>
          </p:cNvSpPr>
          <p:nvPr>
            <p:ph type="subTitle" idx="1"/>
          </p:nvPr>
        </p:nvSpPr>
        <p:spPr/>
        <p:txBody>
          <a:bodyPr/>
          <a:lstStyle/>
          <a:p>
            <a:r>
              <a:rPr lang="en-US" dirty="0"/>
              <a:t>An overview on counterfactual prediction and causal effect estimation</a:t>
            </a:r>
          </a:p>
          <a:p>
            <a:r>
              <a:rPr lang="en-US" dirty="0"/>
              <a:t>(and some implementations in </a:t>
            </a:r>
            <a:r>
              <a:rPr lang="en-US" dirty="0" err="1">
                <a:latin typeface="IBM Plex Mono Medium" panose="020B0609050203000203" pitchFamily="49" charset="0"/>
              </a:rPr>
              <a:t>causallib</a:t>
            </a:r>
            <a:r>
              <a:rPr lang="en-US" dirty="0"/>
              <a:t>)</a:t>
            </a:r>
          </a:p>
        </p:txBody>
      </p:sp>
    </p:spTree>
    <p:extLst>
      <p:ext uri="{BB962C8B-B14F-4D97-AF65-F5344CB8AC3E}">
        <p14:creationId xmlns:p14="http://schemas.microsoft.com/office/powerpoint/2010/main" val="2456774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8F0A-E3AD-4C84-98B7-59DEB7977622}"/>
              </a:ext>
            </a:extLst>
          </p:cNvPr>
          <p:cNvSpPr>
            <a:spLocks noGrp="1"/>
          </p:cNvSpPr>
          <p:nvPr>
            <p:ph type="title"/>
          </p:nvPr>
        </p:nvSpPr>
        <p:spPr/>
        <p:txBody>
          <a:bodyPr/>
          <a:lstStyle/>
          <a:p>
            <a:r>
              <a:rPr lang="en-US" dirty="0"/>
              <a:t>Causal inference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8A93E3-BFBD-448F-AEF1-D8C539291539}"/>
                  </a:ext>
                </a:extLst>
              </p:cNvPr>
              <p:cNvSpPr>
                <a:spLocks noGrp="1"/>
              </p:cNvSpPr>
              <p:nvPr>
                <p:ph idx="1"/>
              </p:nvPr>
            </p:nvSpPr>
            <p:spPr/>
            <p:txBody>
              <a:bodyPr/>
              <a:lstStyle/>
              <a:p>
                <a:r>
                  <a:rPr lang="en-US" dirty="0"/>
                  <a:t>Basic principle:</a:t>
                </a:r>
                <a:br>
                  <a:rPr lang="en-US" dirty="0"/>
                </a:br>
                <a:r>
                  <a:rPr lang="en-US" dirty="0"/>
                  <a:t>Take the outcomes from one group</a:t>
                </a:r>
                <a:br>
                  <a:rPr lang="en-US" dirty="0"/>
                </a:br>
                <a:r>
                  <a:rPr lang="en-US" dirty="0"/>
                  <a:t>and extrapolate them to the other group</a:t>
                </a:r>
              </a:p>
              <a:p>
                <a:endParaRPr lang="en-US" dirty="0"/>
              </a:p>
              <a:p>
                <a:endParaRPr lang="en-US" dirty="0"/>
              </a:p>
              <a:p>
                <a:r>
                  <a:rPr lang="en-US" dirty="0"/>
                  <a:t>Two</a:t>
                </a:r>
                <a:r>
                  <a:rPr lang="en-US" dirty="0">
                    <a:solidFill>
                      <a:schemeClr val="bg1">
                        <a:lumMod val="50000"/>
                      </a:schemeClr>
                    </a:solidFill>
                  </a:rPr>
                  <a:t>*</a:t>
                </a:r>
                <a:r>
                  <a:rPr lang="en-US" dirty="0"/>
                  <a:t> families of methods:</a:t>
                </a:r>
              </a:p>
              <a:p>
                <a:pPr lvl="1"/>
                <a:r>
                  <a:rPr lang="en-US" dirty="0"/>
                  <a:t>Weight models – model </a:t>
                </a:r>
                <a14:m>
                  <m:oMath xmlns:m="http://schemas.openxmlformats.org/officeDocument/2006/math">
                    <m:r>
                      <a:rPr lang="en-US" i="1">
                        <a:latin typeface="Cambria Math" panose="02040503050406030204" pitchFamily="18" charset="0"/>
                      </a:rPr>
                      <m:t>𝐴</m:t>
                    </m:r>
                  </m:oMath>
                </a14:m>
                <a:r>
                  <a:rPr lang="en-US" dirty="0"/>
                  <a:t> given </a:t>
                </a:r>
                <a14:m>
                  <m:oMath xmlns:m="http://schemas.openxmlformats.org/officeDocument/2006/math">
                    <m:r>
                      <a:rPr lang="en-US" i="1">
                        <a:latin typeface="Cambria Math" panose="02040503050406030204" pitchFamily="18" charset="0"/>
                      </a:rPr>
                      <m:t>𝑋</m:t>
                    </m:r>
                  </m:oMath>
                </a14:m>
                <a:r>
                  <a:rPr lang="en-US" dirty="0"/>
                  <a:t> to balance between treatment groups</a:t>
                </a:r>
              </a:p>
              <a:p>
                <a:pPr lvl="1"/>
                <a:r>
                  <a:rPr lang="en-US" dirty="0"/>
                  <a:t>Direct outcome models – model </a:t>
                </a:r>
                <a14:m>
                  <m:oMath xmlns:m="http://schemas.openxmlformats.org/officeDocument/2006/math">
                    <m:r>
                      <a:rPr lang="en-US" i="1">
                        <a:latin typeface="Cambria Math" panose="02040503050406030204" pitchFamily="18" charset="0"/>
                      </a:rPr>
                      <m:t>𝑌</m:t>
                    </m:r>
                  </m:oMath>
                </a14:m>
                <a:r>
                  <a:rPr lang="en-US" dirty="0"/>
                  <a:t> directly using </a:t>
                </a:r>
                <a14:m>
                  <m:oMath xmlns:m="http://schemas.openxmlformats.org/officeDocument/2006/math">
                    <m:r>
                      <a:rPr lang="en-US" i="1">
                        <a:latin typeface="Cambria Math" panose="02040503050406030204" pitchFamily="18" charset="0"/>
                      </a:rPr>
                      <m:t>𝑋</m:t>
                    </m:r>
                  </m:oMath>
                </a14:m>
                <a:r>
                  <a:rPr lang="en-US" dirty="0"/>
                  <a:t> and </a:t>
                </a:r>
                <a14:m>
                  <m:oMath xmlns:m="http://schemas.openxmlformats.org/officeDocument/2006/math">
                    <m:r>
                      <a:rPr lang="en-US" i="1">
                        <a:latin typeface="Cambria Math" panose="02040503050406030204" pitchFamily="18" charset="0"/>
                      </a:rPr>
                      <m:t>𝐴</m:t>
                    </m:r>
                  </m:oMath>
                </a14:m>
                <a:endParaRPr lang="en-US" dirty="0"/>
              </a:p>
              <a:p>
                <a:pPr lvl="1"/>
                <a:endParaRPr lang="en-US" sz="2000" dirty="0"/>
              </a:p>
              <a:p>
                <a:pPr lvl="1"/>
                <a:r>
                  <a:rPr lang="en-US" sz="2000" dirty="0"/>
                  <a:t> </a:t>
                </a:r>
                <a:r>
                  <a:rPr lang="en-US" sz="2000" dirty="0">
                    <a:solidFill>
                      <a:schemeClr val="tx1">
                        <a:lumMod val="50000"/>
                        <a:lumOff val="50000"/>
                      </a:schemeClr>
                    </a:solidFill>
                  </a:rPr>
                  <a:t>*</a:t>
                </a:r>
                <a:r>
                  <a:rPr lang="en-US" sz="2000" dirty="0"/>
                  <a:t>Doubly robust models – combine weight and outcome models together</a:t>
                </a:r>
              </a:p>
              <a:p>
                <a:endParaRPr lang="en-US" dirty="0"/>
              </a:p>
            </p:txBody>
          </p:sp>
        </mc:Choice>
        <mc:Fallback xmlns="">
          <p:sp>
            <p:nvSpPr>
              <p:cNvPr id="3" name="Content Placeholder 2">
                <a:extLst>
                  <a:ext uri="{FF2B5EF4-FFF2-40B4-BE49-F238E27FC236}">
                    <a16:creationId xmlns:a16="http://schemas.microsoft.com/office/drawing/2014/main" id="{818A93E3-BFBD-448F-AEF1-D8C53929153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6">
                <a:extLst>
                  <a:ext uri="{FF2B5EF4-FFF2-40B4-BE49-F238E27FC236}">
                    <a16:creationId xmlns:a16="http://schemas.microsoft.com/office/drawing/2014/main" id="{17288B74-9986-4506-B3DB-491CA266F4AE}"/>
                  </a:ext>
                </a:extLst>
              </p:cNvPr>
              <p:cNvGraphicFramePr>
                <a:graphicFrameLocks noGrp="1"/>
              </p:cNvGraphicFramePr>
              <p:nvPr>
                <p:extLst>
                  <p:ext uri="{D42A27DB-BD31-4B8C-83A1-F6EECF244321}">
                    <p14:modId xmlns:p14="http://schemas.microsoft.com/office/powerpoint/2010/main" val="2575726120"/>
                  </p:ext>
                </p:extLst>
              </p:nvPr>
            </p:nvGraphicFramePr>
            <p:xfrm>
              <a:off x="8381350" y="1615294"/>
              <a:ext cx="2606841" cy="1856486"/>
            </p:xfrm>
            <a:graphic>
              <a:graphicData uri="http://schemas.openxmlformats.org/drawingml/2006/table">
                <a:tbl>
                  <a:tblPr firstRow="1" bandRow="1">
                    <a:tableStyleId>{0E3FDE45-AF77-4B5C-9715-49D594BDF05E}</a:tableStyleId>
                  </a:tblPr>
                  <a:tblGrid>
                    <a:gridCol w="868947">
                      <a:extLst>
                        <a:ext uri="{9D8B030D-6E8A-4147-A177-3AD203B41FA5}">
                          <a16:colId xmlns:a16="http://schemas.microsoft.com/office/drawing/2014/main" val="3090723341"/>
                        </a:ext>
                      </a:extLst>
                    </a:gridCol>
                    <a:gridCol w="868947">
                      <a:extLst>
                        <a:ext uri="{9D8B030D-6E8A-4147-A177-3AD203B41FA5}">
                          <a16:colId xmlns:a16="http://schemas.microsoft.com/office/drawing/2014/main" val="2250525395"/>
                        </a:ext>
                      </a:extLst>
                    </a:gridCol>
                    <a:gridCol w="868947">
                      <a:extLst>
                        <a:ext uri="{9D8B030D-6E8A-4147-A177-3AD203B41FA5}">
                          <a16:colId xmlns:a16="http://schemas.microsoft.com/office/drawing/2014/main" val="1886777516"/>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𝑨</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smtClean="0">
                                            <a:latin typeface="Cambria Math" panose="02040503050406030204" pitchFamily="18" charset="0"/>
                                          </a:rPr>
                                          <m:t>𝒀</m:t>
                                        </m:r>
                                      </m:e>
                                    </m:acc>
                                  </m:e>
                                  <m:sup>
                                    <m:r>
                                      <a:rPr lang="en-US" b="1" i="1" smtClean="0">
                                        <a:latin typeface="Cambria Math" panose="02040503050406030204" pitchFamily="18" charset="0"/>
                                      </a:rPr>
                                      <m:t>𝑨</m:t>
                                    </m:r>
                                    <m:r>
                                      <a:rPr lang="en-US" b="1" i="1" smtClean="0">
                                        <a:latin typeface="Cambria Math" panose="02040503050406030204" pitchFamily="18" charset="0"/>
                                      </a:rPr>
                                      <m:t>=</m:t>
                                    </m:r>
                                    <m:r>
                                      <a:rPr lang="en-US" smtClean="0">
                                        <a:latin typeface="Cambria Math" panose="02040503050406030204" pitchFamily="18" charset="0"/>
                                      </a:rPr>
                                      <m:t>𝟎</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smtClean="0">
                                            <a:latin typeface="Cambria Math" panose="02040503050406030204" pitchFamily="18" charset="0"/>
                                          </a:rPr>
                                          <m:t>𝒀</m:t>
                                        </m:r>
                                      </m:e>
                                    </m:acc>
                                  </m:e>
                                  <m:sup>
                                    <m:r>
                                      <a:rPr lang="en-US" b="1" i="1" smtClean="0">
                                        <a:latin typeface="Cambria Math" panose="02040503050406030204" pitchFamily="18" charset="0"/>
                                      </a:rPr>
                                      <m:t>𝑨</m:t>
                                    </m:r>
                                    <m:r>
                                      <a:rPr lang="en-US" b="1" i="1" smtClean="0">
                                        <a:latin typeface="Cambria Math" panose="02040503050406030204" pitchFamily="18" charset="0"/>
                                      </a:rPr>
                                      <m:t>=</m:t>
                                    </m:r>
                                    <m:r>
                                      <a:rPr lang="en-US" smtClean="0">
                                        <a:latin typeface="Cambria Math" panose="02040503050406030204" pitchFamily="18" charset="0"/>
                                      </a:rPr>
                                      <m:t>𝟏</m:t>
                                    </m:r>
                                  </m:sup>
                                </m:sSup>
                              </m:oMath>
                            </m:oMathPara>
                          </a14:m>
                          <a:endParaRPr lang="en-US" dirty="0"/>
                        </a:p>
                      </a:txBody>
                      <a:tcPr/>
                    </a:tc>
                    <a:extLst>
                      <a:ext uri="{0D108BD9-81ED-4DB2-BD59-A6C34878D82A}">
                        <a16:rowId xmlns:a16="http://schemas.microsoft.com/office/drawing/2014/main" val="2561150242"/>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879440790"/>
                      </a:ext>
                    </a:extLst>
                  </a:tr>
                  <a:tr h="370840">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789418798"/>
                      </a:ext>
                    </a:extLst>
                  </a:tr>
                </a:tbl>
              </a:graphicData>
            </a:graphic>
          </p:graphicFrame>
        </mc:Choice>
        <mc:Fallback xmlns="">
          <p:graphicFrame>
            <p:nvGraphicFramePr>
              <p:cNvPr id="4" name="Table 6">
                <a:extLst>
                  <a:ext uri="{FF2B5EF4-FFF2-40B4-BE49-F238E27FC236}">
                    <a16:creationId xmlns:a16="http://schemas.microsoft.com/office/drawing/2014/main" id="{17288B74-9986-4506-B3DB-491CA266F4AE}"/>
                  </a:ext>
                </a:extLst>
              </p:cNvPr>
              <p:cNvGraphicFramePr>
                <a:graphicFrameLocks noGrp="1"/>
              </p:cNvGraphicFramePr>
              <p:nvPr>
                <p:extLst>
                  <p:ext uri="{D42A27DB-BD31-4B8C-83A1-F6EECF244321}">
                    <p14:modId xmlns:p14="http://schemas.microsoft.com/office/powerpoint/2010/main" val="2575726120"/>
                  </p:ext>
                </p:extLst>
              </p:nvPr>
            </p:nvGraphicFramePr>
            <p:xfrm>
              <a:off x="8381350" y="1615294"/>
              <a:ext cx="2606841" cy="1856486"/>
            </p:xfrm>
            <a:graphic>
              <a:graphicData uri="http://schemas.openxmlformats.org/drawingml/2006/table">
                <a:tbl>
                  <a:tblPr firstRow="1" bandRow="1">
                    <a:tableStyleId>{0E3FDE45-AF77-4B5C-9715-49D594BDF05E}</a:tableStyleId>
                  </a:tblPr>
                  <a:tblGrid>
                    <a:gridCol w="868947">
                      <a:extLst>
                        <a:ext uri="{9D8B030D-6E8A-4147-A177-3AD203B41FA5}">
                          <a16:colId xmlns:a16="http://schemas.microsoft.com/office/drawing/2014/main" val="3090723341"/>
                        </a:ext>
                      </a:extLst>
                    </a:gridCol>
                    <a:gridCol w="868947">
                      <a:extLst>
                        <a:ext uri="{9D8B030D-6E8A-4147-A177-3AD203B41FA5}">
                          <a16:colId xmlns:a16="http://schemas.microsoft.com/office/drawing/2014/main" val="2250525395"/>
                        </a:ext>
                      </a:extLst>
                    </a:gridCol>
                    <a:gridCol w="868947">
                      <a:extLst>
                        <a:ext uri="{9D8B030D-6E8A-4147-A177-3AD203B41FA5}">
                          <a16:colId xmlns:a16="http://schemas.microsoft.com/office/drawing/2014/main" val="1886777516"/>
                        </a:ext>
                      </a:extLst>
                    </a:gridCol>
                  </a:tblGrid>
                  <a:tr h="373126">
                    <a:tc>
                      <a:txBody>
                        <a:bodyPr/>
                        <a:lstStyle/>
                        <a:p>
                          <a:endParaRPr lang="en-US"/>
                        </a:p>
                      </a:txBody>
                      <a:tcPr>
                        <a:blipFill>
                          <a:blip r:embed="rId4"/>
                          <a:stretch>
                            <a:fillRect t="-1613" r="-200699" b="-417742"/>
                          </a:stretch>
                        </a:blipFill>
                      </a:tcPr>
                    </a:tc>
                    <a:tc>
                      <a:txBody>
                        <a:bodyPr/>
                        <a:lstStyle/>
                        <a:p>
                          <a:endParaRPr lang="en-US"/>
                        </a:p>
                      </a:txBody>
                      <a:tcPr>
                        <a:blipFill>
                          <a:blip r:embed="rId4"/>
                          <a:stretch>
                            <a:fillRect l="-100000" t="-1613" r="-100699" b="-417742"/>
                          </a:stretch>
                        </a:blipFill>
                      </a:tcPr>
                    </a:tc>
                    <a:tc>
                      <a:txBody>
                        <a:bodyPr/>
                        <a:lstStyle/>
                        <a:p>
                          <a:endParaRPr lang="en-US"/>
                        </a:p>
                      </a:txBody>
                      <a:tcPr>
                        <a:blipFill>
                          <a:blip r:embed="rId4"/>
                          <a:stretch>
                            <a:fillRect l="-200000" t="-1613" r="-699" b="-417742"/>
                          </a:stretch>
                        </a:blipFill>
                      </a:tcPr>
                    </a:tc>
                    <a:extLst>
                      <a:ext uri="{0D108BD9-81ED-4DB2-BD59-A6C34878D82A}">
                        <a16:rowId xmlns:a16="http://schemas.microsoft.com/office/drawing/2014/main" val="2561150242"/>
                      </a:ext>
                    </a:extLst>
                  </a:tr>
                  <a:tr h="370840">
                    <a:tc>
                      <a:txBody>
                        <a:bodyPr/>
                        <a:lstStyle/>
                        <a:p>
                          <a:pPr algn="ctr"/>
                          <a:r>
                            <a:rPr lang="en-US" dirty="0"/>
                            <a:t>0</a:t>
                          </a:r>
                        </a:p>
                      </a:txBody>
                      <a:tcPr anchor="ctr"/>
                    </a:tc>
                    <a:tc>
                      <a:txBody>
                        <a:bodyPr/>
                        <a:lstStyle/>
                        <a:p>
                          <a:pPr algn="ctr"/>
                          <a:r>
                            <a:rPr lang="en-US" dirty="0"/>
                            <a:t>0</a:t>
                          </a:r>
                        </a:p>
                      </a:txBody>
                      <a:tcPr anchor="ctr"/>
                    </a:tc>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879440790"/>
                      </a:ext>
                    </a:extLst>
                  </a:tr>
                  <a:tr h="370840">
                    <a:tc>
                      <a:txBody>
                        <a:bodyPr/>
                        <a:lstStyle/>
                        <a:p>
                          <a:pPr algn="ctr"/>
                          <a:r>
                            <a:rPr lang="en-US" dirty="0"/>
                            <a:t>1</a:t>
                          </a:r>
                        </a:p>
                      </a:txBody>
                      <a:tcPr anchor="ctr"/>
                    </a:tc>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789418798"/>
                      </a:ext>
                    </a:extLst>
                  </a:tr>
                </a:tbl>
              </a:graphicData>
            </a:graphic>
          </p:graphicFrame>
        </mc:Fallback>
      </mc:AlternateContent>
      <p:sp>
        <p:nvSpPr>
          <p:cNvPr id="5" name="TextBox 4">
            <a:extLst>
              <a:ext uri="{FF2B5EF4-FFF2-40B4-BE49-F238E27FC236}">
                <a16:creationId xmlns:a16="http://schemas.microsoft.com/office/drawing/2014/main" id="{E3124469-9913-49CC-8E94-27DD4B62B98E}"/>
              </a:ext>
            </a:extLst>
          </p:cNvPr>
          <p:cNvSpPr txBox="1"/>
          <p:nvPr/>
        </p:nvSpPr>
        <p:spPr>
          <a:xfrm>
            <a:off x="8381350" y="3471780"/>
            <a:ext cx="2606842" cy="338554"/>
          </a:xfrm>
          <a:prstGeom prst="rect">
            <a:avLst/>
          </a:prstGeom>
          <a:noFill/>
        </p:spPr>
        <p:txBody>
          <a:bodyPr wrap="square" rtlCol="0">
            <a:spAutoFit/>
          </a:bodyPr>
          <a:lstStyle/>
          <a:p>
            <a:pPr algn="ctr"/>
            <a:r>
              <a:rPr lang="en-US" sz="1600" dirty="0">
                <a:solidFill>
                  <a:schemeClr val="bg1">
                    <a:lumMod val="50000"/>
                  </a:schemeClr>
                </a:solidFill>
              </a:rPr>
              <a:t>Potential Outcome</a:t>
            </a:r>
          </a:p>
        </p:txBody>
      </p:sp>
      <p:pic>
        <p:nvPicPr>
          <p:cNvPr id="6" name="Graphic 5" descr="Earth globe Africa and Europe">
            <a:extLst>
              <a:ext uri="{FF2B5EF4-FFF2-40B4-BE49-F238E27FC236}">
                <a16:creationId xmlns:a16="http://schemas.microsoft.com/office/drawing/2014/main" id="{AD806584-A6C4-420A-9015-D88AFCC3A5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0737" y="1665183"/>
            <a:ext cx="320492" cy="320492"/>
          </a:xfrm>
          <a:prstGeom prst="rect">
            <a:avLst/>
          </a:prstGeom>
        </p:spPr>
      </p:pic>
      <p:pic>
        <p:nvPicPr>
          <p:cNvPr id="7" name="Graphic 6" descr="Earth globe Africa and Europe">
            <a:extLst>
              <a:ext uri="{FF2B5EF4-FFF2-40B4-BE49-F238E27FC236}">
                <a16:creationId xmlns:a16="http://schemas.microsoft.com/office/drawing/2014/main" id="{FE41F8A4-F2FD-4E1F-882E-C59C8B62303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51065" y="1665183"/>
            <a:ext cx="320492" cy="320492"/>
          </a:xfrm>
          <a:prstGeom prst="rect">
            <a:avLst/>
          </a:prstGeom>
        </p:spPr>
      </p:pic>
      <p:sp>
        <p:nvSpPr>
          <p:cNvPr id="10" name="Arrow: Curved Right 9">
            <a:extLst>
              <a:ext uri="{FF2B5EF4-FFF2-40B4-BE49-F238E27FC236}">
                <a16:creationId xmlns:a16="http://schemas.microsoft.com/office/drawing/2014/main" id="{DDD142DD-12E2-4D7C-BD15-7E56922AB199}"/>
              </a:ext>
            </a:extLst>
          </p:cNvPr>
          <p:cNvSpPr/>
          <p:nvPr/>
        </p:nvSpPr>
        <p:spPr>
          <a:xfrm>
            <a:off x="9135611" y="2306972"/>
            <a:ext cx="402672" cy="872455"/>
          </a:xfrm>
          <a:prstGeom prst="curvedRightArrow">
            <a:avLst/>
          </a:prstGeom>
          <a:solidFill>
            <a:srgbClr val="9EA47C"/>
          </a:solidFill>
          <a:ln>
            <a:solidFill>
              <a:srgbClr val="9EA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Curved Right 10">
            <a:extLst>
              <a:ext uri="{FF2B5EF4-FFF2-40B4-BE49-F238E27FC236}">
                <a16:creationId xmlns:a16="http://schemas.microsoft.com/office/drawing/2014/main" id="{0777DAB8-7ABA-466F-BF48-F58089A5DF5E}"/>
              </a:ext>
            </a:extLst>
          </p:cNvPr>
          <p:cNvSpPr/>
          <p:nvPr/>
        </p:nvSpPr>
        <p:spPr>
          <a:xfrm flipH="1" flipV="1">
            <a:off x="10668885" y="2292729"/>
            <a:ext cx="402672" cy="872455"/>
          </a:xfrm>
          <a:prstGeom prst="curvedRightArrow">
            <a:avLst/>
          </a:prstGeom>
          <a:solidFill>
            <a:srgbClr val="9EA47C"/>
          </a:solidFill>
          <a:ln>
            <a:solidFill>
              <a:srgbClr val="9EA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0247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12" name="Content Placeholder 11">
            <a:extLst>
              <a:ext uri="{FF2B5EF4-FFF2-40B4-BE49-F238E27FC236}">
                <a16:creationId xmlns:a16="http://schemas.microsoft.com/office/drawing/2014/main" id="{27184F8B-375B-43F7-9681-28AA089B395B}"/>
              </a:ext>
            </a:extLst>
          </p:cNvPr>
          <p:cNvSpPr>
            <a:spLocks noGrp="1"/>
          </p:cNvSpPr>
          <p:nvPr>
            <p:ph idx="1"/>
          </p:nvPr>
        </p:nvSpPr>
        <p:spPr/>
        <p:txBody>
          <a:bodyPr/>
          <a:lstStyle/>
          <a:p>
            <a:r>
              <a:rPr lang="en-US" dirty="0"/>
              <a:t>A very popular and intuitive method for adjustment:</a:t>
            </a:r>
          </a:p>
          <a:p>
            <a:pPr lvl="1"/>
            <a:r>
              <a:rPr lang="en-US" dirty="0"/>
              <a:t>For each treated unit find the control most similar to it.</a:t>
            </a:r>
          </a:p>
          <a:p>
            <a:pPr lvl="1"/>
            <a:endParaRPr lang="en-US" dirty="0"/>
          </a:p>
        </p:txBody>
      </p:sp>
      <p:pic>
        <p:nvPicPr>
          <p:cNvPr id="13" name="Content Placeholder 10" descr="Logo, icon&#10;&#10;Description automatically generated">
            <a:extLst>
              <a:ext uri="{FF2B5EF4-FFF2-40B4-BE49-F238E27FC236}">
                <a16:creationId xmlns:a16="http://schemas.microsoft.com/office/drawing/2014/main" id="{F24E37C7-9223-41F0-9A55-0DDE57EE60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pic>
        <p:nvPicPr>
          <p:cNvPr id="17" name="Graphic 16" descr="Man with cane">
            <a:extLst>
              <a:ext uri="{FF2B5EF4-FFF2-40B4-BE49-F238E27FC236}">
                <a16:creationId xmlns:a16="http://schemas.microsoft.com/office/drawing/2014/main" id="{71D203DB-B9CB-4A89-A580-2DE96ABB23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23135" y="5570051"/>
            <a:ext cx="755703" cy="755703"/>
          </a:xfrm>
          <a:prstGeom prst="rect">
            <a:avLst/>
          </a:prstGeom>
        </p:spPr>
      </p:pic>
      <p:pic>
        <p:nvPicPr>
          <p:cNvPr id="19" name="Graphic 18" descr="Woman">
            <a:extLst>
              <a:ext uri="{FF2B5EF4-FFF2-40B4-BE49-F238E27FC236}">
                <a16:creationId xmlns:a16="http://schemas.microsoft.com/office/drawing/2014/main" id="{9DE678AF-D018-4A5D-8951-9E6E8C874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116211" y="5781959"/>
            <a:ext cx="755703" cy="755703"/>
          </a:xfrm>
          <a:prstGeom prst="rect">
            <a:avLst/>
          </a:prstGeom>
        </p:spPr>
      </p:pic>
      <p:pic>
        <p:nvPicPr>
          <p:cNvPr id="21" name="Graphic 20" descr="Man">
            <a:extLst>
              <a:ext uri="{FF2B5EF4-FFF2-40B4-BE49-F238E27FC236}">
                <a16:creationId xmlns:a16="http://schemas.microsoft.com/office/drawing/2014/main" id="{76B9A692-3320-46EA-A8BA-45A616792A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871914" y="5465879"/>
            <a:ext cx="755703" cy="755703"/>
          </a:xfrm>
          <a:prstGeom prst="rect">
            <a:avLst/>
          </a:prstGeom>
        </p:spPr>
      </p:pic>
      <p:cxnSp>
        <p:nvCxnSpPr>
          <p:cNvPr id="25" name="Straight Connector 24">
            <a:extLst>
              <a:ext uri="{FF2B5EF4-FFF2-40B4-BE49-F238E27FC236}">
                <a16:creationId xmlns:a16="http://schemas.microsoft.com/office/drawing/2014/main" id="{AB1FCD5C-43B9-4AAE-B5AD-F07B2D7637BF}"/>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28" descr="Woman with cane">
            <a:extLst>
              <a:ext uri="{FF2B5EF4-FFF2-40B4-BE49-F238E27FC236}">
                <a16:creationId xmlns:a16="http://schemas.microsoft.com/office/drawing/2014/main" id="{87DD79D8-36AC-4854-89BA-E91E5D94598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03082" y="4878846"/>
            <a:ext cx="755703" cy="755703"/>
          </a:xfrm>
          <a:prstGeom prst="rect">
            <a:avLst/>
          </a:prstGeom>
        </p:spPr>
      </p:pic>
      <p:pic>
        <p:nvPicPr>
          <p:cNvPr id="43" name="Graphic 42" descr="Man with cane">
            <a:extLst>
              <a:ext uri="{FF2B5EF4-FFF2-40B4-BE49-F238E27FC236}">
                <a16:creationId xmlns:a16="http://schemas.microsoft.com/office/drawing/2014/main" id="{6FC08197-A07A-4C11-9914-3E0F2D243CB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168789" y="5388485"/>
            <a:ext cx="755703" cy="755703"/>
          </a:xfrm>
          <a:prstGeom prst="rect">
            <a:avLst/>
          </a:prstGeom>
        </p:spPr>
      </p:pic>
      <p:pic>
        <p:nvPicPr>
          <p:cNvPr id="44" name="Graphic 43" descr="Woman">
            <a:extLst>
              <a:ext uri="{FF2B5EF4-FFF2-40B4-BE49-F238E27FC236}">
                <a16:creationId xmlns:a16="http://schemas.microsoft.com/office/drawing/2014/main" id="{D2326154-EDC6-406C-9CF5-D65DCF3DF31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9766150" y="4926641"/>
            <a:ext cx="755703" cy="755703"/>
          </a:xfrm>
          <a:prstGeom prst="rect">
            <a:avLst/>
          </a:prstGeom>
        </p:spPr>
      </p:pic>
      <p:pic>
        <p:nvPicPr>
          <p:cNvPr id="45" name="Graphic 44" descr="Man">
            <a:extLst>
              <a:ext uri="{FF2B5EF4-FFF2-40B4-BE49-F238E27FC236}">
                <a16:creationId xmlns:a16="http://schemas.microsoft.com/office/drawing/2014/main" id="{A5CAF6B5-A502-435A-99D7-54C23FA93F7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03875" y="5024510"/>
            <a:ext cx="755703" cy="755703"/>
          </a:xfrm>
          <a:prstGeom prst="rect">
            <a:avLst/>
          </a:prstGeom>
        </p:spPr>
      </p:pic>
      <p:pic>
        <p:nvPicPr>
          <p:cNvPr id="47" name="Graphic 46" descr="Woman with cane">
            <a:extLst>
              <a:ext uri="{FF2B5EF4-FFF2-40B4-BE49-F238E27FC236}">
                <a16:creationId xmlns:a16="http://schemas.microsoft.com/office/drawing/2014/main" id="{B6406E14-99D1-4082-A34E-46155244736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57944" y="5648949"/>
            <a:ext cx="755703" cy="755703"/>
          </a:xfrm>
          <a:prstGeom prst="rect">
            <a:avLst/>
          </a:prstGeom>
        </p:spPr>
      </p:pic>
      <p:pic>
        <p:nvPicPr>
          <p:cNvPr id="48" name="Graphic 47" descr="Man with cane">
            <a:extLst>
              <a:ext uri="{FF2B5EF4-FFF2-40B4-BE49-F238E27FC236}">
                <a16:creationId xmlns:a16="http://schemas.microsoft.com/office/drawing/2014/main" id="{56F53A29-ABF5-4D4B-AE4F-2CEDD149D5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96248" y="5889609"/>
            <a:ext cx="755703" cy="755703"/>
          </a:xfrm>
          <a:prstGeom prst="rect">
            <a:avLst/>
          </a:prstGeom>
        </p:spPr>
      </p:pic>
      <p:pic>
        <p:nvPicPr>
          <p:cNvPr id="49" name="Graphic 48" descr="Woman">
            <a:extLst>
              <a:ext uri="{FF2B5EF4-FFF2-40B4-BE49-F238E27FC236}">
                <a16:creationId xmlns:a16="http://schemas.microsoft.com/office/drawing/2014/main" id="{F984537D-9014-47D9-ABBE-54AEC239768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11747" y="4743570"/>
            <a:ext cx="755703" cy="755703"/>
          </a:xfrm>
          <a:prstGeom prst="rect">
            <a:avLst/>
          </a:prstGeom>
        </p:spPr>
      </p:pic>
      <p:pic>
        <p:nvPicPr>
          <p:cNvPr id="51" name="Graphic 50" descr="Woman with cane">
            <a:extLst>
              <a:ext uri="{FF2B5EF4-FFF2-40B4-BE49-F238E27FC236}">
                <a16:creationId xmlns:a16="http://schemas.microsoft.com/office/drawing/2014/main" id="{AA1159B4-09F6-4227-BD34-549CAB40F9A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576508" y="4918221"/>
            <a:ext cx="755703" cy="755703"/>
          </a:xfrm>
          <a:prstGeom prst="rect">
            <a:avLst/>
          </a:prstGeom>
        </p:spPr>
      </p:pic>
      <p:pic>
        <p:nvPicPr>
          <p:cNvPr id="52" name="Graphic 51" descr="Man with cane">
            <a:extLst>
              <a:ext uri="{FF2B5EF4-FFF2-40B4-BE49-F238E27FC236}">
                <a16:creationId xmlns:a16="http://schemas.microsoft.com/office/drawing/2014/main" id="{1A44F60C-09FC-4E79-8ECB-614E1E0639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48754" y="6057910"/>
            <a:ext cx="755703" cy="755703"/>
          </a:xfrm>
          <a:prstGeom prst="rect">
            <a:avLst/>
          </a:prstGeom>
        </p:spPr>
      </p:pic>
      <p:pic>
        <p:nvPicPr>
          <p:cNvPr id="59" name="Graphic 58" descr="Woman with cane">
            <a:extLst>
              <a:ext uri="{FF2B5EF4-FFF2-40B4-BE49-F238E27FC236}">
                <a16:creationId xmlns:a16="http://schemas.microsoft.com/office/drawing/2014/main" id="{AB7E3991-6435-401A-9E17-5FFF5A915DF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2504712" y="5601609"/>
            <a:ext cx="755703" cy="755703"/>
          </a:xfrm>
          <a:prstGeom prst="rect">
            <a:avLst/>
          </a:prstGeom>
        </p:spPr>
      </p:pic>
      <p:pic>
        <p:nvPicPr>
          <p:cNvPr id="66" name="Graphic 65" descr="Man">
            <a:extLst>
              <a:ext uri="{FF2B5EF4-FFF2-40B4-BE49-F238E27FC236}">
                <a16:creationId xmlns:a16="http://schemas.microsoft.com/office/drawing/2014/main" id="{5D3561C6-6E25-4159-85A3-6C9A995DBFC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28845" y="5024510"/>
            <a:ext cx="755703" cy="755703"/>
          </a:xfrm>
          <a:prstGeom prst="rect">
            <a:avLst/>
          </a:prstGeom>
        </p:spPr>
      </p:pic>
      <p:pic>
        <p:nvPicPr>
          <p:cNvPr id="67" name="Graphic 66" descr="Woman">
            <a:extLst>
              <a:ext uri="{FF2B5EF4-FFF2-40B4-BE49-F238E27FC236}">
                <a16:creationId xmlns:a16="http://schemas.microsoft.com/office/drawing/2014/main" id="{D4C9B431-F2DC-4D71-AF49-71AE2F1D5BA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26052" y="6004402"/>
            <a:ext cx="755703" cy="755703"/>
          </a:xfrm>
          <a:prstGeom prst="rect">
            <a:avLst/>
          </a:prstGeom>
        </p:spPr>
      </p:pic>
      <p:pic>
        <p:nvPicPr>
          <p:cNvPr id="69" name="Graphic 68" descr="Man with cane">
            <a:extLst>
              <a:ext uri="{FF2B5EF4-FFF2-40B4-BE49-F238E27FC236}">
                <a16:creationId xmlns:a16="http://schemas.microsoft.com/office/drawing/2014/main" id="{793634E6-7415-46DA-9D66-8318D5A23FA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33784" y="5947902"/>
            <a:ext cx="755703" cy="755703"/>
          </a:xfrm>
          <a:prstGeom prst="rect">
            <a:avLst/>
          </a:prstGeom>
        </p:spPr>
      </p:pic>
      <p:pic>
        <p:nvPicPr>
          <p:cNvPr id="71" name="Graphic 70" descr="Medicine">
            <a:extLst>
              <a:ext uri="{FF2B5EF4-FFF2-40B4-BE49-F238E27FC236}">
                <a16:creationId xmlns:a16="http://schemas.microsoft.com/office/drawing/2014/main" id="{11575C5E-71E5-4A7A-9CBC-7B0A231DC2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938283" y="3957001"/>
            <a:ext cx="914400" cy="914400"/>
          </a:xfrm>
          <a:prstGeom prst="rect">
            <a:avLst/>
          </a:prstGeom>
        </p:spPr>
      </p:pic>
      <p:pic>
        <p:nvPicPr>
          <p:cNvPr id="72" name="Graphic 71" descr="Medicine">
            <a:extLst>
              <a:ext uri="{FF2B5EF4-FFF2-40B4-BE49-F238E27FC236}">
                <a16:creationId xmlns:a16="http://schemas.microsoft.com/office/drawing/2014/main" id="{C9DEDEEF-3C58-47A8-9F28-DD834F44B0D0}"/>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7547831" y="3957001"/>
            <a:ext cx="914400" cy="914400"/>
          </a:xfrm>
          <a:prstGeom prst="rect">
            <a:avLst/>
          </a:prstGeom>
        </p:spPr>
      </p:pic>
      <p:grpSp>
        <p:nvGrpSpPr>
          <p:cNvPr id="84" name="Group 83">
            <a:extLst>
              <a:ext uri="{FF2B5EF4-FFF2-40B4-BE49-F238E27FC236}">
                <a16:creationId xmlns:a16="http://schemas.microsoft.com/office/drawing/2014/main" id="{28C2CD48-F77C-4321-B11B-FA42236E5ACD}"/>
              </a:ext>
            </a:extLst>
          </p:cNvPr>
          <p:cNvGrpSpPr/>
          <p:nvPr/>
        </p:nvGrpSpPr>
        <p:grpSpPr>
          <a:xfrm rot="2700000">
            <a:off x="7547831" y="3957001"/>
            <a:ext cx="914400" cy="914400"/>
            <a:chOff x="7547831" y="3957001"/>
            <a:chExt cx="914400" cy="914400"/>
          </a:xfrm>
        </p:grpSpPr>
        <p:cxnSp>
          <p:nvCxnSpPr>
            <p:cNvPr id="75" name="Straight Connector 74">
              <a:extLst>
                <a:ext uri="{FF2B5EF4-FFF2-40B4-BE49-F238E27FC236}">
                  <a16:creationId xmlns:a16="http://schemas.microsoft.com/office/drawing/2014/main" id="{3BB1B2D7-CF89-41C5-9540-240F6EA4FA8A}"/>
                </a:ext>
              </a:extLst>
            </p:cNvPr>
            <p:cNvCxnSpPr>
              <a:cxnSpLocks/>
              <a:stCxn id="72" idx="0"/>
              <a:endCxn id="72" idx="2"/>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5E988F85-95A9-4A44-AD2E-4543D2B7BC5C}"/>
                </a:ext>
              </a:extLst>
            </p:cNvPr>
            <p:cNvCxnSpPr>
              <a:cxnSpLocks/>
              <a:stCxn id="72" idx="1"/>
              <a:endCxn id="72" idx="3"/>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sp>
        <p:nvSpPr>
          <p:cNvPr id="85" name="Rectangle: Rounded Corners 84">
            <a:extLst>
              <a:ext uri="{FF2B5EF4-FFF2-40B4-BE49-F238E27FC236}">
                <a16:creationId xmlns:a16="http://schemas.microsoft.com/office/drawing/2014/main" id="{A877670A-C6A4-42D0-B112-40B64E7E8D08}"/>
              </a:ext>
            </a:extLst>
          </p:cNvPr>
          <p:cNvSpPr/>
          <p:nvPr/>
        </p:nvSpPr>
        <p:spPr>
          <a:xfrm>
            <a:off x="239697" y="4429957"/>
            <a:ext cx="307534" cy="307534"/>
          </a:xfrm>
          <a:prstGeom prst="roundRect">
            <a:avLst/>
          </a:prstGeom>
          <a:solidFill>
            <a:srgbClr val="C0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CD25446E-E999-43E4-A392-C5E8F5C86F75}"/>
              </a:ext>
            </a:extLst>
          </p:cNvPr>
          <p:cNvSpPr/>
          <p:nvPr/>
        </p:nvSpPr>
        <p:spPr>
          <a:xfrm>
            <a:off x="239697" y="4813887"/>
            <a:ext cx="307534" cy="307534"/>
          </a:xfrm>
          <a:prstGeom prst="roundRect">
            <a:avLst/>
          </a:prstGeom>
          <a:solidFill>
            <a:srgbClr val="2B7B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B94A7BC-1FF6-4505-99D0-29AA5BDBDC1A}"/>
              </a:ext>
            </a:extLst>
          </p:cNvPr>
          <p:cNvSpPr txBox="1"/>
          <p:nvPr/>
        </p:nvSpPr>
        <p:spPr>
          <a:xfrm>
            <a:off x="547229" y="4429835"/>
            <a:ext cx="755703" cy="307777"/>
          </a:xfrm>
          <a:prstGeom prst="rect">
            <a:avLst/>
          </a:prstGeom>
          <a:noFill/>
        </p:spPr>
        <p:txBody>
          <a:bodyPr wrap="square" rtlCol="0">
            <a:spAutoFit/>
          </a:bodyPr>
          <a:lstStyle/>
          <a:p>
            <a:r>
              <a:rPr lang="en-US" sz="1400" dirty="0">
                <a:solidFill>
                  <a:srgbClr val="C01616"/>
                </a:solidFill>
              </a:rPr>
              <a:t>Sick</a:t>
            </a:r>
            <a:endParaRPr lang="en-US" dirty="0">
              <a:solidFill>
                <a:srgbClr val="C01616"/>
              </a:solidFill>
            </a:endParaRPr>
          </a:p>
        </p:txBody>
      </p:sp>
      <p:sp>
        <p:nvSpPr>
          <p:cNvPr id="89" name="TextBox 88">
            <a:extLst>
              <a:ext uri="{FF2B5EF4-FFF2-40B4-BE49-F238E27FC236}">
                <a16:creationId xmlns:a16="http://schemas.microsoft.com/office/drawing/2014/main" id="{9B2EF94D-1A9F-4D3A-9C4D-7F978AF76BFB}"/>
              </a:ext>
            </a:extLst>
          </p:cNvPr>
          <p:cNvSpPr txBox="1"/>
          <p:nvPr/>
        </p:nvSpPr>
        <p:spPr>
          <a:xfrm>
            <a:off x="547230" y="4812649"/>
            <a:ext cx="755703" cy="307777"/>
          </a:xfrm>
          <a:prstGeom prst="rect">
            <a:avLst/>
          </a:prstGeom>
          <a:noFill/>
        </p:spPr>
        <p:txBody>
          <a:bodyPr wrap="square" rtlCol="0">
            <a:spAutoFit/>
          </a:bodyPr>
          <a:lstStyle/>
          <a:p>
            <a:r>
              <a:rPr lang="en-US" sz="1400" dirty="0">
                <a:solidFill>
                  <a:srgbClr val="2B7B27"/>
                </a:solidFill>
              </a:rPr>
              <a:t>Healthy</a:t>
            </a:r>
            <a:endParaRPr lang="en-US" dirty="0">
              <a:solidFill>
                <a:srgbClr val="2B7B27"/>
              </a:solidFill>
            </a:endParaRPr>
          </a:p>
        </p:txBody>
      </p:sp>
    </p:spTree>
    <p:extLst>
      <p:ext uri="{BB962C8B-B14F-4D97-AF65-F5344CB8AC3E}">
        <p14:creationId xmlns:p14="http://schemas.microsoft.com/office/powerpoint/2010/main" val="158033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85" grpId="0" animBg="1"/>
      <p:bldP spid="86" grpId="0" animBg="1"/>
      <p:bldP spid="87" grpId="0"/>
      <p:bldP spid="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sp>
        <p:nvSpPr>
          <p:cNvPr id="12" name="Content Placeholder 11">
            <a:extLst>
              <a:ext uri="{FF2B5EF4-FFF2-40B4-BE49-F238E27FC236}">
                <a16:creationId xmlns:a16="http://schemas.microsoft.com/office/drawing/2014/main" id="{27184F8B-375B-43F7-9681-28AA089B395B}"/>
              </a:ext>
            </a:extLst>
          </p:cNvPr>
          <p:cNvSpPr>
            <a:spLocks noGrp="1"/>
          </p:cNvSpPr>
          <p:nvPr>
            <p:ph idx="1"/>
          </p:nvPr>
        </p:nvSpPr>
        <p:spPr/>
        <p:txBody>
          <a:bodyPr/>
          <a:lstStyle/>
          <a:p>
            <a:r>
              <a:rPr lang="en-US" dirty="0"/>
              <a:t>A very popular and intuitive method for adjustment:</a:t>
            </a:r>
          </a:p>
          <a:p>
            <a:pPr lvl="1"/>
            <a:r>
              <a:rPr lang="en-US" dirty="0"/>
              <a:t>For each treated unit find the control most similar to it.</a:t>
            </a:r>
          </a:p>
        </p:txBody>
      </p:sp>
      <p:pic>
        <p:nvPicPr>
          <p:cNvPr id="17" name="Graphic 16" descr="Man with cane">
            <a:extLst>
              <a:ext uri="{FF2B5EF4-FFF2-40B4-BE49-F238E27FC236}">
                <a16:creationId xmlns:a16="http://schemas.microsoft.com/office/drawing/2014/main" id="{71D203DB-B9CB-4A89-A580-2DE96ABB23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23135" y="5570051"/>
            <a:ext cx="755703" cy="755703"/>
          </a:xfrm>
          <a:prstGeom prst="rect">
            <a:avLst/>
          </a:prstGeom>
        </p:spPr>
      </p:pic>
      <p:pic>
        <p:nvPicPr>
          <p:cNvPr id="19" name="Graphic 18" descr="Woman">
            <a:extLst>
              <a:ext uri="{FF2B5EF4-FFF2-40B4-BE49-F238E27FC236}">
                <a16:creationId xmlns:a16="http://schemas.microsoft.com/office/drawing/2014/main" id="{9DE678AF-D018-4A5D-8951-9E6E8C87422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16211" y="5781959"/>
            <a:ext cx="755703" cy="755703"/>
          </a:xfrm>
          <a:prstGeom prst="rect">
            <a:avLst/>
          </a:prstGeom>
        </p:spPr>
      </p:pic>
      <p:pic>
        <p:nvPicPr>
          <p:cNvPr id="21" name="Graphic 20" descr="Man">
            <a:extLst>
              <a:ext uri="{FF2B5EF4-FFF2-40B4-BE49-F238E27FC236}">
                <a16:creationId xmlns:a16="http://schemas.microsoft.com/office/drawing/2014/main" id="{76B9A692-3320-46EA-A8BA-45A616792A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0845" y="4492623"/>
            <a:ext cx="755703" cy="755703"/>
          </a:xfrm>
          <a:prstGeom prst="rect">
            <a:avLst/>
          </a:prstGeom>
        </p:spPr>
      </p:pic>
      <p:cxnSp>
        <p:nvCxnSpPr>
          <p:cNvPr id="25" name="Straight Connector 24">
            <a:extLst>
              <a:ext uri="{FF2B5EF4-FFF2-40B4-BE49-F238E27FC236}">
                <a16:creationId xmlns:a16="http://schemas.microsoft.com/office/drawing/2014/main" id="{AB1FCD5C-43B9-4AAE-B5AD-F07B2D7637BF}"/>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Graphic 28" descr="Woman with cane">
            <a:extLst>
              <a:ext uri="{FF2B5EF4-FFF2-40B4-BE49-F238E27FC236}">
                <a16:creationId xmlns:a16="http://schemas.microsoft.com/office/drawing/2014/main" id="{87DD79D8-36AC-4854-89BA-E91E5D94598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03082" y="4878846"/>
            <a:ext cx="755703" cy="755703"/>
          </a:xfrm>
          <a:prstGeom prst="rect">
            <a:avLst/>
          </a:prstGeom>
        </p:spPr>
      </p:pic>
      <p:pic>
        <p:nvPicPr>
          <p:cNvPr id="43" name="Graphic 42" descr="Man with cane">
            <a:extLst>
              <a:ext uri="{FF2B5EF4-FFF2-40B4-BE49-F238E27FC236}">
                <a16:creationId xmlns:a16="http://schemas.microsoft.com/office/drawing/2014/main" id="{6FC08197-A07A-4C11-9914-3E0F2D243C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68789" y="5388485"/>
            <a:ext cx="755703" cy="755703"/>
          </a:xfrm>
          <a:prstGeom prst="rect">
            <a:avLst/>
          </a:prstGeom>
        </p:spPr>
      </p:pic>
      <p:pic>
        <p:nvPicPr>
          <p:cNvPr id="44" name="Graphic 43" descr="Woman">
            <a:extLst>
              <a:ext uri="{FF2B5EF4-FFF2-40B4-BE49-F238E27FC236}">
                <a16:creationId xmlns:a16="http://schemas.microsoft.com/office/drawing/2014/main" id="{D2326154-EDC6-406C-9CF5-D65DCF3DF31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74364" y="6026800"/>
            <a:ext cx="755703" cy="755703"/>
          </a:xfrm>
          <a:prstGeom prst="rect">
            <a:avLst/>
          </a:prstGeom>
        </p:spPr>
      </p:pic>
      <p:pic>
        <p:nvPicPr>
          <p:cNvPr id="45" name="Graphic 44" descr="Man">
            <a:extLst>
              <a:ext uri="{FF2B5EF4-FFF2-40B4-BE49-F238E27FC236}">
                <a16:creationId xmlns:a16="http://schemas.microsoft.com/office/drawing/2014/main" id="{A5CAF6B5-A502-435A-99D7-54C23FA93F7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3875" y="5024510"/>
            <a:ext cx="755703" cy="755703"/>
          </a:xfrm>
          <a:prstGeom prst="rect">
            <a:avLst/>
          </a:prstGeom>
        </p:spPr>
      </p:pic>
      <p:pic>
        <p:nvPicPr>
          <p:cNvPr id="47" name="Graphic 46" descr="Woman with cane">
            <a:extLst>
              <a:ext uri="{FF2B5EF4-FFF2-40B4-BE49-F238E27FC236}">
                <a16:creationId xmlns:a16="http://schemas.microsoft.com/office/drawing/2014/main" id="{B6406E14-99D1-4082-A34E-4615524473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57944" y="5648949"/>
            <a:ext cx="755703" cy="755703"/>
          </a:xfrm>
          <a:prstGeom prst="rect">
            <a:avLst/>
          </a:prstGeom>
        </p:spPr>
      </p:pic>
      <p:pic>
        <p:nvPicPr>
          <p:cNvPr id="48" name="Graphic 47" descr="Man with cane">
            <a:extLst>
              <a:ext uri="{FF2B5EF4-FFF2-40B4-BE49-F238E27FC236}">
                <a16:creationId xmlns:a16="http://schemas.microsoft.com/office/drawing/2014/main" id="{56F53A29-ABF5-4D4B-AE4F-2CEDD149D5B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6248" y="5889609"/>
            <a:ext cx="755703" cy="755703"/>
          </a:xfrm>
          <a:prstGeom prst="rect">
            <a:avLst/>
          </a:prstGeom>
        </p:spPr>
      </p:pic>
      <p:pic>
        <p:nvPicPr>
          <p:cNvPr id="49" name="Graphic 48" descr="Woman">
            <a:extLst>
              <a:ext uri="{FF2B5EF4-FFF2-40B4-BE49-F238E27FC236}">
                <a16:creationId xmlns:a16="http://schemas.microsoft.com/office/drawing/2014/main" id="{F984537D-9014-47D9-ABBE-54AEC23976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311747" y="4743570"/>
            <a:ext cx="755703" cy="755703"/>
          </a:xfrm>
          <a:prstGeom prst="rect">
            <a:avLst/>
          </a:prstGeom>
        </p:spPr>
      </p:pic>
      <p:pic>
        <p:nvPicPr>
          <p:cNvPr id="51" name="Graphic 50" descr="Woman with cane">
            <a:extLst>
              <a:ext uri="{FF2B5EF4-FFF2-40B4-BE49-F238E27FC236}">
                <a16:creationId xmlns:a16="http://schemas.microsoft.com/office/drawing/2014/main" id="{AA1159B4-09F6-4227-BD34-549CAB40F9A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63940" y="5217799"/>
            <a:ext cx="755703" cy="755703"/>
          </a:xfrm>
          <a:prstGeom prst="rect">
            <a:avLst/>
          </a:prstGeom>
        </p:spPr>
      </p:pic>
      <p:pic>
        <p:nvPicPr>
          <p:cNvPr id="52" name="Graphic 51" descr="Man with cane">
            <a:extLst>
              <a:ext uri="{FF2B5EF4-FFF2-40B4-BE49-F238E27FC236}">
                <a16:creationId xmlns:a16="http://schemas.microsoft.com/office/drawing/2014/main" id="{1A44F60C-09FC-4E79-8ECB-614E1E0639C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98635" y="3849001"/>
            <a:ext cx="755703" cy="755703"/>
          </a:xfrm>
          <a:prstGeom prst="rect">
            <a:avLst/>
          </a:prstGeom>
        </p:spPr>
      </p:pic>
      <p:pic>
        <p:nvPicPr>
          <p:cNvPr id="59" name="Graphic 58" descr="Woman with cane">
            <a:extLst>
              <a:ext uri="{FF2B5EF4-FFF2-40B4-BE49-F238E27FC236}">
                <a16:creationId xmlns:a16="http://schemas.microsoft.com/office/drawing/2014/main" id="{AB7E3991-6435-401A-9E17-5FFF5A915DF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55029" y="5223551"/>
            <a:ext cx="755703" cy="755703"/>
          </a:xfrm>
          <a:prstGeom prst="rect">
            <a:avLst/>
          </a:prstGeom>
        </p:spPr>
      </p:pic>
      <p:pic>
        <p:nvPicPr>
          <p:cNvPr id="66" name="Graphic 65" descr="Man">
            <a:extLst>
              <a:ext uri="{FF2B5EF4-FFF2-40B4-BE49-F238E27FC236}">
                <a16:creationId xmlns:a16="http://schemas.microsoft.com/office/drawing/2014/main" id="{5D3561C6-6E25-4159-85A3-6C9A995DBFC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473476" y="4493549"/>
            <a:ext cx="755703" cy="755703"/>
          </a:xfrm>
          <a:prstGeom prst="rect">
            <a:avLst/>
          </a:prstGeom>
        </p:spPr>
      </p:pic>
      <p:pic>
        <p:nvPicPr>
          <p:cNvPr id="67" name="Graphic 66" descr="Woman">
            <a:extLst>
              <a:ext uri="{FF2B5EF4-FFF2-40B4-BE49-F238E27FC236}">
                <a16:creationId xmlns:a16="http://schemas.microsoft.com/office/drawing/2014/main" id="{D4C9B431-F2DC-4D71-AF49-71AE2F1D5BA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71025" y="5995583"/>
            <a:ext cx="755703" cy="755703"/>
          </a:xfrm>
          <a:prstGeom prst="rect">
            <a:avLst/>
          </a:prstGeom>
        </p:spPr>
      </p:pic>
      <p:pic>
        <p:nvPicPr>
          <p:cNvPr id="69" name="Graphic 68" descr="Man with cane">
            <a:extLst>
              <a:ext uri="{FF2B5EF4-FFF2-40B4-BE49-F238E27FC236}">
                <a16:creationId xmlns:a16="http://schemas.microsoft.com/office/drawing/2014/main" id="{793634E6-7415-46DA-9D66-8318D5A23FAC}"/>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356058" y="3825446"/>
            <a:ext cx="755703" cy="755703"/>
          </a:xfrm>
          <a:prstGeom prst="rect">
            <a:avLst/>
          </a:prstGeom>
        </p:spPr>
      </p:pic>
      <p:pic>
        <p:nvPicPr>
          <p:cNvPr id="71" name="Graphic 70" descr="Medicine">
            <a:extLst>
              <a:ext uri="{FF2B5EF4-FFF2-40B4-BE49-F238E27FC236}">
                <a16:creationId xmlns:a16="http://schemas.microsoft.com/office/drawing/2014/main" id="{11575C5E-71E5-4A7A-9CBC-7B0A231DC27F}"/>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938283" y="3957001"/>
            <a:ext cx="914400" cy="914400"/>
          </a:xfrm>
          <a:prstGeom prst="rect">
            <a:avLst/>
          </a:prstGeom>
        </p:spPr>
      </p:pic>
      <p:pic>
        <p:nvPicPr>
          <p:cNvPr id="72" name="Graphic 71" descr="Medicine">
            <a:extLst>
              <a:ext uri="{FF2B5EF4-FFF2-40B4-BE49-F238E27FC236}">
                <a16:creationId xmlns:a16="http://schemas.microsoft.com/office/drawing/2014/main" id="{C9DEDEEF-3C58-47A8-9F28-DD834F44B0D0}"/>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547831" y="3957001"/>
            <a:ext cx="914400" cy="914400"/>
          </a:xfrm>
          <a:prstGeom prst="rect">
            <a:avLst/>
          </a:prstGeom>
        </p:spPr>
      </p:pic>
      <p:grpSp>
        <p:nvGrpSpPr>
          <p:cNvPr id="84" name="Group 83">
            <a:extLst>
              <a:ext uri="{FF2B5EF4-FFF2-40B4-BE49-F238E27FC236}">
                <a16:creationId xmlns:a16="http://schemas.microsoft.com/office/drawing/2014/main" id="{28C2CD48-F77C-4321-B11B-FA42236E5ACD}"/>
              </a:ext>
            </a:extLst>
          </p:cNvPr>
          <p:cNvGrpSpPr/>
          <p:nvPr/>
        </p:nvGrpSpPr>
        <p:grpSpPr>
          <a:xfrm rot="2700000">
            <a:off x="7547831" y="3957001"/>
            <a:ext cx="914400" cy="914400"/>
            <a:chOff x="7547831" y="3957001"/>
            <a:chExt cx="914400" cy="914400"/>
          </a:xfrm>
        </p:grpSpPr>
        <p:cxnSp>
          <p:nvCxnSpPr>
            <p:cNvPr id="75" name="Straight Connector 74">
              <a:extLst>
                <a:ext uri="{FF2B5EF4-FFF2-40B4-BE49-F238E27FC236}">
                  <a16:creationId xmlns:a16="http://schemas.microsoft.com/office/drawing/2014/main" id="{3BB1B2D7-CF89-41C5-9540-240F6EA4FA8A}"/>
                </a:ext>
              </a:extLst>
            </p:cNvPr>
            <p:cNvCxnSpPr>
              <a:cxnSpLocks/>
              <a:stCxn id="72" idx="0"/>
              <a:endCxn id="72" idx="2"/>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78" name="Straight Connector 77">
              <a:extLst>
                <a:ext uri="{FF2B5EF4-FFF2-40B4-BE49-F238E27FC236}">
                  <a16:creationId xmlns:a16="http://schemas.microsoft.com/office/drawing/2014/main" id="{5E988F85-95A9-4A44-AD2E-4543D2B7BC5C}"/>
                </a:ext>
              </a:extLst>
            </p:cNvPr>
            <p:cNvCxnSpPr>
              <a:cxnSpLocks/>
              <a:stCxn id="72" idx="1"/>
              <a:endCxn id="72" idx="3"/>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sp>
        <p:nvSpPr>
          <p:cNvPr id="31" name="Rectangle: Rounded Corners 30">
            <a:extLst>
              <a:ext uri="{FF2B5EF4-FFF2-40B4-BE49-F238E27FC236}">
                <a16:creationId xmlns:a16="http://schemas.microsoft.com/office/drawing/2014/main" id="{EFE51C83-4C84-40D1-B113-2D1CF767E4FD}"/>
              </a:ext>
            </a:extLst>
          </p:cNvPr>
          <p:cNvSpPr/>
          <p:nvPr/>
        </p:nvSpPr>
        <p:spPr>
          <a:xfrm>
            <a:off x="239697" y="4429957"/>
            <a:ext cx="307534" cy="307534"/>
          </a:xfrm>
          <a:prstGeom prst="roundRect">
            <a:avLst/>
          </a:prstGeom>
          <a:solidFill>
            <a:srgbClr val="C01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6F1ED3C-08D9-4943-A186-97F12990AA3C}"/>
              </a:ext>
            </a:extLst>
          </p:cNvPr>
          <p:cNvSpPr/>
          <p:nvPr/>
        </p:nvSpPr>
        <p:spPr>
          <a:xfrm>
            <a:off x="239697" y="4813887"/>
            <a:ext cx="307534" cy="307534"/>
          </a:xfrm>
          <a:prstGeom prst="roundRect">
            <a:avLst/>
          </a:prstGeom>
          <a:solidFill>
            <a:srgbClr val="2B7B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11AC1786-D065-4468-B4E5-5A736105D426}"/>
              </a:ext>
            </a:extLst>
          </p:cNvPr>
          <p:cNvSpPr txBox="1"/>
          <p:nvPr/>
        </p:nvSpPr>
        <p:spPr>
          <a:xfrm>
            <a:off x="547230" y="4812649"/>
            <a:ext cx="755703" cy="307777"/>
          </a:xfrm>
          <a:prstGeom prst="rect">
            <a:avLst/>
          </a:prstGeom>
          <a:noFill/>
        </p:spPr>
        <p:txBody>
          <a:bodyPr wrap="square" rtlCol="0">
            <a:spAutoFit/>
          </a:bodyPr>
          <a:lstStyle/>
          <a:p>
            <a:r>
              <a:rPr lang="en-US" sz="1400" dirty="0">
                <a:solidFill>
                  <a:srgbClr val="2B7B27"/>
                </a:solidFill>
              </a:rPr>
              <a:t>Healthy</a:t>
            </a:r>
            <a:endParaRPr lang="en-US" dirty="0">
              <a:solidFill>
                <a:srgbClr val="2B7B27"/>
              </a:solidFill>
            </a:endParaRPr>
          </a:p>
        </p:txBody>
      </p:sp>
      <p:sp>
        <p:nvSpPr>
          <p:cNvPr id="35" name="TextBox 34">
            <a:extLst>
              <a:ext uri="{FF2B5EF4-FFF2-40B4-BE49-F238E27FC236}">
                <a16:creationId xmlns:a16="http://schemas.microsoft.com/office/drawing/2014/main" id="{A9507796-CB91-4665-BFF4-7ABEF58E78E3}"/>
              </a:ext>
            </a:extLst>
          </p:cNvPr>
          <p:cNvSpPr txBox="1"/>
          <p:nvPr/>
        </p:nvSpPr>
        <p:spPr>
          <a:xfrm>
            <a:off x="547229" y="4429835"/>
            <a:ext cx="755703" cy="307777"/>
          </a:xfrm>
          <a:prstGeom prst="rect">
            <a:avLst/>
          </a:prstGeom>
          <a:noFill/>
        </p:spPr>
        <p:txBody>
          <a:bodyPr wrap="square" rtlCol="0">
            <a:spAutoFit/>
          </a:bodyPr>
          <a:lstStyle/>
          <a:p>
            <a:r>
              <a:rPr lang="en-US" sz="1400" dirty="0">
                <a:solidFill>
                  <a:srgbClr val="C01616"/>
                </a:solidFill>
              </a:rPr>
              <a:t>Sick</a:t>
            </a:r>
            <a:endParaRPr lang="en-US" dirty="0">
              <a:solidFill>
                <a:srgbClr val="C01616"/>
              </a:solidFill>
            </a:endParaRPr>
          </a:p>
        </p:txBody>
      </p:sp>
      <p:pic>
        <p:nvPicPr>
          <p:cNvPr id="36" name="Content Placeholder 10" descr="Logo, icon&#10;&#10;Description automatically generated">
            <a:extLst>
              <a:ext uri="{FF2B5EF4-FFF2-40B4-BE49-F238E27FC236}">
                <a16:creationId xmlns:a16="http://schemas.microsoft.com/office/drawing/2014/main" id="{1281BA65-0726-4507-A81D-FF2CBACA4517}"/>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Tree>
    <p:extLst>
      <p:ext uri="{BB962C8B-B14F-4D97-AF65-F5344CB8AC3E}">
        <p14:creationId xmlns:p14="http://schemas.microsoft.com/office/powerpoint/2010/main" val="89330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12" name="Content Placeholder 11">
            <a:extLst>
              <a:ext uri="{FF2B5EF4-FFF2-40B4-BE49-F238E27FC236}">
                <a16:creationId xmlns:a16="http://schemas.microsoft.com/office/drawing/2014/main" id="{27184F8B-375B-43F7-9681-28AA089B395B}"/>
              </a:ext>
            </a:extLst>
          </p:cNvPr>
          <p:cNvSpPr>
            <a:spLocks noGrp="1"/>
          </p:cNvSpPr>
          <p:nvPr>
            <p:ph idx="1"/>
          </p:nvPr>
        </p:nvSpPr>
        <p:spPr/>
        <p:txBody>
          <a:bodyPr/>
          <a:lstStyle/>
          <a:p>
            <a:pPr>
              <a:spcBef>
                <a:spcPts val="2400"/>
              </a:spcBef>
            </a:pPr>
            <a:r>
              <a:rPr lang="en-US" dirty="0"/>
              <a:t>Using matching as</a:t>
            </a:r>
          </a:p>
          <a:p>
            <a:pPr lvl="1"/>
            <a:r>
              <a:rPr lang="en-US" b="1" dirty="0"/>
              <a:t>a potential outcome prediction model</a:t>
            </a:r>
          </a:p>
        </p:txBody>
      </p:sp>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547831" y="3957001"/>
            <a:ext cx="914400" cy="914400"/>
          </a:xfrm>
          <a:prstGeom prst="rect">
            <a:avLst/>
          </a:prstGeom>
        </p:spPr>
      </p:pic>
      <p:sp>
        <p:nvSpPr>
          <p:cNvPr id="29" name="Speech Bubble: Oval 28">
            <a:extLst>
              <a:ext uri="{FF2B5EF4-FFF2-40B4-BE49-F238E27FC236}">
                <a16:creationId xmlns:a16="http://schemas.microsoft.com/office/drawing/2014/main" id="{DED4F6C1-D04E-466E-B9CB-29592769115A}"/>
              </a:ext>
            </a:extLst>
          </p:cNvPr>
          <p:cNvSpPr/>
          <p:nvPr/>
        </p:nvSpPr>
        <p:spPr>
          <a:xfrm flipH="1">
            <a:off x="3355344" y="4089309"/>
            <a:ext cx="2208754" cy="1119613"/>
          </a:xfrm>
          <a:prstGeom prst="wedgeEllipseCallout">
            <a:avLst>
              <a:gd name="adj1" fmla="val -51780"/>
              <a:gd name="adj2" fmla="val 59329"/>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Nova Cond XBd" panose="020B0A06020104020203" pitchFamily="34" charset="0"/>
              </a:rPr>
              <a:t>My counterfactual outcome is sick!</a:t>
            </a:r>
          </a:p>
        </p:txBody>
      </p:sp>
      <p:pic>
        <p:nvPicPr>
          <p:cNvPr id="30" name="Graphic 29" descr="Man with cane">
            <a:extLst>
              <a:ext uri="{FF2B5EF4-FFF2-40B4-BE49-F238E27FC236}">
                <a16:creationId xmlns:a16="http://schemas.microsoft.com/office/drawing/2014/main" id="{4AC12D0F-6615-42DB-8AE2-B0A7B9EDDCB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323135" y="5570051"/>
            <a:ext cx="755703" cy="755703"/>
          </a:xfrm>
          <a:prstGeom prst="rect">
            <a:avLst/>
          </a:prstGeom>
        </p:spPr>
      </p:pic>
      <p:pic>
        <p:nvPicPr>
          <p:cNvPr id="31" name="Graphic 30" descr="Woman">
            <a:extLst>
              <a:ext uri="{FF2B5EF4-FFF2-40B4-BE49-F238E27FC236}">
                <a16:creationId xmlns:a16="http://schemas.microsoft.com/office/drawing/2014/main" id="{D99D3C02-B982-43FC-8A68-A5D4C75E558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16211" y="5781959"/>
            <a:ext cx="755703" cy="755703"/>
          </a:xfrm>
          <a:prstGeom prst="rect">
            <a:avLst/>
          </a:prstGeom>
        </p:spPr>
      </p:pic>
      <p:pic>
        <p:nvPicPr>
          <p:cNvPr id="32" name="Graphic 31" descr="Woman with cane">
            <a:extLst>
              <a:ext uri="{FF2B5EF4-FFF2-40B4-BE49-F238E27FC236}">
                <a16:creationId xmlns:a16="http://schemas.microsoft.com/office/drawing/2014/main" id="{D50FFC0C-C63D-473A-86CE-E31F72317C2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903082" y="4878846"/>
            <a:ext cx="755703" cy="755703"/>
          </a:xfrm>
          <a:prstGeom prst="rect">
            <a:avLst/>
          </a:prstGeom>
        </p:spPr>
      </p:pic>
      <p:pic>
        <p:nvPicPr>
          <p:cNvPr id="33" name="Graphic 32" descr="Man with cane">
            <a:extLst>
              <a:ext uri="{FF2B5EF4-FFF2-40B4-BE49-F238E27FC236}">
                <a16:creationId xmlns:a16="http://schemas.microsoft.com/office/drawing/2014/main" id="{880FAC71-673F-4A3B-B154-44CEA900429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168789" y="5388485"/>
            <a:ext cx="755703" cy="755703"/>
          </a:xfrm>
          <a:prstGeom prst="rect">
            <a:avLst/>
          </a:prstGeom>
        </p:spPr>
      </p:pic>
      <p:pic>
        <p:nvPicPr>
          <p:cNvPr id="34" name="Graphic 33" descr="Man">
            <a:extLst>
              <a:ext uri="{FF2B5EF4-FFF2-40B4-BE49-F238E27FC236}">
                <a16:creationId xmlns:a16="http://schemas.microsoft.com/office/drawing/2014/main" id="{2EF42F9F-B853-49E6-A4B2-3BA22CE1434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8803875" y="5024510"/>
            <a:ext cx="755703" cy="755703"/>
          </a:xfrm>
          <a:prstGeom prst="rect">
            <a:avLst/>
          </a:prstGeom>
        </p:spPr>
      </p:pic>
      <p:pic>
        <p:nvPicPr>
          <p:cNvPr id="35" name="Graphic 34" descr="Woman with cane">
            <a:extLst>
              <a:ext uri="{FF2B5EF4-FFF2-40B4-BE49-F238E27FC236}">
                <a16:creationId xmlns:a16="http://schemas.microsoft.com/office/drawing/2014/main" id="{8337178E-00D4-4018-A3C0-F2371FC2680D}"/>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8457944" y="5648949"/>
            <a:ext cx="755703" cy="755703"/>
          </a:xfrm>
          <a:prstGeom prst="rect">
            <a:avLst/>
          </a:prstGeom>
        </p:spPr>
      </p:pic>
      <p:pic>
        <p:nvPicPr>
          <p:cNvPr id="36" name="Graphic 35" descr="Man with cane">
            <a:extLst>
              <a:ext uri="{FF2B5EF4-FFF2-40B4-BE49-F238E27FC236}">
                <a16:creationId xmlns:a16="http://schemas.microsoft.com/office/drawing/2014/main" id="{04EDAD5F-4C16-4055-A6BE-250623BCAAD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896248" y="5889609"/>
            <a:ext cx="755703" cy="755703"/>
          </a:xfrm>
          <a:prstGeom prst="rect">
            <a:avLst/>
          </a:prstGeom>
        </p:spPr>
      </p:pic>
      <p:pic>
        <p:nvPicPr>
          <p:cNvPr id="37" name="Graphic 36" descr="Woman">
            <a:extLst>
              <a:ext uri="{FF2B5EF4-FFF2-40B4-BE49-F238E27FC236}">
                <a16:creationId xmlns:a16="http://schemas.microsoft.com/office/drawing/2014/main" id="{050729B9-EFD2-49CB-8BF5-360430A8F0C9}"/>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311747" y="4743570"/>
            <a:ext cx="755703" cy="755703"/>
          </a:xfrm>
          <a:prstGeom prst="rect">
            <a:avLst/>
          </a:prstGeom>
        </p:spPr>
      </p:pic>
      <p:grpSp>
        <p:nvGrpSpPr>
          <p:cNvPr id="42" name="Group 41">
            <a:extLst>
              <a:ext uri="{FF2B5EF4-FFF2-40B4-BE49-F238E27FC236}">
                <a16:creationId xmlns:a16="http://schemas.microsoft.com/office/drawing/2014/main" id="{490E7A7D-9867-4243-B860-362354AF8C1E}"/>
              </a:ext>
            </a:extLst>
          </p:cNvPr>
          <p:cNvGrpSpPr/>
          <p:nvPr/>
        </p:nvGrpSpPr>
        <p:grpSpPr>
          <a:xfrm rot="2700000">
            <a:off x="7546827" y="3959737"/>
            <a:ext cx="914400" cy="914400"/>
            <a:chOff x="7547831" y="3957001"/>
            <a:chExt cx="914400" cy="914400"/>
          </a:xfrm>
        </p:grpSpPr>
        <p:cxnSp>
          <p:nvCxnSpPr>
            <p:cNvPr id="43" name="Straight Connector 42">
              <a:extLst>
                <a:ext uri="{FF2B5EF4-FFF2-40B4-BE49-F238E27FC236}">
                  <a16:creationId xmlns:a16="http://schemas.microsoft.com/office/drawing/2014/main" id="{E28B4BC8-8E02-4EE9-AA26-65DA55D49C30}"/>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5D668758-9693-420B-96D8-837109BBA811}"/>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sp>
        <p:nvSpPr>
          <p:cNvPr id="3" name="Speech Bubble: Oval 2">
            <a:extLst>
              <a:ext uri="{FF2B5EF4-FFF2-40B4-BE49-F238E27FC236}">
                <a16:creationId xmlns:a16="http://schemas.microsoft.com/office/drawing/2014/main" id="{F53434EF-263D-471D-AB63-2E01C2AEDFA6}"/>
              </a:ext>
            </a:extLst>
          </p:cNvPr>
          <p:cNvSpPr/>
          <p:nvPr/>
        </p:nvSpPr>
        <p:spPr>
          <a:xfrm>
            <a:off x="6300510" y="4414201"/>
            <a:ext cx="1519903" cy="886258"/>
          </a:xfrm>
          <a:prstGeom prst="wedgeEllipseCallout">
            <a:avLst>
              <a:gd name="adj1" fmla="val -37772"/>
              <a:gd name="adj2" fmla="val 52483"/>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Nova Cond XBd" panose="020B0A06020104020203" pitchFamily="34" charset="0"/>
              </a:rPr>
              <a:t>My outcome is sick!</a:t>
            </a:r>
          </a:p>
        </p:txBody>
      </p:sp>
      <p:pic>
        <p:nvPicPr>
          <p:cNvPr id="45" name="Content Placeholder 10" descr="Logo, icon&#10;&#10;Description automatically generated">
            <a:extLst>
              <a:ext uri="{FF2B5EF4-FFF2-40B4-BE49-F238E27FC236}">
                <a16:creationId xmlns:a16="http://schemas.microsoft.com/office/drawing/2014/main" id="{DE5E5ADD-1253-49D0-9635-5E6958CD5B6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Tree>
    <p:extLst>
      <p:ext uri="{BB962C8B-B14F-4D97-AF65-F5344CB8AC3E}">
        <p14:creationId xmlns:p14="http://schemas.microsoft.com/office/powerpoint/2010/main" val="181213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phic 30" descr="Man with cane">
            <a:extLst>
              <a:ext uri="{FF2B5EF4-FFF2-40B4-BE49-F238E27FC236}">
                <a16:creationId xmlns:a16="http://schemas.microsoft.com/office/drawing/2014/main" id="{AAC12669-3A6D-4D36-AC8E-824009AAD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23135" y="5570051"/>
            <a:ext cx="755703" cy="755703"/>
          </a:xfrm>
          <a:prstGeom prst="rect">
            <a:avLst/>
          </a:prstGeom>
        </p:spPr>
      </p:pic>
      <p:pic>
        <p:nvPicPr>
          <p:cNvPr id="32" name="Graphic 31" descr="Woman">
            <a:extLst>
              <a:ext uri="{FF2B5EF4-FFF2-40B4-BE49-F238E27FC236}">
                <a16:creationId xmlns:a16="http://schemas.microsoft.com/office/drawing/2014/main" id="{FB48C012-1A1C-4C2E-8870-AFE8B28811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6211" y="5781959"/>
            <a:ext cx="755703" cy="755703"/>
          </a:xfrm>
          <a:prstGeom prst="rect">
            <a:avLst/>
          </a:prstGeom>
        </p:spPr>
      </p:pic>
      <p:pic>
        <p:nvPicPr>
          <p:cNvPr id="33" name="Graphic 32" descr="Woman with cane">
            <a:extLst>
              <a:ext uri="{FF2B5EF4-FFF2-40B4-BE49-F238E27FC236}">
                <a16:creationId xmlns:a16="http://schemas.microsoft.com/office/drawing/2014/main" id="{98AF4629-6A9D-47D4-9B00-E7699CAAF3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3082" y="4878846"/>
            <a:ext cx="755703" cy="755703"/>
          </a:xfrm>
          <a:prstGeom prst="rect">
            <a:avLst/>
          </a:prstGeom>
        </p:spPr>
      </p:pic>
      <p:pic>
        <p:nvPicPr>
          <p:cNvPr id="34" name="Graphic 33" descr="Man with cane">
            <a:extLst>
              <a:ext uri="{FF2B5EF4-FFF2-40B4-BE49-F238E27FC236}">
                <a16:creationId xmlns:a16="http://schemas.microsoft.com/office/drawing/2014/main" id="{C1ADEF49-A639-4BA4-90C2-6A28FE2C2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168789" y="5388485"/>
            <a:ext cx="755703" cy="755703"/>
          </a:xfrm>
          <a:prstGeom prst="rect">
            <a:avLst/>
          </a:prstGeom>
        </p:spPr>
      </p:pic>
      <p:pic>
        <p:nvPicPr>
          <p:cNvPr id="35" name="Graphic 34" descr="Man">
            <a:extLst>
              <a:ext uri="{FF2B5EF4-FFF2-40B4-BE49-F238E27FC236}">
                <a16:creationId xmlns:a16="http://schemas.microsoft.com/office/drawing/2014/main" id="{783721D9-4105-48DA-8A26-7A969E03295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803875" y="5024510"/>
            <a:ext cx="755703" cy="755703"/>
          </a:xfrm>
          <a:prstGeom prst="rect">
            <a:avLst/>
          </a:prstGeom>
        </p:spPr>
      </p:pic>
      <p:pic>
        <p:nvPicPr>
          <p:cNvPr id="36" name="Graphic 35" descr="Woman with cane">
            <a:extLst>
              <a:ext uri="{FF2B5EF4-FFF2-40B4-BE49-F238E27FC236}">
                <a16:creationId xmlns:a16="http://schemas.microsoft.com/office/drawing/2014/main" id="{340B6606-411E-4142-AB1C-0F063F002D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57944" y="5648949"/>
            <a:ext cx="755703" cy="755703"/>
          </a:xfrm>
          <a:prstGeom prst="rect">
            <a:avLst/>
          </a:prstGeom>
        </p:spPr>
      </p:pic>
      <p:pic>
        <p:nvPicPr>
          <p:cNvPr id="37" name="Graphic 36" descr="Man with cane">
            <a:extLst>
              <a:ext uri="{FF2B5EF4-FFF2-40B4-BE49-F238E27FC236}">
                <a16:creationId xmlns:a16="http://schemas.microsoft.com/office/drawing/2014/main" id="{DC6A88B4-BB17-4478-B1BF-EE9CDD1E6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6248" y="5889609"/>
            <a:ext cx="755703" cy="755703"/>
          </a:xfrm>
          <a:prstGeom prst="rect">
            <a:avLst/>
          </a:prstGeom>
        </p:spPr>
      </p:pic>
      <p:pic>
        <p:nvPicPr>
          <p:cNvPr id="38" name="Graphic 37" descr="Woman">
            <a:extLst>
              <a:ext uri="{FF2B5EF4-FFF2-40B4-BE49-F238E27FC236}">
                <a16:creationId xmlns:a16="http://schemas.microsoft.com/office/drawing/2014/main" id="{96E13383-9645-43A8-90E9-6FBC5D01F2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11747" y="4743570"/>
            <a:ext cx="755703" cy="755703"/>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17"/>
                <a:stretch>
                  <a:fillRect/>
                </a:stretch>
              </a:blipFill>
            </p:spPr>
            <p:txBody>
              <a:bodyPr/>
              <a:lstStyle/>
              <a:p>
                <a:r>
                  <a:rPr lang="en-US">
                    <a:noFill/>
                  </a:rPr>
                  <a:t> </a:t>
                </a:r>
              </a:p>
            </p:txBody>
          </p:sp>
        </mc:Fallback>
      </mc:AlternateContent>
      <p:sp>
        <p:nvSpPr>
          <p:cNvPr id="12" name="Content Placeholder 11">
            <a:extLst>
              <a:ext uri="{FF2B5EF4-FFF2-40B4-BE49-F238E27FC236}">
                <a16:creationId xmlns:a16="http://schemas.microsoft.com/office/drawing/2014/main" id="{27184F8B-375B-43F7-9681-28AA089B395B}"/>
              </a:ext>
            </a:extLst>
          </p:cNvPr>
          <p:cNvSpPr>
            <a:spLocks noGrp="1"/>
          </p:cNvSpPr>
          <p:nvPr>
            <p:ph idx="1"/>
          </p:nvPr>
        </p:nvSpPr>
        <p:spPr/>
        <p:txBody>
          <a:bodyPr/>
          <a:lstStyle/>
          <a:p>
            <a:pPr>
              <a:spcBef>
                <a:spcPts val="2400"/>
              </a:spcBef>
            </a:pPr>
            <a:r>
              <a:rPr lang="en-US" dirty="0"/>
              <a:t>Using matching as</a:t>
            </a:r>
          </a:p>
          <a:p>
            <a:pPr lvl="1"/>
            <a:r>
              <a:rPr lang="en-US" dirty="0"/>
              <a:t>a potential outcome prediction model</a:t>
            </a:r>
          </a:p>
          <a:p>
            <a:pPr lvl="1"/>
            <a:r>
              <a:rPr lang="en-US" b="1" dirty="0"/>
              <a:t>a transformer/preprocessor </a:t>
            </a:r>
          </a:p>
        </p:txBody>
      </p:sp>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7547831" y="3957001"/>
            <a:ext cx="914400" cy="914400"/>
          </a:xfrm>
          <a:prstGeom prst="rect">
            <a:avLst/>
          </a:prstGeom>
        </p:spPr>
      </p:pic>
      <p:grpSp>
        <p:nvGrpSpPr>
          <p:cNvPr id="16" name="Group 15">
            <a:extLst>
              <a:ext uri="{FF2B5EF4-FFF2-40B4-BE49-F238E27FC236}">
                <a16:creationId xmlns:a16="http://schemas.microsoft.com/office/drawing/2014/main" id="{5F054238-9B97-401E-B492-46AEC02CEF60}"/>
              </a:ext>
            </a:extLst>
          </p:cNvPr>
          <p:cNvGrpSpPr/>
          <p:nvPr/>
        </p:nvGrpSpPr>
        <p:grpSpPr>
          <a:xfrm rot="2700000">
            <a:off x="7546827" y="3959737"/>
            <a:ext cx="914400" cy="914400"/>
            <a:chOff x="7547831" y="3957001"/>
            <a:chExt cx="914400" cy="914400"/>
          </a:xfrm>
        </p:grpSpPr>
        <p:cxnSp>
          <p:nvCxnSpPr>
            <p:cNvPr id="17" name="Straight Connector 16">
              <a:extLst>
                <a:ext uri="{FF2B5EF4-FFF2-40B4-BE49-F238E27FC236}">
                  <a16:creationId xmlns:a16="http://schemas.microsoft.com/office/drawing/2014/main" id="{23B356A1-1E35-4C4F-9687-BA719C0DB547}"/>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97DEF470-7F9B-4F1A-A42D-E7C86729F563}"/>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sp>
        <p:nvSpPr>
          <p:cNvPr id="30" name="Speech Bubble: Oval 29">
            <a:extLst>
              <a:ext uri="{FF2B5EF4-FFF2-40B4-BE49-F238E27FC236}">
                <a16:creationId xmlns:a16="http://schemas.microsoft.com/office/drawing/2014/main" id="{3540B1DF-C71D-41A8-BF79-647D80DDB797}"/>
              </a:ext>
            </a:extLst>
          </p:cNvPr>
          <p:cNvSpPr/>
          <p:nvPr/>
        </p:nvSpPr>
        <p:spPr>
          <a:xfrm>
            <a:off x="109965" y="3957001"/>
            <a:ext cx="3512124" cy="1734454"/>
          </a:xfrm>
          <a:prstGeom prst="wedgeEllipseCallout">
            <a:avLst>
              <a:gd name="adj1" fmla="val -42069"/>
              <a:gd name="adj2" fmla="val 60161"/>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Gill Sans Nova Cond XBd" panose="020B0A06020104020203" pitchFamily="34" charset="0"/>
              </a:rPr>
              <a:t>Gather up, </a:t>
            </a:r>
            <a:br>
              <a:rPr lang="en-US" sz="2000" dirty="0">
                <a:solidFill>
                  <a:schemeClr val="tx1"/>
                </a:solidFill>
                <a:latin typeface="Gill Sans Nova Cond XBd" panose="020B0A06020104020203" pitchFamily="34" charset="0"/>
              </a:rPr>
            </a:br>
            <a:r>
              <a:rPr lang="en-US" sz="2000" dirty="0">
                <a:solidFill>
                  <a:schemeClr val="tx1"/>
                </a:solidFill>
                <a:latin typeface="Gill Sans Nova Cond XBd" panose="020B0A06020104020203" pitchFamily="34" charset="0"/>
              </a:rPr>
              <a:t>we’re going into regression!</a:t>
            </a:r>
          </a:p>
        </p:txBody>
      </p:sp>
      <p:sp>
        <p:nvSpPr>
          <p:cNvPr id="4" name="Rectangle 3">
            <a:extLst>
              <a:ext uri="{FF2B5EF4-FFF2-40B4-BE49-F238E27FC236}">
                <a16:creationId xmlns:a16="http://schemas.microsoft.com/office/drawing/2014/main" id="{9877AB38-4D3D-4CB4-8099-4D997141E8FA}"/>
              </a:ext>
            </a:extLst>
          </p:cNvPr>
          <p:cNvSpPr/>
          <p:nvPr/>
        </p:nvSpPr>
        <p:spPr>
          <a:xfrm>
            <a:off x="0" y="6222124"/>
            <a:ext cx="4112317" cy="646331"/>
          </a:xfrm>
          <a:prstGeom prst="rect">
            <a:avLst/>
          </a:prstGeom>
          <a:solidFill>
            <a:schemeClr val="bg1"/>
          </a:solidFill>
        </p:spPr>
        <p:txBody>
          <a:bodyPr wrap="square">
            <a:spAutoFit/>
          </a:bodyPr>
          <a:lstStyle/>
          <a:p>
            <a:r>
              <a:rPr lang="en-US" dirty="0"/>
              <a:t>*Match by confounders but use outcome-predicting features for sample efficiency</a:t>
            </a:r>
          </a:p>
        </p:txBody>
      </p:sp>
      <p:pic>
        <p:nvPicPr>
          <p:cNvPr id="43" name="Content Placeholder 10" descr="Logo, icon&#10;&#10;Description automatically generated">
            <a:extLst>
              <a:ext uri="{FF2B5EF4-FFF2-40B4-BE49-F238E27FC236}">
                <a16:creationId xmlns:a16="http://schemas.microsoft.com/office/drawing/2014/main" id="{3932CE57-A0BD-4B61-BE9D-EF47DE6EA754}"/>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Tree>
    <p:extLst>
      <p:ext uri="{BB962C8B-B14F-4D97-AF65-F5344CB8AC3E}">
        <p14:creationId xmlns:p14="http://schemas.microsoft.com/office/powerpoint/2010/main" val="351183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phic 30" descr="Man with cane">
            <a:extLst>
              <a:ext uri="{FF2B5EF4-FFF2-40B4-BE49-F238E27FC236}">
                <a16:creationId xmlns:a16="http://schemas.microsoft.com/office/drawing/2014/main" id="{AAC12669-3A6D-4D36-AC8E-824009AAD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23135" y="5570051"/>
            <a:ext cx="755703" cy="755703"/>
          </a:xfrm>
          <a:prstGeom prst="rect">
            <a:avLst/>
          </a:prstGeom>
        </p:spPr>
      </p:pic>
      <p:pic>
        <p:nvPicPr>
          <p:cNvPr id="32" name="Graphic 31" descr="Woman">
            <a:extLst>
              <a:ext uri="{FF2B5EF4-FFF2-40B4-BE49-F238E27FC236}">
                <a16:creationId xmlns:a16="http://schemas.microsoft.com/office/drawing/2014/main" id="{FB48C012-1A1C-4C2E-8870-AFE8B28811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116211" y="5781959"/>
            <a:ext cx="755703" cy="755703"/>
          </a:xfrm>
          <a:prstGeom prst="rect">
            <a:avLst/>
          </a:prstGeom>
        </p:spPr>
      </p:pic>
      <p:pic>
        <p:nvPicPr>
          <p:cNvPr id="33" name="Graphic 32" descr="Woman with cane">
            <a:extLst>
              <a:ext uri="{FF2B5EF4-FFF2-40B4-BE49-F238E27FC236}">
                <a16:creationId xmlns:a16="http://schemas.microsoft.com/office/drawing/2014/main" id="{98AF4629-6A9D-47D4-9B00-E7699CAAF3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03082" y="4878846"/>
            <a:ext cx="755703" cy="755703"/>
          </a:xfrm>
          <a:prstGeom prst="rect">
            <a:avLst/>
          </a:prstGeom>
        </p:spPr>
      </p:pic>
      <p:pic>
        <p:nvPicPr>
          <p:cNvPr id="34" name="Graphic 33" descr="Man with cane">
            <a:extLst>
              <a:ext uri="{FF2B5EF4-FFF2-40B4-BE49-F238E27FC236}">
                <a16:creationId xmlns:a16="http://schemas.microsoft.com/office/drawing/2014/main" id="{C1ADEF49-A639-4BA4-90C2-6A28FE2C2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68789" y="5388485"/>
            <a:ext cx="755703" cy="755703"/>
          </a:xfrm>
          <a:prstGeom prst="rect">
            <a:avLst/>
          </a:prstGeom>
        </p:spPr>
      </p:pic>
      <p:pic>
        <p:nvPicPr>
          <p:cNvPr id="35" name="Graphic 34" descr="Man">
            <a:extLst>
              <a:ext uri="{FF2B5EF4-FFF2-40B4-BE49-F238E27FC236}">
                <a16:creationId xmlns:a16="http://schemas.microsoft.com/office/drawing/2014/main" id="{783721D9-4105-48DA-8A26-7A969E03295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03875" y="5024510"/>
            <a:ext cx="755703" cy="755703"/>
          </a:xfrm>
          <a:prstGeom prst="rect">
            <a:avLst/>
          </a:prstGeom>
        </p:spPr>
      </p:pic>
      <p:pic>
        <p:nvPicPr>
          <p:cNvPr id="36" name="Graphic 35" descr="Woman with cane">
            <a:extLst>
              <a:ext uri="{FF2B5EF4-FFF2-40B4-BE49-F238E27FC236}">
                <a16:creationId xmlns:a16="http://schemas.microsoft.com/office/drawing/2014/main" id="{340B6606-411E-4142-AB1C-0F063F002D9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457944" y="5648949"/>
            <a:ext cx="755703" cy="755703"/>
          </a:xfrm>
          <a:prstGeom prst="rect">
            <a:avLst/>
          </a:prstGeom>
        </p:spPr>
      </p:pic>
      <p:pic>
        <p:nvPicPr>
          <p:cNvPr id="37" name="Graphic 36" descr="Man with cane">
            <a:extLst>
              <a:ext uri="{FF2B5EF4-FFF2-40B4-BE49-F238E27FC236}">
                <a16:creationId xmlns:a16="http://schemas.microsoft.com/office/drawing/2014/main" id="{DC6A88B4-BB17-4478-B1BF-EE9CDD1E6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96248" y="5889609"/>
            <a:ext cx="755703" cy="755703"/>
          </a:xfrm>
          <a:prstGeom prst="rect">
            <a:avLst/>
          </a:prstGeom>
        </p:spPr>
      </p:pic>
      <p:pic>
        <p:nvPicPr>
          <p:cNvPr id="38" name="Graphic 37" descr="Woman">
            <a:extLst>
              <a:ext uri="{FF2B5EF4-FFF2-40B4-BE49-F238E27FC236}">
                <a16:creationId xmlns:a16="http://schemas.microsoft.com/office/drawing/2014/main" id="{96E13383-9645-43A8-90E9-6FBC5D01F2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11747" y="4743570"/>
            <a:ext cx="755703" cy="755703"/>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13"/>
                <a:stretch>
                  <a:fillRect/>
                </a:stretch>
              </a:blipFill>
            </p:spPr>
            <p:txBody>
              <a:bodyPr/>
              <a:lstStyle/>
              <a:p>
                <a:r>
                  <a:rPr lang="en-US">
                    <a:noFill/>
                  </a:rPr>
                  <a:t> </a:t>
                </a:r>
              </a:p>
            </p:txBody>
          </p:sp>
        </mc:Fallback>
      </mc:AlternateContent>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547831" y="3957001"/>
            <a:ext cx="914400" cy="914400"/>
          </a:xfrm>
          <a:prstGeom prst="rect">
            <a:avLst/>
          </a:prstGeom>
        </p:spPr>
      </p:pic>
      <p:grpSp>
        <p:nvGrpSpPr>
          <p:cNvPr id="16" name="Group 15">
            <a:extLst>
              <a:ext uri="{FF2B5EF4-FFF2-40B4-BE49-F238E27FC236}">
                <a16:creationId xmlns:a16="http://schemas.microsoft.com/office/drawing/2014/main" id="{5F054238-9B97-401E-B492-46AEC02CEF60}"/>
              </a:ext>
            </a:extLst>
          </p:cNvPr>
          <p:cNvGrpSpPr/>
          <p:nvPr/>
        </p:nvGrpSpPr>
        <p:grpSpPr>
          <a:xfrm rot="2700000">
            <a:off x="7546827" y="3959737"/>
            <a:ext cx="914400" cy="914400"/>
            <a:chOff x="7547831" y="3957001"/>
            <a:chExt cx="914400" cy="914400"/>
          </a:xfrm>
        </p:grpSpPr>
        <p:cxnSp>
          <p:nvCxnSpPr>
            <p:cNvPr id="17" name="Straight Connector 16">
              <a:extLst>
                <a:ext uri="{FF2B5EF4-FFF2-40B4-BE49-F238E27FC236}">
                  <a16:creationId xmlns:a16="http://schemas.microsoft.com/office/drawing/2014/main" id="{23B356A1-1E35-4C4F-9687-BA719C0DB547}"/>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97DEF470-7F9B-4F1A-A42D-E7C86729F563}"/>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pic>
        <p:nvPicPr>
          <p:cNvPr id="43" name="Content Placeholder 10" descr="Logo, icon&#10;&#10;Description automatically generated">
            <a:extLst>
              <a:ext uri="{FF2B5EF4-FFF2-40B4-BE49-F238E27FC236}">
                <a16:creationId xmlns:a16="http://schemas.microsoft.com/office/drawing/2014/main" id="{3932CE57-A0BD-4B61-BE9D-EF47DE6EA754}"/>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
        <p:nvSpPr>
          <p:cNvPr id="44" name="Content Placeholder 2">
            <a:extLst>
              <a:ext uri="{FF2B5EF4-FFF2-40B4-BE49-F238E27FC236}">
                <a16:creationId xmlns:a16="http://schemas.microsoft.com/office/drawing/2014/main" id="{98DFA20C-12BE-4237-BF85-3FEE6FF0248B}"/>
              </a:ext>
            </a:extLst>
          </p:cNvPr>
          <p:cNvSpPr>
            <a:spLocks noGrp="1"/>
          </p:cNvSpPr>
          <p:nvPr>
            <p:ph idx="1"/>
          </p:nvPr>
        </p:nvSpPr>
        <p:spPr>
          <a:xfrm>
            <a:off x="838200" y="1825625"/>
            <a:ext cx="10515600" cy="4351338"/>
          </a:xfrm>
        </p:spPr>
        <p:txBody>
          <a:bodyPr/>
          <a:lstStyle/>
          <a:p>
            <a:r>
              <a:rPr lang="en-US" dirty="0"/>
              <a:t>Advantage:</a:t>
            </a:r>
          </a:p>
          <a:p>
            <a:pPr lvl="1"/>
            <a:r>
              <a:rPr lang="en-US" dirty="0"/>
              <a:t>Epistemology: very intuitive / convincing</a:t>
            </a:r>
          </a:p>
          <a:p>
            <a:pPr lvl="1"/>
            <a:r>
              <a:rPr lang="en-US" dirty="0"/>
              <a:t>Statistical: avoids explicit modeling of response surface</a:t>
            </a:r>
          </a:p>
          <a:p>
            <a:r>
              <a:rPr lang="en-US" dirty="0"/>
              <a:t>Disadvantage:</a:t>
            </a:r>
          </a:p>
          <a:p>
            <a:pPr lvl="1"/>
            <a:r>
              <a:rPr lang="en-US" dirty="0"/>
              <a:t>Estimate effect on treated, not in the population</a:t>
            </a:r>
          </a:p>
        </p:txBody>
      </p:sp>
    </p:spTree>
    <p:extLst>
      <p:ext uri="{BB962C8B-B14F-4D97-AF65-F5344CB8AC3E}">
        <p14:creationId xmlns:p14="http://schemas.microsoft.com/office/powerpoint/2010/main" val="280808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phic 30" descr="Man with cane">
            <a:extLst>
              <a:ext uri="{FF2B5EF4-FFF2-40B4-BE49-F238E27FC236}">
                <a16:creationId xmlns:a16="http://schemas.microsoft.com/office/drawing/2014/main" id="{AAC12669-3A6D-4D36-AC8E-824009AAD5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7774" y="5394690"/>
            <a:ext cx="1106424" cy="1106424"/>
          </a:xfrm>
          <a:prstGeom prst="rect">
            <a:avLst/>
          </a:prstGeom>
          <a:effectLst>
            <a:glow rad="101600">
              <a:schemeClr val="accent3">
                <a:satMod val="175000"/>
                <a:alpha val="40000"/>
              </a:schemeClr>
            </a:glow>
          </a:effectLst>
        </p:spPr>
      </p:pic>
      <p:pic>
        <p:nvPicPr>
          <p:cNvPr id="32" name="Graphic 31" descr="Woman">
            <a:extLst>
              <a:ext uri="{FF2B5EF4-FFF2-40B4-BE49-F238E27FC236}">
                <a16:creationId xmlns:a16="http://schemas.microsoft.com/office/drawing/2014/main" id="{FB48C012-1A1C-4C2E-8870-AFE8B28811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40850" y="5606598"/>
            <a:ext cx="1106424" cy="1106424"/>
          </a:xfrm>
          <a:prstGeom prst="rect">
            <a:avLst/>
          </a:prstGeom>
          <a:effectLst>
            <a:glow rad="101600">
              <a:schemeClr val="accent3">
                <a:satMod val="175000"/>
                <a:alpha val="40000"/>
              </a:schemeClr>
            </a:glow>
          </a:effectLst>
        </p:spPr>
      </p:pic>
      <p:pic>
        <p:nvPicPr>
          <p:cNvPr id="34" name="Graphic 33" descr="Man with cane">
            <a:extLst>
              <a:ext uri="{FF2B5EF4-FFF2-40B4-BE49-F238E27FC236}">
                <a16:creationId xmlns:a16="http://schemas.microsoft.com/office/drawing/2014/main" id="{C1ADEF49-A639-4BA4-90C2-6A28FE2C2D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93428" y="5213124"/>
            <a:ext cx="1106424" cy="1106424"/>
          </a:xfrm>
          <a:prstGeom prst="rect">
            <a:avLst/>
          </a:prstGeom>
          <a:effectLst>
            <a:glow rad="101600">
              <a:schemeClr val="accent3">
                <a:satMod val="175000"/>
                <a:alpha val="40000"/>
              </a:schemeClr>
            </a:glow>
          </a:effectLst>
        </p:spPr>
      </p:pic>
      <p:pic>
        <p:nvPicPr>
          <p:cNvPr id="35" name="Graphic 34" descr="Man">
            <a:extLst>
              <a:ext uri="{FF2B5EF4-FFF2-40B4-BE49-F238E27FC236}">
                <a16:creationId xmlns:a16="http://schemas.microsoft.com/office/drawing/2014/main" id="{783721D9-4105-48DA-8A26-7A969E0329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28514" y="4849149"/>
            <a:ext cx="1106424" cy="1106424"/>
          </a:xfrm>
          <a:prstGeom prst="rect">
            <a:avLst/>
          </a:prstGeom>
          <a:effectLst>
            <a:glow rad="101600">
              <a:schemeClr val="accent3">
                <a:satMod val="175000"/>
                <a:alpha val="40000"/>
              </a:schemeClr>
            </a:glow>
          </a:effectLst>
        </p:spPr>
      </p:pic>
      <p:pic>
        <p:nvPicPr>
          <p:cNvPr id="36" name="Graphic 35" descr="Woman with cane">
            <a:extLst>
              <a:ext uri="{FF2B5EF4-FFF2-40B4-BE49-F238E27FC236}">
                <a16:creationId xmlns:a16="http://schemas.microsoft.com/office/drawing/2014/main" id="{340B6606-411E-4142-AB1C-0F063F002D9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282583" y="5473588"/>
            <a:ext cx="1106424" cy="1106424"/>
          </a:xfrm>
          <a:prstGeom prst="rect">
            <a:avLst/>
          </a:prstGeom>
          <a:effectLst>
            <a:glow rad="101600">
              <a:schemeClr val="accent3">
                <a:satMod val="175000"/>
                <a:alpha val="40000"/>
              </a:schemeClr>
            </a:glow>
          </a:effectLst>
        </p:spPr>
      </p:pic>
      <p:pic>
        <p:nvPicPr>
          <p:cNvPr id="37" name="Graphic 36" descr="Man with cane">
            <a:extLst>
              <a:ext uri="{FF2B5EF4-FFF2-40B4-BE49-F238E27FC236}">
                <a16:creationId xmlns:a16="http://schemas.microsoft.com/office/drawing/2014/main" id="{DC6A88B4-BB17-4478-B1BF-EE9CDD1E64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20887" y="5714248"/>
            <a:ext cx="1106424" cy="1106424"/>
          </a:xfrm>
          <a:prstGeom prst="rect">
            <a:avLst/>
          </a:prstGeom>
          <a:effectLst>
            <a:glow rad="101600">
              <a:schemeClr val="accent3">
                <a:satMod val="175000"/>
                <a:alpha val="40000"/>
              </a:schemeClr>
            </a:glow>
          </a:effectLst>
        </p:spPr>
      </p:pic>
      <p:pic>
        <p:nvPicPr>
          <p:cNvPr id="38" name="Graphic 37" descr="Woman">
            <a:extLst>
              <a:ext uri="{FF2B5EF4-FFF2-40B4-BE49-F238E27FC236}">
                <a16:creationId xmlns:a16="http://schemas.microsoft.com/office/drawing/2014/main" id="{96E13383-9645-43A8-90E9-6FBC5D01F28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36386" y="4568209"/>
            <a:ext cx="1106424" cy="1106424"/>
          </a:xfrm>
          <a:prstGeom prst="rect">
            <a:avLst/>
          </a:prstGeom>
          <a:effectLst>
            <a:glow rad="101600">
              <a:schemeClr val="accent3">
                <a:satMod val="175000"/>
                <a:alpha val="40000"/>
              </a:schemeClr>
            </a:glow>
          </a:effectLst>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12"/>
                <a:stretch>
                  <a:fillRect/>
                </a:stretch>
              </a:blipFill>
            </p:spPr>
            <p:txBody>
              <a:bodyPr/>
              <a:lstStyle/>
              <a:p>
                <a:r>
                  <a:rPr lang="en-US">
                    <a:noFill/>
                  </a:rPr>
                  <a:t> </a:t>
                </a:r>
              </a:p>
            </p:txBody>
          </p:sp>
        </mc:Fallback>
      </mc:AlternateContent>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547831" y="3957001"/>
            <a:ext cx="914400" cy="914400"/>
          </a:xfrm>
          <a:prstGeom prst="rect">
            <a:avLst/>
          </a:prstGeom>
        </p:spPr>
      </p:pic>
      <p:grpSp>
        <p:nvGrpSpPr>
          <p:cNvPr id="16" name="Group 15">
            <a:extLst>
              <a:ext uri="{FF2B5EF4-FFF2-40B4-BE49-F238E27FC236}">
                <a16:creationId xmlns:a16="http://schemas.microsoft.com/office/drawing/2014/main" id="{5F054238-9B97-401E-B492-46AEC02CEF60}"/>
              </a:ext>
            </a:extLst>
          </p:cNvPr>
          <p:cNvGrpSpPr/>
          <p:nvPr/>
        </p:nvGrpSpPr>
        <p:grpSpPr>
          <a:xfrm rot="2700000">
            <a:off x="7546827" y="3959737"/>
            <a:ext cx="914400" cy="914400"/>
            <a:chOff x="7547831" y="3957001"/>
            <a:chExt cx="914400" cy="914400"/>
          </a:xfrm>
        </p:grpSpPr>
        <p:cxnSp>
          <p:nvCxnSpPr>
            <p:cNvPr id="17" name="Straight Connector 16">
              <a:extLst>
                <a:ext uri="{FF2B5EF4-FFF2-40B4-BE49-F238E27FC236}">
                  <a16:creationId xmlns:a16="http://schemas.microsoft.com/office/drawing/2014/main" id="{23B356A1-1E35-4C4F-9687-BA719C0DB547}"/>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97DEF470-7F9B-4F1A-A42D-E7C86729F563}"/>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pic>
        <p:nvPicPr>
          <p:cNvPr id="43" name="Content Placeholder 10" descr="Logo, icon&#10;&#10;Description automatically generated">
            <a:extLst>
              <a:ext uri="{FF2B5EF4-FFF2-40B4-BE49-F238E27FC236}">
                <a16:creationId xmlns:a16="http://schemas.microsoft.com/office/drawing/2014/main" id="{3932CE57-A0BD-4B61-BE9D-EF47DE6EA75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
        <p:nvSpPr>
          <p:cNvPr id="44" name="Content Placeholder 2">
            <a:extLst>
              <a:ext uri="{FF2B5EF4-FFF2-40B4-BE49-F238E27FC236}">
                <a16:creationId xmlns:a16="http://schemas.microsoft.com/office/drawing/2014/main" id="{98DFA20C-12BE-4237-BF85-3FEE6FF0248B}"/>
              </a:ext>
            </a:extLst>
          </p:cNvPr>
          <p:cNvSpPr>
            <a:spLocks noGrp="1"/>
          </p:cNvSpPr>
          <p:nvPr>
            <p:ph idx="1"/>
          </p:nvPr>
        </p:nvSpPr>
        <p:spPr>
          <a:xfrm>
            <a:off x="838200" y="1825625"/>
            <a:ext cx="10515600" cy="4351338"/>
          </a:xfrm>
        </p:spPr>
        <p:txBody>
          <a:bodyPr/>
          <a:lstStyle/>
          <a:p>
            <a:r>
              <a:rPr lang="en-US" dirty="0"/>
              <a:t>Advantage:</a:t>
            </a:r>
          </a:p>
          <a:p>
            <a:pPr lvl="1"/>
            <a:r>
              <a:rPr lang="en-US" dirty="0"/>
              <a:t>Epistemology: very intuitive / convincing</a:t>
            </a:r>
          </a:p>
          <a:p>
            <a:pPr lvl="1"/>
            <a:r>
              <a:rPr lang="en-US" dirty="0"/>
              <a:t>Statistical: avoids explicit modeling of response surface</a:t>
            </a:r>
          </a:p>
          <a:p>
            <a:r>
              <a:rPr lang="en-US" dirty="0"/>
              <a:t>Disadvantage:</a:t>
            </a:r>
          </a:p>
          <a:p>
            <a:pPr lvl="1"/>
            <a:r>
              <a:rPr lang="en-US" dirty="0"/>
              <a:t>Estimate effect on treated, not in the population</a:t>
            </a:r>
          </a:p>
          <a:p>
            <a:pPr lvl="1"/>
            <a:r>
              <a:rPr lang="en-US" dirty="0"/>
              <a:t>Sample inefficient</a:t>
            </a:r>
          </a:p>
        </p:txBody>
      </p:sp>
      <p:pic>
        <p:nvPicPr>
          <p:cNvPr id="33" name="Graphic 32" descr="Woman with cane">
            <a:extLst>
              <a:ext uri="{FF2B5EF4-FFF2-40B4-BE49-F238E27FC236}">
                <a16:creationId xmlns:a16="http://schemas.microsoft.com/office/drawing/2014/main" id="{98AF4629-6A9D-47D4-9B00-E7699CAAF36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727721" y="4703485"/>
            <a:ext cx="1106424" cy="1106424"/>
          </a:xfrm>
          <a:prstGeom prst="rect">
            <a:avLst/>
          </a:prstGeom>
          <a:effectLst>
            <a:glow rad="101600">
              <a:schemeClr val="accent3">
                <a:satMod val="175000"/>
                <a:alpha val="40000"/>
              </a:schemeClr>
            </a:glow>
          </a:effectLst>
        </p:spPr>
      </p:pic>
    </p:spTree>
    <p:extLst>
      <p:ext uri="{BB962C8B-B14F-4D97-AF65-F5344CB8AC3E}">
        <p14:creationId xmlns:p14="http://schemas.microsoft.com/office/powerpoint/2010/main" val="159287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547831" y="3957001"/>
            <a:ext cx="914400" cy="914400"/>
          </a:xfrm>
          <a:prstGeom prst="rect">
            <a:avLst/>
          </a:prstGeom>
        </p:spPr>
      </p:pic>
      <p:grpSp>
        <p:nvGrpSpPr>
          <p:cNvPr id="16" name="Group 15">
            <a:extLst>
              <a:ext uri="{FF2B5EF4-FFF2-40B4-BE49-F238E27FC236}">
                <a16:creationId xmlns:a16="http://schemas.microsoft.com/office/drawing/2014/main" id="{5F054238-9B97-401E-B492-46AEC02CEF60}"/>
              </a:ext>
            </a:extLst>
          </p:cNvPr>
          <p:cNvGrpSpPr/>
          <p:nvPr/>
        </p:nvGrpSpPr>
        <p:grpSpPr>
          <a:xfrm rot="2700000">
            <a:off x="7546827" y="3959737"/>
            <a:ext cx="914400" cy="914400"/>
            <a:chOff x="7547831" y="3957001"/>
            <a:chExt cx="914400" cy="914400"/>
          </a:xfrm>
        </p:grpSpPr>
        <p:cxnSp>
          <p:nvCxnSpPr>
            <p:cNvPr id="17" name="Straight Connector 16">
              <a:extLst>
                <a:ext uri="{FF2B5EF4-FFF2-40B4-BE49-F238E27FC236}">
                  <a16:creationId xmlns:a16="http://schemas.microsoft.com/office/drawing/2014/main" id="{23B356A1-1E35-4C4F-9687-BA719C0DB547}"/>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97DEF470-7F9B-4F1A-A42D-E7C86729F563}"/>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pic>
        <p:nvPicPr>
          <p:cNvPr id="43" name="Content Placeholder 10" descr="Logo, icon&#10;&#10;Description automatically generated">
            <a:extLst>
              <a:ext uri="{FF2B5EF4-FFF2-40B4-BE49-F238E27FC236}">
                <a16:creationId xmlns:a16="http://schemas.microsoft.com/office/drawing/2014/main" id="{3932CE57-A0BD-4B61-BE9D-EF47DE6EA75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
        <p:nvSpPr>
          <p:cNvPr id="44" name="Content Placeholder 2">
            <a:extLst>
              <a:ext uri="{FF2B5EF4-FFF2-40B4-BE49-F238E27FC236}">
                <a16:creationId xmlns:a16="http://schemas.microsoft.com/office/drawing/2014/main" id="{98DFA20C-12BE-4237-BF85-3FEE6FF0248B}"/>
              </a:ext>
            </a:extLst>
          </p:cNvPr>
          <p:cNvSpPr>
            <a:spLocks noGrp="1"/>
          </p:cNvSpPr>
          <p:nvPr>
            <p:ph idx="1"/>
          </p:nvPr>
        </p:nvSpPr>
        <p:spPr>
          <a:xfrm>
            <a:off x="838200" y="1825625"/>
            <a:ext cx="10515600" cy="4351338"/>
          </a:xfrm>
        </p:spPr>
        <p:txBody>
          <a:bodyPr/>
          <a:lstStyle/>
          <a:p>
            <a:r>
              <a:rPr lang="en-US" dirty="0"/>
              <a:t>Solution: use all units</a:t>
            </a:r>
          </a:p>
        </p:txBody>
      </p:sp>
      <p:pic>
        <p:nvPicPr>
          <p:cNvPr id="30" name="Graphic 29" descr="Man with cane">
            <a:extLst>
              <a:ext uri="{FF2B5EF4-FFF2-40B4-BE49-F238E27FC236}">
                <a16:creationId xmlns:a16="http://schemas.microsoft.com/office/drawing/2014/main" id="{9E1E8594-2838-4E6D-BDFE-4EEA6E6EBA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23135" y="5570051"/>
            <a:ext cx="755703" cy="755703"/>
          </a:xfrm>
          <a:prstGeom prst="rect">
            <a:avLst/>
          </a:prstGeom>
        </p:spPr>
      </p:pic>
      <p:pic>
        <p:nvPicPr>
          <p:cNvPr id="39" name="Graphic 38" descr="Woman">
            <a:extLst>
              <a:ext uri="{FF2B5EF4-FFF2-40B4-BE49-F238E27FC236}">
                <a16:creationId xmlns:a16="http://schemas.microsoft.com/office/drawing/2014/main" id="{69D49408-EF78-45DC-86E3-EF89A98E21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16211" y="5781959"/>
            <a:ext cx="755703" cy="755703"/>
          </a:xfrm>
          <a:prstGeom prst="rect">
            <a:avLst/>
          </a:prstGeom>
        </p:spPr>
      </p:pic>
      <p:pic>
        <p:nvPicPr>
          <p:cNvPr id="40" name="Graphic 39" descr="Man">
            <a:extLst>
              <a:ext uri="{FF2B5EF4-FFF2-40B4-BE49-F238E27FC236}">
                <a16:creationId xmlns:a16="http://schemas.microsoft.com/office/drawing/2014/main" id="{E8143F50-ACBB-4958-A9CB-BDF6CCA1FB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803875" y="5024510"/>
            <a:ext cx="755703" cy="755703"/>
          </a:xfrm>
          <a:prstGeom prst="rect">
            <a:avLst/>
          </a:prstGeom>
        </p:spPr>
      </p:pic>
      <p:pic>
        <p:nvPicPr>
          <p:cNvPr id="41" name="Graphic 40" descr="Woman">
            <a:extLst>
              <a:ext uri="{FF2B5EF4-FFF2-40B4-BE49-F238E27FC236}">
                <a16:creationId xmlns:a16="http://schemas.microsoft.com/office/drawing/2014/main" id="{0556CC29-3D4A-4EEA-8C36-35B8FD25F03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311747" y="4743570"/>
            <a:ext cx="755703" cy="755703"/>
          </a:xfrm>
          <a:prstGeom prst="rect">
            <a:avLst/>
          </a:prstGeom>
        </p:spPr>
      </p:pic>
      <p:pic>
        <p:nvPicPr>
          <p:cNvPr id="42" name="Graphic 41" descr="Woman with cane">
            <a:extLst>
              <a:ext uri="{FF2B5EF4-FFF2-40B4-BE49-F238E27FC236}">
                <a16:creationId xmlns:a16="http://schemas.microsoft.com/office/drawing/2014/main" id="{C106562A-C47D-42F5-A6B6-57112807DA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903082" y="4878846"/>
            <a:ext cx="755703" cy="755703"/>
          </a:xfrm>
          <a:prstGeom prst="rect">
            <a:avLst/>
          </a:prstGeom>
        </p:spPr>
      </p:pic>
      <p:pic>
        <p:nvPicPr>
          <p:cNvPr id="45" name="Graphic 44" descr="Man with cane">
            <a:extLst>
              <a:ext uri="{FF2B5EF4-FFF2-40B4-BE49-F238E27FC236}">
                <a16:creationId xmlns:a16="http://schemas.microsoft.com/office/drawing/2014/main" id="{125FAD93-7988-4383-97B6-82D9458A9E6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168789" y="5388485"/>
            <a:ext cx="755703" cy="755703"/>
          </a:xfrm>
          <a:prstGeom prst="rect">
            <a:avLst/>
          </a:prstGeom>
        </p:spPr>
      </p:pic>
      <p:pic>
        <p:nvPicPr>
          <p:cNvPr id="46" name="Graphic 45" descr="Woman with cane">
            <a:extLst>
              <a:ext uri="{FF2B5EF4-FFF2-40B4-BE49-F238E27FC236}">
                <a16:creationId xmlns:a16="http://schemas.microsoft.com/office/drawing/2014/main" id="{5935DB03-BE42-44AC-877E-3B9C77BA8E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57944" y="5648949"/>
            <a:ext cx="755703" cy="755703"/>
          </a:xfrm>
          <a:prstGeom prst="rect">
            <a:avLst/>
          </a:prstGeom>
        </p:spPr>
      </p:pic>
      <p:pic>
        <p:nvPicPr>
          <p:cNvPr id="47" name="Graphic 46" descr="Man with cane">
            <a:extLst>
              <a:ext uri="{FF2B5EF4-FFF2-40B4-BE49-F238E27FC236}">
                <a16:creationId xmlns:a16="http://schemas.microsoft.com/office/drawing/2014/main" id="{E9D37381-89FB-4B9A-B8A5-36DEB689A4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96248" y="5889609"/>
            <a:ext cx="755703" cy="755703"/>
          </a:xfrm>
          <a:prstGeom prst="rect">
            <a:avLst/>
          </a:prstGeom>
        </p:spPr>
      </p:pic>
    </p:spTree>
    <p:extLst>
      <p:ext uri="{BB962C8B-B14F-4D97-AF65-F5344CB8AC3E}">
        <p14:creationId xmlns:p14="http://schemas.microsoft.com/office/powerpoint/2010/main" val="3753270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0E0C0B2-F155-4E7D-AAD5-3AF631CC6A1D}"/>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m:t>
                    </m:r>
                  </m:oMath>
                </a14:m>
                <a:r>
                  <a:rPr lang="en-US" dirty="0"/>
                  <a:t>Weight Models: Matching</a:t>
                </a:r>
              </a:p>
            </p:txBody>
          </p:sp>
        </mc:Choice>
        <mc:Fallback xmlns="">
          <p:sp>
            <p:nvSpPr>
              <p:cNvPr id="2" name="Title 1">
                <a:extLst>
                  <a:ext uri="{FF2B5EF4-FFF2-40B4-BE49-F238E27FC236}">
                    <a16:creationId xmlns:a16="http://schemas.microsoft.com/office/drawing/2014/main" id="{C0E0C0B2-F155-4E7D-AAD5-3AF631CC6A1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18" name="Graphic 17" descr="Man">
            <a:extLst>
              <a:ext uri="{FF2B5EF4-FFF2-40B4-BE49-F238E27FC236}">
                <a16:creationId xmlns:a16="http://schemas.microsoft.com/office/drawing/2014/main" id="{3F008692-3F92-4D95-BEB6-3EC899831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60845" y="4492623"/>
            <a:ext cx="755703" cy="755703"/>
          </a:xfrm>
          <a:prstGeom prst="rect">
            <a:avLst/>
          </a:prstGeom>
        </p:spPr>
      </p:pic>
      <p:cxnSp>
        <p:nvCxnSpPr>
          <p:cNvPr id="19" name="Straight Connector 18">
            <a:extLst>
              <a:ext uri="{FF2B5EF4-FFF2-40B4-BE49-F238E27FC236}">
                <a16:creationId xmlns:a16="http://schemas.microsoft.com/office/drawing/2014/main" id="{B1E98532-27D1-42E2-B3AF-3082C1BC898A}"/>
              </a:ext>
            </a:extLst>
          </p:cNvPr>
          <p:cNvCxnSpPr>
            <a:cxnSpLocks/>
          </p:cNvCxnSpPr>
          <p:nvPr/>
        </p:nvCxnSpPr>
        <p:spPr>
          <a:xfrm flipV="1">
            <a:off x="6096000" y="4234649"/>
            <a:ext cx="0" cy="2633806"/>
          </a:xfrm>
          <a:prstGeom prst="line">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20" name="Graphic 19" descr="Woman">
            <a:extLst>
              <a:ext uri="{FF2B5EF4-FFF2-40B4-BE49-F238E27FC236}">
                <a16:creationId xmlns:a16="http://schemas.microsoft.com/office/drawing/2014/main" id="{84D202C6-9E47-47E2-8F40-DC97D375F1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74364" y="6026800"/>
            <a:ext cx="755703" cy="755703"/>
          </a:xfrm>
          <a:prstGeom prst="rect">
            <a:avLst/>
          </a:prstGeom>
        </p:spPr>
      </p:pic>
      <p:pic>
        <p:nvPicPr>
          <p:cNvPr id="21" name="Graphic 20" descr="Woman with cane">
            <a:extLst>
              <a:ext uri="{FF2B5EF4-FFF2-40B4-BE49-F238E27FC236}">
                <a16:creationId xmlns:a16="http://schemas.microsoft.com/office/drawing/2014/main" id="{1D012F36-9D5B-4334-B5A0-566B843735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63940" y="5217799"/>
            <a:ext cx="755703" cy="755703"/>
          </a:xfrm>
          <a:prstGeom prst="rect">
            <a:avLst/>
          </a:prstGeom>
        </p:spPr>
      </p:pic>
      <p:pic>
        <p:nvPicPr>
          <p:cNvPr id="22" name="Graphic 21" descr="Man with cane">
            <a:extLst>
              <a:ext uri="{FF2B5EF4-FFF2-40B4-BE49-F238E27FC236}">
                <a16:creationId xmlns:a16="http://schemas.microsoft.com/office/drawing/2014/main" id="{1760BCF4-3955-43E1-89AB-09CB63915B1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998635" y="3849001"/>
            <a:ext cx="755703" cy="755703"/>
          </a:xfrm>
          <a:prstGeom prst="rect">
            <a:avLst/>
          </a:prstGeom>
        </p:spPr>
      </p:pic>
      <p:pic>
        <p:nvPicPr>
          <p:cNvPr id="23" name="Graphic 22" descr="Woman with cane">
            <a:extLst>
              <a:ext uri="{FF2B5EF4-FFF2-40B4-BE49-F238E27FC236}">
                <a16:creationId xmlns:a16="http://schemas.microsoft.com/office/drawing/2014/main" id="{20D31FAD-DC05-4504-A43F-925B3F95CDC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5029" y="5223551"/>
            <a:ext cx="755703" cy="755703"/>
          </a:xfrm>
          <a:prstGeom prst="rect">
            <a:avLst/>
          </a:prstGeom>
        </p:spPr>
      </p:pic>
      <p:pic>
        <p:nvPicPr>
          <p:cNvPr id="24" name="Graphic 23" descr="Man">
            <a:extLst>
              <a:ext uri="{FF2B5EF4-FFF2-40B4-BE49-F238E27FC236}">
                <a16:creationId xmlns:a16="http://schemas.microsoft.com/office/drawing/2014/main" id="{2F835FA0-25A3-4DE9-8AA1-5F1BEF5C127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73476" y="4493549"/>
            <a:ext cx="755703" cy="755703"/>
          </a:xfrm>
          <a:prstGeom prst="rect">
            <a:avLst/>
          </a:prstGeom>
        </p:spPr>
      </p:pic>
      <p:pic>
        <p:nvPicPr>
          <p:cNvPr id="25" name="Graphic 24" descr="Woman">
            <a:extLst>
              <a:ext uri="{FF2B5EF4-FFF2-40B4-BE49-F238E27FC236}">
                <a16:creationId xmlns:a16="http://schemas.microsoft.com/office/drawing/2014/main" id="{5E09A9EF-4F4E-4EEC-8CCF-70EF821C8A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71025" y="5995583"/>
            <a:ext cx="755703" cy="755703"/>
          </a:xfrm>
          <a:prstGeom prst="rect">
            <a:avLst/>
          </a:prstGeom>
        </p:spPr>
      </p:pic>
      <p:pic>
        <p:nvPicPr>
          <p:cNvPr id="26" name="Graphic 25" descr="Man with cane">
            <a:extLst>
              <a:ext uri="{FF2B5EF4-FFF2-40B4-BE49-F238E27FC236}">
                <a16:creationId xmlns:a16="http://schemas.microsoft.com/office/drawing/2014/main" id="{E4E3750E-B891-4175-8805-C61F6164BFA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356058" y="3825446"/>
            <a:ext cx="755703" cy="755703"/>
          </a:xfrm>
          <a:prstGeom prst="rect">
            <a:avLst/>
          </a:prstGeom>
        </p:spPr>
      </p:pic>
      <p:pic>
        <p:nvPicPr>
          <p:cNvPr id="27" name="Graphic 26" descr="Medicine">
            <a:extLst>
              <a:ext uri="{FF2B5EF4-FFF2-40B4-BE49-F238E27FC236}">
                <a16:creationId xmlns:a16="http://schemas.microsoft.com/office/drawing/2014/main" id="{9572404B-055F-4A8D-B395-D7A5581853F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938283" y="3957001"/>
            <a:ext cx="914400" cy="914400"/>
          </a:xfrm>
          <a:prstGeom prst="rect">
            <a:avLst/>
          </a:prstGeom>
        </p:spPr>
      </p:pic>
      <p:pic>
        <p:nvPicPr>
          <p:cNvPr id="28" name="Graphic 27" descr="Medicine">
            <a:extLst>
              <a:ext uri="{FF2B5EF4-FFF2-40B4-BE49-F238E27FC236}">
                <a16:creationId xmlns:a16="http://schemas.microsoft.com/office/drawing/2014/main" id="{F3A774B1-BE4A-421B-AB6D-5EA651613CB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547831" y="3957001"/>
            <a:ext cx="914400" cy="914400"/>
          </a:xfrm>
          <a:prstGeom prst="rect">
            <a:avLst/>
          </a:prstGeom>
        </p:spPr>
      </p:pic>
      <p:grpSp>
        <p:nvGrpSpPr>
          <p:cNvPr id="16" name="Group 15">
            <a:extLst>
              <a:ext uri="{FF2B5EF4-FFF2-40B4-BE49-F238E27FC236}">
                <a16:creationId xmlns:a16="http://schemas.microsoft.com/office/drawing/2014/main" id="{5F054238-9B97-401E-B492-46AEC02CEF60}"/>
              </a:ext>
            </a:extLst>
          </p:cNvPr>
          <p:cNvGrpSpPr/>
          <p:nvPr/>
        </p:nvGrpSpPr>
        <p:grpSpPr>
          <a:xfrm rot="2700000">
            <a:off x="7546827" y="3959737"/>
            <a:ext cx="914400" cy="914400"/>
            <a:chOff x="7547831" y="3957001"/>
            <a:chExt cx="914400" cy="914400"/>
          </a:xfrm>
        </p:grpSpPr>
        <p:cxnSp>
          <p:nvCxnSpPr>
            <p:cNvPr id="17" name="Straight Connector 16">
              <a:extLst>
                <a:ext uri="{FF2B5EF4-FFF2-40B4-BE49-F238E27FC236}">
                  <a16:creationId xmlns:a16="http://schemas.microsoft.com/office/drawing/2014/main" id="{23B356A1-1E35-4C4F-9687-BA719C0DB547}"/>
                </a:ext>
              </a:extLst>
            </p:cNvPr>
            <p:cNvCxnSpPr>
              <a:cxnSpLocks/>
            </p:cNvCxnSpPr>
            <p:nvPr/>
          </p:nvCxnSpPr>
          <p:spPr>
            <a:xfrm>
              <a:off x="8005031" y="3957001"/>
              <a:ext cx="0" cy="914400"/>
            </a:xfrm>
            <a:prstGeom prst="line">
              <a:avLst/>
            </a:prstGeom>
            <a:ln w="7620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97DEF470-7F9B-4F1A-A42D-E7C86729F563}"/>
                </a:ext>
              </a:extLst>
            </p:cNvPr>
            <p:cNvCxnSpPr>
              <a:cxnSpLocks/>
            </p:cNvCxnSpPr>
            <p:nvPr/>
          </p:nvCxnSpPr>
          <p:spPr>
            <a:xfrm>
              <a:off x="7547831" y="4414201"/>
              <a:ext cx="914400" cy="0"/>
            </a:xfrm>
            <a:prstGeom prst="line">
              <a:avLst/>
            </a:prstGeom>
            <a:ln w="76200"/>
          </p:spPr>
          <p:style>
            <a:lnRef idx="1">
              <a:schemeClr val="accent4"/>
            </a:lnRef>
            <a:fillRef idx="0">
              <a:schemeClr val="accent4"/>
            </a:fillRef>
            <a:effectRef idx="0">
              <a:schemeClr val="accent4"/>
            </a:effectRef>
            <a:fontRef idx="minor">
              <a:schemeClr val="tx1"/>
            </a:fontRef>
          </p:style>
        </p:cxnSp>
      </p:grpSp>
      <p:pic>
        <p:nvPicPr>
          <p:cNvPr id="43" name="Content Placeholder 10" descr="Logo, icon&#10;&#10;Description automatically generated">
            <a:extLst>
              <a:ext uri="{FF2B5EF4-FFF2-40B4-BE49-F238E27FC236}">
                <a16:creationId xmlns:a16="http://schemas.microsoft.com/office/drawing/2014/main" id="{3932CE57-A0BD-4B61-BE9D-EF47DE6EA75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189187" y="178544"/>
            <a:ext cx="824916" cy="1180187"/>
          </a:xfrm>
          <a:prstGeom prst="rect">
            <a:avLst/>
          </a:prstGeom>
        </p:spPr>
      </p:pic>
      <p:sp>
        <p:nvSpPr>
          <p:cNvPr id="44" name="Content Placeholder 2">
            <a:extLst>
              <a:ext uri="{FF2B5EF4-FFF2-40B4-BE49-F238E27FC236}">
                <a16:creationId xmlns:a16="http://schemas.microsoft.com/office/drawing/2014/main" id="{98DFA20C-12BE-4237-BF85-3FEE6FF0248B}"/>
              </a:ext>
            </a:extLst>
          </p:cNvPr>
          <p:cNvSpPr>
            <a:spLocks noGrp="1"/>
          </p:cNvSpPr>
          <p:nvPr>
            <p:ph idx="1"/>
          </p:nvPr>
        </p:nvSpPr>
        <p:spPr>
          <a:xfrm>
            <a:off x="838200" y="1825625"/>
            <a:ext cx="10515600" cy="4351338"/>
          </a:xfrm>
        </p:spPr>
        <p:txBody>
          <a:bodyPr/>
          <a:lstStyle/>
          <a:p>
            <a:r>
              <a:rPr lang="en-US" dirty="0"/>
              <a:t>Solution: use all units</a:t>
            </a:r>
          </a:p>
          <a:p>
            <a:pPr lvl="1"/>
            <a:r>
              <a:rPr lang="en-US" dirty="0"/>
              <a:t>Match 1:many</a:t>
            </a:r>
          </a:p>
          <a:p>
            <a:pPr lvl="1"/>
            <a:r>
              <a:rPr lang="en-US" dirty="0"/>
              <a:t>Give each unit a proportional </a:t>
            </a:r>
            <a:r>
              <a:rPr lang="en-US" i="1" dirty="0"/>
              <a:t>weight</a:t>
            </a:r>
          </a:p>
        </p:txBody>
      </p:sp>
      <p:pic>
        <p:nvPicPr>
          <p:cNvPr id="30" name="Graphic 29" descr="Man with cane">
            <a:extLst>
              <a:ext uri="{FF2B5EF4-FFF2-40B4-BE49-F238E27FC236}">
                <a16:creationId xmlns:a16="http://schemas.microsoft.com/office/drawing/2014/main" id="{9E1E8594-2838-4E6D-BDFE-4EEA6E6EBA1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17285" y="3909442"/>
            <a:ext cx="755703" cy="755703"/>
          </a:xfrm>
          <a:prstGeom prst="rect">
            <a:avLst/>
          </a:prstGeom>
        </p:spPr>
      </p:pic>
      <p:pic>
        <p:nvPicPr>
          <p:cNvPr id="39" name="Graphic 38" descr="Woman">
            <a:extLst>
              <a:ext uri="{FF2B5EF4-FFF2-40B4-BE49-F238E27FC236}">
                <a16:creationId xmlns:a16="http://schemas.microsoft.com/office/drawing/2014/main" id="{69D49408-EF78-45DC-86E3-EF89A98E21F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409015" y="6034355"/>
            <a:ext cx="755703" cy="755703"/>
          </a:xfrm>
          <a:prstGeom prst="rect">
            <a:avLst/>
          </a:prstGeom>
        </p:spPr>
      </p:pic>
      <p:pic>
        <p:nvPicPr>
          <p:cNvPr id="40" name="Graphic 39" descr="Man">
            <a:extLst>
              <a:ext uri="{FF2B5EF4-FFF2-40B4-BE49-F238E27FC236}">
                <a16:creationId xmlns:a16="http://schemas.microsoft.com/office/drawing/2014/main" id="{E8143F50-ACBB-4958-A9CB-BDF6CCA1FB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87288" y="4501789"/>
            <a:ext cx="755703" cy="755703"/>
          </a:xfrm>
          <a:prstGeom prst="rect">
            <a:avLst/>
          </a:prstGeom>
        </p:spPr>
      </p:pic>
      <p:pic>
        <p:nvPicPr>
          <p:cNvPr id="41" name="Graphic 40" descr="Woman">
            <a:extLst>
              <a:ext uri="{FF2B5EF4-FFF2-40B4-BE49-F238E27FC236}">
                <a16:creationId xmlns:a16="http://schemas.microsoft.com/office/drawing/2014/main" id="{0556CC29-3D4A-4EEA-8C36-35B8FD25F036}"/>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6845942" y="6034355"/>
            <a:ext cx="755703" cy="755703"/>
          </a:xfrm>
          <a:prstGeom prst="rect">
            <a:avLst/>
          </a:prstGeom>
        </p:spPr>
      </p:pic>
      <p:pic>
        <p:nvPicPr>
          <p:cNvPr id="42" name="Graphic 41" descr="Woman with cane">
            <a:extLst>
              <a:ext uri="{FF2B5EF4-FFF2-40B4-BE49-F238E27FC236}">
                <a16:creationId xmlns:a16="http://schemas.microsoft.com/office/drawing/2014/main" id="{C106562A-C47D-42F5-A6B6-57112807DA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538203" y="5214599"/>
            <a:ext cx="755703" cy="755703"/>
          </a:xfrm>
          <a:prstGeom prst="rect">
            <a:avLst/>
          </a:prstGeom>
        </p:spPr>
      </p:pic>
      <p:pic>
        <p:nvPicPr>
          <p:cNvPr id="45" name="Graphic 44" descr="Man with cane">
            <a:extLst>
              <a:ext uri="{FF2B5EF4-FFF2-40B4-BE49-F238E27FC236}">
                <a16:creationId xmlns:a16="http://schemas.microsoft.com/office/drawing/2014/main" id="{125FAD93-7988-4383-97B6-82D9458A9E6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538204" y="3887082"/>
            <a:ext cx="755703" cy="755703"/>
          </a:xfrm>
          <a:prstGeom prst="rect">
            <a:avLst/>
          </a:prstGeom>
        </p:spPr>
      </p:pic>
      <p:pic>
        <p:nvPicPr>
          <p:cNvPr id="46" name="Graphic 45" descr="Woman with cane">
            <a:extLst>
              <a:ext uri="{FF2B5EF4-FFF2-40B4-BE49-F238E27FC236}">
                <a16:creationId xmlns:a16="http://schemas.microsoft.com/office/drawing/2014/main" id="{5935DB03-BE42-44AC-877E-3B9C77BA8E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097778" y="5239880"/>
            <a:ext cx="755703" cy="755703"/>
          </a:xfrm>
          <a:prstGeom prst="rect">
            <a:avLst/>
          </a:prstGeom>
        </p:spPr>
      </p:pic>
      <p:pic>
        <p:nvPicPr>
          <p:cNvPr id="47" name="Graphic 46" descr="Man with cane">
            <a:extLst>
              <a:ext uri="{FF2B5EF4-FFF2-40B4-BE49-F238E27FC236}">
                <a16:creationId xmlns:a16="http://schemas.microsoft.com/office/drawing/2014/main" id="{E9D37381-89FB-4B9A-B8A5-36DEB689A42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66568" y="3909443"/>
            <a:ext cx="755703" cy="755703"/>
          </a:xfrm>
          <a:prstGeom prst="rect">
            <a:avLst/>
          </a:prstGeom>
        </p:spPr>
      </p:pic>
    </p:spTree>
    <p:extLst>
      <p:ext uri="{BB962C8B-B14F-4D97-AF65-F5344CB8AC3E}">
        <p14:creationId xmlns:p14="http://schemas.microsoft.com/office/powerpoint/2010/main" val="2646922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563-776C-4B0D-873F-CEE64A707B2B}"/>
              </a:ext>
            </a:extLst>
          </p:cNvPr>
          <p:cNvSpPr>
            <a:spLocks noGrp="1"/>
          </p:cNvSpPr>
          <p:nvPr>
            <p:ph type="title"/>
          </p:nvPr>
        </p:nvSpPr>
        <p:spPr/>
        <p:txBody>
          <a:bodyPr/>
          <a:lstStyle/>
          <a:p>
            <a:r>
              <a:rPr lang="en-US" dirty="0"/>
              <a:t>Weight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182023-D9D4-47C0-9645-6F2BE3528539}"/>
                  </a:ext>
                </a:extLst>
              </p:cNvPr>
              <p:cNvSpPr>
                <a:spLocks noGrp="1"/>
              </p:cNvSpPr>
              <p:nvPr>
                <p:ph idx="1"/>
              </p:nvPr>
            </p:nvSpPr>
            <p:spPr/>
            <p:txBody>
              <a:bodyPr/>
              <a:lstStyle/>
              <a:p>
                <a:r>
                  <a:rPr lang="en-US" dirty="0"/>
                  <a:t>Assign a weight for each sample so the distribution of covariates is similar between treatment groups</a:t>
                </a:r>
              </a:p>
              <a:p>
                <a:pPr lvl="1"/>
                <a:r>
                  <a:rPr lang="en-US" dirty="0"/>
                  <a:t>Generates an RCT-like (balanced) pseudo-population</a:t>
                </a:r>
              </a:p>
              <a:p>
                <a:pPr lvl="1"/>
                <a:endParaRPr lang="en-US" dirty="0"/>
              </a:p>
              <a:p>
                <a:r>
                  <a:rPr lang="en-US" dirty="0"/>
                  <a:t>Example: Inverse Probability Weighting (IPW)</a:t>
                </a:r>
              </a:p>
              <a:p>
                <a:pPr lvl="1"/>
                <a:r>
                  <a:rPr lang="en-US" dirty="0"/>
                  <a:t>Use machine learning to model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𝑋</m:t>
                            </m:r>
                          </m:e>
                        </m:d>
                      </m:e>
                    </m:func>
                  </m:oMath>
                </a14:m>
                <a:endParaRPr lang="en-US" b="0" dirty="0"/>
              </a:p>
              <a:p>
                <a:pPr lvl="1"/>
                <a:r>
                  <a:rPr lang="en-US" dirty="0"/>
                  <a:t>Assign each sample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func>
                      </m:den>
                    </m:f>
                  </m:oMath>
                </a14:m>
                <a:endParaRPr lang="en-US" dirty="0"/>
              </a:p>
              <a:p>
                <a:pPr lvl="1"/>
                <a:r>
                  <a:rPr lang="en-US" dirty="0"/>
                  <a:t>Weighted average</a:t>
                </a:r>
              </a:p>
            </p:txBody>
          </p:sp>
        </mc:Choice>
        <mc:Fallback xmlns="">
          <p:sp>
            <p:nvSpPr>
              <p:cNvPr id="3" name="Content Placeholder 2">
                <a:extLst>
                  <a:ext uri="{FF2B5EF4-FFF2-40B4-BE49-F238E27FC236}">
                    <a16:creationId xmlns:a16="http://schemas.microsoft.com/office/drawing/2014/main" id="{EB182023-D9D4-47C0-9645-6F2BE352853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9BF6160-4414-4724-8F1F-2E078D86EB4E}"/>
              </a:ext>
            </a:extLst>
          </p:cNvPr>
          <p:cNvSpPr txBox="1"/>
          <p:nvPr/>
        </p:nvSpPr>
        <p:spPr>
          <a:xfrm>
            <a:off x="4342953" y="4886570"/>
            <a:ext cx="1017265" cy="369332"/>
          </a:xfrm>
          <a:prstGeom prst="rect">
            <a:avLst/>
          </a:prstGeom>
          <a:noFill/>
        </p:spPr>
        <p:txBody>
          <a:bodyPr wrap="square" rtlCol="0">
            <a:spAutoFit/>
          </a:bodyPr>
          <a:lstStyle/>
          <a:p>
            <a:r>
              <a:rPr lang="en-US" dirty="0">
                <a:solidFill>
                  <a:srgbClr val="0070C0"/>
                </a:solidFill>
                <a:latin typeface="Gill Sans Nova Cond XBd" panose="020B0604020202020204" pitchFamily="34" charset="0"/>
              </a:rPr>
              <a:t>Treated</a:t>
            </a:r>
          </a:p>
        </p:txBody>
      </p:sp>
      <p:sp>
        <p:nvSpPr>
          <p:cNvPr id="6" name="TextBox 5">
            <a:extLst>
              <a:ext uri="{FF2B5EF4-FFF2-40B4-BE49-F238E27FC236}">
                <a16:creationId xmlns:a16="http://schemas.microsoft.com/office/drawing/2014/main" id="{E2F54708-B4B1-45ED-AD05-571FE6E80A6A}"/>
              </a:ext>
            </a:extLst>
          </p:cNvPr>
          <p:cNvSpPr txBox="1"/>
          <p:nvPr/>
        </p:nvSpPr>
        <p:spPr>
          <a:xfrm>
            <a:off x="6831783" y="4886570"/>
            <a:ext cx="1355145" cy="369332"/>
          </a:xfrm>
          <a:prstGeom prst="rect">
            <a:avLst/>
          </a:prstGeom>
          <a:noFill/>
        </p:spPr>
        <p:txBody>
          <a:bodyPr wrap="square" rtlCol="0">
            <a:spAutoFit/>
          </a:bodyPr>
          <a:lstStyle/>
          <a:p>
            <a:r>
              <a:rPr lang="en-US" dirty="0">
                <a:solidFill>
                  <a:schemeClr val="accent2"/>
                </a:solidFill>
                <a:latin typeface="Gill Sans Nova Cond XBd" panose="020B0604020202020204" pitchFamily="34" charset="0"/>
              </a:rPr>
              <a:t>Untreated</a:t>
            </a:r>
          </a:p>
        </p:txBody>
      </p:sp>
      <p:cxnSp>
        <p:nvCxnSpPr>
          <p:cNvPr id="8" name="Straight Connector 7">
            <a:extLst>
              <a:ext uri="{FF2B5EF4-FFF2-40B4-BE49-F238E27FC236}">
                <a16:creationId xmlns:a16="http://schemas.microsoft.com/office/drawing/2014/main" id="{204FE5A7-4AA2-48F4-B47D-617693BBD496}"/>
              </a:ext>
            </a:extLst>
          </p:cNvPr>
          <p:cNvCxnSpPr>
            <a:cxnSpLocks/>
          </p:cNvCxnSpPr>
          <p:nvPr/>
        </p:nvCxnSpPr>
        <p:spPr>
          <a:xfrm>
            <a:off x="6086123" y="4939859"/>
            <a:ext cx="9877" cy="1849886"/>
          </a:xfrm>
          <a:prstGeom prst="line">
            <a:avLst/>
          </a:prstGeom>
          <a:ln w="60325" cap="rnd"/>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47" name="Ink 46">
                <a:extLst>
                  <a:ext uri="{FF2B5EF4-FFF2-40B4-BE49-F238E27FC236}">
                    <a16:creationId xmlns:a16="http://schemas.microsoft.com/office/drawing/2014/main" id="{144A6CE8-DBB8-479A-8B6E-36EE349703AE}"/>
                  </a:ext>
                </a:extLst>
              </p14:cNvPr>
              <p14:cNvContentPartPr/>
              <p14:nvPr/>
            </p14:nvContentPartPr>
            <p14:xfrm>
              <a:off x="4632263" y="5259886"/>
              <a:ext cx="267480" cy="698400"/>
            </p14:xfrm>
          </p:contentPart>
        </mc:Choice>
        <mc:Fallback xmlns="">
          <p:pic>
            <p:nvPicPr>
              <p:cNvPr id="47" name="Ink 46">
                <a:extLst>
                  <a:ext uri="{FF2B5EF4-FFF2-40B4-BE49-F238E27FC236}">
                    <a16:creationId xmlns:a16="http://schemas.microsoft.com/office/drawing/2014/main" id="{144A6CE8-DBB8-479A-8B6E-36EE349703AE}"/>
                  </a:ext>
                </a:extLst>
              </p:cNvPr>
              <p:cNvPicPr/>
              <p:nvPr/>
            </p:nvPicPr>
            <p:blipFill>
              <a:blip r:embed="rId5"/>
              <a:stretch>
                <a:fillRect/>
              </a:stretch>
            </p:blipFill>
            <p:spPr>
              <a:xfrm>
                <a:off x="4614287" y="5241886"/>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4" name="Ink 53">
                <a:extLst>
                  <a:ext uri="{FF2B5EF4-FFF2-40B4-BE49-F238E27FC236}">
                    <a16:creationId xmlns:a16="http://schemas.microsoft.com/office/drawing/2014/main" id="{20B8D39B-EAE3-4F74-815C-2E9DD3DC67D8}"/>
                  </a:ext>
                </a:extLst>
              </p14:cNvPr>
              <p14:cNvContentPartPr/>
              <p14:nvPr/>
            </p14:nvContentPartPr>
            <p14:xfrm>
              <a:off x="7318322" y="5257007"/>
              <a:ext cx="267480" cy="698400"/>
            </p14:xfrm>
          </p:contentPart>
        </mc:Choice>
        <mc:Fallback xmlns="">
          <p:pic>
            <p:nvPicPr>
              <p:cNvPr id="54" name="Ink 53">
                <a:extLst>
                  <a:ext uri="{FF2B5EF4-FFF2-40B4-BE49-F238E27FC236}">
                    <a16:creationId xmlns:a16="http://schemas.microsoft.com/office/drawing/2014/main" id="{20B8D39B-EAE3-4F74-815C-2E9DD3DC67D8}"/>
                  </a:ext>
                </a:extLst>
              </p:cNvPr>
              <p:cNvPicPr/>
              <p:nvPr/>
            </p:nvPicPr>
            <p:blipFill>
              <a:blip r:embed="rId7"/>
              <a:stretch>
                <a:fillRect/>
              </a:stretch>
            </p:blipFill>
            <p:spPr>
              <a:xfrm>
                <a:off x="7300346" y="5239007"/>
                <a:ext cx="303072" cy="734040"/>
              </a:xfrm>
              <a:prstGeom prst="rect">
                <a:avLst/>
              </a:prstGeom>
            </p:spPr>
          </p:pic>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15B98A4-7FF2-4829-BA03-FD256D67D060}"/>
                  </a:ext>
                </a:extLst>
              </p:cNvPr>
              <p:cNvSpPr txBox="1"/>
              <p:nvPr/>
            </p:nvSpPr>
            <p:spPr>
              <a:xfrm>
                <a:off x="8454408" y="5316044"/>
                <a:ext cx="1805160" cy="618374"/>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oMath>
                  </m:oMathPara>
                </a14:m>
                <a:endParaRPr lang="en-US" dirty="0"/>
              </a:p>
            </p:txBody>
          </p:sp>
        </mc:Choice>
        <mc:Fallback xmlns="">
          <p:sp>
            <p:nvSpPr>
              <p:cNvPr id="59" name="TextBox 58">
                <a:extLst>
                  <a:ext uri="{FF2B5EF4-FFF2-40B4-BE49-F238E27FC236}">
                    <a16:creationId xmlns:a16="http://schemas.microsoft.com/office/drawing/2014/main" id="{015B98A4-7FF2-4829-BA03-FD256D67D060}"/>
                  </a:ext>
                </a:extLst>
              </p:cNvPr>
              <p:cNvSpPr txBox="1">
                <a:spLocks noRot="1" noChangeAspect="1" noMove="1" noResize="1" noEditPoints="1" noAdjustHandles="1" noChangeArrowheads="1" noChangeShapeType="1" noTextEdit="1"/>
              </p:cNvSpPr>
              <p:nvPr/>
            </p:nvSpPr>
            <p:spPr>
              <a:xfrm>
                <a:off x="8454408" y="5316044"/>
                <a:ext cx="1805160" cy="61837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93B607D-390E-4508-9774-0A1839E9C778}"/>
                  </a:ext>
                </a:extLst>
              </p:cNvPr>
              <p:cNvSpPr txBox="1"/>
              <p:nvPr/>
            </p:nvSpPr>
            <p:spPr>
              <a:xfrm>
                <a:off x="1932432" y="5318833"/>
                <a:ext cx="1811837" cy="612796"/>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5</m:t>
                          </m:r>
                        </m:den>
                      </m:f>
                    </m:oMath>
                  </m:oMathPara>
                </a14:m>
                <a:endParaRPr lang="en-US" dirty="0"/>
              </a:p>
            </p:txBody>
          </p:sp>
        </mc:Choice>
        <mc:Fallback xmlns="">
          <p:sp>
            <p:nvSpPr>
              <p:cNvPr id="60" name="TextBox 59">
                <a:extLst>
                  <a:ext uri="{FF2B5EF4-FFF2-40B4-BE49-F238E27FC236}">
                    <a16:creationId xmlns:a16="http://schemas.microsoft.com/office/drawing/2014/main" id="{193B607D-390E-4508-9774-0A1839E9C778}"/>
                  </a:ext>
                </a:extLst>
              </p:cNvPr>
              <p:cNvSpPr txBox="1">
                <a:spLocks noRot="1" noChangeAspect="1" noMove="1" noResize="1" noEditPoints="1" noAdjustHandles="1" noChangeArrowheads="1" noChangeShapeType="1" noTextEdit="1"/>
              </p:cNvSpPr>
              <p:nvPr/>
            </p:nvSpPr>
            <p:spPr>
              <a:xfrm>
                <a:off x="1932432" y="5318833"/>
                <a:ext cx="1811837" cy="6127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0">
            <p14:nvContentPartPr>
              <p14:cNvPr id="63" name="Ink 62">
                <a:extLst>
                  <a:ext uri="{FF2B5EF4-FFF2-40B4-BE49-F238E27FC236}">
                    <a16:creationId xmlns:a16="http://schemas.microsoft.com/office/drawing/2014/main" id="{36E4A45F-A9C5-4143-9DC8-9F8C764EDBD2}"/>
                  </a:ext>
                </a:extLst>
              </p14:cNvPr>
              <p14:cNvContentPartPr/>
              <p14:nvPr/>
            </p14:nvContentPartPr>
            <p14:xfrm>
              <a:off x="7318322" y="6093555"/>
              <a:ext cx="267480" cy="698400"/>
            </p14:xfrm>
          </p:contentPart>
        </mc:Choice>
        <mc:Fallback xmlns="">
          <p:pic>
            <p:nvPicPr>
              <p:cNvPr id="63" name="Ink 62">
                <a:extLst>
                  <a:ext uri="{FF2B5EF4-FFF2-40B4-BE49-F238E27FC236}">
                    <a16:creationId xmlns:a16="http://schemas.microsoft.com/office/drawing/2014/main" id="{36E4A45F-A9C5-4143-9DC8-9F8C764EDBD2}"/>
                  </a:ext>
                </a:extLst>
              </p:cNvPr>
              <p:cNvPicPr/>
              <p:nvPr/>
            </p:nvPicPr>
            <p:blipFill>
              <a:blip r:embed="rId7"/>
              <a:stretch>
                <a:fillRect/>
              </a:stretch>
            </p:blipFill>
            <p:spPr>
              <a:xfrm>
                <a:off x="7300346" y="6075555"/>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5" name="Ink 64">
                <a:extLst>
                  <a:ext uri="{FF2B5EF4-FFF2-40B4-BE49-F238E27FC236}">
                    <a16:creationId xmlns:a16="http://schemas.microsoft.com/office/drawing/2014/main" id="{0333D604-82C4-45B7-BF12-9C8A21B0B83C}"/>
                  </a:ext>
                </a:extLst>
              </p14:cNvPr>
              <p14:cNvContentPartPr/>
              <p14:nvPr/>
            </p14:nvContentPartPr>
            <p14:xfrm>
              <a:off x="8186928" y="6092450"/>
              <a:ext cx="267480" cy="698400"/>
            </p14:xfrm>
          </p:contentPart>
        </mc:Choice>
        <mc:Fallback xmlns="">
          <p:pic>
            <p:nvPicPr>
              <p:cNvPr id="65" name="Ink 64">
                <a:extLst>
                  <a:ext uri="{FF2B5EF4-FFF2-40B4-BE49-F238E27FC236}">
                    <a16:creationId xmlns:a16="http://schemas.microsoft.com/office/drawing/2014/main" id="{0333D604-82C4-45B7-BF12-9C8A21B0B83C}"/>
                  </a:ext>
                </a:extLst>
              </p:cNvPr>
              <p:cNvPicPr/>
              <p:nvPr/>
            </p:nvPicPr>
            <p:blipFill>
              <a:blip r:embed="rId12"/>
              <a:stretch>
                <a:fillRect/>
              </a:stretch>
            </p:blipFill>
            <p:spPr>
              <a:xfrm>
                <a:off x="8168952" y="6074450"/>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6" name="Ink 65">
                <a:extLst>
                  <a:ext uri="{FF2B5EF4-FFF2-40B4-BE49-F238E27FC236}">
                    <a16:creationId xmlns:a16="http://schemas.microsoft.com/office/drawing/2014/main" id="{A65CB38E-968D-41FE-B394-A9279B9F81F2}"/>
                  </a:ext>
                </a:extLst>
              </p14:cNvPr>
              <p14:cNvContentPartPr/>
              <p14:nvPr/>
            </p14:nvContentPartPr>
            <p14:xfrm>
              <a:off x="3744269" y="6091345"/>
              <a:ext cx="267480" cy="698400"/>
            </p14:xfrm>
          </p:contentPart>
        </mc:Choice>
        <mc:Fallback xmlns="">
          <p:pic>
            <p:nvPicPr>
              <p:cNvPr id="66" name="Ink 65">
                <a:extLst>
                  <a:ext uri="{FF2B5EF4-FFF2-40B4-BE49-F238E27FC236}">
                    <a16:creationId xmlns:a16="http://schemas.microsoft.com/office/drawing/2014/main" id="{A65CB38E-968D-41FE-B394-A9279B9F81F2}"/>
                  </a:ext>
                </a:extLst>
              </p:cNvPr>
              <p:cNvPicPr/>
              <p:nvPr/>
            </p:nvPicPr>
            <p:blipFill>
              <a:blip r:embed="rId14"/>
              <a:stretch>
                <a:fillRect/>
              </a:stretch>
            </p:blipFill>
            <p:spPr>
              <a:xfrm>
                <a:off x="3726293" y="6073345"/>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8" name="Ink 67">
                <a:extLst>
                  <a:ext uri="{FF2B5EF4-FFF2-40B4-BE49-F238E27FC236}">
                    <a16:creationId xmlns:a16="http://schemas.microsoft.com/office/drawing/2014/main" id="{C509E1C8-2A03-450E-BCE3-507BC3AFB3FD}"/>
                  </a:ext>
                </a:extLst>
              </p14:cNvPr>
              <p14:cNvContentPartPr/>
              <p14:nvPr/>
            </p14:nvContentPartPr>
            <p14:xfrm>
              <a:off x="4663851" y="6092450"/>
              <a:ext cx="267480" cy="698400"/>
            </p14:xfrm>
          </p:contentPart>
        </mc:Choice>
        <mc:Fallback xmlns="">
          <p:pic>
            <p:nvPicPr>
              <p:cNvPr id="68" name="Ink 67">
                <a:extLst>
                  <a:ext uri="{FF2B5EF4-FFF2-40B4-BE49-F238E27FC236}">
                    <a16:creationId xmlns:a16="http://schemas.microsoft.com/office/drawing/2014/main" id="{C509E1C8-2A03-450E-BCE3-507BC3AFB3FD}"/>
                  </a:ext>
                </a:extLst>
              </p:cNvPr>
              <p:cNvPicPr/>
              <p:nvPr/>
            </p:nvPicPr>
            <p:blipFill>
              <a:blip r:embed="rId16"/>
              <a:stretch>
                <a:fillRect/>
              </a:stretch>
            </p:blipFill>
            <p:spPr>
              <a:xfrm>
                <a:off x="4645875" y="6074450"/>
                <a:ext cx="303072" cy="734040"/>
              </a:xfrm>
              <a:prstGeom prst="rect">
                <a:avLst/>
              </a:prstGeom>
            </p:spPr>
          </p:pic>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BB4C96-9011-4C8F-9F09-BADDE1D79E94}"/>
                  </a:ext>
                </a:extLst>
              </p:cNvPr>
              <p:cNvSpPr txBox="1"/>
              <p:nvPr/>
            </p:nvSpPr>
            <p:spPr>
              <a:xfrm>
                <a:off x="10259568" y="5440565"/>
                <a:ext cx="10942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i="1" smtClean="0">
                          <a:latin typeface="Cambria Math" panose="02040503050406030204" pitchFamily="18" charset="0"/>
                        </a:rPr>
                        <m:t>𝑤</m:t>
                      </m:r>
                      <m:r>
                        <a:rPr lang="en-US" i="1" smtClean="0">
                          <a:latin typeface="Cambria Math" panose="02040503050406030204" pitchFamily="18" charset="0"/>
                        </a:rPr>
                        <m:t>=</m:t>
                      </m:r>
                      <m:r>
                        <a:rPr lang="en-US" i="1" smtClean="0">
                          <a:latin typeface="Cambria Math" panose="02040503050406030204" pitchFamily="18" charset="0"/>
                        </a:rPr>
                        <m:t>5</m:t>
                      </m:r>
                    </m:oMath>
                  </m:oMathPara>
                </a14:m>
                <a:endParaRPr lang="en-US" dirty="0"/>
              </a:p>
            </p:txBody>
          </p:sp>
        </mc:Choice>
        <mc:Fallback xmlns="">
          <p:sp>
            <p:nvSpPr>
              <p:cNvPr id="4" name="TextBox 3">
                <a:extLst>
                  <a:ext uri="{FF2B5EF4-FFF2-40B4-BE49-F238E27FC236}">
                    <a16:creationId xmlns:a16="http://schemas.microsoft.com/office/drawing/2014/main" id="{1ABB4C96-9011-4C8F-9F09-BADDE1D79E94}"/>
                  </a:ext>
                </a:extLst>
              </p:cNvPr>
              <p:cNvSpPr txBox="1">
                <a:spLocks noRot="1" noChangeAspect="1" noMove="1" noResize="1" noEditPoints="1" noAdjustHandles="1" noChangeArrowheads="1" noChangeShapeType="1" noTextEdit="1"/>
              </p:cNvSpPr>
              <p:nvPr/>
            </p:nvSpPr>
            <p:spPr>
              <a:xfrm>
                <a:off x="10259568" y="5440565"/>
                <a:ext cx="109423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06E85D6-8E29-41CD-9595-5D2EE05CDC80}"/>
                  </a:ext>
                </a:extLst>
              </p:cNvPr>
              <p:cNvSpPr txBox="1"/>
              <p:nvPr/>
            </p:nvSpPr>
            <p:spPr>
              <a:xfrm>
                <a:off x="838199" y="5316974"/>
                <a:ext cx="1094233" cy="616515"/>
              </a:xfrm>
              <a:prstGeom prst="rect">
                <a:avLst/>
              </a:prstGeom>
              <a:noFill/>
            </p:spPr>
            <p:txBody>
              <a:bodyPr wrap="square" rtlCol="0" anchor="ctr">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5</m:t>
                          </m:r>
                        </m:num>
                        <m:den>
                          <m:r>
                            <a:rPr lang="en-US" i="1">
                              <a:latin typeface="Cambria Math" panose="02040503050406030204" pitchFamily="18" charset="0"/>
                            </a:rPr>
                            <m:t>4</m:t>
                          </m:r>
                        </m:den>
                      </m:f>
                      <m:r>
                        <a:rPr lang="en-US" b="0" i="1"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406E85D6-8E29-41CD-9595-5D2EE05CDC80}"/>
                  </a:ext>
                </a:extLst>
              </p:cNvPr>
              <p:cNvSpPr txBox="1">
                <a:spLocks noRot="1" noChangeAspect="1" noMove="1" noResize="1" noEditPoints="1" noAdjustHandles="1" noChangeArrowheads="1" noChangeShapeType="1" noTextEdit="1"/>
              </p:cNvSpPr>
              <p:nvPr/>
            </p:nvSpPr>
            <p:spPr>
              <a:xfrm>
                <a:off x="838199" y="5316974"/>
                <a:ext cx="1094233" cy="61651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9">
            <p14:nvContentPartPr>
              <p14:cNvPr id="26" name="Ink 25">
                <a:extLst>
                  <a:ext uri="{FF2B5EF4-FFF2-40B4-BE49-F238E27FC236}">
                    <a16:creationId xmlns:a16="http://schemas.microsoft.com/office/drawing/2014/main" id="{D2FE5A2E-D31C-4962-A4EF-7898A9637A66}"/>
                  </a:ext>
                </a:extLst>
              </p14:cNvPr>
              <p14:cNvContentPartPr/>
              <p14:nvPr/>
            </p14:nvContentPartPr>
            <p14:xfrm>
              <a:off x="7752625" y="6091345"/>
              <a:ext cx="267480" cy="698400"/>
            </p14:xfrm>
          </p:contentPart>
        </mc:Choice>
        <mc:Fallback xmlns="">
          <p:pic>
            <p:nvPicPr>
              <p:cNvPr id="26" name="Ink 25">
                <a:extLst>
                  <a:ext uri="{FF2B5EF4-FFF2-40B4-BE49-F238E27FC236}">
                    <a16:creationId xmlns:a16="http://schemas.microsoft.com/office/drawing/2014/main" id="{D2FE5A2E-D31C-4962-A4EF-7898A9637A66}"/>
                  </a:ext>
                </a:extLst>
              </p:cNvPr>
              <p:cNvPicPr/>
              <p:nvPr/>
            </p:nvPicPr>
            <p:blipFill>
              <a:blip r:embed="rId12"/>
              <a:stretch>
                <a:fillRect/>
              </a:stretch>
            </p:blipFill>
            <p:spPr>
              <a:xfrm>
                <a:off x="7734649" y="6073345"/>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C3C19C84-B0D3-43CB-908D-C6CA4DA8D76C}"/>
                  </a:ext>
                </a:extLst>
              </p14:cNvPr>
              <p14:cNvContentPartPr/>
              <p14:nvPr/>
            </p14:nvContentPartPr>
            <p14:xfrm>
              <a:off x="6881026" y="6091345"/>
              <a:ext cx="267480" cy="698400"/>
            </p14:xfrm>
          </p:contentPart>
        </mc:Choice>
        <mc:Fallback xmlns="">
          <p:pic>
            <p:nvPicPr>
              <p:cNvPr id="27" name="Ink 26">
                <a:extLst>
                  <a:ext uri="{FF2B5EF4-FFF2-40B4-BE49-F238E27FC236}">
                    <a16:creationId xmlns:a16="http://schemas.microsoft.com/office/drawing/2014/main" id="{C3C19C84-B0D3-43CB-908D-C6CA4DA8D76C}"/>
                  </a:ext>
                </a:extLst>
              </p:cNvPr>
              <p:cNvPicPr/>
              <p:nvPr/>
            </p:nvPicPr>
            <p:blipFill>
              <a:blip r:embed="rId12"/>
              <a:stretch>
                <a:fillRect/>
              </a:stretch>
            </p:blipFill>
            <p:spPr>
              <a:xfrm>
                <a:off x="6863050" y="6073345"/>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6870133D-8B21-40E8-80BE-407B0188725E}"/>
                  </a:ext>
                </a:extLst>
              </p14:cNvPr>
              <p14:cNvContentPartPr/>
              <p14:nvPr/>
            </p14:nvContentPartPr>
            <p14:xfrm>
              <a:off x="6445227" y="6091345"/>
              <a:ext cx="267480" cy="698400"/>
            </p14:xfrm>
          </p:contentPart>
        </mc:Choice>
        <mc:Fallback xmlns="">
          <p:pic>
            <p:nvPicPr>
              <p:cNvPr id="28" name="Ink 27">
                <a:extLst>
                  <a:ext uri="{FF2B5EF4-FFF2-40B4-BE49-F238E27FC236}">
                    <a16:creationId xmlns:a16="http://schemas.microsoft.com/office/drawing/2014/main" id="{6870133D-8B21-40E8-80BE-407B0188725E}"/>
                  </a:ext>
                </a:extLst>
              </p:cNvPr>
              <p:cNvPicPr/>
              <p:nvPr/>
            </p:nvPicPr>
            <p:blipFill>
              <a:blip r:embed="rId12"/>
              <a:stretch>
                <a:fillRect/>
              </a:stretch>
            </p:blipFill>
            <p:spPr>
              <a:xfrm>
                <a:off x="6427251" y="6073345"/>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3777D3D-78DA-4A8C-9D09-FBE1F31291DE}"/>
                  </a:ext>
                </a:extLst>
              </p14:cNvPr>
              <p14:cNvContentPartPr/>
              <p14:nvPr/>
            </p14:nvContentPartPr>
            <p14:xfrm>
              <a:off x="5091713" y="5238878"/>
              <a:ext cx="267480" cy="698400"/>
            </p14:xfrm>
          </p:contentPart>
        </mc:Choice>
        <mc:Fallback xmlns="">
          <p:pic>
            <p:nvPicPr>
              <p:cNvPr id="29" name="Ink 28">
                <a:extLst>
                  <a:ext uri="{FF2B5EF4-FFF2-40B4-BE49-F238E27FC236}">
                    <a16:creationId xmlns:a16="http://schemas.microsoft.com/office/drawing/2014/main" id="{93777D3D-78DA-4A8C-9D09-FBE1F31291DE}"/>
                  </a:ext>
                </a:extLst>
              </p:cNvPr>
              <p:cNvPicPr/>
              <p:nvPr/>
            </p:nvPicPr>
            <p:blipFill>
              <a:blip r:embed="rId5"/>
              <a:stretch>
                <a:fillRect/>
              </a:stretch>
            </p:blipFill>
            <p:spPr>
              <a:xfrm>
                <a:off x="5073737" y="5220878"/>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0" name="Ink 29">
                <a:extLst>
                  <a:ext uri="{FF2B5EF4-FFF2-40B4-BE49-F238E27FC236}">
                    <a16:creationId xmlns:a16="http://schemas.microsoft.com/office/drawing/2014/main" id="{6C36159D-EF6C-445A-A711-622C1E974296}"/>
                  </a:ext>
                </a:extLst>
              </p14:cNvPr>
              <p14:cNvContentPartPr/>
              <p14:nvPr/>
            </p14:nvContentPartPr>
            <p14:xfrm>
              <a:off x="5527983" y="5257007"/>
              <a:ext cx="267480" cy="698400"/>
            </p14:xfrm>
          </p:contentPart>
        </mc:Choice>
        <mc:Fallback xmlns="">
          <p:pic>
            <p:nvPicPr>
              <p:cNvPr id="30" name="Ink 29">
                <a:extLst>
                  <a:ext uri="{FF2B5EF4-FFF2-40B4-BE49-F238E27FC236}">
                    <a16:creationId xmlns:a16="http://schemas.microsoft.com/office/drawing/2014/main" id="{6C36159D-EF6C-445A-A711-622C1E974296}"/>
                  </a:ext>
                </a:extLst>
              </p:cNvPr>
              <p:cNvPicPr/>
              <p:nvPr/>
            </p:nvPicPr>
            <p:blipFill>
              <a:blip r:embed="rId5"/>
              <a:stretch>
                <a:fillRect/>
              </a:stretch>
            </p:blipFill>
            <p:spPr>
              <a:xfrm>
                <a:off x="5510007" y="5239007"/>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0">
                <a:extLst>
                  <a:ext uri="{FF2B5EF4-FFF2-40B4-BE49-F238E27FC236}">
                    <a16:creationId xmlns:a16="http://schemas.microsoft.com/office/drawing/2014/main" id="{994FFF8C-6D93-4BEB-AE9E-7C8F78A8A022}"/>
                  </a:ext>
                </a:extLst>
              </p14:cNvPr>
              <p14:cNvContentPartPr/>
              <p14:nvPr/>
            </p14:nvContentPartPr>
            <p14:xfrm>
              <a:off x="4174405" y="5257007"/>
              <a:ext cx="267480" cy="698400"/>
            </p14:xfrm>
          </p:contentPart>
        </mc:Choice>
        <mc:Fallback xmlns="">
          <p:pic>
            <p:nvPicPr>
              <p:cNvPr id="31" name="Ink 30">
                <a:extLst>
                  <a:ext uri="{FF2B5EF4-FFF2-40B4-BE49-F238E27FC236}">
                    <a16:creationId xmlns:a16="http://schemas.microsoft.com/office/drawing/2014/main" id="{994FFF8C-6D93-4BEB-AE9E-7C8F78A8A022}"/>
                  </a:ext>
                </a:extLst>
              </p:cNvPr>
              <p:cNvPicPr/>
              <p:nvPr/>
            </p:nvPicPr>
            <p:blipFill>
              <a:blip r:embed="rId5"/>
              <a:stretch>
                <a:fillRect/>
              </a:stretch>
            </p:blipFill>
            <p:spPr>
              <a:xfrm>
                <a:off x="4156429" y="5239007"/>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AD2FFD14-6329-4F8D-853C-1277E353ABBE}"/>
                  </a:ext>
                </a:extLst>
              </p14:cNvPr>
              <p14:cNvContentPartPr/>
              <p14:nvPr/>
            </p14:nvContentPartPr>
            <p14:xfrm>
              <a:off x="5088251" y="6088006"/>
              <a:ext cx="267480" cy="698400"/>
            </p14:xfrm>
          </p:contentPart>
        </mc:Choice>
        <mc:Fallback xmlns="">
          <p:pic>
            <p:nvPicPr>
              <p:cNvPr id="32" name="Ink 31">
                <a:extLst>
                  <a:ext uri="{FF2B5EF4-FFF2-40B4-BE49-F238E27FC236}">
                    <a16:creationId xmlns:a16="http://schemas.microsoft.com/office/drawing/2014/main" id="{AD2FFD14-6329-4F8D-853C-1277E353ABBE}"/>
                  </a:ext>
                </a:extLst>
              </p:cNvPr>
              <p:cNvPicPr/>
              <p:nvPr/>
            </p:nvPicPr>
            <p:blipFill>
              <a:blip r:embed="rId16"/>
              <a:stretch>
                <a:fillRect/>
              </a:stretch>
            </p:blipFill>
            <p:spPr>
              <a:xfrm>
                <a:off x="5070275" y="6070006"/>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98625166-A031-402D-ACCF-E4D2851C9976}"/>
                  </a:ext>
                </a:extLst>
              </p14:cNvPr>
              <p14:cNvContentPartPr/>
              <p14:nvPr/>
            </p14:nvContentPartPr>
            <p14:xfrm>
              <a:off x="5525406" y="6088006"/>
              <a:ext cx="267480" cy="698400"/>
            </p14:xfrm>
          </p:contentPart>
        </mc:Choice>
        <mc:Fallback xmlns="">
          <p:pic>
            <p:nvPicPr>
              <p:cNvPr id="33" name="Ink 32">
                <a:extLst>
                  <a:ext uri="{FF2B5EF4-FFF2-40B4-BE49-F238E27FC236}">
                    <a16:creationId xmlns:a16="http://schemas.microsoft.com/office/drawing/2014/main" id="{98625166-A031-402D-ACCF-E4D2851C9976}"/>
                  </a:ext>
                </a:extLst>
              </p:cNvPr>
              <p:cNvPicPr/>
              <p:nvPr/>
            </p:nvPicPr>
            <p:blipFill>
              <a:blip r:embed="rId16"/>
              <a:stretch>
                <a:fillRect/>
              </a:stretch>
            </p:blipFill>
            <p:spPr>
              <a:xfrm>
                <a:off x="5507430" y="6070006"/>
                <a:ext cx="303072" cy="7340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D518DFC8-B81A-471C-AAB1-2B14AED6D6A7}"/>
                  </a:ext>
                </a:extLst>
              </p14:cNvPr>
              <p14:cNvContentPartPr/>
              <p14:nvPr/>
            </p14:nvContentPartPr>
            <p14:xfrm>
              <a:off x="4174405" y="6088006"/>
              <a:ext cx="267480" cy="698400"/>
            </p14:xfrm>
          </p:contentPart>
        </mc:Choice>
        <mc:Fallback xmlns="">
          <p:pic>
            <p:nvPicPr>
              <p:cNvPr id="34" name="Ink 33">
                <a:extLst>
                  <a:ext uri="{FF2B5EF4-FFF2-40B4-BE49-F238E27FC236}">
                    <a16:creationId xmlns:a16="http://schemas.microsoft.com/office/drawing/2014/main" id="{D518DFC8-B81A-471C-AAB1-2B14AED6D6A7}"/>
                  </a:ext>
                </a:extLst>
              </p:cNvPr>
              <p:cNvPicPr/>
              <p:nvPr/>
            </p:nvPicPr>
            <p:blipFill>
              <a:blip r:embed="rId16"/>
              <a:stretch>
                <a:fillRect/>
              </a:stretch>
            </p:blipFill>
            <p:spPr>
              <a:xfrm>
                <a:off x="4156429" y="6070006"/>
                <a:ext cx="303072" cy="734040"/>
              </a:xfrm>
              <a:prstGeom prst="rect">
                <a:avLst/>
              </a:prstGeom>
            </p:spPr>
          </p:pic>
        </mc:Fallback>
      </mc:AlternateContent>
    </p:spTree>
    <p:extLst>
      <p:ext uri="{BB962C8B-B14F-4D97-AF65-F5344CB8AC3E}">
        <p14:creationId xmlns:p14="http://schemas.microsoft.com/office/powerpoint/2010/main" val="189706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59" grpId="0"/>
      <p:bldP spid="60" grpId="0"/>
      <p:bldP spid="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F1BA-20D7-402E-968D-02EFC6826319}"/>
              </a:ext>
            </a:extLst>
          </p:cNvPr>
          <p:cNvSpPr>
            <a:spLocks noGrp="1"/>
          </p:cNvSpPr>
          <p:nvPr>
            <p:ph type="title"/>
          </p:nvPr>
        </p:nvSpPr>
        <p:spPr/>
        <p:txBody>
          <a:bodyPr/>
          <a:lstStyle/>
          <a:p>
            <a:r>
              <a:rPr lang="en-US" dirty="0"/>
              <a:t>Causal Roadmap</a:t>
            </a:r>
          </a:p>
        </p:txBody>
      </p:sp>
      <p:sp>
        <p:nvSpPr>
          <p:cNvPr id="3" name="Content Placeholder 2">
            <a:extLst>
              <a:ext uri="{FF2B5EF4-FFF2-40B4-BE49-F238E27FC236}">
                <a16:creationId xmlns:a16="http://schemas.microsoft.com/office/drawing/2014/main" id="{BD9F2549-859E-4D55-B66F-D7C898E9FCC4}"/>
              </a:ext>
            </a:extLst>
          </p:cNvPr>
          <p:cNvSpPr>
            <a:spLocks noGrp="1"/>
          </p:cNvSpPr>
          <p:nvPr>
            <p:ph idx="1"/>
          </p:nvPr>
        </p:nvSpPr>
        <p:spPr/>
        <p:txBody>
          <a:bodyPr>
            <a:normAutofit/>
          </a:bodyPr>
          <a:lstStyle/>
          <a:p>
            <a:r>
              <a:rPr lang="en-US" dirty="0"/>
              <a:t>Causality requires identification + estimation</a:t>
            </a:r>
          </a:p>
          <a:p>
            <a:r>
              <a:rPr lang="en-US" dirty="0"/>
              <a:t>Identification:</a:t>
            </a:r>
          </a:p>
          <a:p>
            <a:pPr lvl="1"/>
            <a:r>
              <a:rPr lang="en-US" dirty="0"/>
              <a:t>Specify a causal question</a:t>
            </a:r>
          </a:p>
          <a:p>
            <a:pPr lvl="1"/>
            <a:r>
              <a:rPr lang="en-US" dirty="0"/>
              <a:t>Specify the observed data</a:t>
            </a:r>
          </a:p>
          <a:p>
            <a:pPr lvl="1"/>
            <a:r>
              <a:rPr lang="en-US" dirty="0"/>
              <a:t>Translate the causal question to a statistical problem </a:t>
            </a:r>
          </a:p>
          <a:p>
            <a:pPr lvl="2"/>
            <a:r>
              <a:rPr lang="en-US" dirty="0"/>
              <a:t>Define an </a:t>
            </a:r>
            <a:r>
              <a:rPr lang="en-US" dirty="0" err="1"/>
              <a:t>estimand</a:t>
            </a:r>
            <a:r>
              <a:rPr lang="en-US" dirty="0"/>
              <a:t> in the observed data</a:t>
            </a:r>
          </a:p>
          <a:p>
            <a:r>
              <a:rPr lang="en-US" dirty="0"/>
              <a:t>Estimation:</a:t>
            </a:r>
          </a:p>
          <a:p>
            <a:pPr lvl="1"/>
            <a:r>
              <a:rPr lang="it-IT" dirty="0"/>
              <a:t>Estimand + statistical model = statistical estimation problem</a:t>
            </a:r>
          </a:p>
          <a:p>
            <a:pPr lvl="1"/>
            <a:r>
              <a:rPr lang="en-US" dirty="0"/>
              <a:t>Causal specific estimators might be more efficient</a:t>
            </a:r>
          </a:p>
          <a:p>
            <a:pPr lvl="1"/>
            <a:r>
              <a:rPr lang="en-US" dirty="0"/>
              <a:t>Different causal estimators have different properties</a:t>
            </a:r>
          </a:p>
        </p:txBody>
      </p:sp>
    </p:spTree>
    <p:extLst>
      <p:ext uri="{BB962C8B-B14F-4D97-AF65-F5344CB8AC3E}">
        <p14:creationId xmlns:p14="http://schemas.microsoft.com/office/powerpoint/2010/main" val="3469632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563-776C-4B0D-873F-CEE64A707B2B}"/>
              </a:ext>
            </a:extLst>
          </p:cNvPr>
          <p:cNvSpPr>
            <a:spLocks noGrp="1"/>
          </p:cNvSpPr>
          <p:nvPr>
            <p:ph type="title"/>
          </p:nvPr>
        </p:nvSpPr>
        <p:spPr/>
        <p:txBody>
          <a:bodyPr/>
          <a:lstStyle/>
          <a:p>
            <a:r>
              <a:rPr lang="en-US" dirty="0"/>
              <a:t>Outcome Models – meta-learners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182023-D9D4-47C0-9645-6F2BE3528539}"/>
                  </a:ext>
                </a:extLst>
              </p:cNvPr>
              <p:cNvSpPr>
                <a:spLocks noGrp="1"/>
              </p:cNvSpPr>
              <p:nvPr>
                <p:ph idx="1"/>
              </p:nvPr>
            </p:nvSpPr>
            <p:spPr/>
            <p:txBody>
              <a:bodyPr/>
              <a:lstStyle/>
              <a:p>
                <a:r>
                  <a:rPr lang="en-US" dirty="0"/>
                  <a:t>Predict the counterfactual directly from carefully-selected confounders and treatment assignment</a:t>
                </a:r>
              </a:p>
              <a:p>
                <a:pPr lvl="1"/>
                <a:r>
                  <a:rPr lang="en-US" b="0" dirty="0"/>
                  <a:t>Fit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oMath>
                </a14:m>
                <a:endParaRPr lang="en-US" b="0" dirty="0"/>
              </a:p>
              <a:p>
                <a:pPr lvl="1"/>
                <a:r>
                  <a:rPr lang="en-US" dirty="0"/>
                  <a:t>Predict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d>
                      </m:e>
                    </m:d>
                  </m:oMath>
                </a14:m>
                <a:endParaRPr lang="en-US" dirty="0"/>
              </a:p>
              <a:p>
                <a:pPr lvl="2"/>
                <a:r>
                  <a:rPr lang="en-US" dirty="0"/>
                  <a:t>Force a synthetic assignment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on everyone and predict</a:t>
                </a:r>
              </a:p>
              <a:p>
                <a:endParaRPr lang="en-US" dirty="0"/>
              </a:p>
              <a:p>
                <a:r>
                  <a:rPr lang="en-US" dirty="0"/>
                  <a:t>Many models are meta-learners</a:t>
                </a:r>
              </a:p>
              <a:p>
                <a:pPr lvl="1"/>
                <a:r>
                  <a:rPr lang="en-US" dirty="0"/>
                  <a:t>They have a machine-learning base-estimator which they leverage</a:t>
                </a:r>
              </a:p>
              <a:p>
                <a:pPr lvl="1"/>
                <a:r>
                  <a:rPr lang="en-US" dirty="0"/>
                  <a:t>Use ML to cleverly summarize high-dimensional data</a:t>
                </a:r>
              </a:p>
            </p:txBody>
          </p:sp>
        </mc:Choice>
        <mc:Fallback xmlns="">
          <p:sp>
            <p:nvSpPr>
              <p:cNvPr id="3" name="Content Placeholder 2">
                <a:extLst>
                  <a:ext uri="{FF2B5EF4-FFF2-40B4-BE49-F238E27FC236}">
                    <a16:creationId xmlns:a16="http://schemas.microsoft.com/office/drawing/2014/main" id="{EB182023-D9D4-47C0-9645-6F2BE35285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573058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563-776C-4B0D-873F-CEE64A707B2B}"/>
              </a:ext>
            </a:extLst>
          </p:cNvPr>
          <p:cNvSpPr>
            <a:spLocks noGrp="1"/>
          </p:cNvSpPr>
          <p:nvPr>
            <p:ph type="title"/>
          </p:nvPr>
        </p:nvSpPr>
        <p:spPr/>
        <p:txBody>
          <a:bodyPr/>
          <a:lstStyle/>
          <a:p>
            <a:r>
              <a:rPr lang="en-US" dirty="0"/>
              <a:t>Outcome Models – meta-learners+</a:t>
            </a:r>
          </a:p>
        </p:txBody>
      </p:sp>
      <p:sp>
        <p:nvSpPr>
          <p:cNvPr id="3" name="Content Placeholder 2">
            <a:extLst>
              <a:ext uri="{FF2B5EF4-FFF2-40B4-BE49-F238E27FC236}">
                <a16:creationId xmlns:a16="http://schemas.microsoft.com/office/drawing/2014/main" id="{EB182023-D9D4-47C0-9645-6F2BE3528539}"/>
              </a:ext>
            </a:extLst>
          </p:cNvPr>
          <p:cNvSpPr>
            <a:spLocks noGrp="1"/>
          </p:cNvSpPr>
          <p:nvPr>
            <p:ph idx="1"/>
          </p:nvPr>
        </p:nvSpPr>
        <p:spPr/>
        <p:txBody>
          <a:bodyPr/>
          <a:lstStyle/>
          <a:p>
            <a:r>
              <a:rPr lang="en-US" dirty="0"/>
              <a:t>Incorporating treatment information:</a:t>
            </a:r>
          </a:p>
          <a:p>
            <a:pPr lvl="1"/>
            <a:r>
              <a:rPr lang="en-US" dirty="0"/>
              <a:t>S-Learner – as an additional feature	(single model)</a:t>
            </a:r>
          </a:p>
          <a:p>
            <a:pPr lvl="2"/>
            <a:r>
              <a:rPr lang="en-US" dirty="0"/>
              <a:t>Limited flexibility of treatment effect</a:t>
            </a:r>
          </a:p>
          <a:p>
            <a:pPr lvl="1"/>
            <a:r>
              <a:rPr lang="en-US" dirty="0"/>
              <a:t>T-Learner – as a task indicator		(model per treatment)</a:t>
            </a:r>
          </a:p>
          <a:p>
            <a:pPr lvl="2"/>
            <a:r>
              <a:rPr lang="en-US" dirty="0"/>
              <a:t>Lower statistical power</a:t>
            </a:r>
          </a:p>
          <a:p>
            <a:pPr lvl="1"/>
            <a:r>
              <a:rPr lang="en-US" dirty="0"/>
              <a:t>Hierarchical</a:t>
            </a:r>
          </a:p>
          <a:p>
            <a:pPr lvl="2"/>
            <a:r>
              <a:rPr lang="en-US" dirty="0"/>
              <a:t>Bayesian – multilevel hyper-prior sharing</a:t>
            </a:r>
          </a:p>
          <a:p>
            <a:pPr lvl="2"/>
            <a:r>
              <a:rPr lang="en-US" dirty="0"/>
              <a:t>Neural network – multi-task network</a:t>
            </a:r>
          </a:p>
        </p:txBody>
      </p:sp>
      <p:grpSp>
        <p:nvGrpSpPr>
          <p:cNvPr id="9" name="Group 8">
            <a:extLst>
              <a:ext uri="{FF2B5EF4-FFF2-40B4-BE49-F238E27FC236}">
                <a16:creationId xmlns:a16="http://schemas.microsoft.com/office/drawing/2014/main" id="{381A7A2A-A7A5-463E-A472-9C591BC3BD54}"/>
              </a:ext>
            </a:extLst>
          </p:cNvPr>
          <p:cNvGrpSpPr/>
          <p:nvPr/>
        </p:nvGrpSpPr>
        <p:grpSpPr>
          <a:xfrm>
            <a:off x="1481610" y="5270692"/>
            <a:ext cx="1872561" cy="916900"/>
            <a:chOff x="1481610" y="4548795"/>
            <a:chExt cx="1872561" cy="916900"/>
          </a:xfrm>
        </p:grpSpPr>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F604FC5C-B005-4446-86ED-A5A78803F5A3}"/>
                    </a:ext>
                  </a:extLst>
                </p:cNvPr>
                <p:cNvSpPr/>
                <p:nvPr/>
              </p:nvSpPr>
              <p:spPr>
                <a:xfrm>
                  <a:off x="1481610" y="4548795"/>
                  <a:ext cx="298765" cy="56131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solidFill>
                      <a:schemeClr val="tx1"/>
                    </a:solidFill>
                  </a:endParaRPr>
                </a:p>
              </p:txBody>
            </p:sp>
          </mc:Choice>
          <mc:Fallback xmlns="">
            <p:sp>
              <p:nvSpPr>
                <p:cNvPr id="4" name="Rectangle: Rounded Corners 3">
                  <a:extLst>
                    <a:ext uri="{FF2B5EF4-FFF2-40B4-BE49-F238E27FC236}">
                      <a16:creationId xmlns:a16="http://schemas.microsoft.com/office/drawing/2014/main" id="{F604FC5C-B005-4446-86ED-A5A78803F5A3}"/>
                    </a:ext>
                  </a:extLst>
                </p:cNvPr>
                <p:cNvSpPr>
                  <a:spLocks noRot="1" noChangeAspect="1" noMove="1" noResize="1" noEditPoints="1" noAdjustHandles="1" noChangeArrowheads="1" noChangeShapeType="1" noTextEdit="1"/>
                </p:cNvSpPr>
                <p:nvPr/>
              </p:nvSpPr>
              <p:spPr>
                <a:xfrm>
                  <a:off x="1481610" y="4548795"/>
                  <a:ext cx="298765" cy="561315"/>
                </a:xfrm>
                <a:prstGeom prst="roundRect">
                  <a:avLst/>
                </a:prstGeom>
                <a:blipFill>
                  <a:blip r:embed="rId3"/>
                  <a:stretch>
                    <a:fillRect l="-980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C82688AE-6322-4B66-B08A-571DB916F44C}"/>
                    </a:ext>
                  </a:extLst>
                </p:cNvPr>
                <p:cNvSpPr/>
                <p:nvPr/>
              </p:nvSpPr>
              <p:spPr>
                <a:xfrm>
                  <a:off x="1481610" y="5134252"/>
                  <a:ext cx="298765" cy="331443"/>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5" name="Rectangle: Rounded Corners 4">
                  <a:extLst>
                    <a:ext uri="{FF2B5EF4-FFF2-40B4-BE49-F238E27FC236}">
                      <a16:creationId xmlns:a16="http://schemas.microsoft.com/office/drawing/2014/main" id="{C82688AE-6322-4B66-B08A-571DB916F44C}"/>
                    </a:ext>
                  </a:extLst>
                </p:cNvPr>
                <p:cNvSpPr>
                  <a:spLocks noRot="1" noChangeAspect="1" noMove="1" noResize="1" noEditPoints="1" noAdjustHandles="1" noChangeArrowheads="1" noChangeShapeType="1" noTextEdit="1"/>
                </p:cNvSpPr>
                <p:nvPr/>
              </p:nvSpPr>
              <p:spPr>
                <a:xfrm>
                  <a:off x="1481610" y="5134252"/>
                  <a:ext cx="298765" cy="331443"/>
                </a:xfrm>
                <a:prstGeom prst="roundRect">
                  <a:avLst/>
                </a:prstGeom>
                <a:blipFill>
                  <a:blip r:embed="rId4"/>
                  <a:stretch>
                    <a:fillRect l="-7843"/>
                  </a:stretch>
                </a:blipFill>
                <a:ln>
                  <a:solidFill>
                    <a:schemeClr val="tx1"/>
                  </a:solidFill>
                </a:ln>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4BB36D9A-82A4-4A16-B7B3-2D10305C25D4}"/>
                </a:ext>
              </a:extLst>
            </p:cNvPr>
            <p:cNvSpPr/>
            <p:nvPr/>
          </p:nvSpPr>
          <p:spPr>
            <a:xfrm>
              <a:off x="2041416" y="4793375"/>
              <a:ext cx="752947"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a:t>
              </a:r>
            </a:p>
          </p:txBody>
        </p:sp>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6170576B-C04E-4D34-AF13-113D6CB2418B}"/>
                    </a:ext>
                  </a:extLst>
                </p:cNvPr>
                <p:cNvSpPr/>
                <p:nvPr/>
              </p:nvSpPr>
              <p:spPr>
                <a:xfrm>
                  <a:off x="3004856" y="4548795"/>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0</m:t>
                            </m:r>
                          </m:sup>
                        </m:sSup>
                      </m:oMath>
                    </m:oMathPara>
                  </a14:m>
                  <a:endParaRPr lang="en-US" dirty="0"/>
                </a:p>
              </p:txBody>
            </p:sp>
          </mc:Choice>
          <mc:Fallback xmlns="">
            <p:sp>
              <p:nvSpPr>
                <p:cNvPr id="7" name="Rectangle: Rounded Corners 6">
                  <a:extLst>
                    <a:ext uri="{FF2B5EF4-FFF2-40B4-BE49-F238E27FC236}">
                      <a16:creationId xmlns:a16="http://schemas.microsoft.com/office/drawing/2014/main" id="{6170576B-C04E-4D34-AF13-113D6CB2418B}"/>
                    </a:ext>
                  </a:extLst>
                </p:cNvPr>
                <p:cNvSpPr>
                  <a:spLocks noRot="1" noChangeAspect="1" noMove="1" noResize="1" noEditPoints="1" noAdjustHandles="1" noChangeArrowheads="1" noChangeShapeType="1" noTextEdit="1"/>
                </p:cNvSpPr>
                <p:nvPr/>
              </p:nvSpPr>
              <p:spPr>
                <a:xfrm>
                  <a:off x="3004856" y="4548795"/>
                  <a:ext cx="349315" cy="331443"/>
                </a:xfrm>
                <a:prstGeom prst="roundRect">
                  <a:avLst/>
                </a:prstGeom>
                <a:blipFill>
                  <a:blip r:embed="rId5"/>
                  <a:stretch>
                    <a:fillRect l="-152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3AF3A60C-2B83-40AD-96BD-1049AFD4FA26}"/>
                    </a:ext>
                  </a:extLst>
                </p:cNvPr>
                <p:cNvSpPr/>
                <p:nvPr/>
              </p:nvSpPr>
              <p:spPr>
                <a:xfrm>
                  <a:off x="3004856" y="5134252"/>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8" name="Rectangle: Rounded Corners 7">
                  <a:extLst>
                    <a:ext uri="{FF2B5EF4-FFF2-40B4-BE49-F238E27FC236}">
                      <a16:creationId xmlns:a16="http://schemas.microsoft.com/office/drawing/2014/main" id="{3AF3A60C-2B83-40AD-96BD-1049AFD4FA26}"/>
                    </a:ext>
                  </a:extLst>
                </p:cNvPr>
                <p:cNvSpPr>
                  <a:spLocks noRot="1" noChangeAspect="1" noMove="1" noResize="1" noEditPoints="1" noAdjustHandles="1" noChangeArrowheads="1" noChangeShapeType="1" noTextEdit="1"/>
                </p:cNvSpPr>
                <p:nvPr/>
              </p:nvSpPr>
              <p:spPr>
                <a:xfrm>
                  <a:off x="3004856" y="5134252"/>
                  <a:ext cx="349315" cy="331443"/>
                </a:xfrm>
                <a:prstGeom prst="roundRect">
                  <a:avLst/>
                </a:prstGeom>
                <a:blipFill>
                  <a:blip r:embed="rId6"/>
                  <a:stretch>
                    <a:fillRect l="-15254"/>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CF121F2-AA09-4880-B187-C874A1B48A14}"/>
                </a:ext>
              </a:extLst>
            </p:cNvPr>
            <p:cNvCxnSpPr>
              <a:stCxn id="4" idx="3"/>
              <a:endCxn id="6" idx="1"/>
            </p:cNvCxnSpPr>
            <p:nvPr/>
          </p:nvCxnSpPr>
          <p:spPr>
            <a:xfrm>
              <a:off x="1780375" y="4829453"/>
              <a:ext cx="261041" cy="17779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F0EAEB3-7F60-44DA-8855-7F999A0D5066}"/>
                </a:ext>
              </a:extLst>
            </p:cNvPr>
            <p:cNvCxnSpPr>
              <a:cxnSpLocks/>
              <a:stCxn id="5" idx="3"/>
              <a:endCxn id="6" idx="1"/>
            </p:cNvCxnSpPr>
            <p:nvPr/>
          </p:nvCxnSpPr>
          <p:spPr>
            <a:xfrm flipV="1">
              <a:off x="1780375" y="5007246"/>
              <a:ext cx="261041" cy="292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12075C1-52AE-4FFE-A3C5-D6A380B50A53}"/>
                </a:ext>
              </a:extLst>
            </p:cNvPr>
            <p:cNvCxnSpPr>
              <a:cxnSpLocks/>
              <a:stCxn id="6" idx="3"/>
              <a:endCxn id="7" idx="1"/>
            </p:cNvCxnSpPr>
            <p:nvPr/>
          </p:nvCxnSpPr>
          <p:spPr>
            <a:xfrm flipV="1">
              <a:off x="2794363" y="4714517"/>
              <a:ext cx="210493" cy="2927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71FE810-03A9-4BA0-97A1-40EA92943CC5}"/>
                </a:ext>
              </a:extLst>
            </p:cNvPr>
            <p:cNvCxnSpPr>
              <a:cxnSpLocks/>
              <a:stCxn id="6" idx="3"/>
              <a:endCxn id="8" idx="1"/>
            </p:cNvCxnSpPr>
            <p:nvPr/>
          </p:nvCxnSpPr>
          <p:spPr>
            <a:xfrm>
              <a:off x="2794363" y="5007246"/>
              <a:ext cx="210493" cy="292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1" name="Group 10">
            <a:extLst>
              <a:ext uri="{FF2B5EF4-FFF2-40B4-BE49-F238E27FC236}">
                <a16:creationId xmlns:a16="http://schemas.microsoft.com/office/drawing/2014/main" id="{D1786307-02FA-48B0-B1F6-3F4EA7D29834}"/>
              </a:ext>
            </a:extLst>
          </p:cNvPr>
          <p:cNvGrpSpPr/>
          <p:nvPr/>
        </p:nvGrpSpPr>
        <p:grpSpPr>
          <a:xfrm>
            <a:off x="4301763" y="5270692"/>
            <a:ext cx="2043065" cy="1318296"/>
            <a:chOff x="4301763" y="4548795"/>
            <a:chExt cx="2043065" cy="1318296"/>
          </a:xfrm>
        </p:grpSpPr>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2778F127-4BE3-404B-B1CA-FEA5299CA6AA}"/>
                    </a:ext>
                  </a:extLst>
                </p:cNvPr>
                <p:cNvSpPr/>
                <p:nvPr/>
              </p:nvSpPr>
              <p:spPr>
                <a:xfrm>
                  <a:off x="4301763" y="4723569"/>
                  <a:ext cx="298765" cy="56131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solidFill>
                      <a:schemeClr val="tx1"/>
                    </a:solidFill>
                  </a:endParaRPr>
                </a:p>
              </p:txBody>
            </p:sp>
          </mc:Choice>
          <mc:Fallback xmlns="">
            <p:sp>
              <p:nvSpPr>
                <p:cNvPr id="23" name="Rectangle: Rounded Corners 22">
                  <a:extLst>
                    <a:ext uri="{FF2B5EF4-FFF2-40B4-BE49-F238E27FC236}">
                      <a16:creationId xmlns:a16="http://schemas.microsoft.com/office/drawing/2014/main" id="{2778F127-4BE3-404B-B1CA-FEA5299CA6AA}"/>
                    </a:ext>
                  </a:extLst>
                </p:cNvPr>
                <p:cNvSpPr>
                  <a:spLocks noRot="1" noChangeAspect="1" noMove="1" noResize="1" noEditPoints="1" noAdjustHandles="1" noChangeArrowheads="1" noChangeShapeType="1" noTextEdit="1"/>
                </p:cNvSpPr>
                <p:nvPr/>
              </p:nvSpPr>
              <p:spPr>
                <a:xfrm>
                  <a:off x="4301763" y="4723569"/>
                  <a:ext cx="298765" cy="561315"/>
                </a:xfrm>
                <a:prstGeom prst="roundRect">
                  <a:avLst/>
                </a:prstGeom>
                <a:blipFill>
                  <a:blip r:embed="rId7"/>
                  <a:stretch>
                    <a:fillRect l="-980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Rounded Corners 23">
                  <a:extLst>
                    <a:ext uri="{FF2B5EF4-FFF2-40B4-BE49-F238E27FC236}">
                      <a16:creationId xmlns:a16="http://schemas.microsoft.com/office/drawing/2014/main" id="{C23D731B-C17B-42D0-9637-DC5461F33748}"/>
                    </a:ext>
                  </a:extLst>
                </p:cNvPr>
                <p:cNvSpPr/>
                <p:nvPr/>
              </p:nvSpPr>
              <p:spPr>
                <a:xfrm>
                  <a:off x="4553744" y="5535648"/>
                  <a:ext cx="298765" cy="331443"/>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24" name="Rectangle: Rounded Corners 23">
                  <a:extLst>
                    <a:ext uri="{FF2B5EF4-FFF2-40B4-BE49-F238E27FC236}">
                      <a16:creationId xmlns:a16="http://schemas.microsoft.com/office/drawing/2014/main" id="{C23D731B-C17B-42D0-9637-DC5461F33748}"/>
                    </a:ext>
                  </a:extLst>
                </p:cNvPr>
                <p:cNvSpPr>
                  <a:spLocks noRot="1" noChangeAspect="1" noMove="1" noResize="1" noEditPoints="1" noAdjustHandles="1" noChangeArrowheads="1" noChangeShapeType="1" noTextEdit="1"/>
                </p:cNvSpPr>
                <p:nvPr/>
              </p:nvSpPr>
              <p:spPr>
                <a:xfrm>
                  <a:off x="4553744" y="5535648"/>
                  <a:ext cx="298765" cy="331443"/>
                </a:xfrm>
                <a:prstGeom prst="roundRect">
                  <a:avLst/>
                </a:prstGeom>
                <a:blipFill>
                  <a:blip r:embed="rId8"/>
                  <a:stretch>
                    <a:fillRect l="-7843"/>
                  </a:stretch>
                </a:blipFill>
                <a:ln>
                  <a:solidFill>
                    <a:schemeClr val="tx1"/>
                  </a:solidFill>
                </a:ln>
              </p:spPr>
              <p:txBody>
                <a:bodyPr/>
                <a:lstStyle/>
                <a:p>
                  <a:r>
                    <a:rPr lang="en-US">
                      <a:noFill/>
                    </a:rPr>
                    <a:t> </a:t>
                  </a:r>
                </a:p>
              </p:txBody>
            </p:sp>
          </mc:Fallback>
        </mc:AlternateContent>
        <p:sp>
          <p:nvSpPr>
            <p:cNvPr id="25" name="Rectangle: Rounded Corners 24">
              <a:extLst>
                <a:ext uri="{FF2B5EF4-FFF2-40B4-BE49-F238E27FC236}">
                  <a16:creationId xmlns:a16="http://schemas.microsoft.com/office/drawing/2014/main" id="{F342E014-3CB6-4696-BEA4-DD9434495B47}"/>
                </a:ext>
              </a:extLst>
            </p:cNvPr>
            <p:cNvSpPr/>
            <p:nvPr/>
          </p:nvSpPr>
          <p:spPr>
            <a:xfrm>
              <a:off x="4852510" y="4548795"/>
              <a:ext cx="857065"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 0</a:t>
              </a:r>
            </a:p>
          </p:txBody>
        </p:sp>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C147E0AC-BF16-4DE3-87A8-51BC556C22BF}"/>
                    </a:ext>
                  </a:extLst>
                </p:cNvPr>
                <p:cNvSpPr/>
                <p:nvPr/>
              </p:nvSpPr>
              <p:spPr>
                <a:xfrm>
                  <a:off x="5995513" y="4548795"/>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0</m:t>
                            </m:r>
                          </m:sup>
                        </m:sSup>
                      </m:oMath>
                    </m:oMathPara>
                  </a14:m>
                  <a:endParaRPr lang="en-US" dirty="0"/>
                </a:p>
              </p:txBody>
            </p:sp>
          </mc:Choice>
          <mc:Fallback xmlns="">
            <p:sp>
              <p:nvSpPr>
                <p:cNvPr id="26" name="Rectangle: Rounded Corners 25">
                  <a:extLst>
                    <a:ext uri="{FF2B5EF4-FFF2-40B4-BE49-F238E27FC236}">
                      <a16:creationId xmlns:a16="http://schemas.microsoft.com/office/drawing/2014/main" id="{C147E0AC-BF16-4DE3-87A8-51BC556C22BF}"/>
                    </a:ext>
                  </a:extLst>
                </p:cNvPr>
                <p:cNvSpPr>
                  <a:spLocks noRot="1" noChangeAspect="1" noMove="1" noResize="1" noEditPoints="1" noAdjustHandles="1" noChangeArrowheads="1" noChangeShapeType="1" noTextEdit="1"/>
                </p:cNvSpPr>
                <p:nvPr/>
              </p:nvSpPr>
              <p:spPr>
                <a:xfrm>
                  <a:off x="5995513" y="4548795"/>
                  <a:ext cx="349315" cy="331443"/>
                </a:xfrm>
                <a:prstGeom prst="roundRect">
                  <a:avLst/>
                </a:prstGeom>
                <a:blipFill>
                  <a:blip r:embed="rId9"/>
                  <a:stretch>
                    <a:fillRect l="-1525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013500FD-FD21-48DA-AC0C-12D639E930F2}"/>
                    </a:ext>
                  </a:extLst>
                </p:cNvPr>
                <p:cNvSpPr/>
                <p:nvPr/>
              </p:nvSpPr>
              <p:spPr>
                <a:xfrm>
                  <a:off x="5995513" y="5134252"/>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27" name="Rectangle: Rounded Corners 26">
                  <a:extLst>
                    <a:ext uri="{FF2B5EF4-FFF2-40B4-BE49-F238E27FC236}">
                      <a16:creationId xmlns:a16="http://schemas.microsoft.com/office/drawing/2014/main" id="{013500FD-FD21-48DA-AC0C-12D639E930F2}"/>
                    </a:ext>
                  </a:extLst>
                </p:cNvPr>
                <p:cNvSpPr>
                  <a:spLocks noRot="1" noChangeAspect="1" noMove="1" noResize="1" noEditPoints="1" noAdjustHandles="1" noChangeArrowheads="1" noChangeShapeType="1" noTextEdit="1"/>
                </p:cNvSpPr>
                <p:nvPr/>
              </p:nvSpPr>
              <p:spPr>
                <a:xfrm>
                  <a:off x="5995513" y="5134252"/>
                  <a:ext cx="349315" cy="331443"/>
                </a:xfrm>
                <a:prstGeom prst="roundRect">
                  <a:avLst/>
                </a:prstGeom>
                <a:blipFill>
                  <a:blip r:embed="rId10"/>
                  <a:stretch>
                    <a:fillRect l="-15254"/>
                  </a:stretch>
                </a:blipFill>
                <a:ln>
                  <a:solidFill>
                    <a:schemeClr val="tx1"/>
                  </a:solidFill>
                </a:ln>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1F062F66-3389-4708-A0AA-E3B74B0402FC}"/>
                </a:ext>
              </a:extLst>
            </p:cNvPr>
            <p:cNvCxnSpPr>
              <a:cxnSpLocks/>
              <a:stCxn id="23" idx="3"/>
              <a:endCxn id="25" idx="1"/>
            </p:cNvCxnSpPr>
            <p:nvPr/>
          </p:nvCxnSpPr>
          <p:spPr>
            <a:xfrm flipV="1">
              <a:off x="4600528" y="4762666"/>
              <a:ext cx="251982" cy="2415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388B6C8-13FC-4FE8-868A-D1B68EC2F579}"/>
                </a:ext>
              </a:extLst>
            </p:cNvPr>
            <p:cNvCxnSpPr>
              <a:cxnSpLocks/>
              <a:stCxn id="23" idx="3"/>
              <a:endCxn id="36" idx="1"/>
            </p:cNvCxnSpPr>
            <p:nvPr/>
          </p:nvCxnSpPr>
          <p:spPr>
            <a:xfrm>
              <a:off x="4600528" y="5004227"/>
              <a:ext cx="251981" cy="24759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52D544C-CCA3-4762-BF51-209E4D939690}"/>
                </a:ext>
              </a:extLst>
            </p:cNvPr>
            <p:cNvCxnSpPr>
              <a:cxnSpLocks/>
              <a:stCxn id="25" idx="3"/>
              <a:endCxn id="26" idx="1"/>
            </p:cNvCxnSpPr>
            <p:nvPr/>
          </p:nvCxnSpPr>
          <p:spPr>
            <a:xfrm flipV="1">
              <a:off x="5709575" y="4714517"/>
              <a:ext cx="285938" cy="481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C2CD424-F6F4-4765-9D3B-0FB54049E111}"/>
                </a:ext>
              </a:extLst>
            </p:cNvPr>
            <p:cNvCxnSpPr>
              <a:cxnSpLocks/>
              <a:stCxn id="36" idx="3"/>
              <a:endCxn id="27" idx="1"/>
            </p:cNvCxnSpPr>
            <p:nvPr/>
          </p:nvCxnSpPr>
          <p:spPr>
            <a:xfrm>
              <a:off x="5709574" y="5251825"/>
              <a:ext cx="285939" cy="481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FF0EEE98-FDBF-4E1D-B7E8-22AAEF9DEDF8}"/>
                </a:ext>
              </a:extLst>
            </p:cNvPr>
            <p:cNvSpPr/>
            <p:nvPr/>
          </p:nvSpPr>
          <p:spPr>
            <a:xfrm>
              <a:off x="4852509" y="5037954"/>
              <a:ext cx="857065"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 1</a:t>
              </a:r>
            </a:p>
          </p:txBody>
        </p:sp>
        <p:cxnSp>
          <p:nvCxnSpPr>
            <p:cNvPr id="53" name="Straight Arrow Connector 52">
              <a:extLst>
                <a:ext uri="{FF2B5EF4-FFF2-40B4-BE49-F238E27FC236}">
                  <a16:creationId xmlns:a16="http://schemas.microsoft.com/office/drawing/2014/main" id="{56E6D0E7-4843-4120-889C-010ACD7A952A}"/>
                </a:ext>
              </a:extLst>
            </p:cNvPr>
            <p:cNvCxnSpPr>
              <a:cxnSpLocks/>
              <a:stCxn id="24" idx="0"/>
            </p:cNvCxnSpPr>
            <p:nvPr/>
          </p:nvCxnSpPr>
          <p:spPr>
            <a:xfrm flipV="1">
              <a:off x="4703127" y="5218098"/>
              <a:ext cx="23391" cy="3175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2" name="Group 11">
            <a:extLst>
              <a:ext uri="{FF2B5EF4-FFF2-40B4-BE49-F238E27FC236}">
                <a16:creationId xmlns:a16="http://schemas.microsoft.com/office/drawing/2014/main" id="{C14833CC-2391-4E93-8942-4B71F82E384B}"/>
              </a:ext>
            </a:extLst>
          </p:cNvPr>
          <p:cNvGrpSpPr/>
          <p:nvPr/>
        </p:nvGrpSpPr>
        <p:grpSpPr>
          <a:xfrm>
            <a:off x="7148321" y="5270692"/>
            <a:ext cx="3060079" cy="1318296"/>
            <a:chOff x="7148321" y="4548795"/>
            <a:chExt cx="3060079" cy="1318296"/>
          </a:xfrm>
        </p:grpSpPr>
        <mc:AlternateContent xmlns:mc="http://schemas.openxmlformats.org/markup-compatibility/2006" xmlns:a14="http://schemas.microsoft.com/office/drawing/2010/main">
          <mc:Choice Requires="a14">
            <p:sp>
              <p:nvSpPr>
                <p:cNvPr id="57" name="Rectangle: Rounded Corners 56">
                  <a:extLst>
                    <a:ext uri="{FF2B5EF4-FFF2-40B4-BE49-F238E27FC236}">
                      <a16:creationId xmlns:a16="http://schemas.microsoft.com/office/drawing/2014/main" id="{1AD002B0-8F9E-4D82-9508-18A9A225014F}"/>
                    </a:ext>
                  </a:extLst>
                </p:cNvPr>
                <p:cNvSpPr/>
                <p:nvPr/>
              </p:nvSpPr>
              <p:spPr>
                <a:xfrm>
                  <a:off x="7148321" y="4726588"/>
                  <a:ext cx="298765" cy="561315"/>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𝑋</m:t>
                        </m:r>
                      </m:oMath>
                    </m:oMathPara>
                  </a14:m>
                  <a:endParaRPr lang="en-US" dirty="0">
                    <a:solidFill>
                      <a:schemeClr val="tx1"/>
                    </a:solidFill>
                  </a:endParaRPr>
                </a:p>
              </p:txBody>
            </p:sp>
          </mc:Choice>
          <mc:Fallback xmlns="">
            <p:sp>
              <p:nvSpPr>
                <p:cNvPr id="57" name="Rectangle: Rounded Corners 56">
                  <a:extLst>
                    <a:ext uri="{FF2B5EF4-FFF2-40B4-BE49-F238E27FC236}">
                      <a16:creationId xmlns:a16="http://schemas.microsoft.com/office/drawing/2014/main" id="{1AD002B0-8F9E-4D82-9508-18A9A225014F}"/>
                    </a:ext>
                  </a:extLst>
                </p:cNvPr>
                <p:cNvSpPr>
                  <a:spLocks noRot="1" noChangeAspect="1" noMove="1" noResize="1" noEditPoints="1" noAdjustHandles="1" noChangeArrowheads="1" noChangeShapeType="1" noTextEdit="1"/>
                </p:cNvSpPr>
                <p:nvPr/>
              </p:nvSpPr>
              <p:spPr>
                <a:xfrm>
                  <a:off x="7148321" y="4726588"/>
                  <a:ext cx="298765" cy="561315"/>
                </a:xfrm>
                <a:prstGeom prst="roundRect">
                  <a:avLst/>
                </a:prstGeom>
                <a:blipFill>
                  <a:blip r:embed="rId11"/>
                  <a:stretch>
                    <a:fillRect l="-980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Rounded Corners 57">
                  <a:extLst>
                    <a:ext uri="{FF2B5EF4-FFF2-40B4-BE49-F238E27FC236}">
                      <a16:creationId xmlns:a16="http://schemas.microsoft.com/office/drawing/2014/main" id="{1D87704E-5CF4-4BC3-B4D2-6FBD6D40078D}"/>
                    </a:ext>
                  </a:extLst>
                </p:cNvPr>
                <p:cNvSpPr/>
                <p:nvPr/>
              </p:nvSpPr>
              <p:spPr>
                <a:xfrm>
                  <a:off x="8417316" y="5535648"/>
                  <a:ext cx="298765" cy="331443"/>
                </a:xfrm>
                <a:prstGeom prst="round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𝐴</m:t>
                        </m:r>
                      </m:oMath>
                    </m:oMathPara>
                  </a14:m>
                  <a:endParaRPr lang="en-US" dirty="0">
                    <a:solidFill>
                      <a:schemeClr val="tx1"/>
                    </a:solidFill>
                  </a:endParaRPr>
                </a:p>
              </p:txBody>
            </p:sp>
          </mc:Choice>
          <mc:Fallback xmlns="">
            <p:sp>
              <p:nvSpPr>
                <p:cNvPr id="58" name="Rectangle: Rounded Corners 57">
                  <a:extLst>
                    <a:ext uri="{FF2B5EF4-FFF2-40B4-BE49-F238E27FC236}">
                      <a16:creationId xmlns:a16="http://schemas.microsoft.com/office/drawing/2014/main" id="{1D87704E-5CF4-4BC3-B4D2-6FBD6D40078D}"/>
                    </a:ext>
                  </a:extLst>
                </p:cNvPr>
                <p:cNvSpPr>
                  <a:spLocks noRot="1" noChangeAspect="1" noMove="1" noResize="1" noEditPoints="1" noAdjustHandles="1" noChangeArrowheads="1" noChangeShapeType="1" noTextEdit="1"/>
                </p:cNvSpPr>
                <p:nvPr/>
              </p:nvSpPr>
              <p:spPr>
                <a:xfrm>
                  <a:off x="8417316" y="5535648"/>
                  <a:ext cx="298765" cy="331443"/>
                </a:xfrm>
                <a:prstGeom prst="roundRect">
                  <a:avLst/>
                </a:prstGeom>
                <a:blipFill>
                  <a:blip r:embed="rId12"/>
                  <a:stretch>
                    <a:fillRect l="-9804"/>
                  </a:stretch>
                </a:blipFill>
                <a:ln>
                  <a:solidFill>
                    <a:schemeClr val="tx1"/>
                  </a:solidFill>
                </a:ln>
              </p:spPr>
              <p:txBody>
                <a:bodyPr/>
                <a:lstStyle/>
                <a:p>
                  <a:r>
                    <a:rPr lang="en-US">
                      <a:noFill/>
                    </a:rPr>
                    <a:t> </a:t>
                  </a:r>
                </a:p>
              </p:txBody>
            </p:sp>
          </mc:Fallback>
        </mc:AlternateContent>
        <p:sp>
          <p:nvSpPr>
            <p:cNvPr id="59" name="Rectangle: Rounded Corners 58">
              <a:extLst>
                <a:ext uri="{FF2B5EF4-FFF2-40B4-BE49-F238E27FC236}">
                  <a16:creationId xmlns:a16="http://schemas.microsoft.com/office/drawing/2014/main" id="{BFB9708C-923E-4B83-8E3A-AB084F3F1263}"/>
                </a:ext>
              </a:extLst>
            </p:cNvPr>
            <p:cNvSpPr/>
            <p:nvPr/>
          </p:nvSpPr>
          <p:spPr>
            <a:xfrm>
              <a:off x="8716082" y="4548795"/>
              <a:ext cx="857065"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Head 0</a:t>
              </a:r>
            </a:p>
          </p:txBody>
        </p:sp>
        <mc:AlternateContent xmlns:mc="http://schemas.openxmlformats.org/markup-compatibility/2006" xmlns:a14="http://schemas.microsoft.com/office/drawing/2010/main">
          <mc:Choice Requires="a14">
            <p:sp>
              <p:nvSpPr>
                <p:cNvPr id="60" name="Rectangle: Rounded Corners 59">
                  <a:extLst>
                    <a:ext uri="{FF2B5EF4-FFF2-40B4-BE49-F238E27FC236}">
                      <a16:creationId xmlns:a16="http://schemas.microsoft.com/office/drawing/2014/main" id="{A2BFF1CF-5277-49E9-AE81-21A19EFAE8C1}"/>
                    </a:ext>
                  </a:extLst>
                </p:cNvPr>
                <p:cNvSpPr/>
                <p:nvPr/>
              </p:nvSpPr>
              <p:spPr>
                <a:xfrm>
                  <a:off x="9859085" y="4548795"/>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0</m:t>
                            </m:r>
                          </m:sup>
                        </m:sSup>
                      </m:oMath>
                    </m:oMathPara>
                  </a14:m>
                  <a:endParaRPr lang="en-US" dirty="0"/>
                </a:p>
              </p:txBody>
            </p:sp>
          </mc:Choice>
          <mc:Fallback xmlns="">
            <p:sp>
              <p:nvSpPr>
                <p:cNvPr id="60" name="Rectangle: Rounded Corners 59">
                  <a:extLst>
                    <a:ext uri="{FF2B5EF4-FFF2-40B4-BE49-F238E27FC236}">
                      <a16:creationId xmlns:a16="http://schemas.microsoft.com/office/drawing/2014/main" id="{A2BFF1CF-5277-49E9-AE81-21A19EFAE8C1}"/>
                    </a:ext>
                  </a:extLst>
                </p:cNvPr>
                <p:cNvSpPr>
                  <a:spLocks noRot="1" noChangeAspect="1" noMove="1" noResize="1" noEditPoints="1" noAdjustHandles="1" noChangeArrowheads="1" noChangeShapeType="1" noTextEdit="1"/>
                </p:cNvSpPr>
                <p:nvPr/>
              </p:nvSpPr>
              <p:spPr>
                <a:xfrm>
                  <a:off x="9859085" y="4548795"/>
                  <a:ext cx="349315" cy="331443"/>
                </a:xfrm>
                <a:prstGeom prst="roundRect">
                  <a:avLst/>
                </a:prstGeom>
                <a:blipFill>
                  <a:blip r:embed="rId13"/>
                  <a:stretch>
                    <a:fillRect l="-1500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Rectangle: Rounded Corners 60">
                  <a:extLst>
                    <a:ext uri="{FF2B5EF4-FFF2-40B4-BE49-F238E27FC236}">
                      <a16:creationId xmlns:a16="http://schemas.microsoft.com/office/drawing/2014/main" id="{E3AF423B-3E2F-4723-9259-9E045DA8CE2B}"/>
                    </a:ext>
                  </a:extLst>
                </p:cNvPr>
                <p:cNvSpPr/>
                <p:nvPr/>
              </p:nvSpPr>
              <p:spPr>
                <a:xfrm>
                  <a:off x="9859085" y="5134252"/>
                  <a:ext cx="349315" cy="331443"/>
                </a:xfrm>
                <a:prstGeom prst="round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𝑌</m:t>
                            </m:r>
                          </m:e>
                          <m:sup>
                            <m:r>
                              <a:rPr lang="en-US" b="0" i="1" smtClean="0">
                                <a:solidFill>
                                  <a:schemeClr val="tx1"/>
                                </a:solidFill>
                                <a:latin typeface="Cambria Math" panose="02040503050406030204" pitchFamily="18" charset="0"/>
                              </a:rPr>
                              <m:t>1</m:t>
                            </m:r>
                          </m:sup>
                        </m:sSup>
                      </m:oMath>
                    </m:oMathPara>
                  </a14:m>
                  <a:endParaRPr lang="en-US" dirty="0"/>
                </a:p>
              </p:txBody>
            </p:sp>
          </mc:Choice>
          <mc:Fallback xmlns="">
            <p:sp>
              <p:nvSpPr>
                <p:cNvPr id="61" name="Rectangle: Rounded Corners 60">
                  <a:extLst>
                    <a:ext uri="{FF2B5EF4-FFF2-40B4-BE49-F238E27FC236}">
                      <a16:creationId xmlns:a16="http://schemas.microsoft.com/office/drawing/2014/main" id="{E3AF423B-3E2F-4723-9259-9E045DA8CE2B}"/>
                    </a:ext>
                  </a:extLst>
                </p:cNvPr>
                <p:cNvSpPr>
                  <a:spLocks noRot="1" noChangeAspect="1" noMove="1" noResize="1" noEditPoints="1" noAdjustHandles="1" noChangeArrowheads="1" noChangeShapeType="1" noTextEdit="1"/>
                </p:cNvSpPr>
                <p:nvPr/>
              </p:nvSpPr>
              <p:spPr>
                <a:xfrm>
                  <a:off x="9859085" y="5134252"/>
                  <a:ext cx="349315" cy="331443"/>
                </a:xfrm>
                <a:prstGeom prst="roundRect">
                  <a:avLst/>
                </a:prstGeom>
                <a:blipFill>
                  <a:blip r:embed="rId14"/>
                  <a:stretch>
                    <a:fillRect l="-13333"/>
                  </a:stretch>
                </a:blipFill>
                <a:ln>
                  <a:solidFill>
                    <a:schemeClr val="tx1"/>
                  </a:solidFill>
                </a:ln>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54C18DDC-C60A-4293-A0DE-954902D8315A}"/>
                </a:ext>
              </a:extLst>
            </p:cNvPr>
            <p:cNvCxnSpPr>
              <a:cxnSpLocks/>
              <a:stCxn id="71" idx="3"/>
              <a:endCxn id="59" idx="1"/>
            </p:cNvCxnSpPr>
            <p:nvPr/>
          </p:nvCxnSpPr>
          <p:spPr>
            <a:xfrm flipV="1">
              <a:off x="8462581" y="4762666"/>
              <a:ext cx="253501" cy="2445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02F839DD-EC6D-4431-B486-6D5B64CBA938}"/>
                </a:ext>
              </a:extLst>
            </p:cNvPr>
            <p:cNvCxnSpPr>
              <a:cxnSpLocks/>
              <a:stCxn id="71" idx="3"/>
              <a:endCxn id="66" idx="1"/>
            </p:cNvCxnSpPr>
            <p:nvPr/>
          </p:nvCxnSpPr>
          <p:spPr>
            <a:xfrm>
              <a:off x="8462581" y="5007246"/>
              <a:ext cx="253500" cy="2445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B09318B0-BB42-4E66-9CFF-71611C0B69DF}"/>
                </a:ext>
              </a:extLst>
            </p:cNvPr>
            <p:cNvCxnSpPr>
              <a:cxnSpLocks/>
              <a:stCxn id="59" idx="3"/>
              <a:endCxn id="60" idx="1"/>
            </p:cNvCxnSpPr>
            <p:nvPr/>
          </p:nvCxnSpPr>
          <p:spPr>
            <a:xfrm flipV="1">
              <a:off x="9573147" y="4714517"/>
              <a:ext cx="285938" cy="481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D75C6CBC-66C3-4539-8B84-6108CDDE878B}"/>
                </a:ext>
              </a:extLst>
            </p:cNvPr>
            <p:cNvCxnSpPr>
              <a:cxnSpLocks/>
              <a:stCxn id="66" idx="3"/>
              <a:endCxn id="61" idx="1"/>
            </p:cNvCxnSpPr>
            <p:nvPr/>
          </p:nvCxnSpPr>
          <p:spPr>
            <a:xfrm>
              <a:off x="9573146" y="5251825"/>
              <a:ext cx="285939" cy="481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6" name="Rectangle: Rounded Corners 65">
              <a:extLst>
                <a:ext uri="{FF2B5EF4-FFF2-40B4-BE49-F238E27FC236}">
                  <a16:creationId xmlns:a16="http://schemas.microsoft.com/office/drawing/2014/main" id="{A064D5F6-52FC-4238-A4E5-86FB690C71C4}"/>
                </a:ext>
              </a:extLst>
            </p:cNvPr>
            <p:cNvSpPr/>
            <p:nvPr/>
          </p:nvSpPr>
          <p:spPr>
            <a:xfrm>
              <a:off x="8716081" y="5037954"/>
              <a:ext cx="857065"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Head 1</a:t>
              </a:r>
            </a:p>
          </p:txBody>
        </p:sp>
        <p:cxnSp>
          <p:nvCxnSpPr>
            <p:cNvPr id="67" name="Straight Arrow Connector 66">
              <a:extLst>
                <a:ext uri="{FF2B5EF4-FFF2-40B4-BE49-F238E27FC236}">
                  <a16:creationId xmlns:a16="http://schemas.microsoft.com/office/drawing/2014/main" id="{8C689613-1A34-493A-BCE2-5301B9AB2861}"/>
                </a:ext>
              </a:extLst>
            </p:cNvPr>
            <p:cNvCxnSpPr>
              <a:cxnSpLocks/>
              <a:stCxn id="58" idx="0"/>
            </p:cNvCxnSpPr>
            <p:nvPr/>
          </p:nvCxnSpPr>
          <p:spPr>
            <a:xfrm flipV="1">
              <a:off x="8566699" y="5218098"/>
              <a:ext cx="23391" cy="31755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1" name="Rectangle: Rounded Corners 70">
              <a:extLst>
                <a:ext uri="{FF2B5EF4-FFF2-40B4-BE49-F238E27FC236}">
                  <a16:creationId xmlns:a16="http://schemas.microsoft.com/office/drawing/2014/main" id="{D1C2293B-41AF-46BB-A055-10B29C74B504}"/>
                </a:ext>
              </a:extLst>
            </p:cNvPr>
            <p:cNvSpPr/>
            <p:nvPr/>
          </p:nvSpPr>
          <p:spPr>
            <a:xfrm>
              <a:off x="7709634" y="4793375"/>
              <a:ext cx="752947" cy="427741"/>
            </a:xfrm>
            <a:prstGeom prst="round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Base</a:t>
              </a:r>
            </a:p>
          </p:txBody>
        </p:sp>
        <p:cxnSp>
          <p:nvCxnSpPr>
            <p:cNvPr id="76" name="Straight Arrow Connector 75">
              <a:extLst>
                <a:ext uri="{FF2B5EF4-FFF2-40B4-BE49-F238E27FC236}">
                  <a16:creationId xmlns:a16="http://schemas.microsoft.com/office/drawing/2014/main" id="{5FE07AD6-848B-4E47-8025-5723F36BFB10}"/>
                </a:ext>
              </a:extLst>
            </p:cNvPr>
            <p:cNvCxnSpPr>
              <a:cxnSpLocks/>
              <a:stCxn id="57" idx="3"/>
              <a:endCxn id="71" idx="1"/>
            </p:cNvCxnSpPr>
            <p:nvPr/>
          </p:nvCxnSpPr>
          <p:spPr>
            <a:xfrm>
              <a:off x="7447086" y="5007246"/>
              <a:ext cx="26254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98018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6563-776C-4B0D-873F-CEE64A707B2B}"/>
              </a:ext>
            </a:extLst>
          </p:cNvPr>
          <p:cNvSpPr>
            <a:spLocks noGrp="1"/>
          </p:cNvSpPr>
          <p:nvPr>
            <p:ph type="title"/>
          </p:nvPr>
        </p:nvSpPr>
        <p:spPr/>
        <p:txBody>
          <a:bodyPr/>
          <a:lstStyle/>
          <a:p>
            <a:r>
              <a:rPr lang="en-US" dirty="0"/>
              <a:t>Outcome Models – meta-learners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182023-D9D4-47C0-9645-6F2BE3528539}"/>
                  </a:ext>
                </a:extLst>
              </p:cNvPr>
              <p:cNvSpPr>
                <a:spLocks noGrp="1"/>
              </p:cNvSpPr>
              <p:nvPr>
                <p:ph idx="1"/>
              </p:nvPr>
            </p:nvSpPr>
            <p:spPr/>
            <p:txBody>
              <a:bodyPr/>
              <a:lstStyle/>
              <a:p>
                <a:r>
                  <a:rPr lang="en-US" dirty="0"/>
                  <a:t>S-learners can be as simple as linear regression:</a:t>
                </a:r>
              </a:p>
              <a:p>
                <a:pPr lvl="1"/>
                <a:r>
                  <a:rPr lang="en-US" b="0" dirty="0"/>
                  <a:t>Fit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oMath>
                </a14:m>
                <a:endParaRPr lang="en-US" b="0" dirty="0"/>
              </a:p>
              <a:p>
                <a:pPr lvl="2"/>
                <a:r>
                  <a:rPr lang="en-US" dirty="0"/>
                  <a:t>A regression model with features and treatment assignment as input</a:t>
                </a:r>
              </a:p>
              <a:p>
                <a:pPr lvl="1"/>
                <a:r>
                  <a:rPr lang="en-US" dirty="0"/>
                  <a:t>Predict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𝑑𝑜</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d>
                      </m:e>
                    </m:d>
                  </m:oMath>
                </a14:m>
                <a:endParaRPr lang="en-US" dirty="0"/>
              </a:p>
              <a:p>
                <a:pPr lvl="2"/>
                <a:r>
                  <a:rPr lang="en-US" dirty="0"/>
                  <a:t>Force a synthetic assignment of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on everyone and predict</a:t>
                </a:r>
              </a:p>
              <a:p>
                <a:r>
                  <a:rPr lang="en-US" dirty="0"/>
                  <a:t>What makes it causal? </a:t>
                </a:r>
                <a:br>
                  <a:rPr lang="en-US" dirty="0"/>
                </a:br>
                <a:r>
                  <a:rPr lang="en-US" dirty="0"/>
                  <a:t>How does it differ from supervised learning?</a:t>
                </a:r>
              </a:p>
              <a:p>
                <a:pPr lvl="1"/>
                <a:r>
                  <a:rPr lang="en-US" dirty="0"/>
                  <a:t>Only a specific choice of </a:t>
                </a:r>
                <a14:m>
                  <m:oMath xmlns:m="http://schemas.openxmlformats.org/officeDocument/2006/math">
                    <m:r>
                      <a:rPr lang="en-US" b="0" i="1" smtClean="0">
                        <a:latin typeface="Cambria Math" panose="02040503050406030204" pitchFamily="18" charset="0"/>
                      </a:rPr>
                      <m:t>𝑋</m:t>
                    </m:r>
                  </m:oMath>
                </a14:m>
                <a:r>
                  <a:rPr lang="en-US" dirty="0"/>
                  <a:t> will result in a valid estimate</a:t>
                </a:r>
              </a:p>
            </p:txBody>
          </p:sp>
        </mc:Choice>
        <mc:Fallback xmlns="">
          <p:sp>
            <p:nvSpPr>
              <p:cNvPr id="3" name="Content Placeholder 2">
                <a:extLst>
                  <a:ext uri="{FF2B5EF4-FFF2-40B4-BE49-F238E27FC236}">
                    <a16:creationId xmlns:a16="http://schemas.microsoft.com/office/drawing/2014/main" id="{EB182023-D9D4-47C0-9645-6F2BE352853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7634E9A3-7B5C-4DC3-B800-ACAEC078BC54}"/>
                  </a:ext>
                </a:extLst>
              </p:cNvPr>
              <p:cNvSpPr/>
              <p:nvPr/>
            </p:nvSpPr>
            <p:spPr>
              <a:xfrm>
                <a:off x="9072230" y="6134996"/>
                <a:ext cx="760227" cy="715757"/>
              </a:xfrm>
              <a:prstGeom prst="ellipse">
                <a:avLst/>
              </a:prstGeom>
              <a:solidFill>
                <a:srgbClr val="F7CD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𝐴</m:t>
                      </m:r>
                    </m:oMath>
                  </m:oMathPara>
                </a14:m>
                <a:endParaRPr lang="en-US" sz="2400" dirty="0">
                  <a:solidFill>
                    <a:schemeClr val="tx1"/>
                  </a:solidFill>
                </a:endParaRPr>
              </a:p>
            </p:txBody>
          </p:sp>
        </mc:Choice>
        <mc:Fallback xmlns="">
          <p:sp>
            <p:nvSpPr>
              <p:cNvPr id="37" name="Oval 36">
                <a:extLst>
                  <a:ext uri="{FF2B5EF4-FFF2-40B4-BE49-F238E27FC236}">
                    <a16:creationId xmlns:a16="http://schemas.microsoft.com/office/drawing/2014/main" id="{7634E9A3-7B5C-4DC3-B800-ACAEC078BC54}"/>
                  </a:ext>
                </a:extLst>
              </p:cNvPr>
              <p:cNvSpPr>
                <a:spLocks noRot="1" noChangeAspect="1" noMove="1" noResize="1" noEditPoints="1" noAdjustHandles="1" noChangeArrowheads="1" noChangeShapeType="1" noTextEdit="1"/>
              </p:cNvSpPr>
              <p:nvPr/>
            </p:nvSpPr>
            <p:spPr>
              <a:xfrm>
                <a:off x="9072230" y="6134996"/>
                <a:ext cx="760227" cy="715757"/>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A0140191-61ED-4867-B5A0-6611F44484D5}"/>
                  </a:ext>
                </a:extLst>
              </p:cNvPr>
              <p:cNvSpPr/>
              <p:nvPr/>
            </p:nvSpPr>
            <p:spPr>
              <a:xfrm>
                <a:off x="11431773" y="6142243"/>
                <a:ext cx="760227" cy="715757"/>
              </a:xfrm>
              <a:prstGeom prst="ellipse">
                <a:avLst/>
              </a:prstGeom>
              <a:solidFill>
                <a:srgbClr val="F7A7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𝑌</m:t>
                      </m:r>
                    </m:oMath>
                  </m:oMathPara>
                </a14:m>
                <a:endParaRPr lang="en-US" sz="2400" dirty="0">
                  <a:solidFill>
                    <a:schemeClr val="tx1"/>
                  </a:solidFill>
                </a:endParaRPr>
              </a:p>
            </p:txBody>
          </p:sp>
        </mc:Choice>
        <mc:Fallback xmlns="">
          <p:sp>
            <p:nvSpPr>
              <p:cNvPr id="38" name="Oval 37">
                <a:extLst>
                  <a:ext uri="{FF2B5EF4-FFF2-40B4-BE49-F238E27FC236}">
                    <a16:creationId xmlns:a16="http://schemas.microsoft.com/office/drawing/2014/main" id="{A0140191-61ED-4867-B5A0-6611F44484D5}"/>
                  </a:ext>
                </a:extLst>
              </p:cNvPr>
              <p:cNvSpPr>
                <a:spLocks noRot="1" noChangeAspect="1" noMove="1" noResize="1" noEditPoints="1" noAdjustHandles="1" noChangeArrowheads="1" noChangeShapeType="1" noTextEdit="1"/>
              </p:cNvSpPr>
              <p:nvPr/>
            </p:nvSpPr>
            <p:spPr>
              <a:xfrm>
                <a:off x="11431773" y="6142243"/>
                <a:ext cx="760227" cy="715757"/>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Oval 38">
                <a:extLst>
                  <a:ext uri="{FF2B5EF4-FFF2-40B4-BE49-F238E27FC236}">
                    <a16:creationId xmlns:a16="http://schemas.microsoft.com/office/drawing/2014/main" id="{E4565AA1-049E-4C1B-A27D-6EA049A815C5}"/>
                  </a:ext>
                </a:extLst>
              </p:cNvPr>
              <p:cNvSpPr/>
              <p:nvPr/>
            </p:nvSpPr>
            <p:spPr>
              <a:xfrm>
                <a:off x="10252001" y="5056160"/>
                <a:ext cx="760227" cy="715757"/>
              </a:xfrm>
              <a:prstGeom prst="ellipse">
                <a:avLst/>
              </a:prstGeom>
              <a:solidFill>
                <a:srgbClr val="B0E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𝑋</m:t>
                      </m:r>
                    </m:oMath>
                  </m:oMathPara>
                </a14:m>
                <a:endParaRPr lang="en-US" sz="2400" dirty="0">
                  <a:solidFill>
                    <a:schemeClr val="tx1"/>
                  </a:solidFill>
                </a:endParaRPr>
              </a:p>
            </p:txBody>
          </p:sp>
        </mc:Choice>
        <mc:Fallback xmlns="">
          <p:sp>
            <p:nvSpPr>
              <p:cNvPr id="39" name="Oval 38">
                <a:extLst>
                  <a:ext uri="{FF2B5EF4-FFF2-40B4-BE49-F238E27FC236}">
                    <a16:creationId xmlns:a16="http://schemas.microsoft.com/office/drawing/2014/main" id="{E4565AA1-049E-4C1B-A27D-6EA049A815C5}"/>
                  </a:ext>
                </a:extLst>
              </p:cNvPr>
              <p:cNvSpPr>
                <a:spLocks noRot="1" noChangeAspect="1" noMove="1" noResize="1" noEditPoints="1" noAdjustHandles="1" noChangeArrowheads="1" noChangeShapeType="1" noTextEdit="1"/>
              </p:cNvSpPr>
              <p:nvPr/>
            </p:nvSpPr>
            <p:spPr>
              <a:xfrm>
                <a:off x="10252001" y="5056160"/>
                <a:ext cx="760227" cy="715757"/>
              </a:xfrm>
              <a:prstGeom prst="ellipse">
                <a:avLst/>
              </a:prstGeom>
              <a:blipFill>
                <a:blip r:embed="rId5"/>
                <a:stretch>
                  <a:fillRect/>
                </a:stretch>
              </a:blipFill>
              <a:ln>
                <a:noFill/>
              </a:ln>
            </p:spPr>
            <p:txBody>
              <a:bodyPr/>
              <a:lstStyle/>
              <a:p>
                <a:r>
                  <a:rPr lang="en-US">
                    <a:noFill/>
                  </a:rPr>
                  <a:t> </a:t>
                </a:r>
              </a:p>
            </p:txBody>
          </p:sp>
        </mc:Fallback>
      </mc:AlternateContent>
      <p:cxnSp>
        <p:nvCxnSpPr>
          <p:cNvPr id="40" name="Straight Arrow Connector 39">
            <a:extLst>
              <a:ext uri="{FF2B5EF4-FFF2-40B4-BE49-F238E27FC236}">
                <a16:creationId xmlns:a16="http://schemas.microsoft.com/office/drawing/2014/main" id="{60245C94-5672-4B32-808C-E8271EEE50EE}"/>
              </a:ext>
            </a:extLst>
          </p:cNvPr>
          <p:cNvCxnSpPr>
            <a:cxnSpLocks/>
            <a:stCxn id="39" idx="4"/>
            <a:endCxn id="37" idx="7"/>
          </p:cNvCxnSpPr>
          <p:nvPr/>
        </p:nvCxnSpPr>
        <p:spPr>
          <a:xfrm flipH="1">
            <a:off x="9721124" y="5771917"/>
            <a:ext cx="910991" cy="467899"/>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BDFDCFD-C22C-4A4D-854A-E6F1DC05D9ED}"/>
              </a:ext>
            </a:extLst>
          </p:cNvPr>
          <p:cNvCxnSpPr>
            <a:cxnSpLocks/>
            <a:stCxn id="39" idx="4"/>
            <a:endCxn id="38" idx="1"/>
          </p:cNvCxnSpPr>
          <p:nvPr/>
        </p:nvCxnSpPr>
        <p:spPr>
          <a:xfrm>
            <a:off x="10632115" y="5771917"/>
            <a:ext cx="910991" cy="475146"/>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527B5F6-C4BF-4A83-8B9D-CCC5CB4A647A}"/>
              </a:ext>
            </a:extLst>
          </p:cNvPr>
          <p:cNvCxnSpPr>
            <a:cxnSpLocks/>
            <a:stCxn id="38" idx="2"/>
            <a:endCxn id="37" idx="6"/>
          </p:cNvCxnSpPr>
          <p:nvPr/>
        </p:nvCxnSpPr>
        <p:spPr>
          <a:xfrm flipH="1" flipV="1">
            <a:off x="9832457" y="6492875"/>
            <a:ext cx="1599316" cy="7247"/>
          </a:xfrm>
          <a:prstGeom prst="straightConnector1">
            <a:avLst/>
          </a:prstGeom>
          <a:ln w="57150">
            <a:solidFill>
              <a:schemeClr val="tx1">
                <a:lumMod val="50000"/>
                <a:lumOff val="50000"/>
              </a:schemeClr>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47786004-2C5C-4E84-BEF1-863E744FAE79}"/>
              </a:ext>
            </a:extLst>
          </p:cNvPr>
          <p:cNvCxnSpPr/>
          <p:nvPr/>
        </p:nvCxnSpPr>
        <p:spPr>
          <a:xfrm>
            <a:off x="4731488" y="5178056"/>
            <a:ext cx="5445131" cy="361507"/>
          </a:xfrm>
          <a:prstGeom prst="bentConnector3">
            <a:avLst>
              <a:gd name="adj1" fmla="val 597"/>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112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671C-FCCC-4260-A53B-765CB1CC4CEE}"/>
              </a:ext>
            </a:extLst>
          </p:cNvPr>
          <p:cNvSpPr>
            <a:spLocks noGrp="1"/>
          </p:cNvSpPr>
          <p:nvPr>
            <p:ph type="title"/>
          </p:nvPr>
        </p:nvSpPr>
        <p:spPr/>
        <p:txBody>
          <a:bodyPr/>
          <a:lstStyle/>
          <a:p>
            <a:r>
              <a:rPr lang="en-US" dirty="0"/>
              <a:t>Outcome Models – with deep learning</a:t>
            </a:r>
          </a:p>
        </p:txBody>
      </p:sp>
      <p:sp>
        <p:nvSpPr>
          <p:cNvPr id="3" name="Content Placeholder 2">
            <a:extLst>
              <a:ext uri="{FF2B5EF4-FFF2-40B4-BE49-F238E27FC236}">
                <a16:creationId xmlns:a16="http://schemas.microsoft.com/office/drawing/2014/main" id="{B19E87BF-B036-4463-8848-7EFC948F09BA}"/>
              </a:ext>
            </a:extLst>
          </p:cNvPr>
          <p:cNvSpPr>
            <a:spLocks noGrp="1"/>
          </p:cNvSpPr>
          <p:nvPr>
            <p:ph idx="1"/>
          </p:nvPr>
        </p:nvSpPr>
        <p:spPr/>
        <p:txBody>
          <a:bodyPr/>
          <a:lstStyle/>
          <a:p>
            <a:r>
              <a:rPr lang="en-US" dirty="0"/>
              <a:t>Multi-task network design</a:t>
            </a:r>
          </a:p>
          <a:p>
            <a:r>
              <a:rPr lang="en-US" dirty="0"/>
              <a:t>Replace weighting with representation learning</a:t>
            </a:r>
          </a:p>
          <a:p>
            <a:pPr lvl="1"/>
            <a:r>
              <a:rPr lang="en-US" dirty="0"/>
              <a:t>Use DL to get a balanced representation between groups</a:t>
            </a:r>
          </a:p>
          <a:p>
            <a:pPr lvl="2"/>
            <a:r>
              <a:rPr lang="en-US" dirty="0"/>
              <a:t>Minimize distribution distance between group representations [auxiliary loss] </a:t>
            </a:r>
          </a:p>
          <a:p>
            <a:r>
              <a:rPr lang="en-US" dirty="0"/>
              <a:t>Use reverse gradients to create a representation that cannot predict the treatment</a:t>
            </a:r>
          </a:p>
          <a:p>
            <a:pPr lvl="1"/>
            <a:r>
              <a:rPr lang="en-US" dirty="0"/>
              <a:t>Force </a:t>
            </a:r>
            <a:r>
              <a:rPr lang="en-US" dirty="0" err="1"/>
              <a:t>ignorability</a:t>
            </a:r>
            <a:endParaRPr lang="en-US"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AE2F94C-FCFF-4BE3-89E9-FBD37F9D5A10}"/>
                  </a:ext>
                </a:extLst>
              </p:cNvPr>
              <p:cNvGraphicFramePr>
                <a:graphicFrameLocks noChangeAspect="1"/>
              </p:cNvGraphicFramePr>
              <p:nvPr>
                <p:extLst>
                  <p:ext uri="{D42A27DB-BD31-4B8C-83A1-F6EECF244321}">
                    <p14:modId xmlns:p14="http://schemas.microsoft.com/office/powerpoint/2010/main" val="1341950401"/>
                  </p:ext>
                </p:extLst>
              </p:nvPr>
            </p:nvGraphicFramePr>
            <p:xfrm>
              <a:off x="1" y="4876800"/>
              <a:ext cx="3522130" cy="1981199"/>
            </p:xfrm>
            <a:graphic>
              <a:graphicData uri="http://schemas.microsoft.com/office/powerpoint/2016/slidezoom">
                <pslz:sldZm>
                  <pslz:sldZmObj sldId="447" cId="3995814674">
                    <pslz:zmPr id="{F1BF8C9B-B9EF-4A42-B90B-2031976F8A25}" returnToParent="0" transitionDur="1000">
                      <p166:blipFill xmlns:p166="http://schemas.microsoft.com/office/powerpoint/2016/6/main">
                        <a:blip r:embed="rId2"/>
                        <a:stretch>
                          <a:fillRect/>
                        </a:stretch>
                      </p166:blipFill>
                      <p166:spPr xmlns:p166="http://schemas.microsoft.com/office/powerpoint/2016/6/main">
                        <a:xfrm>
                          <a:off x="0" y="0"/>
                          <a:ext cx="3522130" cy="1981199"/>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8AE2F94C-FCFF-4BE3-89E9-FBD37F9D5A10}"/>
                  </a:ext>
                </a:extLst>
              </p:cNvPr>
              <p:cNvPicPr>
                <a:picLocks noGrp="1" noRot="1" noChangeAspect="1" noMove="1" noResize="1" noEditPoints="1" noAdjustHandles="1" noChangeArrowheads="1" noChangeShapeType="1"/>
              </p:cNvPicPr>
              <p:nvPr/>
            </p:nvPicPr>
            <p:blipFill>
              <a:blip r:embed="rId4"/>
              <a:stretch>
                <a:fillRect/>
              </a:stretch>
            </p:blipFill>
            <p:spPr>
              <a:xfrm>
                <a:off x="1" y="4876800"/>
                <a:ext cx="3522130" cy="1981199"/>
              </a:xfrm>
              <a:prstGeom prst="rect">
                <a:avLst/>
              </a:prstGeom>
              <a:ln w="3175">
                <a:solidFill>
                  <a:prstClr val="ltGray"/>
                </a:solidFill>
              </a:ln>
            </p:spPr>
          </p:pic>
        </mc:Fallback>
      </mc:AlternateContent>
      <p:pic>
        <p:nvPicPr>
          <p:cNvPr id="109" name="Picture 108">
            <a:extLst>
              <a:ext uri="{FF2B5EF4-FFF2-40B4-BE49-F238E27FC236}">
                <a16:creationId xmlns:a16="http://schemas.microsoft.com/office/drawing/2014/main" id="{03878F66-6619-45DF-BFAA-15BA31BBA1F2}"/>
              </a:ext>
            </a:extLst>
          </p:cNvPr>
          <p:cNvPicPr>
            <a:picLocks noChangeAspect="1"/>
          </p:cNvPicPr>
          <p:nvPr/>
        </p:nvPicPr>
        <p:blipFill>
          <a:blip r:embed="rId5"/>
          <a:stretch>
            <a:fillRect/>
          </a:stretch>
        </p:blipFill>
        <p:spPr>
          <a:xfrm>
            <a:off x="7400925" y="3832297"/>
            <a:ext cx="4676774" cy="3025702"/>
          </a:xfrm>
          <a:prstGeom prst="rect">
            <a:avLst/>
          </a:prstGeom>
        </p:spPr>
      </p:pic>
    </p:spTree>
    <p:extLst>
      <p:ext uri="{BB962C8B-B14F-4D97-AF65-F5344CB8AC3E}">
        <p14:creationId xmlns:p14="http://schemas.microsoft.com/office/powerpoint/2010/main" val="764513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A671C-FCCC-4260-A53B-765CB1CC4CEE}"/>
              </a:ext>
            </a:extLst>
          </p:cNvPr>
          <p:cNvSpPr>
            <a:spLocks noGrp="1"/>
          </p:cNvSpPr>
          <p:nvPr>
            <p:ph type="title"/>
          </p:nvPr>
        </p:nvSpPr>
        <p:spPr/>
        <p:txBody>
          <a:bodyPr/>
          <a:lstStyle/>
          <a:p>
            <a:r>
              <a:rPr lang="en-US" dirty="0"/>
              <a:t>Outcome Models – non-meta-learners</a:t>
            </a:r>
          </a:p>
        </p:txBody>
      </p:sp>
      <p:pic>
        <p:nvPicPr>
          <p:cNvPr id="7" name="Picture 6">
            <a:extLst>
              <a:ext uri="{FF2B5EF4-FFF2-40B4-BE49-F238E27FC236}">
                <a16:creationId xmlns:a16="http://schemas.microsoft.com/office/drawing/2014/main" id="{50CF4F0B-E99C-4FB8-8466-AED8B1D88A2A}"/>
              </a:ext>
            </a:extLst>
          </p:cNvPr>
          <p:cNvPicPr>
            <a:picLocks noChangeAspect="1"/>
          </p:cNvPicPr>
          <p:nvPr/>
        </p:nvPicPr>
        <p:blipFill rotWithShape="1">
          <a:blip r:embed="rId2"/>
          <a:srcRect l="67513"/>
          <a:stretch/>
        </p:blipFill>
        <p:spPr>
          <a:xfrm>
            <a:off x="10159485" y="5389871"/>
            <a:ext cx="2032515" cy="1237941"/>
          </a:xfrm>
          <a:prstGeom prst="rect">
            <a:avLst/>
          </a:prstGeom>
        </p:spPr>
      </p:pic>
      <p:pic>
        <p:nvPicPr>
          <p:cNvPr id="9" name="Picture 8">
            <a:extLst>
              <a:ext uri="{FF2B5EF4-FFF2-40B4-BE49-F238E27FC236}">
                <a16:creationId xmlns:a16="http://schemas.microsoft.com/office/drawing/2014/main" id="{16665051-545C-435C-9DE3-399A6ED38B33}"/>
              </a:ext>
            </a:extLst>
          </p:cNvPr>
          <p:cNvPicPr>
            <a:picLocks noChangeAspect="1"/>
          </p:cNvPicPr>
          <p:nvPr/>
        </p:nvPicPr>
        <p:blipFill rotWithShape="1">
          <a:blip r:embed="rId2"/>
          <a:srcRect r="67513"/>
          <a:stretch/>
        </p:blipFill>
        <p:spPr>
          <a:xfrm>
            <a:off x="10159485" y="4151930"/>
            <a:ext cx="2032515" cy="1237941"/>
          </a:xfrm>
          <a:prstGeom prst="rect">
            <a:avLst/>
          </a:prstGeom>
        </p:spPr>
      </p:pic>
      <p:pic>
        <p:nvPicPr>
          <p:cNvPr id="10" name="Picture 9">
            <a:extLst>
              <a:ext uri="{FF2B5EF4-FFF2-40B4-BE49-F238E27FC236}">
                <a16:creationId xmlns:a16="http://schemas.microsoft.com/office/drawing/2014/main" id="{AABCE073-061F-43FD-89FC-3E4F93DCAC0E}"/>
              </a:ext>
            </a:extLst>
          </p:cNvPr>
          <p:cNvPicPr>
            <a:picLocks noChangeAspect="1"/>
          </p:cNvPicPr>
          <p:nvPr/>
        </p:nvPicPr>
        <p:blipFill rotWithShape="1">
          <a:blip r:embed="rId2"/>
          <a:srcRect l="33750" r="33763"/>
          <a:stretch/>
        </p:blipFill>
        <p:spPr>
          <a:xfrm>
            <a:off x="10159484" y="2913989"/>
            <a:ext cx="2032515" cy="1237941"/>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9E87BF-B036-4463-8848-7EFC948F09BA}"/>
                  </a:ext>
                </a:extLst>
              </p:cNvPr>
              <p:cNvSpPr>
                <a:spLocks noGrp="1"/>
              </p:cNvSpPr>
              <p:nvPr>
                <p:ph idx="1"/>
              </p:nvPr>
            </p:nvSpPr>
            <p:spPr>
              <a:xfrm>
                <a:off x="838200" y="1825625"/>
                <a:ext cx="10515600" cy="4667250"/>
              </a:xfrm>
            </p:spPr>
            <p:txBody>
              <a:bodyPr>
                <a:normAutofit lnSpcReduction="10000"/>
              </a:bodyPr>
              <a:lstStyle/>
              <a:p>
                <a:r>
                  <a:rPr lang="en-US" dirty="0"/>
                  <a:t>Causal trees and causal forests</a:t>
                </a:r>
              </a:p>
              <a:p>
                <a:r>
                  <a:rPr lang="en-US" dirty="0"/>
                  <a:t>A regression/classification tree that</a:t>
                </a:r>
              </a:p>
              <a:p>
                <a:pPr lvl="1"/>
                <a:r>
                  <a:rPr lang="en-US" dirty="0"/>
                  <a:t>Uses features to split the data into strata</a:t>
                </a:r>
              </a:p>
              <a:p>
                <a:pPr lvl="1"/>
                <a:r>
                  <a:rPr lang="en-US" dirty="0"/>
                  <a:t>Split criteria: maximize group differences</a:t>
                </a:r>
              </a:p>
              <a:p>
                <a:pPr lvl="2"/>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𝑙</m:t>
                            </m:r>
                          </m:lim>
                        </m:limLow>
                      </m:fName>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𝑙</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𝑙</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d>
                      </m:e>
                    </m:func>
                  </m:oMath>
                </a14:m>
                <a:endParaRPr lang="en-US" dirty="0"/>
              </a:p>
              <a:p>
                <a:pPr lvl="1"/>
                <a:r>
                  <a:rPr lang="en-US" dirty="0"/>
                  <a:t>Use treatment prevalence at nodes or IPW to balance the difference (weighted average)</a:t>
                </a:r>
              </a:p>
              <a:p>
                <a:pPr lvl="1"/>
                <a:r>
                  <a:rPr lang="en-US" dirty="0"/>
                  <a:t>Honest tree: separate sample for tree generation and node-estimation</a:t>
                </a:r>
              </a:p>
              <a:p>
                <a:pPr lvl="2"/>
                <a:r>
                  <a:rPr lang="en-US" dirty="0"/>
                  <a:t>Avoid double-dipping in an overfit-prone model</a:t>
                </a:r>
              </a:p>
              <a:p>
                <a:endParaRPr lang="en-US" dirty="0"/>
              </a:p>
              <a:p>
                <a:r>
                  <a:rPr lang="en-US" dirty="0"/>
                  <a:t>Searches for heterogeneous effect</a:t>
                </a:r>
              </a:p>
              <a:p>
                <a:pPr lvl="1"/>
                <a:r>
                  <a:rPr lang="en-US" dirty="0"/>
                  <a:t>What split will produce biggest treatment difference across leaves</a:t>
                </a:r>
              </a:p>
            </p:txBody>
          </p:sp>
        </mc:Choice>
        <mc:Fallback xmlns="">
          <p:sp>
            <p:nvSpPr>
              <p:cNvPr id="3" name="Content Placeholder 2">
                <a:extLst>
                  <a:ext uri="{FF2B5EF4-FFF2-40B4-BE49-F238E27FC236}">
                    <a16:creationId xmlns:a16="http://schemas.microsoft.com/office/drawing/2014/main" id="{B19E87BF-B036-4463-8848-7EFC948F09BA}"/>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3"/>
                <a:stretch>
                  <a:fillRect l="-1043" t="-2872" b="-65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52C5917-A282-4B15-92C6-C3FAB4862C70}"/>
              </a:ext>
            </a:extLst>
          </p:cNvPr>
          <p:cNvSpPr txBox="1"/>
          <p:nvPr/>
        </p:nvSpPr>
        <p:spPr>
          <a:xfrm>
            <a:off x="7566836" y="6550223"/>
            <a:ext cx="4625163" cy="307777"/>
          </a:xfrm>
          <a:prstGeom prst="rect">
            <a:avLst/>
          </a:prstGeom>
          <a:noFill/>
        </p:spPr>
        <p:txBody>
          <a:bodyPr wrap="square" rtlCol="0">
            <a:spAutoFit/>
          </a:bodyPr>
          <a:lstStyle/>
          <a:p>
            <a:pPr algn="r"/>
            <a:r>
              <a:rPr lang="en-US" sz="1400" i="1" dirty="0" err="1"/>
              <a:t>Künzel</a:t>
            </a:r>
            <a:r>
              <a:rPr lang="en-US" sz="1400" i="1" dirty="0"/>
              <a:t> et al.</a:t>
            </a:r>
            <a:r>
              <a:rPr lang="en-US" sz="1400" dirty="0"/>
              <a:t> </a:t>
            </a:r>
            <a:r>
              <a:rPr lang="en-US" sz="1400" i="1" dirty="0">
                <a:hlinkClick r:id="rId4"/>
              </a:rPr>
              <a:t>https://www.pnas.org/content/116/10/4156</a:t>
            </a:r>
            <a:r>
              <a:rPr lang="en-US" sz="1400" i="1" dirty="0"/>
              <a:t> </a:t>
            </a:r>
          </a:p>
        </p:txBody>
      </p:sp>
    </p:spTree>
    <p:extLst>
      <p:ext uri="{BB962C8B-B14F-4D97-AF65-F5344CB8AC3E}">
        <p14:creationId xmlns:p14="http://schemas.microsoft.com/office/powerpoint/2010/main" val="3738049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3AB7-CE10-4130-A514-35747E5AF146}"/>
              </a:ext>
            </a:extLst>
          </p:cNvPr>
          <p:cNvSpPr>
            <a:spLocks noGrp="1"/>
          </p:cNvSpPr>
          <p:nvPr>
            <p:ph type="title"/>
          </p:nvPr>
        </p:nvSpPr>
        <p:spPr/>
        <p:txBody>
          <a:bodyPr/>
          <a:lstStyle/>
          <a:p>
            <a:r>
              <a:rPr lang="en-US" dirty="0"/>
              <a:t>Model type comparison</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E84059ED-4454-4D60-A093-2D4685887F6E}"/>
                  </a:ext>
                </a:extLst>
              </p:cNvPr>
              <p:cNvGraphicFramePr>
                <a:graphicFrameLocks noGrp="1"/>
              </p:cNvGraphicFramePr>
              <p:nvPr>
                <p:ph idx="1"/>
                <p:extLst>
                  <p:ext uri="{D42A27DB-BD31-4B8C-83A1-F6EECF244321}">
                    <p14:modId xmlns:p14="http://schemas.microsoft.com/office/powerpoint/2010/main" val="1044146243"/>
                  </p:ext>
                </p:extLst>
              </p:nvPr>
            </p:nvGraphicFramePr>
            <p:xfrm>
              <a:off x="1974953" y="1905264"/>
              <a:ext cx="8675367" cy="4222213"/>
            </p:xfrm>
            <a:graphic>
              <a:graphicData uri="http://schemas.openxmlformats.org/drawingml/2006/table">
                <a:tbl>
                  <a:tblPr firstRow="1" bandRow="1"/>
                  <a:tblGrid>
                    <a:gridCol w="2891789">
                      <a:extLst>
                        <a:ext uri="{9D8B030D-6E8A-4147-A177-3AD203B41FA5}">
                          <a16:colId xmlns:a16="http://schemas.microsoft.com/office/drawing/2014/main" val="1075011178"/>
                        </a:ext>
                      </a:extLst>
                    </a:gridCol>
                    <a:gridCol w="2891789">
                      <a:extLst>
                        <a:ext uri="{9D8B030D-6E8A-4147-A177-3AD203B41FA5}">
                          <a16:colId xmlns:a16="http://schemas.microsoft.com/office/drawing/2014/main" val="2429766747"/>
                        </a:ext>
                      </a:extLst>
                    </a:gridCol>
                    <a:gridCol w="2891789">
                      <a:extLst>
                        <a:ext uri="{9D8B030D-6E8A-4147-A177-3AD203B41FA5}">
                          <a16:colId xmlns:a16="http://schemas.microsoft.com/office/drawing/2014/main" val="1010192674"/>
                        </a:ext>
                      </a:extLst>
                    </a:gridCol>
                  </a:tblGrid>
                  <a:tr h="1372659">
                    <a:tc>
                      <a:txBody>
                        <a:bodyPr/>
                        <a:lstStyle/>
                        <a:p>
                          <a:pPr algn="ctr"/>
                          <a:endParaRPr lang="en-US" sz="1800" dirty="0"/>
                        </a:p>
                      </a:txBody>
                      <a:tcPr marL="100584" marR="100584"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Response surface models</a:t>
                          </a:r>
                        </a:p>
                      </a:txBody>
                      <a:tcPr marL="100584" marR="100584"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sz="1800" dirty="0"/>
                            <a:t>Weight models</a:t>
                          </a:r>
                        </a:p>
                      </a:txBody>
                      <a:tcPr marL="100584" marR="100584" anchor="ctr">
                        <a:solidFill>
                          <a:schemeClr val="accent4">
                            <a:lumMod val="40000"/>
                            <a:lumOff val="60000"/>
                          </a:schemeClr>
                        </a:solidFill>
                      </a:tcPr>
                    </a:tc>
                    <a:extLst>
                      <a:ext uri="{0D108BD9-81ED-4DB2-BD59-A6C34878D82A}">
                        <a16:rowId xmlns:a16="http://schemas.microsoft.com/office/drawing/2014/main" val="280822829"/>
                      </a:ext>
                    </a:extLst>
                  </a:tr>
                  <a:tr h="1372659">
                    <a:tc>
                      <a:txBody>
                        <a:bodyPr/>
                        <a:lstStyle/>
                        <a:p>
                          <a:pPr algn="ctr"/>
                          <a:r>
                            <a:rPr lang="en-US" sz="1800" dirty="0"/>
                            <a:t>Inference</a:t>
                          </a:r>
                        </a:p>
                      </a:txBody>
                      <a:tcPr marL="100584" marR="100584"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1800" u="sng" dirty="0"/>
                            <a:t>Flexible</a:t>
                          </a:r>
                        </a:p>
                        <a:p>
                          <a:pPr algn="ctr"/>
                          <a:r>
                            <a:rPr lang="en-US" sz="1800" dirty="0"/>
                            <a:t>Heterogeneous effect</a:t>
                          </a:r>
                        </a:p>
                      </a:txBody>
                      <a:tcPr marL="100584" marR="100584" anchor="ctr"/>
                    </a:tc>
                    <a:tc>
                      <a:txBody>
                        <a:bodyPr/>
                        <a:lstStyle/>
                        <a:p>
                          <a:pPr algn="ctr"/>
                          <a:r>
                            <a:rPr lang="en-US" sz="1800" i="0" u="sng" dirty="0"/>
                            <a:t>Limited</a:t>
                          </a:r>
                        </a:p>
                        <a:p>
                          <a:pPr algn="ctr"/>
                          <a:r>
                            <a:rPr lang="en-US" sz="1800" dirty="0"/>
                            <a:t>Average effect</a:t>
                          </a:r>
                        </a:p>
                      </a:txBody>
                      <a:tcPr marL="100584" marR="100584" anchor="ctr"/>
                    </a:tc>
                    <a:extLst>
                      <a:ext uri="{0D108BD9-81ED-4DB2-BD59-A6C34878D82A}">
                        <a16:rowId xmlns:a16="http://schemas.microsoft.com/office/drawing/2014/main" val="592710173"/>
                      </a:ext>
                    </a:extLst>
                  </a:tr>
                  <a:tr h="1476895">
                    <a:tc>
                      <a:txBody>
                        <a:bodyPr/>
                        <a:lstStyle/>
                        <a:p>
                          <a:pPr algn="ctr"/>
                          <a:r>
                            <a:rPr lang="en-US" sz="1800" dirty="0"/>
                            <a:t>Trustworthiness </a:t>
                          </a:r>
                        </a:p>
                      </a:txBody>
                      <a:tcPr marL="100584" marR="100584" anchor="ctr">
                        <a:solidFill>
                          <a:schemeClr val="accent2">
                            <a:lumMod val="40000"/>
                            <a:lumOff val="60000"/>
                          </a:schemeClr>
                        </a:solidFill>
                      </a:tcPr>
                    </a:tc>
                    <a:tc>
                      <a:txBody>
                        <a:bodyPr/>
                        <a:lstStyle/>
                        <a:p>
                          <a:pPr algn="ctr"/>
                          <a:r>
                            <a:rPr lang="en-US" sz="1800" u="sng" dirty="0"/>
                            <a:t>Harder to fit</a:t>
                          </a:r>
                          <a:br>
                            <a:rPr lang="en-US" sz="1800" dirty="0"/>
                          </a:br>
                          <a:r>
                            <a:rPr lang="en-US" sz="1800" dirty="0"/>
                            <a:t>Estimate the entire response profile </a:t>
                          </a:r>
                          <a:br>
                            <a:rPr lang="en-US" sz="1800" dirty="0"/>
                          </a:b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𝑌</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𝐴</m:t>
                                </m:r>
                              </m:oMath>
                            </m:oMathPara>
                          </a14:m>
                          <a:endParaRPr lang="en-US" sz="1800" dirty="0"/>
                        </a:p>
                      </a:txBody>
                      <a:tcPr marL="100584" marR="100584" anchor="ctr"/>
                    </a:tc>
                    <a:tc>
                      <a:txBody>
                        <a:bodyPr/>
                        <a:lstStyle/>
                        <a:p>
                          <a:pPr algn="ctr"/>
                          <a:r>
                            <a:rPr lang="en-US" sz="1800" u="sng" dirty="0"/>
                            <a:t>Easier to fit</a:t>
                          </a:r>
                        </a:p>
                        <a:p>
                          <a:pPr algn="ctr"/>
                          <a:r>
                            <a:rPr lang="en-US" sz="1800" dirty="0"/>
                            <a:t>Reproduce treatment decision -</a:t>
                          </a:r>
                          <a:r>
                            <a:rPr lang="en-US" sz="1800" baseline="0" dirty="0"/>
                            <a:t> </a:t>
                          </a:r>
                          <a:r>
                            <a:rPr lang="en-US" sz="1800" dirty="0"/>
                            <a:t>get free outcome</a:t>
                          </a:r>
                          <a:br>
                            <a:rPr lang="en-US" sz="1800" dirty="0"/>
                          </a:b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𝑋</m:t>
                                </m:r>
                              </m:oMath>
                            </m:oMathPara>
                          </a14:m>
                          <a:endParaRPr lang="en-US" sz="1800" dirty="0"/>
                        </a:p>
                      </a:txBody>
                      <a:tcPr marL="100584" marR="100584" anchor="ctr"/>
                    </a:tc>
                    <a:extLst>
                      <a:ext uri="{0D108BD9-81ED-4DB2-BD59-A6C34878D82A}">
                        <a16:rowId xmlns:a16="http://schemas.microsoft.com/office/drawing/2014/main" val="3159726673"/>
                      </a:ext>
                    </a:extLst>
                  </a:tr>
                </a:tbl>
              </a:graphicData>
            </a:graphic>
          </p:graphicFrame>
        </mc:Choice>
        <mc:Fallback xmlns="">
          <p:graphicFrame>
            <p:nvGraphicFramePr>
              <p:cNvPr id="4" name="Table 4">
                <a:extLst>
                  <a:ext uri="{FF2B5EF4-FFF2-40B4-BE49-F238E27FC236}">
                    <a16:creationId xmlns:a16="http://schemas.microsoft.com/office/drawing/2014/main" id="{E84059ED-4454-4D60-A093-2D4685887F6E}"/>
                  </a:ext>
                </a:extLst>
              </p:cNvPr>
              <p:cNvGraphicFramePr>
                <a:graphicFrameLocks noGrp="1"/>
              </p:cNvGraphicFramePr>
              <p:nvPr>
                <p:ph idx="1"/>
                <p:extLst>
                  <p:ext uri="{D42A27DB-BD31-4B8C-83A1-F6EECF244321}">
                    <p14:modId xmlns:p14="http://schemas.microsoft.com/office/powerpoint/2010/main" val="1044146243"/>
                  </p:ext>
                </p:extLst>
              </p:nvPr>
            </p:nvGraphicFramePr>
            <p:xfrm>
              <a:off x="1974953" y="1905264"/>
              <a:ext cx="8675367" cy="4222213"/>
            </p:xfrm>
            <a:graphic>
              <a:graphicData uri="http://schemas.openxmlformats.org/drawingml/2006/table">
                <a:tbl>
                  <a:tblPr firstRow="1" bandRow="1"/>
                  <a:tblGrid>
                    <a:gridCol w="2891789">
                      <a:extLst>
                        <a:ext uri="{9D8B030D-6E8A-4147-A177-3AD203B41FA5}">
                          <a16:colId xmlns:a16="http://schemas.microsoft.com/office/drawing/2014/main" val="1075011178"/>
                        </a:ext>
                      </a:extLst>
                    </a:gridCol>
                    <a:gridCol w="2891789">
                      <a:extLst>
                        <a:ext uri="{9D8B030D-6E8A-4147-A177-3AD203B41FA5}">
                          <a16:colId xmlns:a16="http://schemas.microsoft.com/office/drawing/2014/main" val="2429766747"/>
                        </a:ext>
                      </a:extLst>
                    </a:gridCol>
                    <a:gridCol w="2891789">
                      <a:extLst>
                        <a:ext uri="{9D8B030D-6E8A-4147-A177-3AD203B41FA5}">
                          <a16:colId xmlns:a16="http://schemas.microsoft.com/office/drawing/2014/main" val="1010192674"/>
                        </a:ext>
                      </a:extLst>
                    </a:gridCol>
                  </a:tblGrid>
                  <a:tr h="1372659">
                    <a:tc>
                      <a:txBody>
                        <a:bodyPr/>
                        <a:lstStyle/>
                        <a:p>
                          <a:pPr algn="ctr"/>
                          <a:endParaRPr lang="en-US" sz="1800" dirty="0"/>
                        </a:p>
                      </a:txBody>
                      <a:tcPr marL="100584" marR="100584" anchor="ctr">
                        <a:lnL w="12700" cmpd="sng">
                          <a:noFill/>
                          <a:prstDash val="solid"/>
                        </a:lnL>
                        <a:lnR w="12700" cap="flat" cmpd="sng" algn="ctr">
                          <a:solidFill>
                            <a:schemeClr val="tx1"/>
                          </a:solidFill>
                          <a:prstDash val="solid"/>
                          <a:round/>
                          <a:headEnd type="none" w="med" len="med"/>
                          <a:tailEnd type="none" w="med" len="me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Response surface models</a:t>
                          </a:r>
                        </a:p>
                      </a:txBody>
                      <a:tcPr marL="100584" marR="100584" anchor="ct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pPr algn="ctr"/>
                          <a:r>
                            <a:rPr lang="en-US" sz="1800" dirty="0"/>
                            <a:t>Weight models</a:t>
                          </a:r>
                        </a:p>
                      </a:txBody>
                      <a:tcPr marL="100584" marR="100584" anchor="ctr">
                        <a:solidFill>
                          <a:schemeClr val="accent4">
                            <a:lumMod val="40000"/>
                            <a:lumOff val="60000"/>
                          </a:schemeClr>
                        </a:solidFill>
                      </a:tcPr>
                    </a:tc>
                    <a:extLst>
                      <a:ext uri="{0D108BD9-81ED-4DB2-BD59-A6C34878D82A}">
                        <a16:rowId xmlns:a16="http://schemas.microsoft.com/office/drawing/2014/main" val="280822829"/>
                      </a:ext>
                    </a:extLst>
                  </a:tr>
                  <a:tr h="1372659">
                    <a:tc>
                      <a:txBody>
                        <a:bodyPr/>
                        <a:lstStyle/>
                        <a:p>
                          <a:pPr algn="ctr"/>
                          <a:r>
                            <a:rPr lang="en-US" sz="1800" dirty="0"/>
                            <a:t>Inference</a:t>
                          </a:r>
                        </a:p>
                      </a:txBody>
                      <a:tcPr marL="100584" marR="100584" anchor="ctr">
                        <a:lnT w="12700" cap="flat" cmpd="sng" algn="ctr">
                          <a:solidFill>
                            <a:schemeClr val="tx1"/>
                          </a:solidFill>
                          <a:prstDash val="solid"/>
                          <a:round/>
                          <a:headEnd type="none" w="med" len="med"/>
                          <a:tailEnd type="none" w="med" len="med"/>
                        </a:lnT>
                        <a:solidFill>
                          <a:schemeClr val="accent2">
                            <a:lumMod val="40000"/>
                            <a:lumOff val="60000"/>
                          </a:schemeClr>
                        </a:solidFill>
                      </a:tcPr>
                    </a:tc>
                    <a:tc>
                      <a:txBody>
                        <a:bodyPr/>
                        <a:lstStyle/>
                        <a:p>
                          <a:pPr algn="ctr"/>
                          <a:r>
                            <a:rPr lang="en-US" sz="1800" u="sng" dirty="0"/>
                            <a:t>Flexible</a:t>
                          </a:r>
                        </a:p>
                        <a:p>
                          <a:pPr algn="ctr"/>
                          <a:r>
                            <a:rPr lang="en-US" sz="1800" dirty="0"/>
                            <a:t>Heterogeneous effect</a:t>
                          </a:r>
                        </a:p>
                      </a:txBody>
                      <a:tcPr marL="100584" marR="100584" anchor="ctr"/>
                    </a:tc>
                    <a:tc>
                      <a:txBody>
                        <a:bodyPr/>
                        <a:lstStyle/>
                        <a:p>
                          <a:pPr algn="ctr"/>
                          <a:r>
                            <a:rPr lang="en-US" sz="1800" i="0" u="sng" dirty="0"/>
                            <a:t>Limited</a:t>
                          </a:r>
                        </a:p>
                        <a:p>
                          <a:pPr algn="ctr"/>
                          <a:r>
                            <a:rPr lang="en-US" sz="1800" dirty="0"/>
                            <a:t>Average effect</a:t>
                          </a:r>
                        </a:p>
                      </a:txBody>
                      <a:tcPr marL="100584" marR="100584" anchor="ctr"/>
                    </a:tc>
                    <a:extLst>
                      <a:ext uri="{0D108BD9-81ED-4DB2-BD59-A6C34878D82A}">
                        <a16:rowId xmlns:a16="http://schemas.microsoft.com/office/drawing/2014/main" val="592710173"/>
                      </a:ext>
                    </a:extLst>
                  </a:tr>
                  <a:tr h="1476895">
                    <a:tc>
                      <a:txBody>
                        <a:bodyPr/>
                        <a:lstStyle/>
                        <a:p>
                          <a:pPr algn="ctr"/>
                          <a:r>
                            <a:rPr lang="en-US" sz="1800" dirty="0"/>
                            <a:t>Trustworthiness </a:t>
                          </a:r>
                        </a:p>
                      </a:txBody>
                      <a:tcPr marL="100584" marR="100584" anchor="ctr">
                        <a:solidFill>
                          <a:schemeClr val="accent2">
                            <a:lumMod val="40000"/>
                            <a:lumOff val="60000"/>
                          </a:schemeClr>
                        </a:solidFill>
                      </a:tcPr>
                    </a:tc>
                    <a:tc>
                      <a:txBody>
                        <a:bodyPr/>
                        <a:lstStyle/>
                        <a:p>
                          <a:endParaRPr lang="en-US"/>
                        </a:p>
                      </a:txBody>
                      <a:tcPr marL="100584" marR="100584" anchor="ctr">
                        <a:blipFill>
                          <a:blip r:embed="rId2"/>
                          <a:stretch>
                            <a:fillRect l="-100211" t="-186008" r="-100421" b="-823"/>
                          </a:stretch>
                        </a:blipFill>
                      </a:tcPr>
                    </a:tc>
                    <a:tc>
                      <a:txBody>
                        <a:bodyPr/>
                        <a:lstStyle/>
                        <a:p>
                          <a:endParaRPr lang="en-US"/>
                        </a:p>
                      </a:txBody>
                      <a:tcPr marL="100584" marR="100584" anchor="ctr">
                        <a:blipFill>
                          <a:blip r:embed="rId2"/>
                          <a:stretch>
                            <a:fillRect l="-200211" t="-186008" r="-421" b="-823"/>
                          </a:stretch>
                        </a:blipFill>
                      </a:tcPr>
                    </a:tc>
                    <a:extLst>
                      <a:ext uri="{0D108BD9-81ED-4DB2-BD59-A6C34878D82A}">
                        <a16:rowId xmlns:a16="http://schemas.microsoft.com/office/drawing/2014/main" val="3159726673"/>
                      </a:ext>
                    </a:extLst>
                  </a:tr>
                </a:tbl>
              </a:graphicData>
            </a:graphic>
          </p:graphicFrame>
        </mc:Fallback>
      </mc:AlternateContent>
    </p:spTree>
    <p:extLst>
      <p:ext uri="{BB962C8B-B14F-4D97-AF65-F5344CB8AC3E}">
        <p14:creationId xmlns:p14="http://schemas.microsoft.com/office/powerpoint/2010/main" val="1938035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D823-3551-4B00-BC73-28F427B53227}"/>
              </a:ext>
            </a:extLst>
          </p:cNvPr>
          <p:cNvSpPr>
            <a:spLocks noGrp="1"/>
          </p:cNvSpPr>
          <p:nvPr>
            <p:ph type="title"/>
          </p:nvPr>
        </p:nvSpPr>
        <p:spPr/>
        <p:txBody>
          <a:bodyPr/>
          <a:lstStyle/>
          <a:p>
            <a:r>
              <a:rPr lang="en-US" dirty="0"/>
              <a:t>Doubly robust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26D83A-8B95-44AA-9725-1776B05E5B07}"/>
                  </a:ext>
                </a:extLst>
              </p:cNvPr>
              <p:cNvSpPr>
                <a:spLocks noGrp="1"/>
              </p:cNvSpPr>
              <p:nvPr>
                <p:ph idx="1"/>
              </p:nvPr>
            </p:nvSpPr>
            <p:spPr>
              <a:xfrm>
                <a:off x="838200" y="1825625"/>
                <a:ext cx="10515600" cy="4667250"/>
              </a:xfrm>
            </p:spPr>
            <p:txBody>
              <a:bodyPr>
                <a:normAutofit/>
              </a:bodyPr>
              <a:lstStyle/>
              <a:p>
                <a:r>
                  <a:rPr lang="en-US" dirty="0"/>
                  <a:t>Build a treatment model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endParaRPr lang="en-US" dirty="0"/>
              </a:p>
              <a:p>
                <a:r>
                  <a:rPr lang="en-US" dirty="0"/>
                  <a:t>Build an outcome model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oMath>
                </a14:m>
                <a:endParaRPr lang="en-US" dirty="0"/>
              </a:p>
              <a:p>
                <a:r>
                  <a:rPr lang="en-US" dirty="0"/>
                  <a:t>Combine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𝑔</m:t>
                    </m:r>
                  </m:oMath>
                </a14:m>
                <a:r>
                  <a:rPr lang="en-US" dirty="0"/>
                  <a:t> into a single model </a:t>
                </a:r>
                <a14:m>
                  <m:oMath xmlns:m="http://schemas.openxmlformats.org/officeDocument/2006/math">
                    <m:r>
                      <a:rPr lang="en-US" b="0" i="1" smtClean="0">
                        <a:latin typeface="Cambria Math" panose="02040503050406030204" pitchFamily="18" charset="0"/>
                      </a:rPr>
                      <m:t>h</m:t>
                    </m:r>
                  </m:oMath>
                </a14:m>
                <a:endParaRPr lang="en-US" dirty="0"/>
              </a:p>
              <a:p>
                <a:endParaRPr lang="en-US" dirty="0"/>
              </a:p>
              <a:p>
                <a:endParaRPr lang="en-US" dirty="0"/>
              </a:p>
              <a:p>
                <a:r>
                  <a:rPr lang="en-US" dirty="0"/>
                  <a:t>Pros</a:t>
                </a:r>
              </a:p>
              <a:p>
                <a:pPr lvl="1"/>
                <a:r>
                  <a:rPr lang="en-US" dirty="0"/>
                  <a:t>May benefit from both worlds</a:t>
                </a:r>
              </a:p>
              <a:p>
                <a:pPr lvl="1"/>
                <a:r>
                  <a:rPr lang="en-US" dirty="0"/>
                  <a:t>Can be more data efficient</a:t>
                </a:r>
              </a:p>
              <a:p>
                <a:pPr lvl="1"/>
                <a:r>
                  <a:rPr lang="en-US" dirty="0"/>
                  <a:t>Some combinations ensure a consistent estimation if </a:t>
                </a:r>
                <a:r>
                  <a:rPr lang="en-US" i="1" dirty="0"/>
                  <a:t>either</a:t>
                </a:r>
                <a:r>
                  <a:rPr lang="en-US" dirty="0"/>
                  <a:t> model is consistent</a:t>
                </a:r>
              </a:p>
            </p:txBody>
          </p:sp>
        </mc:Choice>
        <mc:Fallback xmlns="">
          <p:sp>
            <p:nvSpPr>
              <p:cNvPr id="3" name="Content Placeholder 2">
                <a:extLst>
                  <a:ext uri="{FF2B5EF4-FFF2-40B4-BE49-F238E27FC236}">
                    <a16:creationId xmlns:a16="http://schemas.microsoft.com/office/drawing/2014/main" id="{3926D83A-8B95-44AA-9725-1776B05E5B0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b="-131"/>
                </a:stretch>
              </a:blipFill>
            </p:spPr>
            <p:txBody>
              <a:bodyPr/>
              <a:lstStyle/>
              <a:p>
                <a:r>
                  <a:rPr lang="en-US">
                    <a:noFill/>
                  </a:rPr>
                  <a:t> </a:t>
                </a:r>
              </a:p>
            </p:txBody>
          </p:sp>
        </mc:Fallback>
      </mc:AlternateContent>
    </p:spTree>
    <p:extLst>
      <p:ext uri="{BB962C8B-B14F-4D97-AF65-F5344CB8AC3E}">
        <p14:creationId xmlns:p14="http://schemas.microsoft.com/office/powerpoint/2010/main" val="696542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2BD8-A66A-4437-8BF7-C59C211FEBBE}"/>
              </a:ext>
            </a:extLst>
          </p:cNvPr>
          <p:cNvSpPr>
            <a:spLocks noGrp="1"/>
          </p:cNvSpPr>
          <p:nvPr>
            <p:ph type="title"/>
          </p:nvPr>
        </p:nvSpPr>
        <p:spPr>
          <a:xfrm>
            <a:off x="838200" y="365125"/>
            <a:ext cx="11166446" cy="1325563"/>
          </a:xfrm>
        </p:spPr>
        <p:txBody>
          <a:bodyPr>
            <a:normAutofit/>
          </a:bodyPr>
          <a:lstStyle/>
          <a:p>
            <a:r>
              <a:rPr lang="en-US" sz="4000" dirty="0"/>
              <a:t>Doubly robust models – TMLE motivation </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20FD4A-EE7D-47D8-A67F-36B81E7794D7}"/>
                  </a:ext>
                </a:extLst>
              </p:cNvPr>
              <p:cNvSpPr>
                <a:spLocks noGrp="1"/>
              </p:cNvSpPr>
              <p:nvPr>
                <p:ph idx="1"/>
              </p:nvPr>
            </p:nvSpPr>
            <p:spPr>
              <a:xfrm>
                <a:off x="838200" y="1825625"/>
                <a:ext cx="10515600" cy="4667250"/>
              </a:xfrm>
            </p:spPr>
            <p:txBody>
              <a:bodyPr>
                <a:normAutofit lnSpcReduction="10000"/>
              </a:bodyPr>
              <a:lstStyle/>
              <a:p>
                <a:r>
                  <a:rPr lang="en-US" dirty="0"/>
                  <a:t>Optimizing </a:t>
                </a:r>
                <a14:m>
                  <m:oMath xmlns:m="http://schemas.openxmlformats.org/officeDocument/2006/math">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e>
                        </m:groupChr>
                      </m:e>
                      <m:lim>
                        <m:r>
                          <m:rPr>
                            <m:nor/>
                          </m:rPr>
                          <a:rPr lang="en-US" b="0" smtClean="0">
                            <a:solidFill>
                              <a:srgbClr val="A75757"/>
                            </a:solidFill>
                            <a:latin typeface="Browallia New" panose="020B0502040204020203" pitchFamily="34" charset="-34"/>
                            <a:cs typeface="Browallia New" panose="020B0502040204020203" pitchFamily="34" charset="-34"/>
                          </a:rPr>
                          <m:t>prediction</m:t>
                        </m:r>
                      </m:lim>
                    </m:limLow>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a:t> optimizing </a:t>
                </a:r>
                <a14:m>
                  <m:oMath xmlns:m="http://schemas.openxmlformats.org/officeDocument/2006/math">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d>
                          </m:e>
                        </m:groupChr>
                      </m:e>
                      <m:lim>
                        <m:r>
                          <m:rPr>
                            <m:nor/>
                          </m:rPr>
                          <a:rPr lang="en-US" b="0" i="0" smtClean="0">
                            <a:solidFill>
                              <a:srgbClr val="6785C1"/>
                            </a:solidFill>
                            <a:latin typeface="Browallia New" panose="020B0604020202020204" pitchFamily="34" charset="-34"/>
                            <a:cs typeface="Browallia New" panose="020B0604020202020204" pitchFamily="34" charset="-34"/>
                          </a:rPr>
                          <m:t>causal</m:t>
                        </m:r>
                        <m:r>
                          <m:rPr>
                            <m:nor/>
                          </m:rPr>
                          <a:rPr lang="en-US" b="0" i="0" smtClean="0">
                            <a:solidFill>
                              <a:srgbClr val="6785C1"/>
                            </a:solidFill>
                            <a:latin typeface="Browallia New" panose="020B0604020202020204" pitchFamily="34" charset="-34"/>
                            <a:cs typeface="Browallia New" panose="020B0604020202020204" pitchFamily="34" charset="-34"/>
                          </a:rPr>
                          <m:t> </m:t>
                        </m:r>
                        <m:r>
                          <m:rPr>
                            <m:nor/>
                          </m:rPr>
                          <a:rPr lang="en-US" b="0" i="0" smtClean="0">
                            <a:solidFill>
                              <a:srgbClr val="6785C1"/>
                            </a:solidFill>
                            <a:latin typeface="Browallia New" panose="020B0604020202020204" pitchFamily="34" charset="-34"/>
                            <a:cs typeface="Browallia New" panose="020B0604020202020204" pitchFamily="34" charset="-34"/>
                          </a:rPr>
                          <m:t>inference</m:t>
                        </m:r>
                      </m:lim>
                    </m:limLow>
                  </m:oMath>
                </a14:m>
                <a:endParaRPr lang="en-US" b="0" dirty="0"/>
              </a:p>
              <a:p>
                <a:pPr lvl="1"/>
                <a:r>
                  <a:rPr lang="en-US" dirty="0"/>
                  <a:t>Not the same parameter of interest</a:t>
                </a:r>
              </a:p>
              <a:p>
                <a:pPr lvl="1"/>
                <a:r>
                  <a:rPr lang="en-US" sz="2400" dirty="0">
                    <a:solidFill>
                      <a:schemeClr val="tx1">
                        <a:lumMod val="50000"/>
                        <a:lumOff val="50000"/>
                      </a:schemeClr>
                    </a:solidFill>
                  </a:rPr>
                  <a:t>Supervised learning will not directly result in causal effect estimation</a:t>
                </a:r>
                <a:endParaRPr lang="en-US" dirty="0">
                  <a:solidFill>
                    <a:schemeClr val="tx1">
                      <a:lumMod val="50000"/>
                      <a:lumOff val="50000"/>
                    </a:schemeClr>
                  </a:solidFill>
                </a:endParaRPr>
              </a:p>
              <a:p>
                <a:endParaRPr lang="en-US" dirty="0"/>
              </a:p>
              <a:p>
                <a:r>
                  <a:rPr lang="en-US" dirty="0"/>
                  <a:t>If you fit</a:t>
                </a:r>
              </a:p>
              <a:p>
                <a:pPr lvl="1"/>
                <a:r>
                  <a:rPr lang="en-US" dirty="0"/>
                  <a:t>A dog classifier 🐶 and</a:t>
                </a:r>
              </a:p>
              <a:p>
                <a:pPr lvl="1"/>
                <a:r>
                  <a:rPr lang="en-US" dirty="0"/>
                  <a:t>A cat classifier  🐱</a:t>
                </a:r>
              </a:p>
              <a:p>
                <a:pPr marL="0" indent="0">
                  <a:buNone/>
                </a:pPr>
                <a:r>
                  <a:rPr lang="en-US" dirty="0"/>
                  <a:t>   You don’t expect them to tell the differences between dogs and cats</a:t>
                </a:r>
              </a:p>
              <a:p>
                <a:pPr lvl="1"/>
                <a:r>
                  <a:rPr lang="en-US" dirty="0"/>
                  <a:t>Floppy ears, pointed face, etc.</a:t>
                </a:r>
              </a:p>
              <a:p>
                <a:pPr lvl="1"/>
                <a:r>
                  <a:rPr lang="en-US" dirty="0">
                    <a:solidFill>
                      <a:schemeClr val="tx1">
                        <a:lumMod val="50000"/>
                        <a:lumOff val="50000"/>
                      </a:schemeClr>
                    </a:solidFill>
                  </a:rPr>
                  <a:t>Not their primary objective when optimizing</a:t>
                </a:r>
              </a:p>
              <a:p>
                <a:endParaRPr lang="en-US" dirty="0"/>
              </a:p>
            </p:txBody>
          </p:sp>
        </mc:Choice>
        <mc:Fallback xmlns="">
          <p:sp>
            <p:nvSpPr>
              <p:cNvPr id="3" name="Content Placeholder 2">
                <a:extLst>
                  <a:ext uri="{FF2B5EF4-FFF2-40B4-BE49-F238E27FC236}">
                    <a16:creationId xmlns:a16="http://schemas.microsoft.com/office/drawing/2014/main" id="{2D20FD4A-EE7D-47D8-A67F-36B81E7794D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3655"/>
                </a:stretch>
              </a:blipFill>
            </p:spPr>
            <p:txBody>
              <a:bodyPr/>
              <a:lstStyle/>
              <a:p>
                <a:r>
                  <a:rPr lang="en-US">
                    <a:noFill/>
                  </a:rPr>
                  <a:t> </a:t>
                </a:r>
              </a:p>
            </p:txBody>
          </p:sp>
        </mc:Fallback>
      </mc:AlternateContent>
    </p:spTree>
    <p:extLst>
      <p:ext uri="{BB962C8B-B14F-4D97-AF65-F5344CB8AC3E}">
        <p14:creationId xmlns:p14="http://schemas.microsoft.com/office/powerpoint/2010/main" val="1661493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2BD8-A66A-4437-8BF7-C59C211FEBBE}"/>
              </a:ext>
            </a:extLst>
          </p:cNvPr>
          <p:cNvSpPr>
            <a:spLocks noGrp="1"/>
          </p:cNvSpPr>
          <p:nvPr>
            <p:ph type="title"/>
          </p:nvPr>
        </p:nvSpPr>
        <p:spPr>
          <a:xfrm>
            <a:off x="838200" y="365125"/>
            <a:ext cx="11166446" cy="1325563"/>
          </a:xfrm>
        </p:spPr>
        <p:txBody>
          <a:bodyPr>
            <a:normAutofit/>
          </a:bodyPr>
          <a:lstStyle/>
          <a:p>
            <a:r>
              <a:rPr lang="en-US" sz="4000" dirty="0"/>
              <a:t>Doubly robust models – TMLE motivation </a:t>
            </a:r>
            <a:endParaRPr lang="en-US" sz="42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20FD4A-EE7D-47D8-A67F-36B81E7794D7}"/>
                  </a:ext>
                </a:extLst>
              </p:cNvPr>
              <p:cNvSpPr>
                <a:spLocks noGrp="1"/>
              </p:cNvSpPr>
              <p:nvPr>
                <p:ph idx="1"/>
              </p:nvPr>
            </p:nvSpPr>
            <p:spPr>
              <a:xfrm>
                <a:off x="838200" y="1825625"/>
                <a:ext cx="10515600" cy="4667250"/>
              </a:xfrm>
            </p:spPr>
            <p:txBody>
              <a:bodyPr>
                <a:normAutofit lnSpcReduction="10000"/>
              </a:bodyPr>
              <a:lstStyle/>
              <a:p>
                <a:r>
                  <a:rPr lang="en-US" dirty="0"/>
                  <a:t>Optimizing </a:t>
                </a:r>
                <a14:m>
                  <m:oMath xmlns:m="http://schemas.openxmlformats.org/officeDocument/2006/math">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e>
                        </m:groupChr>
                      </m:e>
                      <m:lim>
                        <m:r>
                          <m:rPr>
                            <m:nor/>
                          </m:rPr>
                          <a:rPr lang="en-US" b="0" smtClean="0">
                            <a:solidFill>
                              <a:srgbClr val="A75757"/>
                            </a:solidFill>
                            <a:latin typeface="Browallia New" panose="020B0502040204020203" pitchFamily="34" charset="-34"/>
                            <a:cs typeface="Browallia New" panose="020B0502040204020203" pitchFamily="34" charset="-34"/>
                          </a:rPr>
                          <m:t>prediction</m:t>
                        </m:r>
                      </m:lim>
                    </m:limLow>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oMath>
                </a14:m>
                <a:r>
                  <a:rPr lang="en-US" dirty="0"/>
                  <a:t> optimizing </a:t>
                </a:r>
                <a14:m>
                  <m:oMath xmlns:m="http://schemas.openxmlformats.org/officeDocument/2006/math">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d>
                          </m:e>
                        </m:groupChr>
                      </m:e>
                      <m:lim>
                        <m:r>
                          <m:rPr>
                            <m:nor/>
                          </m:rPr>
                          <a:rPr lang="en-US" b="0" i="0" smtClean="0">
                            <a:solidFill>
                              <a:srgbClr val="6785C1"/>
                            </a:solidFill>
                            <a:latin typeface="Browallia New" panose="020B0604020202020204" pitchFamily="34" charset="-34"/>
                            <a:cs typeface="Browallia New" panose="020B0604020202020204" pitchFamily="34" charset="-34"/>
                          </a:rPr>
                          <m:t>causal</m:t>
                        </m:r>
                        <m:r>
                          <m:rPr>
                            <m:nor/>
                          </m:rPr>
                          <a:rPr lang="en-US" b="0" i="0" smtClean="0">
                            <a:solidFill>
                              <a:srgbClr val="6785C1"/>
                            </a:solidFill>
                            <a:latin typeface="Browallia New" panose="020B0604020202020204" pitchFamily="34" charset="-34"/>
                            <a:cs typeface="Browallia New" panose="020B0604020202020204" pitchFamily="34" charset="-34"/>
                          </a:rPr>
                          <m:t> </m:t>
                        </m:r>
                        <m:r>
                          <m:rPr>
                            <m:nor/>
                          </m:rPr>
                          <a:rPr lang="en-US" b="0" i="0" smtClean="0">
                            <a:solidFill>
                              <a:srgbClr val="6785C1"/>
                            </a:solidFill>
                            <a:latin typeface="Browallia New" panose="020B0604020202020204" pitchFamily="34" charset="-34"/>
                            <a:cs typeface="Browallia New" panose="020B0604020202020204" pitchFamily="34" charset="-34"/>
                          </a:rPr>
                          <m:t>inference</m:t>
                        </m:r>
                      </m:lim>
                    </m:limLow>
                  </m:oMath>
                </a14:m>
                <a:endParaRPr lang="en-US" b="0" dirty="0"/>
              </a:p>
              <a:p>
                <a:pPr lvl="1"/>
                <a:r>
                  <a:rPr lang="en-US" dirty="0"/>
                  <a:t>Not the same parameter of interest</a:t>
                </a:r>
              </a:p>
              <a:p>
                <a:pPr lvl="1"/>
                <a:r>
                  <a:rPr lang="en-US" sz="2400" dirty="0">
                    <a:solidFill>
                      <a:schemeClr val="tx1">
                        <a:lumMod val="50000"/>
                        <a:lumOff val="50000"/>
                      </a:schemeClr>
                    </a:solidFill>
                  </a:rPr>
                  <a:t>Supervised learning will not directly result in causal effect estimation</a:t>
                </a:r>
                <a:endParaRPr lang="en-US" dirty="0">
                  <a:solidFill>
                    <a:schemeClr val="tx1">
                      <a:lumMod val="50000"/>
                      <a:lumOff val="50000"/>
                    </a:schemeClr>
                  </a:solidFill>
                </a:endParaRPr>
              </a:p>
              <a:p>
                <a:endParaRPr lang="en-US" dirty="0"/>
              </a:p>
              <a:p>
                <a:r>
                  <a:rPr lang="en-US" dirty="0"/>
                  <a:t>Extreme case:</a:t>
                </a:r>
              </a:p>
              <a:p>
                <a:pPr lvl="1"/>
                <a:r>
                  <a:rPr lang="en-US" dirty="0"/>
                  <a:t>If the treatment assignment is not </a:t>
                </a:r>
                <a:r>
                  <a:rPr lang="en-US" i="1" dirty="0"/>
                  <a:t>predictive</a:t>
                </a:r>
                <a:r>
                  <a:rPr lang="en-US" dirty="0"/>
                  <a:t> of the outcome it will be ignored</a:t>
                </a:r>
              </a:p>
              <a:p>
                <a:pPr lvl="1"/>
                <a:r>
                  <a:rPr lang="en-US" dirty="0"/>
                  <a:t>For example: the tree-based S-learner could have not chosen the treatment at any point</a:t>
                </a:r>
              </a:p>
              <a:p>
                <a:pPr lvl="2"/>
                <a:r>
                  <a:rPr lang="en-US" dirty="0"/>
                  <a:t>Doesn’t mean there’s no treatment effect</a:t>
                </a:r>
              </a:p>
              <a:p>
                <a:pPr lvl="2"/>
                <a:r>
                  <a:rPr lang="en-US" dirty="0"/>
                  <a:t>Just that its predictiveness (association) with outcome </a:t>
                </a:r>
                <a:br>
                  <a:rPr lang="en-US" dirty="0"/>
                </a:br>
                <a:r>
                  <a:rPr lang="en-US" dirty="0"/>
                  <a:t>is smaller than other features</a:t>
                </a:r>
              </a:p>
              <a:p>
                <a:endParaRPr lang="en-US" dirty="0"/>
              </a:p>
            </p:txBody>
          </p:sp>
        </mc:Choice>
        <mc:Fallback xmlns="">
          <p:sp>
            <p:nvSpPr>
              <p:cNvPr id="3" name="Content Placeholder 2">
                <a:extLst>
                  <a:ext uri="{FF2B5EF4-FFF2-40B4-BE49-F238E27FC236}">
                    <a16:creationId xmlns:a16="http://schemas.microsoft.com/office/drawing/2014/main" id="{2D20FD4A-EE7D-47D8-A67F-36B81E7794D7}"/>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3655" r="-144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6461A26-79D4-462D-94C3-F91E00182C61}"/>
              </a:ext>
            </a:extLst>
          </p:cNvPr>
          <p:cNvPicPr>
            <a:picLocks noChangeAspect="1"/>
          </p:cNvPicPr>
          <p:nvPr/>
        </p:nvPicPr>
        <p:blipFill rotWithShape="1">
          <a:blip r:embed="rId3"/>
          <a:srcRect l="33750" r="33763"/>
          <a:stretch/>
        </p:blipFill>
        <p:spPr>
          <a:xfrm>
            <a:off x="7710194" y="5620058"/>
            <a:ext cx="2032515" cy="1237941"/>
          </a:xfrm>
          <a:prstGeom prst="rect">
            <a:avLst/>
          </a:prstGeom>
        </p:spPr>
      </p:pic>
      <p:pic>
        <p:nvPicPr>
          <p:cNvPr id="5" name="Picture 4">
            <a:extLst>
              <a:ext uri="{FF2B5EF4-FFF2-40B4-BE49-F238E27FC236}">
                <a16:creationId xmlns:a16="http://schemas.microsoft.com/office/drawing/2014/main" id="{046582DE-4E7E-46F1-9855-D35B5C066F36}"/>
              </a:ext>
            </a:extLst>
          </p:cNvPr>
          <p:cNvPicPr>
            <a:picLocks noChangeAspect="1"/>
          </p:cNvPicPr>
          <p:nvPr/>
        </p:nvPicPr>
        <p:blipFill rotWithShape="1">
          <a:blip r:embed="rId4"/>
          <a:srcRect r="9330" b="1495"/>
          <a:stretch/>
        </p:blipFill>
        <p:spPr>
          <a:xfrm>
            <a:off x="10042126" y="5620058"/>
            <a:ext cx="2149873" cy="1237941"/>
          </a:xfrm>
          <a:prstGeom prst="rect">
            <a:avLst/>
          </a:prstGeom>
        </p:spPr>
      </p:pic>
      <p:cxnSp>
        <p:nvCxnSpPr>
          <p:cNvPr id="6" name="Straight Arrow Connector 5">
            <a:extLst>
              <a:ext uri="{FF2B5EF4-FFF2-40B4-BE49-F238E27FC236}">
                <a16:creationId xmlns:a16="http://schemas.microsoft.com/office/drawing/2014/main" id="{2FB8B814-1601-4F23-9D55-E376B81402A1}"/>
              </a:ext>
            </a:extLst>
          </p:cNvPr>
          <p:cNvCxnSpPr>
            <a:cxnSpLocks/>
            <a:stCxn id="4" idx="3"/>
            <a:endCxn id="5" idx="1"/>
          </p:cNvCxnSpPr>
          <p:nvPr/>
        </p:nvCxnSpPr>
        <p:spPr>
          <a:xfrm>
            <a:off x="9742709" y="6239029"/>
            <a:ext cx="299417" cy="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5398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3E2-494E-4052-BB1D-D3EC0F160F5D}"/>
              </a:ext>
            </a:extLst>
          </p:cNvPr>
          <p:cNvSpPr>
            <a:spLocks noGrp="1"/>
          </p:cNvSpPr>
          <p:nvPr>
            <p:ph type="title"/>
          </p:nvPr>
        </p:nvSpPr>
        <p:spPr/>
        <p:txBody>
          <a:bodyPr/>
          <a:lstStyle/>
          <a:p>
            <a:r>
              <a:rPr lang="en-US" dirty="0"/>
              <a:t>Doubly robust models – TMLE</a:t>
            </a:r>
          </a:p>
        </p:txBody>
      </p:sp>
      <p:sp>
        <p:nvSpPr>
          <p:cNvPr id="3" name="Content Placeholder 2">
            <a:extLst>
              <a:ext uri="{FF2B5EF4-FFF2-40B4-BE49-F238E27FC236}">
                <a16:creationId xmlns:a16="http://schemas.microsoft.com/office/drawing/2014/main" id="{14D0615C-4B4E-4D9B-8D04-2EC42DD8B070}"/>
              </a:ext>
            </a:extLst>
          </p:cNvPr>
          <p:cNvSpPr>
            <a:spLocks noGrp="1"/>
          </p:cNvSpPr>
          <p:nvPr>
            <p:ph idx="1"/>
          </p:nvPr>
        </p:nvSpPr>
        <p:spPr/>
        <p:txBody>
          <a:bodyPr/>
          <a:lstStyle/>
          <a:p>
            <a:pPr marL="0" indent="0">
              <a:buNone/>
            </a:pPr>
            <a:r>
              <a:rPr lang="en-US" dirty="0"/>
              <a:t>Targeted Maximum Likelihood Estimation </a:t>
            </a:r>
          </a:p>
          <a:p>
            <a:r>
              <a:rPr lang="en-US" dirty="0"/>
              <a:t>A framework to combine flexible machine learning estimation into causal estimation</a:t>
            </a:r>
          </a:p>
          <a:p>
            <a:r>
              <a:rPr lang="en-US" dirty="0"/>
              <a:t>“Retarget” the prediction-optimized </a:t>
            </a:r>
            <a:br>
              <a:rPr lang="en-US" dirty="0"/>
            </a:br>
            <a:r>
              <a:rPr lang="en-US" dirty="0"/>
              <a:t>parameter to the causal parameter</a:t>
            </a:r>
          </a:p>
          <a:p>
            <a:pPr lvl="1"/>
            <a:r>
              <a:rPr lang="en-US" dirty="0"/>
              <a:t>Nudge the estimation from prediction </a:t>
            </a:r>
            <a:br>
              <a:rPr lang="en-US" dirty="0"/>
            </a:br>
            <a:r>
              <a:rPr lang="en-US" dirty="0"/>
              <a:t>to counterfactual prediction</a:t>
            </a:r>
          </a:p>
          <a:p>
            <a:pPr lvl="1"/>
            <a:r>
              <a:rPr lang="en-US" dirty="0"/>
              <a:t>Correct the outcome-model estimation</a:t>
            </a:r>
            <a:br>
              <a:rPr lang="en-US" dirty="0"/>
            </a:br>
            <a:r>
              <a:rPr lang="en-US" dirty="0"/>
              <a:t>using IPW</a:t>
            </a:r>
          </a:p>
          <a:p>
            <a:endParaRPr lang="en-US" dirty="0"/>
          </a:p>
        </p:txBody>
      </p:sp>
      <p:pic>
        <p:nvPicPr>
          <p:cNvPr id="1026" name="Picture 2">
            <a:extLst>
              <a:ext uri="{FF2B5EF4-FFF2-40B4-BE49-F238E27FC236}">
                <a16:creationId xmlns:a16="http://schemas.microsoft.com/office/drawing/2014/main" id="{393C7521-EEC3-4323-B090-D4F7EB611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261" y="2751140"/>
            <a:ext cx="4906617" cy="4106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6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F1BA-20D7-402E-968D-02EFC6826319}"/>
              </a:ext>
            </a:extLst>
          </p:cNvPr>
          <p:cNvSpPr>
            <a:spLocks noGrp="1"/>
          </p:cNvSpPr>
          <p:nvPr>
            <p:ph type="title"/>
          </p:nvPr>
        </p:nvSpPr>
        <p:spPr/>
        <p:txBody>
          <a:bodyPr/>
          <a:lstStyle/>
          <a:p>
            <a:r>
              <a:rPr lang="en-US" dirty="0"/>
              <a:t>Causal Roadmap</a:t>
            </a:r>
          </a:p>
        </p:txBody>
      </p:sp>
      <p:sp>
        <p:nvSpPr>
          <p:cNvPr id="3" name="Content Placeholder 2">
            <a:extLst>
              <a:ext uri="{FF2B5EF4-FFF2-40B4-BE49-F238E27FC236}">
                <a16:creationId xmlns:a16="http://schemas.microsoft.com/office/drawing/2014/main" id="{BD9F2549-859E-4D55-B66F-D7C898E9FCC4}"/>
              </a:ext>
            </a:extLst>
          </p:cNvPr>
          <p:cNvSpPr>
            <a:spLocks noGrp="1"/>
          </p:cNvSpPr>
          <p:nvPr>
            <p:ph idx="1"/>
          </p:nvPr>
        </p:nvSpPr>
        <p:spPr/>
        <p:txBody>
          <a:bodyPr>
            <a:normAutofit/>
          </a:bodyPr>
          <a:lstStyle/>
          <a:p>
            <a:r>
              <a:rPr lang="en-US" dirty="0">
                <a:solidFill>
                  <a:schemeClr val="bg2">
                    <a:lumMod val="75000"/>
                  </a:schemeClr>
                </a:solidFill>
              </a:rPr>
              <a:t>Causality requires identification + estimation</a:t>
            </a:r>
          </a:p>
          <a:p>
            <a:r>
              <a:rPr lang="en-US" dirty="0">
                <a:solidFill>
                  <a:schemeClr val="bg2">
                    <a:lumMod val="75000"/>
                  </a:schemeClr>
                </a:solidFill>
              </a:rPr>
              <a:t>Identification:</a:t>
            </a:r>
          </a:p>
          <a:p>
            <a:pPr lvl="1"/>
            <a:r>
              <a:rPr lang="en-US" dirty="0">
                <a:solidFill>
                  <a:schemeClr val="bg2">
                    <a:lumMod val="75000"/>
                  </a:schemeClr>
                </a:solidFill>
              </a:rPr>
              <a:t>Specify a causal question</a:t>
            </a:r>
          </a:p>
          <a:p>
            <a:pPr lvl="1"/>
            <a:r>
              <a:rPr lang="en-US" dirty="0">
                <a:solidFill>
                  <a:schemeClr val="bg2">
                    <a:lumMod val="75000"/>
                  </a:schemeClr>
                </a:solidFill>
              </a:rPr>
              <a:t>Specify the observed data</a:t>
            </a:r>
          </a:p>
          <a:p>
            <a:pPr lvl="1"/>
            <a:r>
              <a:rPr lang="en-US" dirty="0">
                <a:solidFill>
                  <a:schemeClr val="bg2">
                    <a:lumMod val="75000"/>
                  </a:schemeClr>
                </a:solidFill>
              </a:rPr>
              <a:t>Translate the causal question to a statistical problem </a:t>
            </a:r>
          </a:p>
          <a:p>
            <a:pPr lvl="2"/>
            <a:r>
              <a:rPr lang="en-US" dirty="0">
                <a:solidFill>
                  <a:schemeClr val="bg2">
                    <a:lumMod val="75000"/>
                  </a:schemeClr>
                </a:solidFill>
              </a:rPr>
              <a:t>Define an </a:t>
            </a:r>
            <a:r>
              <a:rPr lang="en-US" dirty="0" err="1">
                <a:solidFill>
                  <a:schemeClr val="bg2">
                    <a:lumMod val="75000"/>
                  </a:schemeClr>
                </a:solidFill>
              </a:rPr>
              <a:t>estimand</a:t>
            </a:r>
            <a:r>
              <a:rPr lang="en-US" dirty="0">
                <a:solidFill>
                  <a:schemeClr val="bg2">
                    <a:lumMod val="75000"/>
                  </a:schemeClr>
                </a:solidFill>
              </a:rPr>
              <a:t> in the observed data</a:t>
            </a:r>
          </a:p>
          <a:p>
            <a:r>
              <a:rPr lang="en-US" dirty="0"/>
              <a:t>Estimation:</a:t>
            </a:r>
          </a:p>
          <a:p>
            <a:pPr lvl="1"/>
            <a:r>
              <a:rPr lang="it-IT" dirty="0"/>
              <a:t>Estimand + statistical model = statistical estimation problem</a:t>
            </a:r>
          </a:p>
          <a:p>
            <a:pPr lvl="1"/>
            <a:r>
              <a:rPr lang="en-US" dirty="0"/>
              <a:t>Causal specific estimators might be more efficient</a:t>
            </a:r>
          </a:p>
          <a:p>
            <a:pPr lvl="1"/>
            <a:r>
              <a:rPr lang="en-US" dirty="0"/>
              <a:t>Different causal estimators have different properties</a:t>
            </a:r>
          </a:p>
        </p:txBody>
      </p:sp>
    </p:spTree>
    <p:extLst>
      <p:ext uri="{BB962C8B-B14F-4D97-AF65-F5344CB8AC3E}">
        <p14:creationId xmlns:p14="http://schemas.microsoft.com/office/powerpoint/2010/main" val="1368468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3E2-494E-4052-BB1D-D3EC0F160F5D}"/>
              </a:ext>
            </a:extLst>
          </p:cNvPr>
          <p:cNvSpPr>
            <a:spLocks noGrp="1"/>
          </p:cNvSpPr>
          <p:nvPr>
            <p:ph type="title"/>
          </p:nvPr>
        </p:nvSpPr>
        <p:spPr/>
        <p:txBody>
          <a:bodyPr/>
          <a:lstStyle/>
          <a:p>
            <a:r>
              <a:rPr lang="en-US" dirty="0"/>
              <a:t>Doubly robust models – TMLE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0615C-4B4E-4D9B-8D04-2EC42DD8B070}"/>
                  </a:ext>
                </a:extLst>
              </p:cNvPr>
              <p:cNvSpPr>
                <a:spLocks noGrp="1"/>
              </p:cNvSpPr>
              <p:nvPr>
                <p:ph idx="1"/>
              </p:nvPr>
            </p:nvSpPr>
            <p:spPr>
              <a:xfrm>
                <a:off x="838200" y="1825625"/>
                <a:ext cx="11353800" cy="4667250"/>
              </a:xfrm>
            </p:spPr>
            <p:txBody>
              <a:bodyPr>
                <a:normAutofit/>
              </a:bodyPr>
              <a:lstStyle/>
              <a:p>
                <a:pPr marL="514350" indent="-514350">
                  <a:buFont typeface="+mj-lt"/>
                  <a:buAutoNum type="arabicPeriod"/>
                </a:pPr>
                <a:r>
                  <a:rPr lang="en-US" dirty="0"/>
                  <a:t>Fit a flexible outcome model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oMath>
                </a14:m>
                <a:endParaRPr lang="en-US" dirty="0"/>
              </a:p>
              <a:p>
                <a:pPr marL="514350" indent="-514350">
                  <a:buFont typeface="+mj-lt"/>
                  <a:buAutoNum type="arabicPeriod"/>
                </a:pPr>
                <a:r>
                  <a:rPr lang="en-US" dirty="0"/>
                  <a:t>Fit a propensity model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𝑋</m:t>
                        </m:r>
                      </m:e>
                    </m:d>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𝑋</m:t>
                            </m:r>
                          </m:e>
                        </m:d>
                      </m:e>
                    </m:func>
                  </m:oMath>
                </a14:m>
                <a:endParaRPr lang="en-US" dirty="0"/>
              </a:p>
              <a:p>
                <a:pPr marL="514350" indent="-514350">
                  <a:buFont typeface="+mj-lt"/>
                  <a:buAutoNum type="arabicPeriod"/>
                </a:pPr>
                <a:r>
                  <a:rPr lang="en-US" dirty="0"/>
                  <a:t>Obtain inverse probability features*: </a:t>
                </a:r>
                <a14:m>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𝑚𝑎𝑡𝑟𝑖𝑥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&amp;:</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den>
                            </m:f>
                          </m:e>
                          <m:e>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&amp;:</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den>
                            </m:f>
                          </m:e>
                        </m:eqArr>
                      </m:e>
                    </m:d>
                  </m:oMath>
                </a14:m>
                <a:endParaRPr lang="en-US" dirty="0"/>
              </a:p>
              <a:p>
                <a:pPr marL="514350" indent="-514350">
                  <a:buFont typeface="+mj-lt"/>
                  <a:buAutoNum type="arabicPeriod"/>
                </a:pPr>
                <a:r>
                  <a:rPr lang="en-US" dirty="0"/>
                  <a:t>Fit a logistic regression** model: </a:t>
                </a:r>
                <a:br>
                  <a:rPr lang="en-US" dirty="0"/>
                </a:b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m:t>
                    </m:r>
                    <m:r>
                      <m:rPr>
                        <m:nor/>
                      </m:rPr>
                      <a:rPr lang="en-US" b="0" i="0" smtClean="0">
                        <a:latin typeface="Cambria Math" panose="02040503050406030204" pitchFamily="18" charset="0"/>
                      </a:rPr>
                      <m:t>offset</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e>
                    </m:d>
                  </m:oMath>
                </a14:m>
                <a:endParaRPr lang="en-US" dirty="0"/>
              </a:p>
              <a:p>
                <a:pPr marL="971550" lvl="1" indent="-514350">
                  <a:buFont typeface="+mj-lt"/>
                  <a:buAutoNum type="arabicPeriod"/>
                </a:pPr>
                <a:r>
                  <a:rPr lang="en-US" dirty="0"/>
                  <a:t>Regress outcome on the IP features, fixing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𝐴</m:t>
                        </m:r>
                      </m:e>
                    </m:d>
                  </m:oMath>
                </a14:m>
                <a:r>
                  <a:rPr lang="en-US" dirty="0"/>
                  <a:t> as an intercept</a:t>
                </a:r>
              </a:p>
              <a:p>
                <a:pPr marL="514350" indent="-514350">
                  <a:buFont typeface="+mj-lt"/>
                  <a:buAutoNum type="arabicPeriod"/>
                </a:pPr>
                <a:r>
                  <a:rPr lang="en-US" dirty="0"/>
                  <a:t>Obtain counterfactual predictions by setting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1</m:t>
                        </m:r>
                      </m:e>
                    </m:d>
                  </m:oMath>
                </a14:m>
                <a:endParaRPr lang="en-US" dirty="0"/>
              </a:p>
            </p:txBody>
          </p:sp>
        </mc:Choice>
        <mc:Fallback xmlns="">
          <p:sp>
            <p:nvSpPr>
              <p:cNvPr id="3" name="Content Placeholder 2">
                <a:extLst>
                  <a:ext uri="{FF2B5EF4-FFF2-40B4-BE49-F238E27FC236}">
                    <a16:creationId xmlns:a16="http://schemas.microsoft.com/office/drawing/2014/main" id="{14D0615C-4B4E-4D9B-8D04-2EC42DD8B070}"/>
                  </a:ext>
                </a:extLst>
              </p:cNvPr>
              <p:cNvSpPr>
                <a:spLocks noGrp="1" noRot="1" noChangeAspect="1" noMove="1" noResize="1" noEditPoints="1" noAdjustHandles="1" noChangeArrowheads="1" noChangeShapeType="1" noTextEdit="1"/>
              </p:cNvSpPr>
              <p:nvPr>
                <p:ph idx="1"/>
              </p:nvPr>
            </p:nvSpPr>
            <p:spPr>
              <a:xfrm>
                <a:off x="838200" y="1825625"/>
                <a:ext cx="11353800" cy="4667250"/>
              </a:xfrm>
              <a:blipFill>
                <a:blip r:embed="rId2"/>
                <a:stretch>
                  <a:fillRect l="-1128" t="-221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65A36C1-6E6F-4369-AA9A-025ACE2CCC7F}"/>
              </a:ext>
            </a:extLst>
          </p:cNvPr>
          <p:cNvSpPr txBox="1"/>
          <p:nvPr/>
        </p:nvSpPr>
        <p:spPr>
          <a:xfrm>
            <a:off x="7682024" y="6273225"/>
            <a:ext cx="4509976" cy="584775"/>
          </a:xfrm>
          <a:prstGeom prst="rect">
            <a:avLst/>
          </a:prstGeom>
          <a:noFill/>
        </p:spPr>
        <p:txBody>
          <a:bodyPr wrap="square" rtlCol="0">
            <a:spAutoFit/>
          </a:bodyPr>
          <a:lstStyle/>
          <a:p>
            <a:r>
              <a:rPr lang="en-US" sz="1600" dirty="0">
                <a:solidFill>
                  <a:schemeClr val="bg2">
                    <a:lumMod val="50000"/>
                  </a:schemeClr>
                </a:solidFill>
              </a:rPr>
              <a:t>* Single covariate flavor / weighted regression flavor</a:t>
            </a:r>
          </a:p>
          <a:p>
            <a:r>
              <a:rPr lang="en-US" sz="1600" dirty="0">
                <a:solidFill>
                  <a:schemeClr val="bg2">
                    <a:lumMod val="50000"/>
                  </a:schemeClr>
                </a:solidFill>
              </a:rPr>
              <a:t>** for continuous outcome you bound it to 0-1</a:t>
            </a:r>
          </a:p>
        </p:txBody>
      </p:sp>
    </p:spTree>
    <p:extLst>
      <p:ext uri="{BB962C8B-B14F-4D97-AF65-F5344CB8AC3E}">
        <p14:creationId xmlns:p14="http://schemas.microsoft.com/office/powerpoint/2010/main" val="3934659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2D3E2-494E-4052-BB1D-D3EC0F160F5D}"/>
              </a:ext>
            </a:extLst>
          </p:cNvPr>
          <p:cNvSpPr>
            <a:spLocks noGrp="1"/>
          </p:cNvSpPr>
          <p:nvPr>
            <p:ph type="title"/>
          </p:nvPr>
        </p:nvSpPr>
        <p:spPr/>
        <p:txBody>
          <a:bodyPr/>
          <a:lstStyle/>
          <a:p>
            <a:r>
              <a:rPr lang="en-US" dirty="0"/>
              <a:t>Doubly robust models – TMLE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D0615C-4B4E-4D9B-8D04-2EC42DD8B070}"/>
                  </a:ext>
                </a:extLst>
              </p:cNvPr>
              <p:cNvSpPr>
                <a:spLocks noGrp="1"/>
              </p:cNvSpPr>
              <p:nvPr>
                <p:ph idx="1"/>
              </p:nvPr>
            </p:nvSpPr>
            <p:spPr>
              <a:xfrm>
                <a:off x="838200" y="1825625"/>
                <a:ext cx="11353800" cy="4667250"/>
              </a:xfrm>
            </p:spPr>
            <p:txBody>
              <a:bodyPr>
                <a:normAutofit/>
              </a:bodyPr>
              <a:lstStyle/>
              <a:p>
                <a:pPr marL="0" indent="0">
                  <a:buNone/>
                </a:pPr>
                <a:r>
                  <a:rPr lang="en-US" dirty="0"/>
                  <a:t>Different clever-covariate flavors:</a:t>
                </a:r>
              </a:p>
              <a:p>
                <a:pPr marL="514350" indent="-514350">
                  <a:buFont typeface="+mj-lt"/>
                  <a:buAutoNum type="alphaLcPeriod"/>
                </a:pPr>
                <a:r>
                  <a:rPr lang="en-US" dirty="0"/>
                  <a:t>A matrix of IP feature:</a:t>
                </a:r>
                <a:r>
                  <a:rPr lang="en-US" b="0" dirty="0"/>
                  <a:t> </a:t>
                </a:r>
                <a14:m>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𝑚𝑎𝑡𝑟𝑖𝑥</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&amp;:</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0</m:t>
                                        </m:r>
                                      </m:e>
                                      <m:e>
                                        <m:r>
                                          <a:rPr lang="en-US" b="0" i="1" smtClean="0">
                                            <a:latin typeface="Cambria Math" panose="02040503050406030204" pitchFamily="18" charset="0"/>
                                          </a:rPr>
                                          <m:t>𝑋</m:t>
                                        </m:r>
                                      </m:e>
                                    </m:d>
                                  </m:e>
                                </m:func>
                              </m:den>
                            </m:f>
                          </m:e>
                          <m:e>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&amp;:</m:t>
                            </m:r>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𝑋</m:t>
                                        </m:r>
                                      </m:e>
                                    </m:d>
                                  </m:e>
                                </m:func>
                              </m:den>
                            </m:f>
                          </m:e>
                        </m:eqArr>
                      </m:e>
                    </m:d>
                  </m:oMath>
                </a14:m>
                <a:endParaRPr lang="en-US" dirty="0"/>
              </a:p>
              <a:p>
                <a:pPr marL="514350" indent="-514350">
                  <a:buFont typeface="+mj-lt"/>
                  <a:buAutoNum type="alphaLcPeriod"/>
                </a:pPr>
                <a:r>
                  <a:rPr lang="en-US" dirty="0"/>
                  <a:t>A vector of IP feature: </a:t>
                </a:r>
                <a14:m>
                  <m:oMath xmlns:m="http://schemas.openxmlformats.org/officeDocument/2006/math">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𝑣𝑒𝑐𝑡𝑜𝑟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1</m:t>
                        </m:r>
                      </m:e>
                    </m:d>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e>
                              <m:e>
                                <m:r>
                                  <a:rPr lang="en-US" b="0" i="1" smtClean="0">
                                    <a:latin typeface="Cambria Math" panose="02040503050406030204" pitchFamily="18" charset="0"/>
                                  </a:rPr>
                                  <m:t>𝑋</m:t>
                                </m:r>
                              </m:e>
                            </m:d>
                          </m:e>
                        </m:func>
                      </m:den>
                    </m:f>
                  </m:oMath>
                </a14:m>
                <a:endParaRPr lang="en-US" dirty="0"/>
              </a:p>
              <a:p>
                <a:pPr lvl="1"/>
                <a:r>
                  <a:rPr lang="en-US" dirty="0"/>
                  <a:t>Untreated get a negative IPW feature</a:t>
                </a:r>
              </a:p>
              <a:p>
                <a:pPr marL="514350" indent="-514350">
                  <a:buFont typeface="+mj-lt"/>
                  <a:buAutoNum type="alphaLcPeriod"/>
                </a:pPr>
                <a:r>
                  <a:rPr lang="en-US" dirty="0"/>
                  <a:t>Move the IP to weighted regression, rather than as a feature</a:t>
                </a:r>
              </a:p>
              <a:p>
                <a:pPr marL="914400" lvl="1" indent="-457200">
                  <a:buFont typeface="+mj-lt"/>
                  <a:buAutoNum type="alphaLcPeriod"/>
                </a:pPr>
                <a:r>
                  <a:rPr lang="en-US" dirty="0"/>
                  <a:t>Matrix – the feature is One-Hot encoding</a:t>
                </a:r>
              </a:p>
              <a:p>
                <a:pPr marL="914400" lvl="1" indent="-457200">
                  <a:buFont typeface="+mj-lt"/>
                  <a:buAutoNum type="alphaLcPeriod"/>
                </a:pPr>
                <a:r>
                  <a:rPr lang="en-US" dirty="0"/>
                  <a:t>Vector – the feature is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(depending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oMath>
                </a14:m>
                <a:r>
                  <a:rPr lang="en-US" dirty="0"/>
                  <a:t>)</a:t>
                </a:r>
              </a:p>
            </p:txBody>
          </p:sp>
        </mc:Choice>
        <mc:Fallback xmlns="">
          <p:sp>
            <p:nvSpPr>
              <p:cNvPr id="3" name="Content Placeholder 2">
                <a:extLst>
                  <a:ext uri="{FF2B5EF4-FFF2-40B4-BE49-F238E27FC236}">
                    <a16:creationId xmlns:a16="http://schemas.microsoft.com/office/drawing/2014/main" id="{14D0615C-4B4E-4D9B-8D04-2EC42DD8B070}"/>
                  </a:ext>
                </a:extLst>
              </p:cNvPr>
              <p:cNvSpPr>
                <a:spLocks noGrp="1" noRot="1" noChangeAspect="1" noMove="1" noResize="1" noEditPoints="1" noAdjustHandles="1" noChangeArrowheads="1" noChangeShapeType="1" noTextEdit="1"/>
              </p:cNvSpPr>
              <p:nvPr>
                <p:ph idx="1"/>
              </p:nvPr>
            </p:nvSpPr>
            <p:spPr>
              <a:xfrm>
                <a:off x="838200" y="1825625"/>
                <a:ext cx="11353800" cy="4667250"/>
              </a:xfrm>
              <a:blipFill>
                <a:blip r:embed="rId2"/>
                <a:stretch>
                  <a:fillRect l="-1128" t="-2089"/>
                </a:stretch>
              </a:blipFill>
            </p:spPr>
            <p:txBody>
              <a:bodyPr/>
              <a:lstStyle/>
              <a:p>
                <a:r>
                  <a:rPr lang="en-US">
                    <a:noFill/>
                  </a:rPr>
                  <a:t> </a:t>
                </a:r>
              </a:p>
            </p:txBody>
          </p:sp>
        </mc:Fallback>
      </mc:AlternateContent>
    </p:spTree>
    <p:extLst>
      <p:ext uri="{BB962C8B-B14F-4D97-AF65-F5344CB8AC3E}">
        <p14:creationId xmlns:p14="http://schemas.microsoft.com/office/powerpoint/2010/main" val="3566600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89C9-A453-4E3C-8165-58935163E611}"/>
              </a:ext>
            </a:extLst>
          </p:cNvPr>
          <p:cNvSpPr>
            <a:spLocks noGrp="1"/>
          </p:cNvSpPr>
          <p:nvPr>
            <p:ph type="title"/>
          </p:nvPr>
        </p:nvSpPr>
        <p:spPr/>
        <p:txBody>
          <a:bodyPr/>
          <a:lstStyle/>
          <a:p>
            <a:r>
              <a:rPr lang="en-US" dirty="0"/>
              <a:t>Doubly robust models – AIPW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370F2-DFC2-4180-846A-BBEE17BDA835}"/>
                  </a:ext>
                </a:extLst>
              </p:cNvPr>
              <p:cNvSpPr>
                <a:spLocks noGrp="1"/>
              </p:cNvSpPr>
              <p:nvPr>
                <p:ph idx="1"/>
              </p:nvPr>
            </p:nvSpPr>
            <p:spPr>
              <a:xfrm>
                <a:off x="838200" y="1825624"/>
                <a:ext cx="10515600" cy="5032375"/>
              </a:xfrm>
            </p:spPr>
            <p:txBody>
              <a:bodyPr>
                <a:normAutofit lnSpcReduction="10000"/>
              </a:bodyPr>
              <a:lstStyle/>
              <a:p>
                <a:pPr marL="0" indent="0">
                  <a:buNone/>
                </a:pPr>
                <a:r>
                  <a:rPr lang="en-US" dirty="0"/>
                  <a:t>Augmented IPW</a:t>
                </a:r>
              </a:p>
              <a:p>
                <a:r>
                  <a:rPr lang="en-US" dirty="0"/>
                  <a:t>Corrects the IPW average effect with the outcome model’s effect</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p>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𝑎</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𝑎</m:t>
                              </m:r>
                            </m:sub>
                          </m:sSub>
                        </m:den>
                      </m:f>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ub>
                        <m:sup/>
                        <m:e>
                          <m:limLow>
                            <m:limLowPr>
                              <m:ctrlPr>
                                <a:rPr lang="en-US" b="0" i="1" dirty="0" smtClean="0">
                                  <a:solidFill>
                                    <a:schemeClr val="accent2">
                                      <a:lumMod val="75000"/>
                                    </a:schemeClr>
                                  </a:solidFill>
                                  <a:latin typeface="Cambria Math" panose="02040503050406030204" pitchFamily="18" charset="0"/>
                                </a:rPr>
                              </m:ctrlPr>
                            </m:limLowPr>
                            <m:e>
                              <m:groupChr>
                                <m:groupChrPr>
                                  <m:chr m:val="⏟"/>
                                  <m:ctrlPr>
                                    <a:rPr lang="en-US" b="0" i="1" dirty="0" smtClean="0">
                                      <a:solidFill>
                                        <a:schemeClr val="accent2">
                                          <a:lumMod val="75000"/>
                                        </a:schemeClr>
                                      </a:solidFill>
                                      <a:latin typeface="Cambria Math" panose="02040503050406030204" pitchFamily="18" charset="0"/>
                                    </a:rPr>
                                  </m:ctrlPr>
                                </m:groupChrPr>
                                <m:e>
                                  <m:f>
                                    <m:fPr>
                                      <m:ctrlPr>
                                        <a:rPr lang="en-US" b="0" i="1" smtClean="0">
                                          <a:solidFill>
                                            <a:schemeClr val="accent2">
                                              <a:lumMod val="75000"/>
                                            </a:schemeClr>
                                          </a:solidFill>
                                          <a:latin typeface="Cambria Math" panose="02040503050406030204" pitchFamily="18" charset="0"/>
                                        </a:rPr>
                                      </m:ctrlPr>
                                    </m:fPr>
                                    <m:num>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𝑌</m:t>
                                          </m:r>
                                        </m:e>
                                        <m:sub>
                                          <m:r>
                                            <a:rPr lang="en-US" b="0" i="1" smtClean="0">
                                              <a:solidFill>
                                                <a:schemeClr val="accent2">
                                                  <a:lumMod val="75000"/>
                                                </a:schemeClr>
                                              </a:solidFill>
                                              <a:latin typeface="Cambria Math" panose="02040503050406030204" pitchFamily="18" charset="0"/>
                                            </a:rPr>
                                            <m:t>𝑖</m:t>
                                          </m:r>
                                        </m:sub>
                                      </m:sSub>
                                    </m:num>
                                    <m:den>
                                      <m:func>
                                        <m:funcPr>
                                          <m:ctrlPr>
                                            <a:rPr lang="en-US" b="0" i="1" smtClean="0">
                                              <a:solidFill>
                                                <a:schemeClr val="accent2">
                                                  <a:lumMod val="75000"/>
                                                </a:schemeClr>
                                              </a:solidFill>
                                              <a:latin typeface="Cambria Math" panose="02040503050406030204" pitchFamily="18" charset="0"/>
                                            </a:rPr>
                                          </m:ctrlPr>
                                        </m:funcPr>
                                        <m:fName>
                                          <m:r>
                                            <m:rPr>
                                              <m:sty m:val="p"/>
                                            </m:rPr>
                                            <a:rPr lang="en-US" b="0" i="0" smtClean="0">
                                              <a:solidFill>
                                                <a:schemeClr val="accent2">
                                                  <a:lumMod val="75000"/>
                                                </a:schemeClr>
                                              </a:solidFill>
                                              <a:latin typeface="Cambria Math" panose="02040503050406030204" pitchFamily="18" charset="0"/>
                                            </a:rPr>
                                            <m:t>Pr</m:t>
                                          </m:r>
                                        </m:fName>
                                        <m:e>
                                          <m:d>
                                            <m:dPr>
                                              <m:begChr m:val="["/>
                                              <m:endChr m:val="]"/>
                                              <m:ctrlPr>
                                                <a:rPr lang="en-US" b="0" i="1" smtClean="0">
                                                  <a:solidFill>
                                                    <a:schemeClr val="accent2">
                                                      <a:lumMod val="75000"/>
                                                    </a:schemeClr>
                                                  </a:solidFill>
                                                  <a:latin typeface="Cambria Math" panose="02040503050406030204" pitchFamily="18" charset="0"/>
                                                </a:rPr>
                                              </m:ctrlPr>
                                            </m:dPr>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𝐴</m:t>
                                                  </m:r>
                                                </m:e>
                                                <m:sub>
                                                  <m:r>
                                                    <a:rPr lang="en-US" b="0" i="1" smtClean="0">
                                                      <a:solidFill>
                                                        <a:schemeClr val="accent2">
                                                          <a:lumMod val="75000"/>
                                                        </a:schemeClr>
                                                      </a:solidFill>
                                                      <a:latin typeface="Cambria Math" panose="02040503050406030204" pitchFamily="18" charset="0"/>
                                                    </a:rPr>
                                                    <m:t>𝑖</m:t>
                                                  </m:r>
                                                </m:sub>
                                              </m:sSub>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𝑎</m:t>
                                              </m:r>
                                            </m:e>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𝑖</m:t>
                                                  </m:r>
                                                </m:sub>
                                              </m:sSub>
                                            </m:e>
                                          </m:d>
                                        </m:e>
                                      </m:func>
                                    </m:den>
                                  </m:f>
                                </m:e>
                              </m:groupChr>
                            </m:e>
                            <m:lim>
                              <m:r>
                                <m:rPr>
                                  <m:nor/>
                                </m:rPr>
                                <a:rPr lang="en-US" sz="2000" dirty="0">
                                  <a:solidFill>
                                    <a:schemeClr val="accent2">
                                      <a:lumMod val="75000"/>
                                    </a:schemeClr>
                                  </a:solidFill>
                                </a:rPr>
                                <m:t>IPW</m:t>
                              </m:r>
                            </m:lim>
                          </m:limLow>
                          <m:r>
                            <a:rPr lang="en-US" b="0" i="1" smtClean="0">
                              <a:latin typeface="Cambria Math" panose="02040503050406030204" pitchFamily="18" charset="0"/>
                            </a:rPr>
                            <m:t>−</m:t>
                          </m:r>
                          <m:limLow>
                            <m:limLowPr>
                              <m:ctrlPr>
                                <a:rPr lang="en-US" b="0" i="1" smtClean="0">
                                  <a:solidFill>
                                    <a:schemeClr val="tx2"/>
                                  </a:solidFill>
                                  <a:latin typeface="Cambria Math" panose="02040503050406030204" pitchFamily="18" charset="0"/>
                                </a:rPr>
                              </m:ctrlPr>
                            </m:limLowPr>
                            <m:e>
                              <m:groupChr>
                                <m:groupChrPr>
                                  <m:chr m:val="⏟"/>
                                  <m:ctrlPr>
                                    <a:rPr lang="en-US" b="0" i="1" smtClean="0">
                                      <a:solidFill>
                                        <a:schemeClr val="tx2"/>
                                      </a:solidFill>
                                      <a:latin typeface="Cambria Math" panose="02040503050406030204" pitchFamily="18" charset="0"/>
                                    </a:rPr>
                                  </m:ctrlPr>
                                </m:groupChrPr>
                                <m:e>
                                  <m:limLow>
                                    <m:limLowPr>
                                      <m:ctrlPr>
                                        <a:rPr lang="en-US" b="0" i="1" smtClean="0">
                                          <a:solidFill>
                                            <a:schemeClr val="accent1">
                                              <a:lumMod val="75000"/>
                                            </a:schemeClr>
                                          </a:solidFill>
                                          <a:latin typeface="Cambria Math" panose="02040503050406030204" pitchFamily="18" charset="0"/>
                                        </a:rPr>
                                      </m:ctrlPr>
                                    </m:limLowPr>
                                    <m:e>
                                      <m:groupChr>
                                        <m:groupChrPr>
                                          <m:chr m:val="⏟"/>
                                          <m:ctrlPr>
                                            <a:rPr lang="en-US" b="0" i="1" smtClean="0">
                                              <a:solidFill>
                                                <a:schemeClr val="accent1">
                                                  <a:lumMod val="75000"/>
                                                </a:schemeClr>
                                              </a:solidFill>
                                              <a:latin typeface="Cambria Math" panose="02040503050406030204" pitchFamily="18" charset="0"/>
                                            </a:rPr>
                                          </m:ctrlPr>
                                        </m:groupChrPr>
                                        <m:e>
                                          <m:f>
                                            <m:fPr>
                                              <m:ctrlPr>
                                                <a:rPr lang="en-US" b="0" i="1" smtClean="0">
                                                  <a:solidFill>
                                                    <a:schemeClr val="accent1">
                                                      <a:lumMod val="75000"/>
                                                    </a:schemeClr>
                                                  </a:solidFill>
                                                  <a:latin typeface="Cambria Math" panose="02040503050406030204" pitchFamily="18" charset="0"/>
                                                </a:rPr>
                                              </m:ctrlPr>
                                            </m:fPr>
                                            <m:num>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func>
                                                <m:funcPr>
                                                  <m:ctrlPr>
                                                    <a:rPr lang="en-US" b="0" i="1" smtClean="0">
                                                      <a:solidFill>
                                                        <a:schemeClr val="accent1">
                                                          <a:lumMod val="75000"/>
                                                        </a:schemeClr>
                                                      </a:solidFill>
                                                      <a:latin typeface="Cambria Math" panose="02040503050406030204" pitchFamily="18" charset="0"/>
                                                    </a:rPr>
                                                  </m:ctrlPr>
                                                </m:funcPr>
                                                <m:fName>
                                                  <m:r>
                                                    <m:rPr>
                                                      <m:sty m:val="p"/>
                                                    </m:rPr>
                                                    <a:rPr lang="en-US" b="0" i="0" smtClean="0">
                                                      <a:solidFill>
                                                        <a:schemeClr val="accent1">
                                                          <a:lumMod val="75000"/>
                                                        </a:schemeClr>
                                                      </a:solidFill>
                                                      <a:latin typeface="Cambria Math" panose="02040503050406030204" pitchFamily="18" charset="0"/>
                                                    </a:rPr>
                                                    <m:t>Pr</m:t>
                                                  </m:r>
                                                </m:fName>
                                                <m:e>
                                                  <m:d>
                                                    <m:dPr>
                                                      <m:begChr m:val="["/>
                                                      <m:endChr m:val="]"/>
                                                      <m:ctrlPr>
                                                        <a:rPr lang="en-US" b="0" i="1" smtClean="0">
                                                          <a:solidFill>
                                                            <a:schemeClr val="accent1">
                                                              <a:lumMod val="75000"/>
                                                            </a:schemeClr>
                                                          </a:solidFill>
                                                          <a:latin typeface="Cambria Math" panose="02040503050406030204" pitchFamily="18" charset="0"/>
                                                        </a:rPr>
                                                      </m:ctrlPr>
                                                    </m:dPr>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𝐴</m:t>
                                                          </m:r>
                                                        </m:e>
                                                        <m:sub>
                                                          <m:r>
                                                            <a:rPr lang="en-US" b="0" i="1" smtClean="0">
                                                              <a:solidFill>
                                                                <a:schemeClr val="accent1">
                                                                  <a:lumMod val="75000"/>
                                                                </a:schemeClr>
                                                              </a:solidFill>
                                                              <a:latin typeface="Cambria Math" panose="02040503050406030204" pitchFamily="18" charset="0"/>
                                                            </a:rPr>
                                                            <m:t>𝑖</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𝑎</m:t>
                                                      </m:r>
                                                    </m:e>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𝑋</m:t>
                                                          </m:r>
                                                        </m:e>
                                                        <m:sub>
                                                          <m:r>
                                                            <a:rPr lang="en-US" b="0" i="1" smtClean="0">
                                                              <a:solidFill>
                                                                <a:schemeClr val="accent1">
                                                                  <a:lumMod val="75000"/>
                                                                </a:schemeClr>
                                                              </a:solidFill>
                                                              <a:latin typeface="Cambria Math" panose="02040503050406030204" pitchFamily="18" charset="0"/>
                                                            </a:rPr>
                                                            <m:t>𝑖</m:t>
                                                          </m:r>
                                                        </m:sub>
                                                      </m:sSub>
                                                    </m:e>
                                                  </m:d>
                                                </m:e>
                                              </m:func>
                                            </m:num>
                                            <m:den>
                                              <m:func>
                                                <m:funcPr>
                                                  <m:ctrlPr>
                                                    <a:rPr lang="en-US" b="0" i="1" smtClean="0">
                                                      <a:solidFill>
                                                        <a:schemeClr val="accent1">
                                                          <a:lumMod val="75000"/>
                                                        </a:schemeClr>
                                                      </a:solidFill>
                                                      <a:latin typeface="Cambria Math" panose="02040503050406030204" pitchFamily="18" charset="0"/>
                                                    </a:rPr>
                                                  </m:ctrlPr>
                                                </m:funcPr>
                                                <m:fName>
                                                  <m:r>
                                                    <m:rPr>
                                                      <m:sty m:val="p"/>
                                                    </m:rPr>
                                                    <a:rPr lang="en-US" b="0" i="0" smtClean="0">
                                                      <a:solidFill>
                                                        <a:schemeClr val="accent1">
                                                          <a:lumMod val="75000"/>
                                                        </a:schemeClr>
                                                      </a:solidFill>
                                                      <a:latin typeface="Cambria Math" panose="02040503050406030204" pitchFamily="18" charset="0"/>
                                                    </a:rPr>
                                                    <m:t>Pr</m:t>
                                                  </m:r>
                                                </m:fName>
                                                <m:e>
                                                  <m:d>
                                                    <m:dPr>
                                                      <m:begChr m:val="["/>
                                                      <m:endChr m:val="]"/>
                                                      <m:ctrlPr>
                                                        <a:rPr lang="en-US" b="0" i="1" smtClean="0">
                                                          <a:solidFill>
                                                            <a:schemeClr val="accent1">
                                                              <a:lumMod val="75000"/>
                                                            </a:schemeClr>
                                                          </a:solidFill>
                                                          <a:latin typeface="Cambria Math" panose="02040503050406030204" pitchFamily="18" charset="0"/>
                                                        </a:rPr>
                                                      </m:ctrlPr>
                                                    </m:dPr>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𝐴</m:t>
                                                          </m:r>
                                                        </m:e>
                                                        <m:sub>
                                                          <m:r>
                                                            <a:rPr lang="en-US" b="0" i="1" smtClean="0">
                                                              <a:solidFill>
                                                                <a:schemeClr val="accent1">
                                                                  <a:lumMod val="75000"/>
                                                                </a:schemeClr>
                                                              </a:solidFill>
                                                              <a:latin typeface="Cambria Math" panose="02040503050406030204" pitchFamily="18" charset="0"/>
                                                            </a:rPr>
                                                            <m:t>𝑖</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𝑎</m:t>
                                                      </m:r>
                                                    </m:e>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𝑋</m:t>
                                                          </m:r>
                                                        </m:e>
                                                        <m:sub>
                                                          <m:r>
                                                            <a:rPr lang="en-US" b="0" i="1" smtClean="0">
                                                              <a:solidFill>
                                                                <a:schemeClr val="accent1">
                                                                  <a:lumMod val="75000"/>
                                                                </a:schemeClr>
                                                              </a:solidFill>
                                                              <a:latin typeface="Cambria Math" panose="02040503050406030204" pitchFamily="18" charset="0"/>
                                                            </a:rPr>
                                                            <m:t>𝑖</m:t>
                                                          </m:r>
                                                        </m:sub>
                                                      </m:sSub>
                                                    </m:e>
                                                  </m:d>
                                                </m:e>
                                              </m:func>
                                            </m:den>
                                          </m:f>
                                        </m:e>
                                      </m:groupChr>
                                    </m:e>
                                    <m:lim>
                                      <m:r>
                                        <m:rPr>
                                          <m:nor/>
                                        </m:rPr>
                                        <a:rPr lang="en-US" sz="2000" dirty="0">
                                          <a:solidFill>
                                            <a:schemeClr val="accent1">
                                              <a:lumMod val="75000"/>
                                            </a:schemeClr>
                                          </a:solidFill>
                                        </a:rPr>
                                        <m:t>surprisal</m:t>
                                      </m:r>
                                      <m:r>
                                        <m:rPr>
                                          <m:nor/>
                                        </m:rPr>
                                        <a:rPr lang="en-US" sz="2000" dirty="0">
                                          <a:solidFill>
                                            <a:schemeClr val="accent1">
                                              <a:lumMod val="75000"/>
                                            </a:schemeClr>
                                          </a:solidFill>
                                        </a:rPr>
                                        <m:t> </m:t>
                                      </m:r>
                                      <m:r>
                                        <m:rPr>
                                          <m:nor/>
                                        </m:rPr>
                                        <a:rPr lang="en-US" sz="2000" dirty="0">
                                          <a:solidFill>
                                            <a:schemeClr val="accent1">
                                              <a:lumMod val="75000"/>
                                            </a:schemeClr>
                                          </a:solidFill>
                                        </a:rPr>
                                        <m:t>weighting</m:t>
                                      </m:r>
                                      <m:r>
                                        <m:rPr>
                                          <m:nor/>
                                        </m:rPr>
                                        <a:rPr lang="en-US" sz="2000" dirty="0">
                                          <a:solidFill>
                                            <a:schemeClr val="accent1">
                                              <a:lumMod val="75000"/>
                                            </a:schemeClr>
                                          </a:solidFill>
                                        </a:rPr>
                                        <m:t> </m:t>
                                      </m:r>
                                    </m:lim>
                                  </m:limLow>
                                  <m:limLow>
                                    <m:limLowPr>
                                      <m:ctrlPr>
                                        <a:rPr lang="en-US" b="0" i="1" smtClean="0">
                                          <a:solidFill>
                                            <a:schemeClr val="accent5">
                                              <a:lumMod val="75000"/>
                                            </a:schemeClr>
                                          </a:solidFill>
                                          <a:latin typeface="Cambria Math" panose="02040503050406030204" pitchFamily="18" charset="0"/>
                                        </a:rPr>
                                      </m:ctrlPr>
                                    </m:limLowPr>
                                    <m:e>
                                      <m:groupChr>
                                        <m:groupChrPr>
                                          <m:chr m:val="⏟"/>
                                          <m:ctrlPr>
                                            <a:rPr lang="en-US" b="0" i="1" smtClean="0">
                                              <a:solidFill>
                                                <a:schemeClr val="accent5">
                                                  <a:lumMod val="75000"/>
                                                </a:schemeClr>
                                              </a:solidFill>
                                              <a:latin typeface="Cambria Math" panose="02040503050406030204" pitchFamily="18" charset="0"/>
                                            </a:rPr>
                                          </m:ctrlPr>
                                        </m:groupChrPr>
                                        <m:e>
                                          <m:r>
                                            <a:rPr lang="en-US" b="0" i="1" smtClean="0">
                                              <a:solidFill>
                                                <a:schemeClr val="accent5">
                                                  <a:lumMod val="75000"/>
                                                </a:schemeClr>
                                              </a:solidFill>
                                              <a:latin typeface="Cambria Math" panose="02040503050406030204" pitchFamily="18" charset="0"/>
                                            </a:rPr>
                                            <m:t>𝑓</m:t>
                                          </m:r>
                                          <m:d>
                                            <m:dPr>
                                              <m:ctrlPr>
                                                <a:rPr lang="en-US" b="0" i="1" smtClean="0">
                                                  <a:solidFill>
                                                    <a:schemeClr val="accent5">
                                                      <a:lumMod val="75000"/>
                                                    </a:schemeClr>
                                                  </a:solidFill>
                                                  <a:latin typeface="Cambria Math" panose="02040503050406030204" pitchFamily="18" charset="0"/>
                                                </a:rPr>
                                              </m:ctrlPr>
                                            </m:dPr>
                                            <m:e>
                                              <m:r>
                                                <a:rPr lang="en-US" b="0" i="1" smtClean="0">
                                                  <a:solidFill>
                                                    <a:schemeClr val="accent5">
                                                      <a:lumMod val="75000"/>
                                                    </a:schemeClr>
                                                  </a:solidFill>
                                                  <a:latin typeface="Cambria Math" panose="02040503050406030204" pitchFamily="18" charset="0"/>
                                                </a:rPr>
                                                <m:t>𝑎</m:t>
                                              </m:r>
                                              <m:r>
                                                <a:rPr lang="en-US" b="0" i="1" smtClean="0">
                                                  <a:solidFill>
                                                    <a:schemeClr val="accent5">
                                                      <a:lumMod val="75000"/>
                                                    </a:schemeClr>
                                                  </a:solidFill>
                                                  <a:latin typeface="Cambria Math" panose="02040503050406030204" pitchFamily="18" charset="0"/>
                                                </a:rPr>
                                                <m:t>,</m:t>
                                              </m:r>
                                              <m:sSub>
                                                <m:sSubPr>
                                                  <m:ctrlPr>
                                                    <a:rPr lang="en-US" b="0" i="1" smtClean="0">
                                                      <a:solidFill>
                                                        <a:schemeClr val="accent5">
                                                          <a:lumMod val="75000"/>
                                                        </a:schemeClr>
                                                      </a:solidFill>
                                                      <a:latin typeface="Cambria Math" panose="02040503050406030204" pitchFamily="18" charset="0"/>
                                                    </a:rPr>
                                                  </m:ctrlPr>
                                                </m:sSubPr>
                                                <m:e>
                                                  <m:r>
                                                    <a:rPr lang="en-US" b="0" i="1" smtClean="0">
                                                      <a:solidFill>
                                                        <a:schemeClr val="accent5">
                                                          <a:lumMod val="75000"/>
                                                        </a:schemeClr>
                                                      </a:solidFill>
                                                      <a:latin typeface="Cambria Math" panose="02040503050406030204" pitchFamily="18" charset="0"/>
                                                    </a:rPr>
                                                    <m:t>𝑋</m:t>
                                                  </m:r>
                                                </m:e>
                                                <m:sub>
                                                  <m:r>
                                                    <a:rPr lang="en-US" b="0" i="1" smtClean="0">
                                                      <a:solidFill>
                                                        <a:schemeClr val="accent5">
                                                          <a:lumMod val="75000"/>
                                                        </a:schemeClr>
                                                      </a:solidFill>
                                                      <a:latin typeface="Cambria Math" panose="02040503050406030204" pitchFamily="18" charset="0"/>
                                                    </a:rPr>
                                                    <m:t>𝑖</m:t>
                                                  </m:r>
                                                </m:sub>
                                              </m:sSub>
                                            </m:e>
                                          </m:d>
                                        </m:e>
                                      </m:groupChr>
                                    </m:e>
                                    <m:lim>
                                      <m:eqArr>
                                        <m:eqArrPr>
                                          <m:ctrlPr>
                                            <a:rPr lang="en-US" sz="2000" i="1" dirty="0">
                                              <a:solidFill>
                                                <a:schemeClr val="accent5">
                                                  <a:lumMod val="75000"/>
                                                </a:schemeClr>
                                              </a:solidFill>
                                              <a:latin typeface="Cambria Math" panose="02040503050406030204" pitchFamily="18" charset="0"/>
                                            </a:rPr>
                                          </m:ctrlPr>
                                        </m:eqArrPr>
                                        <m:e>
                                          <m:r>
                                            <m:rPr>
                                              <m:nor/>
                                            </m:rPr>
                                            <a:rPr lang="en-US" sz="2000" dirty="0">
                                              <a:solidFill>
                                                <a:schemeClr val="accent5">
                                                  <a:lumMod val="75000"/>
                                                </a:schemeClr>
                                              </a:solidFill>
                                            </a:rPr>
                                            <m:t>outcome</m:t>
                                          </m:r>
                                        </m:e>
                                        <m:e>
                                          <m:r>
                                            <m:rPr>
                                              <m:nor/>
                                            </m:rPr>
                                            <a:rPr lang="en-US" sz="2000" dirty="0">
                                              <a:solidFill>
                                                <a:schemeClr val="accent5">
                                                  <a:lumMod val="75000"/>
                                                </a:schemeClr>
                                              </a:solidFill>
                                            </a:rPr>
                                            <m:t>model</m:t>
                                          </m:r>
                                          <m:r>
                                            <m:rPr>
                                              <m:nor/>
                                            </m:rPr>
                                            <a:rPr lang="en-US" sz="2000" dirty="0">
                                              <a:solidFill>
                                                <a:schemeClr val="accent5">
                                                  <a:lumMod val="75000"/>
                                                </a:schemeClr>
                                              </a:solidFill>
                                            </a:rPr>
                                            <m:t> </m:t>
                                          </m:r>
                                        </m:e>
                                      </m:eqArr>
                                    </m:lim>
                                  </m:limLow>
                                </m:e>
                              </m:groupChr>
                            </m:e>
                            <m:lim>
                              <m:r>
                                <m:rPr>
                                  <m:nor/>
                                </m:rPr>
                                <a:rPr lang="en-US" sz="2000" dirty="0">
                                  <a:solidFill>
                                    <a:schemeClr val="tx2"/>
                                  </a:solidFill>
                                </a:rPr>
                                <m:t>Augmentation</m:t>
                              </m:r>
                              <m:r>
                                <m:rPr>
                                  <m:nor/>
                                </m:rPr>
                                <a:rPr lang="en-US" sz="2000" dirty="0">
                                  <a:solidFill>
                                    <a:schemeClr val="tx2"/>
                                  </a:solidFill>
                                </a:rPr>
                                <m:t> </m:t>
                              </m:r>
                            </m:lim>
                          </m:limLow>
                        </m:e>
                      </m:nary>
                    </m:oMath>
                  </m:oMathPara>
                </a14:m>
                <a:endParaRPr lang="en-US" sz="20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p>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1</m:t>
                          </m:r>
                        </m:sup>
                      </m:sSup>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𝑋</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p>
                          <m:r>
                            <a:rPr lang="en-US" b="0" i="1" smtClean="0">
                              <a:latin typeface="Cambria Math" panose="02040503050406030204" pitchFamily="18" charset="0"/>
                            </a:rPr>
                            <m:t>0</m:t>
                          </m:r>
                        </m:sup>
                      </m:sSup>
                      <m:r>
                        <a:rPr lang="en-US" i="1" dirty="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𝑋</m:t>
                          </m:r>
                        </m:e>
                      </m:d>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p>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0</m:t>
                          </m:r>
                        </m:sup>
                      </m:sSup>
                    </m:oMath>
                  </m:oMathPara>
                </a14:m>
                <a:endParaRPr lang="en-US" dirty="0"/>
              </a:p>
              <a:p>
                <a:r>
                  <a:rPr lang="en-US" dirty="0"/>
                  <a:t>Surprisal weighting = give larger weight for outcome model if you can’t predict well the treatment</a:t>
                </a:r>
              </a:p>
              <a:p>
                <a:r>
                  <a:rPr lang="en-US" dirty="0"/>
                  <a:t>Can only estimate average effect</a:t>
                </a:r>
              </a:p>
            </p:txBody>
          </p:sp>
        </mc:Choice>
        <mc:Fallback xmlns="">
          <p:sp>
            <p:nvSpPr>
              <p:cNvPr id="3" name="Content Placeholder 2">
                <a:extLst>
                  <a:ext uri="{FF2B5EF4-FFF2-40B4-BE49-F238E27FC236}">
                    <a16:creationId xmlns:a16="http://schemas.microsoft.com/office/drawing/2014/main" id="{F32370F2-DFC2-4180-846A-BBEE17BDA83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US">
                    <a:noFill/>
                  </a:rPr>
                  <a:t> </a:t>
                </a:r>
              </a:p>
            </p:txBody>
          </p:sp>
        </mc:Fallback>
      </mc:AlternateContent>
    </p:spTree>
    <p:extLst>
      <p:ext uri="{BB962C8B-B14F-4D97-AF65-F5344CB8AC3E}">
        <p14:creationId xmlns:p14="http://schemas.microsoft.com/office/powerpoint/2010/main" val="4164562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89C9-A453-4E3C-8165-58935163E611}"/>
              </a:ext>
            </a:extLst>
          </p:cNvPr>
          <p:cNvSpPr>
            <a:spLocks noGrp="1"/>
          </p:cNvSpPr>
          <p:nvPr>
            <p:ph type="title"/>
          </p:nvPr>
        </p:nvSpPr>
        <p:spPr/>
        <p:txBody>
          <a:bodyPr/>
          <a:lstStyle/>
          <a:p>
            <a:r>
              <a:rPr lang="en-US" dirty="0"/>
              <a:t>Doubly robust models – AIPW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370F2-DFC2-4180-846A-BBEE17BDA835}"/>
                  </a:ext>
                </a:extLst>
              </p:cNvPr>
              <p:cNvSpPr>
                <a:spLocks noGrp="1"/>
              </p:cNvSpPr>
              <p:nvPr>
                <p:ph idx="1"/>
              </p:nvPr>
            </p:nvSpPr>
            <p:spPr>
              <a:xfrm>
                <a:off x="838200" y="1825624"/>
                <a:ext cx="10515600" cy="5032375"/>
              </a:xfrm>
            </p:spPr>
            <p:txBody>
              <a:bodyPr>
                <a:normAutofit fontScale="92500"/>
              </a:bodyPr>
              <a:lstStyle/>
              <a:p>
                <a:pPr marL="0" indent="0">
                  <a:buNone/>
                </a:pPr>
                <a:r>
                  <a:rPr lang="en-US" dirty="0"/>
                  <a:t>Augmented IPW</a:t>
                </a:r>
              </a:p>
              <a:p>
                <a:r>
                  <a:rPr lang="en-US" dirty="0"/>
                  <a:t>Corrects the IPW average effect with the outcome model’s effect</a:t>
                </a:r>
                <a:br>
                  <a:rPr lang="en-US" dirty="0"/>
                </a:b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𝑌</m:t>
                              </m:r>
                            </m:e>
                          </m:acc>
                        </m:e>
                        <m:sup>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𝑎</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𝑎</m:t>
                              </m:r>
                            </m:sub>
                          </m:sSub>
                        </m:den>
                      </m:f>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ub>
                        <m:sup/>
                        <m:e>
                          <m:limLow>
                            <m:limLowPr>
                              <m:ctrlPr>
                                <a:rPr lang="en-US" b="0" i="1" dirty="0" smtClean="0">
                                  <a:solidFill>
                                    <a:schemeClr val="accent2">
                                      <a:lumMod val="75000"/>
                                    </a:schemeClr>
                                  </a:solidFill>
                                  <a:latin typeface="Cambria Math" panose="02040503050406030204" pitchFamily="18" charset="0"/>
                                </a:rPr>
                              </m:ctrlPr>
                            </m:limLowPr>
                            <m:e>
                              <m:groupChr>
                                <m:groupChrPr>
                                  <m:chr m:val="⏟"/>
                                  <m:ctrlPr>
                                    <a:rPr lang="en-US" b="0" i="1" dirty="0" smtClean="0">
                                      <a:solidFill>
                                        <a:schemeClr val="accent2">
                                          <a:lumMod val="75000"/>
                                        </a:schemeClr>
                                      </a:solidFill>
                                      <a:latin typeface="Cambria Math" panose="02040503050406030204" pitchFamily="18" charset="0"/>
                                    </a:rPr>
                                  </m:ctrlPr>
                                </m:groupChrPr>
                                <m:e>
                                  <m:f>
                                    <m:fPr>
                                      <m:ctrlPr>
                                        <a:rPr lang="en-US" b="0" i="1" smtClean="0">
                                          <a:solidFill>
                                            <a:schemeClr val="accent2">
                                              <a:lumMod val="75000"/>
                                            </a:schemeClr>
                                          </a:solidFill>
                                          <a:latin typeface="Cambria Math" panose="02040503050406030204" pitchFamily="18" charset="0"/>
                                        </a:rPr>
                                      </m:ctrlPr>
                                    </m:fPr>
                                    <m:num>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𝑌</m:t>
                                          </m:r>
                                        </m:e>
                                        <m:sub>
                                          <m:r>
                                            <a:rPr lang="en-US" b="0" i="1" smtClean="0">
                                              <a:solidFill>
                                                <a:schemeClr val="accent2">
                                                  <a:lumMod val="75000"/>
                                                </a:schemeClr>
                                              </a:solidFill>
                                              <a:latin typeface="Cambria Math" panose="02040503050406030204" pitchFamily="18" charset="0"/>
                                            </a:rPr>
                                            <m:t>𝑖</m:t>
                                          </m:r>
                                        </m:sub>
                                      </m:sSub>
                                    </m:num>
                                    <m:den>
                                      <m:func>
                                        <m:funcPr>
                                          <m:ctrlPr>
                                            <a:rPr lang="en-US" b="0" i="1" smtClean="0">
                                              <a:solidFill>
                                                <a:schemeClr val="accent2">
                                                  <a:lumMod val="75000"/>
                                                </a:schemeClr>
                                              </a:solidFill>
                                              <a:latin typeface="Cambria Math" panose="02040503050406030204" pitchFamily="18" charset="0"/>
                                            </a:rPr>
                                          </m:ctrlPr>
                                        </m:funcPr>
                                        <m:fName>
                                          <m:r>
                                            <m:rPr>
                                              <m:sty m:val="p"/>
                                            </m:rPr>
                                            <a:rPr lang="en-US" b="0" i="0" smtClean="0">
                                              <a:solidFill>
                                                <a:schemeClr val="accent2">
                                                  <a:lumMod val="75000"/>
                                                </a:schemeClr>
                                              </a:solidFill>
                                              <a:latin typeface="Cambria Math" panose="02040503050406030204" pitchFamily="18" charset="0"/>
                                            </a:rPr>
                                            <m:t>Pr</m:t>
                                          </m:r>
                                        </m:fName>
                                        <m:e>
                                          <m:d>
                                            <m:dPr>
                                              <m:begChr m:val="["/>
                                              <m:endChr m:val="]"/>
                                              <m:ctrlPr>
                                                <a:rPr lang="en-US" b="0" i="1" smtClean="0">
                                                  <a:solidFill>
                                                    <a:schemeClr val="accent2">
                                                      <a:lumMod val="75000"/>
                                                    </a:schemeClr>
                                                  </a:solidFill>
                                                  <a:latin typeface="Cambria Math" panose="02040503050406030204" pitchFamily="18" charset="0"/>
                                                </a:rPr>
                                              </m:ctrlPr>
                                            </m:dPr>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𝐴</m:t>
                                                  </m:r>
                                                </m:e>
                                                <m:sub>
                                                  <m:r>
                                                    <a:rPr lang="en-US" b="0" i="1" smtClean="0">
                                                      <a:solidFill>
                                                        <a:schemeClr val="accent2">
                                                          <a:lumMod val="75000"/>
                                                        </a:schemeClr>
                                                      </a:solidFill>
                                                      <a:latin typeface="Cambria Math" panose="02040503050406030204" pitchFamily="18" charset="0"/>
                                                    </a:rPr>
                                                    <m:t>𝑖</m:t>
                                                  </m:r>
                                                </m:sub>
                                              </m:sSub>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𝑎</m:t>
                                              </m:r>
                                            </m:e>
                                            <m:e>
                                              <m:sSub>
                                                <m:sSubPr>
                                                  <m:ctrlPr>
                                                    <a:rPr lang="en-US" b="0" i="1" smtClean="0">
                                                      <a:solidFill>
                                                        <a:schemeClr val="accent2">
                                                          <a:lumMod val="75000"/>
                                                        </a:schemeClr>
                                                      </a:solidFill>
                                                      <a:latin typeface="Cambria Math" panose="02040503050406030204" pitchFamily="18" charset="0"/>
                                                    </a:rPr>
                                                  </m:ctrlPr>
                                                </m:sSubPr>
                                                <m:e>
                                                  <m:r>
                                                    <a:rPr lang="en-US" b="0" i="1" smtClean="0">
                                                      <a:solidFill>
                                                        <a:schemeClr val="accent2">
                                                          <a:lumMod val="75000"/>
                                                        </a:schemeClr>
                                                      </a:solidFill>
                                                      <a:latin typeface="Cambria Math" panose="02040503050406030204" pitchFamily="18" charset="0"/>
                                                    </a:rPr>
                                                    <m:t>𝑋</m:t>
                                                  </m:r>
                                                </m:e>
                                                <m:sub>
                                                  <m:r>
                                                    <a:rPr lang="en-US" b="0" i="1" smtClean="0">
                                                      <a:solidFill>
                                                        <a:schemeClr val="accent2">
                                                          <a:lumMod val="75000"/>
                                                        </a:schemeClr>
                                                      </a:solidFill>
                                                      <a:latin typeface="Cambria Math" panose="02040503050406030204" pitchFamily="18" charset="0"/>
                                                    </a:rPr>
                                                    <m:t>𝑖</m:t>
                                                  </m:r>
                                                </m:sub>
                                              </m:sSub>
                                            </m:e>
                                          </m:d>
                                        </m:e>
                                      </m:func>
                                    </m:den>
                                  </m:f>
                                </m:e>
                              </m:groupChr>
                            </m:e>
                            <m:lim>
                              <m:r>
                                <m:rPr>
                                  <m:nor/>
                                </m:rPr>
                                <a:rPr lang="en-US" sz="2000" dirty="0">
                                  <a:solidFill>
                                    <a:schemeClr val="accent2">
                                      <a:lumMod val="75000"/>
                                    </a:schemeClr>
                                  </a:solidFill>
                                </a:rPr>
                                <m:t>IPW</m:t>
                              </m:r>
                            </m:lim>
                          </m:limLow>
                          <m:r>
                            <a:rPr lang="en-US" b="0" i="1" smtClean="0">
                              <a:latin typeface="Cambria Math" panose="02040503050406030204" pitchFamily="18" charset="0"/>
                            </a:rPr>
                            <m:t>−</m:t>
                          </m:r>
                          <m:limLow>
                            <m:limLowPr>
                              <m:ctrlPr>
                                <a:rPr lang="en-US" b="0" i="1" smtClean="0">
                                  <a:solidFill>
                                    <a:schemeClr val="tx2"/>
                                  </a:solidFill>
                                  <a:latin typeface="Cambria Math" panose="02040503050406030204" pitchFamily="18" charset="0"/>
                                </a:rPr>
                              </m:ctrlPr>
                            </m:limLowPr>
                            <m:e>
                              <m:groupChr>
                                <m:groupChrPr>
                                  <m:chr m:val="⏟"/>
                                  <m:ctrlPr>
                                    <a:rPr lang="en-US" b="0" i="1" smtClean="0">
                                      <a:solidFill>
                                        <a:schemeClr val="tx2"/>
                                      </a:solidFill>
                                      <a:latin typeface="Cambria Math" panose="02040503050406030204" pitchFamily="18" charset="0"/>
                                    </a:rPr>
                                  </m:ctrlPr>
                                </m:groupChrPr>
                                <m:e>
                                  <m:limLow>
                                    <m:limLowPr>
                                      <m:ctrlPr>
                                        <a:rPr lang="en-US" b="0" i="1" smtClean="0">
                                          <a:solidFill>
                                            <a:schemeClr val="accent1">
                                              <a:lumMod val="75000"/>
                                            </a:schemeClr>
                                          </a:solidFill>
                                          <a:latin typeface="Cambria Math" panose="02040503050406030204" pitchFamily="18" charset="0"/>
                                        </a:rPr>
                                      </m:ctrlPr>
                                    </m:limLowPr>
                                    <m:e>
                                      <m:groupChr>
                                        <m:groupChrPr>
                                          <m:chr m:val="⏟"/>
                                          <m:ctrlPr>
                                            <a:rPr lang="en-US" b="0" i="1" smtClean="0">
                                              <a:solidFill>
                                                <a:schemeClr val="accent1">
                                                  <a:lumMod val="75000"/>
                                                </a:schemeClr>
                                              </a:solidFill>
                                              <a:latin typeface="Cambria Math" panose="02040503050406030204" pitchFamily="18" charset="0"/>
                                            </a:rPr>
                                          </m:ctrlPr>
                                        </m:groupChrPr>
                                        <m:e>
                                          <m:f>
                                            <m:fPr>
                                              <m:ctrlPr>
                                                <a:rPr lang="en-US" b="0" i="1" smtClean="0">
                                                  <a:solidFill>
                                                    <a:schemeClr val="accent1">
                                                      <a:lumMod val="75000"/>
                                                    </a:schemeClr>
                                                  </a:solidFill>
                                                  <a:latin typeface="Cambria Math" panose="02040503050406030204" pitchFamily="18" charset="0"/>
                                                </a:rPr>
                                              </m:ctrlPr>
                                            </m:fPr>
                                            <m:num>
                                              <m:r>
                                                <a:rPr lang="en-US" i="1" smtClean="0">
                                                  <a:solidFill>
                                                    <a:schemeClr val="accent1">
                                                      <a:lumMod val="75000"/>
                                                    </a:schemeClr>
                                                  </a:solidFill>
                                                  <a:latin typeface="Cambria Math" panose="02040503050406030204" pitchFamily="18" charset="0"/>
                                                </a:rPr>
                                                <m:t>𝑓</m:t>
                                              </m:r>
                                              <m:d>
                                                <m:dPr>
                                                  <m:ctrlPr>
                                                    <a:rPr lang="en-US" i="1">
                                                      <a:solidFill>
                                                        <a:schemeClr val="accent1">
                                                          <a:lumMod val="75000"/>
                                                        </a:schemeClr>
                                                      </a:solidFill>
                                                      <a:latin typeface="Cambria Math" panose="02040503050406030204" pitchFamily="18" charset="0"/>
                                                    </a:rPr>
                                                  </m:ctrlPr>
                                                </m:dPr>
                                                <m:e>
                                                  <m:r>
                                                    <a:rPr lang="en-US" i="1">
                                                      <a:solidFill>
                                                        <a:schemeClr val="accent1">
                                                          <a:lumMod val="75000"/>
                                                        </a:schemeClr>
                                                      </a:solidFill>
                                                      <a:latin typeface="Cambria Math" panose="02040503050406030204" pitchFamily="18" charset="0"/>
                                                    </a:rPr>
                                                    <m:t>𝑎</m:t>
                                                  </m:r>
                                                  <m:r>
                                                    <a:rPr lang="en-US" i="1">
                                                      <a:solidFill>
                                                        <a:schemeClr val="accent1">
                                                          <a:lumMod val="75000"/>
                                                        </a:schemeClr>
                                                      </a:solidFill>
                                                      <a:latin typeface="Cambria Math" panose="02040503050406030204" pitchFamily="18" charset="0"/>
                                                    </a:rPr>
                                                    <m:t>,</m:t>
                                                  </m:r>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𝑋</m:t>
                                                      </m:r>
                                                    </m:e>
                                                    <m:sub>
                                                      <m:r>
                                                        <a:rPr lang="en-US" i="1">
                                                          <a:solidFill>
                                                            <a:schemeClr val="accent1">
                                                              <a:lumMod val="75000"/>
                                                            </a:schemeClr>
                                                          </a:solidFill>
                                                          <a:latin typeface="Cambria Math" panose="02040503050406030204" pitchFamily="18" charset="0"/>
                                                        </a:rPr>
                                                        <m:t>𝑖</m:t>
                                                      </m:r>
                                                    </m:sub>
                                                  </m:sSub>
                                                </m:e>
                                              </m:d>
                                            </m:num>
                                            <m:den>
                                              <m:func>
                                                <m:funcPr>
                                                  <m:ctrlPr>
                                                    <a:rPr lang="en-US" b="0" i="1" smtClean="0">
                                                      <a:solidFill>
                                                        <a:schemeClr val="accent1">
                                                          <a:lumMod val="75000"/>
                                                        </a:schemeClr>
                                                      </a:solidFill>
                                                      <a:latin typeface="Cambria Math" panose="02040503050406030204" pitchFamily="18" charset="0"/>
                                                    </a:rPr>
                                                  </m:ctrlPr>
                                                </m:funcPr>
                                                <m:fName>
                                                  <m:r>
                                                    <m:rPr>
                                                      <m:sty m:val="p"/>
                                                    </m:rPr>
                                                    <a:rPr lang="en-US" b="0" i="0" smtClean="0">
                                                      <a:solidFill>
                                                        <a:schemeClr val="accent1">
                                                          <a:lumMod val="75000"/>
                                                        </a:schemeClr>
                                                      </a:solidFill>
                                                      <a:latin typeface="Cambria Math" panose="02040503050406030204" pitchFamily="18" charset="0"/>
                                                    </a:rPr>
                                                    <m:t>Pr</m:t>
                                                  </m:r>
                                                </m:fName>
                                                <m:e>
                                                  <m:d>
                                                    <m:dPr>
                                                      <m:begChr m:val="["/>
                                                      <m:endChr m:val="]"/>
                                                      <m:ctrlPr>
                                                        <a:rPr lang="en-US" b="0" i="1" smtClean="0">
                                                          <a:solidFill>
                                                            <a:schemeClr val="accent1">
                                                              <a:lumMod val="75000"/>
                                                            </a:schemeClr>
                                                          </a:solidFill>
                                                          <a:latin typeface="Cambria Math" panose="02040503050406030204" pitchFamily="18" charset="0"/>
                                                        </a:rPr>
                                                      </m:ctrlPr>
                                                    </m:dPr>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𝐴</m:t>
                                                          </m:r>
                                                        </m:e>
                                                        <m:sub>
                                                          <m:r>
                                                            <a:rPr lang="en-US" b="0" i="1" smtClean="0">
                                                              <a:solidFill>
                                                                <a:schemeClr val="accent1">
                                                                  <a:lumMod val="75000"/>
                                                                </a:schemeClr>
                                                              </a:solidFill>
                                                              <a:latin typeface="Cambria Math" panose="02040503050406030204" pitchFamily="18" charset="0"/>
                                                            </a:rPr>
                                                            <m:t>𝑖</m:t>
                                                          </m:r>
                                                        </m:sub>
                                                      </m:sSub>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𝑎</m:t>
                                                      </m:r>
                                                    </m:e>
                                                    <m:e>
                                                      <m:sSub>
                                                        <m:sSubPr>
                                                          <m:ctrlPr>
                                                            <a:rPr lang="en-US" b="0" i="1" smtClean="0">
                                                              <a:solidFill>
                                                                <a:schemeClr val="accent1">
                                                                  <a:lumMod val="75000"/>
                                                                </a:schemeClr>
                                                              </a:solidFill>
                                                              <a:latin typeface="Cambria Math" panose="02040503050406030204" pitchFamily="18" charset="0"/>
                                                            </a:rPr>
                                                          </m:ctrlPr>
                                                        </m:sSubPr>
                                                        <m:e>
                                                          <m:r>
                                                            <a:rPr lang="en-US" b="0" i="1" smtClean="0">
                                                              <a:solidFill>
                                                                <a:schemeClr val="accent1">
                                                                  <a:lumMod val="75000"/>
                                                                </a:schemeClr>
                                                              </a:solidFill>
                                                              <a:latin typeface="Cambria Math" panose="02040503050406030204" pitchFamily="18" charset="0"/>
                                                            </a:rPr>
                                                            <m:t>𝑋</m:t>
                                                          </m:r>
                                                        </m:e>
                                                        <m:sub>
                                                          <m:r>
                                                            <a:rPr lang="en-US" b="0" i="1" smtClean="0">
                                                              <a:solidFill>
                                                                <a:schemeClr val="accent1">
                                                                  <a:lumMod val="75000"/>
                                                                </a:schemeClr>
                                                              </a:solidFill>
                                                              <a:latin typeface="Cambria Math" panose="02040503050406030204" pitchFamily="18" charset="0"/>
                                                            </a:rPr>
                                                            <m:t>𝑖</m:t>
                                                          </m:r>
                                                        </m:sub>
                                                      </m:sSub>
                                                    </m:e>
                                                  </m:d>
                                                </m:e>
                                              </m:func>
                                            </m:den>
                                          </m:f>
                                        </m:e>
                                      </m:groupChr>
                                    </m:e>
                                    <m:lim>
                                      <m:eqArr>
                                        <m:eqArrPr>
                                          <m:ctrlPr>
                                            <a:rPr lang="en-US" sz="2000" b="0" i="1" dirty="0" smtClean="0">
                                              <a:solidFill>
                                                <a:schemeClr val="accent1">
                                                  <a:lumMod val="75000"/>
                                                </a:schemeClr>
                                              </a:solidFill>
                                              <a:latin typeface="Cambria Math" panose="02040503050406030204" pitchFamily="18" charset="0"/>
                                            </a:rPr>
                                          </m:ctrlPr>
                                        </m:eqArrPr>
                                        <m:e>
                                          <m:r>
                                            <m:rPr>
                                              <m:nor/>
                                            </m:rPr>
                                            <a:rPr lang="en-US" sz="2000" b="0" i="0" dirty="0" smtClean="0">
                                              <a:solidFill>
                                                <a:schemeClr val="accent1">
                                                  <a:lumMod val="75000"/>
                                                </a:schemeClr>
                                              </a:solidFill>
                                            </a:rPr>
                                            <m:t>IPW</m:t>
                                          </m:r>
                                          <m:r>
                                            <m:rPr>
                                              <m:nor/>
                                            </m:rPr>
                                            <a:rPr lang="en-US" sz="2000" b="0" i="0" dirty="0" smtClean="0">
                                              <a:solidFill>
                                                <a:schemeClr val="accent1">
                                                  <a:lumMod val="75000"/>
                                                </a:schemeClr>
                                              </a:solidFill>
                                            </a:rPr>
                                            <m:t> </m:t>
                                          </m:r>
                                          <m:r>
                                            <m:rPr>
                                              <m:nor/>
                                            </m:rPr>
                                            <a:rPr lang="en-US" sz="2000" b="0" i="0" dirty="0" smtClean="0">
                                              <a:solidFill>
                                                <a:schemeClr val="accent1">
                                                  <a:lumMod val="75000"/>
                                                </a:schemeClr>
                                              </a:solidFill>
                                            </a:rPr>
                                            <m:t>predicted</m:t>
                                          </m:r>
                                          <m:r>
                                            <m:rPr>
                                              <m:nor/>
                                            </m:rPr>
                                            <a:rPr lang="en-US" sz="2000" b="0" i="0" dirty="0" smtClean="0">
                                              <a:solidFill>
                                                <a:schemeClr val="accent1">
                                                  <a:lumMod val="75000"/>
                                                </a:schemeClr>
                                              </a:solidFill>
                                            </a:rPr>
                                            <m:t> </m:t>
                                          </m:r>
                                        </m:e>
                                        <m:e>
                                          <m:r>
                                            <m:rPr>
                                              <m:nor/>
                                            </m:rPr>
                                            <a:rPr lang="en-US" sz="2000" b="0" i="0" dirty="0" smtClean="0">
                                              <a:solidFill>
                                                <a:schemeClr val="accent1">
                                                  <a:lumMod val="75000"/>
                                                </a:schemeClr>
                                              </a:solidFill>
                                            </a:rPr>
                                            <m:t>outcome</m:t>
                                          </m:r>
                                        </m:e>
                                      </m:eqArr>
                                    </m:lim>
                                  </m:limLow>
                                  <m:limLow>
                                    <m:limLowPr>
                                      <m:ctrlPr>
                                        <a:rPr lang="en-US" b="0" i="1" smtClean="0">
                                          <a:solidFill>
                                            <a:schemeClr val="accent4">
                                              <a:lumMod val="75000"/>
                                            </a:schemeClr>
                                          </a:solidFill>
                                          <a:latin typeface="Cambria Math" panose="02040503050406030204" pitchFamily="18" charset="0"/>
                                        </a:rPr>
                                      </m:ctrlPr>
                                    </m:limLowPr>
                                    <m:e>
                                      <m:groupChr>
                                        <m:groupChrPr>
                                          <m:chr m:val="⏟"/>
                                          <m:ctrlPr>
                                            <a:rPr lang="en-US" b="0" i="1" smtClean="0">
                                              <a:solidFill>
                                                <a:schemeClr val="accent4">
                                                  <a:lumMod val="75000"/>
                                                </a:schemeClr>
                                              </a:solidFill>
                                              <a:latin typeface="Cambria Math" panose="02040503050406030204" pitchFamily="18" charset="0"/>
                                            </a:rPr>
                                          </m:ctrlPr>
                                        </m:groupChrPr>
                                        <m:e>
                                          <m:d>
                                            <m:dPr>
                                              <m:ctrlPr>
                                                <a:rPr lang="en-US" b="0" i="1" smtClean="0">
                                                  <a:solidFill>
                                                    <a:schemeClr val="accent4">
                                                      <a:lumMod val="75000"/>
                                                    </a:schemeClr>
                                                  </a:solidFill>
                                                  <a:latin typeface="Cambria Math" panose="02040503050406030204" pitchFamily="18" charset="0"/>
                                                </a:rPr>
                                              </m:ctrlPr>
                                            </m:dPr>
                                            <m:e>
                                              <m:r>
                                                <a:rPr lang="en-US" i="1" smtClean="0">
                                                  <a:solidFill>
                                                    <a:schemeClr val="accent4">
                                                      <a:lumMod val="75000"/>
                                                    </a:schemeClr>
                                                  </a:solidFill>
                                                  <a:latin typeface="Cambria Math" panose="02040503050406030204" pitchFamily="18" charset="0"/>
                                                </a:rPr>
                                                <m:t>1</m:t>
                                              </m:r>
                                              <m:r>
                                                <a:rPr lang="en-US" i="1" smtClean="0">
                                                  <a:solidFill>
                                                    <a:schemeClr val="accent4">
                                                      <a:lumMod val="75000"/>
                                                    </a:schemeClr>
                                                  </a:solidFill>
                                                  <a:latin typeface="Cambria Math" panose="02040503050406030204" pitchFamily="18" charset="0"/>
                                                </a:rPr>
                                                <m:t>−</m:t>
                                              </m:r>
                                              <m:func>
                                                <m:funcPr>
                                                  <m:ctrlPr>
                                                    <a:rPr lang="en-US" i="1">
                                                      <a:solidFill>
                                                        <a:schemeClr val="accent4">
                                                          <a:lumMod val="75000"/>
                                                        </a:schemeClr>
                                                      </a:solidFill>
                                                      <a:latin typeface="Cambria Math" panose="02040503050406030204" pitchFamily="18" charset="0"/>
                                                    </a:rPr>
                                                  </m:ctrlPr>
                                                </m:funcPr>
                                                <m:fName>
                                                  <m:r>
                                                    <m:rPr>
                                                      <m:sty m:val="p"/>
                                                    </m:rPr>
                                                    <a:rPr lang="en-US">
                                                      <a:solidFill>
                                                        <a:schemeClr val="accent4">
                                                          <a:lumMod val="75000"/>
                                                        </a:schemeClr>
                                                      </a:solidFill>
                                                      <a:latin typeface="Cambria Math" panose="02040503050406030204" pitchFamily="18" charset="0"/>
                                                    </a:rPr>
                                                    <m:t>Pr</m:t>
                                                  </m:r>
                                                </m:fName>
                                                <m:e>
                                                  <m:d>
                                                    <m:dPr>
                                                      <m:begChr m:val="["/>
                                                      <m:endChr m:val="]"/>
                                                      <m:ctrlPr>
                                                        <a:rPr lang="en-US" i="1">
                                                          <a:solidFill>
                                                            <a:schemeClr val="accent4">
                                                              <a:lumMod val="75000"/>
                                                            </a:schemeClr>
                                                          </a:solidFill>
                                                          <a:latin typeface="Cambria Math" panose="02040503050406030204" pitchFamily="18" charset="0"/>
                                                        </a:rPr>
                                                      </m:ctrlPr>
                                                    </m:dPr>
                                                    <m:e>
                                                      <m:sSub>
                                                        <m:sSubPr>
                                                          <m:ctrlPr>
                                                            <a:rPr lang="en-US" i="1">
                                                              <a:solidFill>
                                                                <a:schemeClr val="accent4">
                                                                  <a:lumMod val="75000"/>
                                                                </a:schemeClr>
                                                              </a:solidFill>
                                                              <a:latin typeface="Cambria Math" panose="02040503050406030204" pitchFamily="18" charset="0"/>
                                                            </a:rPr>
                                                          </m:ctrlPr>
                                                        </m:sSubPr>
                                                        <m:e>
                                                          <m:r>
                                                            <a:rPr lang="en-US" i="1">
                                                              <a:solidFill>
                                                                <a:schemeClr val="accent4">
                                                                  <a:lumMod val="75000"/>
                                                                </a:schemeClr>
                                                              </a:solidFill>
                                                              <a:latin typeface="Cambria Math" panose="02040503050406030204" pitchFamily="18" charset="0"/>
                                                            </a:rPr>
                                                            <m:t>𝐴</m:t>
                                                          </m:r>
                                                        </m:e>
                                                        <m:sub>
                                                          <m:r>
                                                            <a:rPr lang="en-US" i="1">
                                                              <a:solidFill>
                                                                <a:schemeClr val="accent4">
                                                                  <a:lumMod val="75000"/>
                                                                </a:schemeClr>
                                                              </a:solidFill>
                                                              <a:latin typeface="Cambria Math" panose="02040503050406030204" pitchFamily="18" charset="0"/>
                                                            </a:rPr>
                                                            <m:t>𝑖</m:t>
                                                          </m:r>
                                                        </m:sub>
                                                      </m:sSub>
                                                      <m:r>
                                                        <a:rPr lang="en-US" i="1">
                                                          <a:solidFill>
                                                            <a:schemeClr val="accent4">
                                                              <a:lumMod val="75000"/>
                                                            </a:schemeClr>
                                                          </a:solidFill>
                                                          <a:latin typeface="Cambria Math" panose="02040503050406030204" pitchFamily="18" charset="0"/>
                                                        </a:rPr>
                                                        <m:t>=</m:t>
                                                      </m:r>
                                                      <m:r>
                                                        <a:rPr lang="en-US" i="1">
                                                          <a:solidFill>
                                                            <a:schemeClr val="accent4">
                                                              <a:lumMod val="75000"/>
                                                            </a:schemeClr>
                                                          </a:solidFill>
                                                          <a:latin typeface="Cambria Math" panose="02040503050406030204" pitchFamily="18" charset="0"/>
                                                        </a:rPr>
                                                        <m:t>𝑎</m:t>
                                                      </m:r>
                                                    </m:e>
                                                    <m:e>
                                                      <m:sSub>
                                                        <m:sSubPr>
                                                          <m:ctrlPr>
                                                            <a:rPr lang="en-US" i="1">
                                                              <a:solidFill>
                                                                <a:schemeClr val="accent4">
                                                                  <a:lumMod val="75000"/>
                                                                </a:schemeClr>
                                                              </a:solidFill>
                                                              <a:latin typeface="Cambria Math" panose="02040503050406030204" pitchFamily="18" charset="0"/>
                                                            </a:rPr>
                                                          </m:ctrlPr>
                                                        </m:sSubPr>
                                                        <m:e>
                                                          <m:r>
                                                            <a:rPr lang="en-US" i="1">
                                                              <a:solidFill>
                                                                <a:schemeClr val="accent4">
                                                                  <a:lumMod val="75000"/>
                                                                </a:schemeClr>
                                                              </a:solidFill>
                                                              <a:latin typeface="Cambria Math" panose="02040503050406030204" pitchFamily="18" charset="0"/>
                                                            </a:rPr>
                                                            <m:t>𝑋</m:t>
                                                          </m:r>
                                                        </m:e>
                                                        <m:sub>
                                                          <m:r>
                                                            <a:rPr lang="en-US" i="1">
                                                              <a:solidFill>
                                                                <a:schemeClr val="accent4">
                                                                  <a:lumMod val="75000"/>
                                                                </a:schemeClr>
                                                              </a:solidFill>
                                                              <a:latin typeface="Cambria Math" panose="02040503050406030204" pitchFamily="18" charset="0"/>
                                                            </a:rPr>
                                                            <m:t>𝑖</m:t>
                                                          </m:r>
                                                        </m:sub>
                                                      </m:sSub>
                                                    </m:e>
                                                  </m:d>
                                                </m:e>
                                              </m:func>
                                            </m:e>
                                          </m:d>
                                        </m:e>
                                      </m:groupChr>
                                    </m:e>
                                    <m:lim>
                                      <m:r>
                                        <m:rPr>
                                          <m:nor/>
                                        </m:rPr>
                                        <a:rPr lang="en-US" sz="2000" b="0" i="0" dirty="0" smtClean="0">
                                          <a:solidFill>
                                            <a:schemeClr val="accent4">
                                              <a:lumMod val="75000"/>
                                            </a:schemeClr>
                                          </a:solidFill>
                                        </a:rPr>
                                        <m:t>surprisal</m:t>
                                      </m:r>
                                      <m:r>
                                        <m:rPr>
                                          <m:nor/>
                                        </m:rPr>
                                        <a:rPr lang="en-US" sz="2000" b="0" i="0" dirty="0" smtClean="0">
                                          <a:solidFill>
                                            <a:schemeClr val="accent4">
                                              <a:lumMod val="75000"/>
                                            </a:schemeClr>
                                          </a:solidFill>
                                        </a:rPr>
                                        <m:t> </m:t>
                                      </m:r>
                                      <m:r>
                                        <m:rPr>
                                          <m:nor/>
                                        </m:rPr>
                                        <a:rPr lang="en-US" sz="2000" b="0" i="0" dirty="0" smtClean="0">
                                          <a:solidFill>
                                            <a:schemeClr val="accent4">
                                              <a:lumMod val="75000"/>
                                            </a:schemeClr>
                                          </a:solidFill>
                                        </a:rPr>
                                        <m:t>weighting</m:t>
                                      </m:r>
                                    </m:lim>
                                  </m:limLow>
                                </m:e>
                              </m:groupChr>
                            </m:e>
                            <m:lim>
                              <m:r>
                                <m:rPr>
                                  <m:nor/>
                                </m:rPr>
                                <a:rPr lang="en-US" sz="2000" dirty="0">
                                  <a:solidFill>
                                    <a:schemeClr val="tx2"/>
                                  </a:solidFill>
                                </a:rPr>
                                <m:t>Augmentation</m:t>
                              </m:r>
                              <m:r>
                                <m:rPr>
                                  <m:nor/>
                                </m:rPr>
                                <a:rPr lang="en-US" sz="2000" dirty="0">
                                  <a:solidFill>
                                    <a:schemeClr val="tx2"/>
                                  </a:solidFill>
                                </a:rPr>
                                <m:t> </m:t>
                              </m:r>
                            </m:lim>
                          </m:limLow>
                        </m:e>
                      </m:nary>
                    </m:oMath>
                  </m:oMathPara>
                </a14:m>
                <a:endParaRPr lang="en-US" sz="20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e>
                        <m:sup>
                          <m:r>
                            <a:rPr lang="en-US" b="0" i="1" dirty="0" smtClean="0">
                              <a:latin typeface="Cambria Math" panose="02040503050406030204" pitchFamily="18" charset="0"/>
                            </a:rPr>
                            <m:t>1</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p>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1</m:t>
                          </m:r>
                        </m:sup>
                      </m:sSup>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0</m:t>
                          </m:r>
                          <m:r>
                            <a:rPr lang="en-US" b="0" i="1" dirty="0" smtClean="0">
                              <a:latin typeface="Cambria Math" panose="02040503050406030204" pitchFamily="18" charset="0"/>
                            </a:rPr>
                            <m:t>,</m:t>
                          </m:r>
                          <m:r>
                            <a:rPr lang="en-US" b="0" i="1" dirty="0" smtClean="0">
                              <a:latin typeface="Cambria Math" panose="02040503050406030204" pitchFamily="18" charset="0"/>
                            </a:rPr>
                            <m:t>𝑋</m:t>
                          </m:r>
                        </m:e>
                      </m:d>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p>
                          <m:r>
                            <a:rPr lang="en-US" b="0" i="1" smtClean="0">
                              <a:latin typeface="Cambria Math" panose="02040503050406030204" pitchFamily="18" charset="0"/>
                            </a:rPr>
                            <m:t>0</m:t>
                          </m:r>
                        </m:sup>
                      </m:sSup>
                      <m:r>
                        <a:rPr lang="en-US" i="1" dirty="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𝑋</m:t>
                          </m:r>
                        </m:e>
                      </m:d>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dirty="0">
                                  <a:latin typeface="Cambria Math" panose="02040503050406030204" pitchFamily="18" charset="0"/>
                                </a:rPr>
                              </m:ctrlPr>
                            </m:accPr>
                            <m:e>
                              <m:r>
                                <a:rPr lang="en-US" i="1" dirty="0">
                                  <a:latin typeface="Cambria Math" panose="02040503050406030204" pitchFamily="18" charset="0"/>
                                </a:rPr>
                                <m:t>𝑌</m:t>
                              </m:r>
                            </m:e>
                          </m:acc>
                        </m:e>
                        <m:sup>
                          <m:r>
                            <a:rPr lang="en-US" i="1" dirty="0">
                              <a:latin typeface="Cambria Math" panose="02040503050406030204" pitchFamily="18" charset="0"/>
                            </a:rPr>
                            <m:t>𝐴</m:t>
                          </m:r>
                          <m:r>
                            <a:rPr lang="en-US" i="1" dirty="0">
                              <a:latin typeface="Cambria Math" panose="02040503050406030204" pitchFamily="18" charset="0"/>
                            </a:rPr>
                            <m:t>=</m:t>
                          </m:r>
                          <m:r>
                            <a:rPr lang="en-US" i="1" dirty="0">
                              <a:latin typeface="Cambria Math" panose="02040503050406030204" pitchFamily="18" charset="0"/>
                            </a:rPr>
                            <m:t>0</m:t>
                          </m:r>
                        </m:sup>
                      </m:sSup>
                    </m:oMath>
                  </m:oMathPara>
                </a14:m>
                <a:endParaRPr lang="en-US" dirty="0"/>
              </a:p>
              <a:p>
                <a:r>
                  <a:rPr lang="en-US" dirty="0"/>
                  <a:t>Surprisal weighting = Good treatment prediction </a:t>
                </a:r>
                <a:r>
                  <a:rPr lang="en-US" dirty="0">
                    <a:sym typeface="Wingdings" panose="05000000000000000000" pitchFamily="2" charset="2"/>
                  </a:rPr>
                  <a:t> less surprise </a:t>
                </a:r>
                <a14:m>
                  <m:oMath xmlns:m="http://schemas.openxmlformats.org/officeDocument/2006/math">
                    <m:r>
                      <a:rPr lang="en-US" b="0" i="1" smtClean="0">
                        <a:latin typeface="Cambria Math" panose="02040503050406030204" pitchFamily="18" charset="0"/>
                        <a:sym typeface="Wingdings" panose="05000000000000000000" pitchFamily="2" charset="2"/>
                      </a:rPr>
                      <m:t>𝑖</m:t>
                    </m:r>
                  </m:oMath>
                </a14:m>
                <a:r>
                  <a:rPr lang="en-US" dirty="0">
                    <a:sym typeface="Wingdings" panose="05000000000000000000" pitchFamily="2" charset="2"/>
                  </a:rPr>
                  <a:t> is in its group  smaller outcome-model correction</a:t>
                </a:r>
                <a:endParaRPr lang="en-US" dirty="0"/>
              </a:p>
              <a:p>
                <a:r>
                  <a:rPr lang="en-US" dirty="0"/>
                  <a:t>Can only estimate average effect</a:t>
                </a:r>
              </a:p>
            </p:txBody>
          </p:sp>
        </mc:Choice>
        <mc:Fallback xmlns="">
          <p:sp>
            <p:nvSpPr>
              <p:cNvPr id="3" name="Content Placeholder 2">
                <a:extLst>
                  <a:ext uri="{FF2B5EF4-FFF2-40B4-BE49-F238E27FC236}">
                    <a16:creationId xmlns:a16="http://schemas.microsoft.com/office/drawing/2014/main" id="{F32370F2-DFC2-4180-846A-BBEE17BDA83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816" b="-1453"/>
                </a:stretch>
              </a:blipFill>
            </p:spPr>
            <p:txBody>
              <a:bodyPr/>
              <a:lstStyle/>
              <a:p>
                <a:r>
                  <a:rPr lang="en-US">
                    <a:noFill/>
                  </a:rPr>
                  <a:t> </a:t>
                </a:r>
              </a:p>
            </p:txBody>
          </p:sp>
        </mc:Fallback>
      </mc:AlternateContent>
    </p:spTree>
    <p:extLst>
      <p:ext uri="{BB962C8B-B14F-4D97-AF65-F5344CB8AC3E}">
        <p14:creationId xmlns:p14="http://schemas.microsoft.com/office/powerpoint/2010/main" val="2354659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4BFF-4175-4296-B805-CC57B2CB9434}"/>
              </a:ext>
            </a:extLst>
          </p:cNvPr>
          <p:cNvSpPr>
            <a:spLocks noGrp="1"/>
          </p:cNvSpPr>
          <p:nvPr>
            <p:ph type="title"/>
          </p:nvPr>
        </p:nvSpPr>
        <p:spPr/>
        <p:txBody>
          <a:bodyPr/>
          <a:lstStyle/>
          <a:p>
            <a:r>
              <a:rPr lang="en-US" dirty="0"/>
              <a:t>Causal Inference assumptions</a:t>
            </a:r>
          </a:p>
        </p:txBody>
      </p:sp>
      <p:sp>
        <p:nvSpPr>
          <p:cNvPr id="3" name="Content Placeholder 2">
            <a:extLst>
              <a:ext uri="{FF2B5EF4-FFF2-40B4-BE49-F238E27FC236}">
                <a16:creationId xmlns:a16="http://schemas.microsoft.com/office/drawing/2014/main" id="{B49E084B-1D10-4CD8-9EFE-02551B9D1CD9}"/>
              </a:ext>
            </a:extLst>
          </p:cNvPr>
          <p:cNvSpPr>
            <a:spLocks noGrp="1"/>
          </p:cNvSpPr>
          <p:nvPr>
            <p:ph idx="1"/>
          </p:nvPr>
        </p:nvSpPr>
        <p:spPr/>
        <p:txBody>
          <a:bodyPr/>
          <a:lstStyle/>
          <a:p>
            <a:pPr marL="0" indent="0">
              <a:buNone/>
            </a:pPr>
            <a:r>
              <a:rPr lang="en-US" dirty="0"/>
              <a:t>To make the leap between hypothetical to measurable quantities</a:t>
            </a:r>
          </a:p>
          <a:p>
            <a:r>
              <a:rPr lang="en-US" b="1" dirty="0"/>
              <a:t>Consistency</a:t>
            </a:r>
            <a:br>
              <a:rPr lang="en-US" dirty="0"/>
            </a:br>
            <a:r>
              <a:rPr lang="en-US" dirty="0"/>
              <a:t>well defined interventions</a:t>
            </a:r>
          </a:p>
          <a:p>
            <a:pPr lvl="1"/>
            <a:r>
              <a:rPr lang="en-US" dirty="0"/>
              <a:t>To be able to translate from the hypothetical world to the real world</a:t>
            </a:r>
          </a:p>
          <a:p>
            <a:r>
              <a:rPr lang="en-US" b="1" dirty="0"/>
              <a:t>Exchangeability</a:t>
            </a:r>
            <a:br>
              <a:rPr lang="en-US" dirty="0"/>
            </a:br>
            <a:r>
              <a:rPr lang="en-US" dirty="0"/>
              <a:t>No unmeasured confounding (causal sufficiency)</a:t>
            </a:r>
          </a:p>
          <a:p>
            <a:pPr lvl="1"/>
            <a:r>
              <a:rPr lang="en-US" dirty="0"/>
              <a:t>Disentangle spurious correlations from causal contributions</a:t>
            </a:r>
          </a:p>
          <a:p>
            <a:r>
              <a:rPr lang="en-US" b="1" dirty="0"/>
              <a:t>Positivity</a:t>
            </a:r>
            <a:br>
              <a:rPr lang="en-US" dirty="0"/>
            </a:br>
            <a:r>
              <a:rPr lang="en-US" dirty="0"/>
              <a:t>Everyone have </a:t>
            </a:r>
            <a:r>
              <a:rPr lang="en-US" i="1" dirty="0"/>
              <a:t>some</a:t>
            </a:r>
            <a:r>
              <a:rPr lang="en-US" dirty="0"/>
              <a:t> chance to be in both treatment groups</a:t>
            </a:r>
          </a:p>
        </p:txBody>
      </p:sp>
      <p:sp>
        <p:nvSpPr>
          <p:cNvPr id="4" name="TextBox 3">
            <a:extLst>
              <a:ext uri="{FF2B5EF4-FFF2-40B4-BE49-F238E27FC236}">
                <a16:creationId xmlns:a16="http://schemas.microsoft.com/office/drawing/2014/main" id="{B01604BC-A202-41D3-BE5F-B7D24FF90687}"/>
              </a:ext>
            </a:extLst>
          </p:cNvPr>
          <p:cNvSpPr txBox="1"/>
          <p:nvPr/>
        </p:nvSpPr>
        <p:spPr>
          <a:xfrm>
            <a:off x="6667590" y="2478938"/>
            <a:ext cx="5524410" cy="400110"/>
          </a:xfrm>
          <a:prstGeom prst="rect">
            <a:avLst/>
          </a:prstGeom>
          <a:noFill/>
        </p:spPr>
        <p:txBody>
          <a:bodyPr wrap="square" rtlCol="0">
            <a:spAutoFit/>
          </a:bodyPr>
          <a:lstStyle/>
          <a:p>
            <a:pPr algn="r"/>
            <a:r>
              <a:rPr lang="en-US" sz="2000" dirty="0">
                <a:solidFill>
                  <a:srgbClr val="DE4C49"/>
                </a:solidFill>
              </a:rPr>
              <a:t>“half the potential outcomes table is already full”</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096BA1-5406-4C4E-A669-37AE70A21FF4}"/>
                  </a:ext>
                </a:extLst>
              </p:cNvPr>
              <p:cNvSpPr txBox="1"/>
              <p:nvPr/>
            </p:nvSpPr>
            <p:spPr>
              <a:xfrm>
                <a:off x="6667590" y="3778898"/>
                <a:ext cx="5524410" cy="400110"/>
              </a:xfrm>
              <a:prstGeom prst="rect">
                <a:avLst/>
              </a:prstGeom>
              <a:noFill/>
            </p:spPr>
            <p:txBody>
              <a:bodyPr wrap="square" rtlCol="0">
                <a:spAutoFit/>
              </a:bodyPr>
              <a:lstStyle/>
              <a:p>
                <a:pPr algn="r"/>
                <a:r>
                  <a:rPr lang="en-US" sz="2000" dirty="0">
                    <a:solidFill>
                      <a:srgbClr val="DE4C49"/>
                    </a:solidFill>
                  </a:rPr>
                  <a:t>“Specific choice of </a:t>
                </a:r>
                <a14:m>
                  <m:oMath xmlns:m="http://schemas.openxmlformats.org/officeDocument/2006/math">
                    <m:r>
                      <a:rPr lang="en-US" sz="2000" b="0" i="1" smtClean="0">
                        <a:solidFill>
                          <a:srgbClr val="DE4C49"/>
                        </a:solidFill>
                        <a:latin typeface="Cambria Math" panose="02040503050406030204" pitchFamily="18" charset="0"/>
                      </a:rPr>
                      <m:t>𝑋</m:t>
                    </m:r>
                  </m:oMath>
                </a14:m>
                <a:r>
                  <a:rPr lang="en-US" sz="2000" dirty="0">
                    <a:solidFill>
                      <a:srgbClr val="DE4C49"/>
                    </a:solidFill>
                  </a:rPr>
                  <a:t>”</a:t>
                </a:r>
              </a:p>
            </p:txBody>
          </p:sp>
        </mc:Choice>
        <mc:Fallback xmlns="">
          <p:sp>
            <p:nvSpPr>
              <p:cNvPr id="5" name="TextBox 4">
                <a:extLst>
                  <a:ext uri="{FF2B5EF4-FFF2-40B4-BE49-F238E27FC236}">
                    <a16:creationId xmlns:a16="http://schemas.microsoft.com/office/drawing/2014/main" id="{90096BA1-5406-4C4E-A669-37AE70A21FF4}"/>
                  </a:ext>
                </a:extLst>
              </p:cNvPr>
              <p:cNvSpPr txBox="1">
                <a:spLocks noRot="1" noChangeAspect="1" noMove="1" noResize="1" noEditPoints="1" noAdjustHandles="1" noChangeArrowheads="1" noChangeShapeType="1" noTextEdit="1"/>
              </p:cNvSpPr>
              <p:nvPr/>
            </p:nvSpPr>
            <p:spPr>
              <a:xfrm>
                <a:off x="6667590" y="3778898"/>
                <a:ext cx="5524410" cy="400110"/>
              </a:xfrm>
              <a:prstGeom prst="rect">
                <a:avLst/>
              </a:prstGeom>
              <a:blipFill>
                <a:blip r:embed="rId3"/>
                <a:stretch>
                  <a:fillRect t="-9091" r="-1104" b="-257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CCC2627-8E74-428B-8CCF-ABC0D3D8B6E3}"/>
              </a:ext>
            </a:extLst>
          </p:cNvPr>
          <p:cNvSpPr txBox="1"/>
          <p:nvPr/>
        </p:nvSpPr>
        <p:spPr>
          <a:xfrm>
            <a:off x="6667590" y="5078858"/>
            <a:ext cx="5524410" cy="400110"/>
          </a:xfrm>
          <a:prstGeom prst="rect">
            <a:avLst/>
          </a:prstGeom>
          <a:noFill/>
        </p:spPr>
        <p:txBody>
          <a:bodyPr wrap="square" rtlCol="0">
            <a:spAutoFit/>
          </a:bodyPr>
          <a:lstStyle/>
          <a:p>
            <a:pPr algn="r"/>
            <a:r>
              <a:rPr lang="en-US" sz="2000" dirty="0">
                <a:solidFill>
                  <a:srgbClr val="DE4C49"/>
                </a:solidFill>
              </a:rPr>
              <a:t>“IPW breaks if there are </a:t>
            </a:r>
            <a:r>
              <a:rPr lang="en-US" sz="2000" i="1" dirty="0">
                <a:solidFill>
                  <a:srgbClr val="DE4C49"/>
                </a:solidFill>
              </a:rPr>
              <a:t>zero</a:t>
            </a:r>
            <a:r>
              <a:rPr lang="en-US" sz="2000" dirty="0">
                <a:solidFill>
                  <a:srgbClr val="DE4C49"/>
                </a:solidFill>
              </a:rPr>
              <a:t> data points”</a:t>
            </a:r>
          </a:p>
        </p:txBody>
      </p:sp>
    </p:spTree>
    <p:extLst>
      <p:ext uri="{BB962C8B-B14F-4D97-AF65-F5344CB8AC3E}">
        <p14:creationId xmlns:p14="http://schemas.microsoft.com/office/powerpoint/2010/main" val="387405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354A-CF6B-4EAA-BB83-B34B4F73F6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488747-CB4C-48C2-AA80-9E1DF9AB4F03}"/>
              </a:ext>
            </a:extLst>
          </p:cNvPr>
          <p:cNvSpPr>
            <a:spLocks noGrp="1"/>
          </p:cNvSpPr>
          <p:nvPr>
            <p:ph idx="1"/>
          </p:nvPr>
        </p:nvSpPr>
        <p:spPr>
          <a:xfrm>
            <a:off x="322930" y="1253331"/>
            <a:ext cx="11567160" cy="4351338"/>
          </a:xfrm>
        </p:spPr>
        <p:txBody>
          <a:bodyPr anchor="ctr">
            <a:normAutofit/>
          </a:bodyPr>
          <a:lstStyle/>
          <a:p>
            <a:pPr marL="0" indent="0" algn="ctr">
              <a:buNone/>
            </a:pPr>
            <a:r>
              <a:rPr lang="en-US" sz="6600" dirty="0"/>
              <a:t>Causation = Correlation + Logic</a:t>
            </a:r>
          </a:p>
        </p:txBody>
      </p:sp>
    </p:spTree>
    <p:extLst>
      <p:ext uri="{BB962C8B-B14F-4D97-AF65-F5344CB8AC3E}">
        <p14:creationId xmlns:p14="http://schemas.microsoft.com/office/powerpoint/2010/main" val="1937774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9355-BA97-42BE-BDEA-8949782A8952}"/>
              </a:ext>
            </a:extLst>
          </p:cNvPr>
          <p:cNvSpPr>
            <a:spLocks noGrp="1"/>
          </p:cNvSpPr>
          <p:nvPr>
            <p:ph type="title"/>
          </p:nvPr>
        </p:nvSpPr>
        <p:spPr/>
        <p:txBody>
          <a:bodyPr/>
          <a:lstStyle/>
          <a:p>
            <a:r>
              <a:rPr lang="en-US" dirty="0"/>
              <a:t>Causal Inference by counterfactual prediction</a:t>
            </a:r>
          </a:p>
        </p:txBody>
      </p:sp>
      <p:sp>
        <p:nvSpPr>
          <p:cNvPr id="3" name="Content Placeholder 2">
            <a:extLst>
              <a:ext uri="{FF2B5EF4-FFF2-40B4-BE49-F238E27FC236}">
                <a16:creationId xmlns:a16="http://schemas.microsoft.com/office/drawing/2014/main" id="{7EFCB917-E601-4AF8-8365-211E89116D3C}"/>
              </a:ext>
            </a:extLst>
          </p:cNvPr>
          <p:cNvSpPr>
            <a:spLocks noGrp="1"/>
          </p:cNvSpPr>
          <p:nvPr>
            <p:ph idx="1"/>
          </p:nvPr>
        </p:nvSpPr>
        <p:spPr/>
        <p:txBody>
          <a:bodyPr/>
          <a:lstStyle/>
          <a:p>
            <a:endParaRPr lang="en-US" dirty="0"/>
          </a:p>
          <a:p>
            <a:r>
              <a:rPr lang="en-US" dirty="0"/>
              <a:t>Conceptually, to quantify the </a:t>
            </a:r>
            <a:r>
              <a:rPr lang="en-US" i="1" dirty="0"/>
              <a:t>causal</a:t>
            </a:r>
            <a:r>
              <a:rPr lang="en-US" dirty="0"/>
              <a:t> effect:</a:t>
            </a:r>
          </a:p>
          <a:p>
            <a:pPr marL="0" indent="0" algn="ctr">
              <a:spcBef>
                <a:spcPts val="2400"/>
              </a:spcBef>
              <a:buNone/>
            </a:pPr>
            <a:r>
              <a:rPr lang="en-US" dirty="0"/>
              <a:t>Compare </a:t>
            </a:r>
          </a:p>
          <a:p>
            <a:pPr marL="0" indent="0" algn="ctr">
              <a:buNone/>
            </a:pPr>
            <a:r>
              <a:rPr lang="en-US" dirty="0"/>
              <a:t>what would have happened if </a:t>
            </a:r>
            <a:r>
              <a:rPr lang="en-US" dirty="0">
                <a:solidFill>
                  <a:schemeClr val="accent1"/>
                </a:solidFill>
              </a:rPr>
              <a:t>we did something </a:t>
            </a:r>
          </a:p>
          <a:p>
            <a:pPr marL="0" indent="0" algn="ctr">
              <a:buNone/>
            </a:pPr>
            <a:r>
              <a:rPr lang="en-US" dirty="0"/>
              <a:t>to </a:t>
            </a:r>
          </a:p>
          <a:p>
            <a:pPr marL="0" indent="0" algn="ctr">
              <a:buNone/>
            </a:pPr>
            <a:r>
              <a:rPr lang="en-US" dirty="0"/>
              <a:t>what would have happened if </a:t>
            </a:r>
            <a:r>
              <a:rPr lang="en-US" dirty="0">
                <a:solidFill>
                  <a:schemeClr val="accent2"/>
                </a:solidFill>
              </a:rPr>
              <a:t>we did nothing</a:t>
            </a:r>
          </a:p>
          <a:p>
            <a:pPr marL="0" indent="0">
              <a:buNone/>
            </a:pPr>
            <a:endParaRPr lang="en-US" dirty="0"/>
          </a:p>
        </p:txBody>
      </p:sp>
    </p:spTree>
    <p:extLst>
      <p:ext uri="{BB962C8B-B14F-4D97-AF65-F5344CB8AC3E}">
        <p14:creationId xmlns:p14="http://schemas.microsoft.com/office/powerpoint/2010/main" val="285227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0D89-F421-4B23-B84E-2A2E01CD377C}"/>
              </a:ext>
            </a:extLst>
          </p:cNvPr>
          <p:cNvSpPr>
            <a:spLocks noGrp="1"/>
          </p:cNvSpPr>
          <p:nvPr>
            <p:ph type="title"/>
          </p:nvPr>
        </p:nvSpPr>
        <p:spPr/>
        <p:txBody>
          <a:bodyPr/>
          <a:lstStyle/>
          <a:p>
            <a:r>
              <a:rPr lang="en-US" dirty="0"/>
              <a:t>Causal Inference by counterfactual prediction</a:t>
            </a:r>
          </a:p>
        </p:txBody>
      </p:sp>
      <p:sp>
        <p:nvSpPr>
          <p:cNvPr id="3" name="Content Placeholder 2">
            <a:extLst>
              <a:ext uri="{FF2B5EF4-FFF2-40B4-BE49-F238E27FC236}">
                <a16:creationId xmlns:a16="http://schemas.microsoft.com/office/drawing/2014/main" id="{38E9110B-629C-4DDD-A6F0-7401DF1E5B1E}"/>
              </a:ext>
            </a:extLst>
          </p:cNvPr>
          <p:cNvSpPr>
            <a:spLocks noGrp="1"/>
          </p:cNvSpPr>
          <p:nvPr>
            <p:ph idx="1"/>
          </p:nvPr>
        </p:nvSpPr>
        <p:spPr/>
        <p:txBody>
          <a:bodyPr/>
          <a:lstStyle/>
          <a:p>
            <a:pPr marL="0" indent="0">
              <a:buNone/>
            </a:pPr>
            <a:r>
              <a:rPr lang="en-US" dirty="0"/>
              <a:t>Ideally,</a:t>
            </a:r>
          </a:p>
          <a:p>
            <a:r>
              <a:rPr lang="en-US" dirty="0"/>
              <a:t>The Multiverse!</a:t>
            </a:r>
          </a:p>
          <a:p>
            <a:pPr lvl="1"/>
            <a:r>
              <a:rPr lang="en-US" dirty="0"/>
              <a:t>Universe splits just before intervention is administrated</a:t>
            </a:r>
          </a:p>
        </p:txBody>
      </p:sp>
      <p:pic>
        <p:nvPicPr>
          <p:cNvPr id="6" name="Graphic 5" descr="Earth globe Africa and Europe">
            <a:extLst>
              <a:ext uri="{FF2B5EF4-FFF2-40B4-BE49-F238E27FC236}">
                <a16:creationId xmlns:a16="http://schemas.microsoft.com/office/drawing/2014/main" id="{02937F4D-C0E1-429C-A717-1C9B7CC066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6042" y="3429000"/>
            <a:ext cx="1619915" cy="1619915"/>
          </a:xfrm>
          <a:prstGeom prst="rect">
            <a:avLst/>
          </a:prstGeom>
        </p:spPr>
      </p:pic>
    </p:spTree>
    <p:extLst>
      <p:ext uri="{BB962C8B-B14F-4D97-AF65-F5344CB8AC3E}">
        <p14:creationId xmlns:p14="http://schemas.microsoft.com/office/powerpoint/2010/main" val="198818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0D89-F421-4B23-B84E-2A2E01CD377C}"/>
              </a:ext>
            </a:extLst>
          </p:cNvPr>
          <p:cNvSpPr>
            <a:spLocks noGrp="1"/>
          </p:cNvSpPr>
          <p:nvPr>
            <p:ph type="title"/>
          </p:nvPr>
        </p:nvSpPr>
        <p:spPr/>
        <p:txBody>
          <a:bodyPr/>
          <a:lstStyle/>
          <a:p>
            <a:r>
              <a:rPr lang="en-US" dirty="0"/>
              <a:t>Causal Inference by counterfactual prediction</a:t>
            </a:r>
          </a:p>
        </p:txBody>
      </p:sp>
      <p:sp>
        <p:nvSpPr>
          <p:cNvPr id="3" name="Content Placeholder 2">
            <a:extLst>
              <a:ext uri="{FF2B5EF4-FFF2-40B4-BE49-F238E27FC236}">
                <a16:creationId xmlns:a16="http://schemas.microsoft.com/office/drawing/2014/main" id="{38E9110B-629C-4DDD-A6F0-7401DF1E5B1E}"/>
              </a:ext>
            </a:extLst>
          </p:cNvPr>
          <p:cNvSpPr>
            <a:spLocks noGrp="1"/>
          </p:cNvSpPr>
          <p:nvPr>
            <p:ph idx="1"/>
          </p:nvPr>
        </p:nvSpPr>
        <p:spPr>
          <a:xfrm>
            <a:off x="838200" y="1825625"/>
            <a:ext cx="10515600" cy="4667250"/>
          </a:xfrm>
        </p:spPr>
        <p:txBody>
          <a:bodyPr>
            <a:normAutofit/>
          </a:bodyPr>
          <a:lstStyle/>
          <a:p>
            <a:pPr marL="0" indent="0">
              <a:buNone/>
            </a:pPr>
            <a:r>
              <a:rPr lang="en-US" dirty="0"/>
              <a:t>Ideally,</a:t>
            </a:r>
          </a:p>
          <a:p>
            <a:r>
              <a:rPr lang="en-US" dirty="0"/>
              <a:t>The Multiverse!</a:t>
            </a:r>
          </a:p>
          <a:p>
            <a:pPr lvl="1"/>
            <a:r>
              <a:rPr lang="en-US" dirty="0"/>
              <a:t>Universe splits just before intervention is administrated</a:t>
            </a:r>
          </a:p>
          <a:p>
            <a:pPr lvl="1"/>
            <a:endParaRPr lang="en-US" dirty="0"/>
          </a:p>
          <a:p>
            <a:pPr lvl="1"/>
            <a:endParaRPr lang="en-US" dirty="0"/>
          </a:p>
          <a:p>
            <a:pPr lvl="1"/>
            <a:endParaRPr lang="en-US" dirty="0"/>
          </a:p>
          <a:p>
            <a:pPr lvl="1"/>
            <a:endParaRPr lang="en-US" dirty="0"/>
          </a:p>
          <a:p>
            <a:pPr marL="457200" lvl="1" indent="0">
              <a:buNone/>
            </a:pPr>
            <a:endParaRPr lang="en-US" dirty="0"/>
          </a:p>
          <a:p>
            <a:pPr lvl="1"/>
            <a:r>
              <a:rPr lang="en-US" dirty="0"/>
              <a:t>The rest is identical</a:t>
            </a:r>
          </a:p>
          <a:p>
            <a:pPr lvl="1"/>
            <a:endParaRPr lang="en-US" dirty="0"/>
          </a:p>
          <a:p>
            <a:pPr lvl="1"/>
            <a:r>
              <a:rPr lang="en-US" dirty="0"/>
              <a:t>“Effect” is then the contrast between two worlds:</a:t>
            </a:r>
          </a:p>
        </p:txBody>
      </p:sp>
      <p:pic>
        <p:nvPicPr>
          <p:cNvPr id="6" name="Graphic 5" descr="Earth globe Africa and Europe">
            <a:extLst>
              <a:ext uri="{FF2B5EF4-FFF2-40B4-BE49-F238E27FC236}">
                <a16:creationId xmlns:a16="http://schemas.microsoft.com/office/drawing/2014/main" id="{02937F4D-C0E1-429C-A717-1C9B7CC066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76085" y="3429001"/>
            <a:ext cx="1619915" cy="1619915"/>
          </a:xfrm>
          <a:prstGeom prst="rect">
            <a:avLst/>
          </a:prstGeom>
        </p:spPr>
      </p:pic>
      <p:pic>
        <p:nvPicPr>
          <p:cNvPr id="5" name="Graphic 4" descr="Earth globe Africa and Europe">
            <a:extLst>
              <a:ext uri="{FF2B5EF4-FFF2-40B4-BE49-F238E27FC236}">
                <a16:creationId xmlns:a16="http://schemas.microsoft.com/office/drawing/2014/main" id="{B1F7574C-4A46-436F-9083-3D1E8F4F049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96000" y="3429000"/>
            <a:ext cx="1619915" cy="1619915"/>
          </a:xfrm>
          <a:prstGeom prst="rect">
            <a:avLst/>
          </a:prstGeom>
        </p:spPr>
      </p:pic>
      <p:pic>
        <p:nvPicPr>
          <p:cNvPr id="7" name="Graphic 6" descr="Earth globe Africa and Europe">
            <a:extLst>
              <a:ext uri="{FF2B5EF4-FFF2-40B4-BE49-F238E27FC236}">
                <a16:creationId xmlns:a16="http://schemas.microsoft.com/office/drawing/2014/main" id="{29E9392B-E51A-4835-86C6-6C7A55B005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6743" y="5657830"/>
            <a:ext cx="567771" cy="567771"/>
          </a:xfrm>
          <a:prstGeom prst="rect">
            <a:avLst/>
          </a:prstGeom>
        </p:spPr>
      </p:pic>
      <p:pic>
        <p:nvPicPr>
          <p:cNvPr id="8" name="Graphic 7" descr="Earth globe Africa and Europe">
            <a:extLst>
              <a:ext uri="{FF2B5EF4-FFF2-40B4-BE49-F238E27FC236}">
                <a16:creationId xmlns:a16="http://schemas.microsoft.com/office/drawing/2014/main" id="{98511068-2B05-48F1-B2E7-FAEE3FEEF20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9728" y="5657830"/>
            <a:ext cx="567771" cy="567771"/>
          </a:xfrm>
          <a:prstGeom prst="rect">
            <a:avLst/>
          </a:prstGeom>
        </p:spPr>
      </p:pic>
      <p:pic>
        <p:nvPicPr>
          <p:cNvPr id="9" name="Graphic 8" descr="Earth globe Africa and Europe">
            <a:extLst>
              <a:ext uri="{FF2B5EF4-FFF2-40B4-BE49-F238E27FC236}">
                <a16:creationId xmlns:a16="http://schemas.microsoft.com/office/drawing/2014/main" id="{035C05A5-356C-4063-AC8A-5F4FAE0629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36743" y="6177090"/>
            <a:ext cx="567771" cy="567771"/>
          </a:xfrm>
          <a:prstGeom prst="rect">
            <a:avLst/>
          </a:prstGeom>
        </p:spPr>
      </p:pic>
      <p:pic>
        <p:nvPicPr>
          <p:cNvPr id="10" name="Graphic 9" descr="Earth globe Africa and Europe">
            <a:extLst>
              <a:ext uri="{FF2B5EF4-FFF2-40B4-BE49-F238E27FC236}">
                <a16:creationId xmlns:a16="http://schemas.microsoft.com/office/drawing/2014/main" id="{6FA1E56D-9885-4700-A070-84A89DFB1D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99727" y="6315468"/>
            <a:ext cx="567771" cy="567771"/>
          </a:xfrm>
          <a:prstGeom prst="rect">
            <a:avLst/>
          </a:prstGeom>
        </p:spPr>
      </p:pic>
      <p:sp>
        <p:nvSpPr>
          <p:cNvPr id="4" name="TextBox 3">
            <a:extLst>
              <a:ext uri="{FF2B5EF4-FFF2-40B4-BE49-F238E27FC236}">
                <a16:creationId xmlns:a16="http://schemas.microsoft.com/office/drawing/2014/main" id="{67352A78-DD5E-4404-9553-E43502D3BE16}"/>
              </a:ext>
            </a:extLst>
          </p:cNvPr>
          <p:cNvSpPr txBox="1"/>
          <p:nvPr/>
        </p:nvSpPr>
        <p:spPr>
          <a:xfrm>
            <a:off x="8268236" y="5710882"/>
            <a:ext cx="567771" cy="461665"/>
          </a:xfrm>
          <a:prstGeom prst="rect">
            <a:avLst/>
          </a:prstGeom>
          <a:noFill/>
        </p:spPr>
        <p:txBody>
          <a:bodyPr wrap="square" rtlCol="0">
            <a:spAutoFit/>
          </a:bodyPr>
          <a:lstStyle/>
          <a:p>
            <a:pPr algn="ctr"/>
            <a:r>
              <a:rPr lang="en-US" sz="2400" b="1" dirty="0"/>
              <a:t>-</a:t>
            </a:r>
          </a:p>
        </p:txBody>
      </p:sp>
      <p:sp>
        <p:nvSpPr>
          <p:cNvPr id="11" name="TextBox 10">
            <a:extLst>
              <a:ext uri="{FF2B5EF4-FFF2-40B4-BE49-F238E27FC236}">
                <a16:creationId xmlns:a16="http://schemas.microsoft.com/office/drawing/2014/main" id="{C28CC236-5952-4C63-B88B-E91255A566B5}"/>
              </a:ext>
            </a:extLst>
          </p:cNvPr>
          <p:cNvSpPr txBox="1"/>
          <p:nvPr/>
        </p:nvSpPr>
        <p:spPr>
          <a:xfrm>
            <a:off x="8266225" y="6312930"/>
            <a:ext cx="567771" cy="461665"/>
          </a:xfrm>
          <a:prstGeom prst="rect">
            <a:avLst/>
          </a:prstGeom>
          <a:noFill/>
        </p:spPr>
        <p:txBody>
          <a:bodyPr wrap="square" rtlCol="0">
            <a:spAutoFit/>
          </a:bodyPr>
          <a:lstStyle/>
          <a:p>
            <a:pPr algn="ctr"/>
            <a:r>
              <a:rPr lang="en-US" sz="2400" b="1" dirty="0"/>
              <a:t>/</a:t>
            </a:r>
          </a:p>
        </p:txBody>
      </p:sp>
    </p:spTree>
    <p:extLst>
      <p:ext uri="{BB962C8B-B14F-4D97-AF65-F5344CB8AC3E}">
        <p14:creationId xmlns:p14="http://schemas.microsoft.com/office/powerpoint/2010/main" val="18121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8325-0057-4024-8EB0-6493A3CFA2C7}"/>
              </a:ext>
            </a:extLst>
          </p:cNvPr>
          <p:cNvSpPr>
            <a:spLocks noGrp="1"/>
          </p:cNvSpPr>
          <p:nvPr>
            <p:ph type="title"/>
          </p:nvPr>
        </p:nvSpPr>
        <p:spPr/>
        <p:txBody>
          <a:bodyPr/>
          <a:lstStyle/>
          <a:p>
            <a:r>
              <a:rPr lang="en-US" dirty="0"/>
              <a:t>Causal Inference Deep Learning</a:t>
            </a:r>
          </a:p>
        </p:txBody>
      </p:sp>
      <p:sp>
        <p:nvSpPr>
          <p:cNvPr id="3" name="Text Placeholder 2">
            <a:extLst>
              <a:ext uri="{FF2B5EF4-FFF2-40B4-BE49-F238E27FC236}">
                <a16:creationId xmlns:a16="http://schemas.microsoft.com/office/drawing/2014/main" id="{232CA8DA-094B-4CAB-B70D-24A956C56AAE}"/>
              </a:ext>
            </a:extLst>
          </p:cNvPr>
          <p:cNvSpPr>
            <a:spLocks noGrp="1"/>
          </p:cNvSpPr>
          <p:nvPr>
            <p:ph type="body" idx="1"/>
          </p:nvPr>
        </p:nvSpPr>
        <p:spPr/>
        <p:txBody>
          <a:bodyPr/>
          <a:lstStyle/>
          <a:p>
            <a:r>
              <a:rPr lang="en-US" dirty="0"/>
              <a:t>An incomplete review of deep learning methods for counterfactual prediction</a:t>
            </a:r>
          </a:p>
        </p:txBody>
      </p:sp>
    </p:spTree>
    <p:extLst>
      <p:ext uri="{BB962C8B-B14F-4D97-AF65-F5344CB8AC3E}">
        <p14:creationId xmlns:p14="http://schemas.microsoft.com/office/powerpoint/2010/main" val="3995814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A821-512C-4E1C-B94F-996219DBCEA6}"/>
              </a:ext>
            </a:extLst>
          </p:cNvPr>
          <p:cNvSpPr>
            <a:spLocks noGrp="1"/>
          </p:cNvSpPr>
          <p:nvPr>
            <p:ph type="title"/>
          </p:nvPr>
        </p:nvSpPr>
        <p:spPr/>
        <p:txBody>
          <a:bodyPr/>
          <a:lstStyle/>
          <a:p>
            <a:r>
              <a:rPr lang="en-US" dirty="0"/>
              <a:t>Causal Inference is not supervised learning</a:t>
            </a:r>
          </a:p>
        </p:txBody>
      </p:sp>
      <p:sp>
        <p:nvSpPr>
          <p:cNvPr id="3" name="Text Placeholder 2">
            <a:extLst>
              <a:ext uri="{FF2B5EF4-FFF2-40B4-BE49-F238E27FC236}">
                <a16:creationId xmlns:a16="http://schemas.microsoft.com/office/drawing/2014/main" id="{7E089FBF-5A89-415D-8852-C9DA731D2B78}"/>
              </a:ext>
            </a:extLst>
          </p:cNvPr>
          <p:cNvSpPr>
            <a:spLocks noGrp="1"/>
          </p:cNvSpPr>
          <p:nvPr>
            <p:ph type="body" idx="1"/>
          </p:nvPr>
        </p:nvSpPr>
        <p:spPr/>
        <p:txBody>
          <a:bodyPr/>
          <a:lstStyle/>
          <a:p>
            <a:r>
              <a:rPr lang="en-US" dirty="0"/>
              <a:t>Supervised learning prediction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E90AD60-47F4-4923-9757-2EE948241FCA}"/>
                  </a:ext>
                </a:extLst>
              </p:cNvPr>
              <p:cNvSpPr>
                <a:spLocks noGrp="1"/>
              </p:cNvSpPr>
              <p:nvPr>
                <p:ph sz="half" idx="2"/>
              </p:nvPr>
            </p:nvSpPr>
            <p:spPr/>
            <p:txBody>
              <a:bodyPr/>
              <a:lstStyle/>
              <a:p>
                <a14:m>
                  <m:oMath xmlns:m="http://schemas.openxmlformats.org/officeDocument/2006/math">
                    <m:r>
                      <a:rPr lang="en-US" b="0" i="1" smtClean="0">
                        <a:latin typeface="Cambria Math" panose="02040503050406030204" pitchFamily="18" charset="0"/>
                      </a:rPr>
                      <m:t>𝑋</m:t>
                    </m:r>
                  </m:oMath>
                </a14:m>
                <a:r>
                  <a:rPr lang="en-US" dirty="0"/>
                  <a:t>: features</a:t>
                </a:r>
              </a:p>
              <a:p>
                <a14:m>
                  <m:oMath xmlns:m="http://schemas.openxmlformats.org/officeDocument/2006/math">
                    <m:r>
                      <a:rPr lang="en-US" b="0" i="1" smtClean="0">
                        <a:latin typeface="Cambria Math" panose="02040503050406030204" pitchFamily="18" charset="0"/>
                      </a:rPr>
                      <m:t>𝑌</m:t>
                    </m:r>
                  </m:oMath>
                </a14:m>
                <a:r>
                  <a:rPr lang="en-US" dirty="0"/>
                  <a:t>: target</a:t>
                </a:r>
              </a:p>
              <a:p>
                <a:endParaRPr lang="en-US" dirty="0"/>
              </a:p>
            </p:txBody>
          </p:sp>
        </mc:Choice>
        <mc:Fallback xmlns="">
          <p:sp>
            <p:nvSpPr>
              <p:cNvPr id="4" name="Content Placeholder 3">
                <a:extLst>
                  <a:ext uri="{FF2B5EF4-FFF2-40B4-BE49-F238E27FC236}">
                    <a16:creationId xmlns:a16="http://schemas.microsoft.com/office/drawing/2014/main" id="{AE90AD60-47F4-4923-9757-2EE948241FCA}"/>
                  </a:ext>
                </a:extLst>
              </p:cNvPr>
              <p:cNvSpPr>
                <a:spLocks noGrp="1" noRot="1" noChangeAspect="1" noMove="1" noResize="1" noEditPoints="1" noAdjustHandles="1" noChangeArrowheads="1" noChangeShapeType="1" noTextEdit="1"/>
              </p:cNvSpPr>
              <p:nvPr>
                <p:ph sz="half" idx="2"/>
              </p:nvPr>
            </p:nvSpPr>
            <p:spPr>
              <a:blipFill>
                <a:blip r:embed="rId3"/>
                <a:stretch>
                  <a:fillRect t="-2815"/>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C6D1F967-453E-4DB5-B717-C9E4BC2CBB0D}"/>
              </a:ext>
            </a:extLst>
          </p:cNvPr>
          <p:cNvSpPr>
            <a:spLocks noGrp="1"/>
          </p:cNvSpPr>
          <p:nvPr>
            <p:ph type="body" sz="quarter" idx="3"/>
          </p:nvPr>
        </p:nvSpPr>
        <p:spPr/>
        <p:txBody>
          <a:bodyPr/>
          <a:lstStyle/>
          <a:p>
            <a:r>
              <a:rPr lang="en-US" dirty="0"/>
              <a:t>Counterfactual prediction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B6545E5-15F2-4ED3-8841-8DF925C4BB21}"/>
                  </a:ext>
                </a:extLst>
              </p:cNvPr>
              <p:cNvSpPr>
                <a:spLocks noGrp="1"/>
              </p:cNvSpPr>
              <p:nvPr>
                <p:ph sz="quarter" idx="4"/>
              </p:nvPr>
            </p:nvSpPr>
            <p:spPr/>
            <p:txBody>
              <a:bodyPr/>
              <a:lstStyle/>
              <a:p>
                <a14:m>
                  <m:oMath xmlns:m="http://schemas.openxmlformats.org/officeDocument/2006/math">
                    <m:r>
                      <a:rPr lang="en-US" b="0" i="1" smtClean="0">
                        <a:latin typeface="Cambria Math" panose="02040503050406030204" pitchFamily="18" charset="0"/>
                      </a:rPr>
                      <m:t>𝑋</m:t>
                    </m:r>
                  </m:oMath>
                </a14:m>
                <a:r>
                  <a:rPr lang="en-US" dirty="0"/>
                  <a:t>: features</a:t>
                </a:r>
              </a:p>
              <a:p>
                <a14:m>
                  <m:oMath xmlns:m="http://schemas.openxmlformats.org/officeDocument/2006/math">
                    <m:r>
                      <a:rPr lang="en-US" b="0" i="1" smtClean="0">
                        <a:latin typeface="Cambria Math" panose="02040503050406030204" pitchFamily="18" charset="0"/>
                      </a:rPr>
                      <m:t>𝑌</m:t>
                    </m:r>
                  </m:oMath>
                </a14:m>
                <a:r>
                  <a:rPr lang="en-US" dirty="0"/>
                  <a:t>: target</a:t>
                </a:r>
              </a:p>
              <a:p>
                <a14:m>
                  <m:oMath xmlns:m="http://schemas.openxmlformats.org/officeDocument/2006/math">
                    <m:r>
                      <a:rPr lang="en-US" b="0" i="1" smtClean="0">
                        <a:latin typeface="Cambria Math" panose="02040503050406030204" pitchFamily="18" charset="0"/>
                      </a:rPr>
                      <m:t>𝐴</m:t>
                    </m:r>
                  </m:oMath>
                </a14:m>
                <a:r>
                  <a:rPr lang="en-US" dirty="0"/>
                  <a:t>: intervention/action</a:t>
                </a:r>
              </a:p>
              <a:p>
                <a:endParaRPr lang="en-US" dirty="0"/>
              </a:p>
            </p:txBody>
          </p:sp>
        </mc:Choice>
        <mc:Fallback xmlns="">
          <p:sp>
            <p:nvSpPr>
              <p:cNvPr id="6" name="Content Placeholder 5">
                <a:extLst>
                  <a:ext uri="{FF2B5EF4-FFF2-40B4-BE49-F238E27FC236}">
                    <a16:creationId xmlns:a16="http://schemas.microsoft.com/office/drawing/2014/main" id="{6B6545E5-15F2-4ED3-8841-8DF925C4BB21}"/>
                  </a:ext>
                </a:extLst>
              </p:cNvPr>
              <p:cNvSpPr>
                <a:spLocks noGrp="1" noRot="1" noChangeAspect="1" noMove="1" noResize="1" noEditPoints="1" noAdjustHandles="1" noChangeArrowheads="1" noChangeShapeType="1" noTextEdit="1"/>
              </p:cNvSpPr>
              <p:nvPr>
                <p:ph sz="quarter" idx="4"/>
              </p:nvPr>
            </p:nvSpPr>
            <p:spPr>
              <a:blipFill>
                <a:blip r:embed="rId4"/>
                <a:stretch>
                  <a:fillRect t="-2815"/>
                </a:stretch>
              </a:blipFill>
            </p:spPr>
            <p:txBody>
              <a:bodyPr/>
              <a:lstStyle/>
              <a:p>
                <a:r>
                  <a:rPr lang="en-US">
                    <a:noFill/>
                  </a:rPr>
                  <a:t> </a:t>
                </a:r>
              </a:p>
            </p:txBody>
          </p:sp>
        </mc:Fallback>
      </mc:AlternateContent>
      <p:pic>
        <p:nvPicPr>
          <p:cNvPr id="10" name="Picture 9" descr="A picture containing light, white&#10;&#10;Description automatically generated">
            <a:extLst>
              <a:ext uri="{FF2B5EF4-FFF2-40B4-BE49-F238E27FC236}">
                <a16:creationId xmlns:a16="http://schemas.microsoft.com/office/drawing/2014/main" id="{52B298C2-AA06-4CC4-B8A7-A7B1B890E6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833869" y="1970922"/>
            <a:ext cx="534153" cy="534153"/>
          </a:xfrm>
          <a:prstGeom prst="rect">
            <a:avLst/>
          </a:prstGeom>
        </p:spPr>
      </p:pic>
      <p:pic>
        <p:nvPicPr>
          <p:cNvPr id="11" name="Picture 10" descr="A picture containing table, pink, sitting, close&#10;&#10;Description automatically generated">
            <a:extLst>
              <a:ext uri="{FF2B5EF4-FFF2-40B4-BE49-F238E27FC236}">
                <a16:creationId xmlns:a16="http://schemas.microsoft.com/office/drawing/2014/main" id="{BD6385A0-26A2-450E-8738-ECBAAD4B3D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7230" y="1970922"/>
            <a:ext cx="646325" cy="646325"/>
          </a:xfrm>
          <a:prstGeom prst="rect">
            <a:avLst/>
          </a:prstGeom>
        </p:spPr>
      </p:pic>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C12FE665-DC0F-499D-A3BB-82169F2C067C}"/>
                  </a:ext>
                </a:extLst>
              </p:cNvPr>
              <p:cNvGraphicFramePr>
                <a:graphicFrameLocks noGrp="1"/>
              </p:cNvGraphicFramePr>
              <p:nvPr/>
            </p:nvGraphicFramePr>
            <p:xfrm>
              <a:off x="151961" y="4266755"/>
              <a:ext cx="3601452" cy="2225040"/>
            </p:xfrm>
            <a:graphic>
              <a:graphicData uri="http://schemas.openxmlformats.org/drawingml/2006/table">
                <a:tbl>
                  <a:tblPr firstRow="1" bandRow="1">
                    <a:tableStyleId>{0E3FDE45-AF77-4B5C-9715-49D594BDF05E}</a:tableStyleId>
                  </a:tblPr>
                  <a:tblGrid>
                    <a:gridCol w="1200484">
                      <a:extLst>
                        <a:ext uri="{9D8B030D-6E8A-4147-A177-3AD203B41FA5}">
                          <a16:colId xmlns:a16="http://schemas.microsoft.com/office/drawing/2014/main" val="2642377618"/>
                        </a:ext>
                      </a:extLst>
                    </a:gridCol>
                    <a:gridCol w="1200484">
                      <a:extLst>
                        <a:ext uri="{9D8B030D-6E8A-4147-A177-3AD203B41FA5}">
                          <a16:colId xmlns:a16="http://schemas.microsoft.com/office/drawing/2014/main" val="2478928988"/>
                        </a:ext>
                      </a:extLst>
                    </a:gridCol>
                    <a:gridCol w="1200484">
                      <a:extLst>
                        <a:ext uri="{9D8B030D-6E8A-4147-A177-3AD203B41FA5}">
                          <a16:colId xmlns:a16="http://schemas.microsoft.com/office/drawing/2014/main" val="2766195375"/>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𝑿</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𝑨</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𝒀</m:t>
                                </m:r>
                              </m:oMath>
                            </m:oMathPara>
                          </a14:m>
                          <a:endParaRPr lang="en-US" dirty="0"/>
                        </a:p>
                      </a:txBody>
                      <a:tcPr/>
                    </a:tc>
                    <a:extLst>
                      <a:ext uri="{0D108BD9-81ED-4DB2-BD59-A6C34878D82A}">
                        <a16:rowId xmlns:a16="http://schemas.microsoft.com/office/drawing/2014/main" val="131345039"/>
                      </a:ext>
                    </a:extLst>
                  </a:tr>
                  <a:tr h="370840">
                    <a:tc>
                      <a:txBody>
                        <a:bodyPr/>
                        <a:lstStyle/>
                        <a:p>
                          <a:pPr algn="ctr"/>
                          <a:r>
                            <a:rPr lang="en-US" dirty="0"/>
                            <a:t>45</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492125486"/>
                      </a:ext>
                    </a:extLst>
                  </a:tr>
                  <a:tr h="370840">
                    <a:tc>
                      <a:txBody>
                        <a:bodyPr/>
                        <a:lstStyle/>
                        <a:p>
                          <a:pPr algn="ctr"/>
                          <a:r>
                            <a:rPr lang="en-US" dirty="0"/>
                            <a:t>52</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13528135"/>
                      </a:ext>
                    </a:extLst>
                  </a:tr>
                  <a:tr h="370840">
                    <a:tc>
                      <a:txBody>
                        <a:bodyPr/>
                        <a:lstStyle/>
                        <a:p>
                          <a:pPr algn="ctr"/>
                          <a:r>
                            <a:rPr lang="en-US" dirty="0"/>
                            <a:t>33</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062222564"/>
                      </a:ext>
                    </a:extLst>
                  </a:tr>
                  <a:tr h="370840">
                    <a:tc>
                      <a:txBody>
                        <a:bodyPr/>
                        <a:lstStyle/>
                        <a:p>
                          <a:pPr algn="ctr"/>
                          <a:r>
                            <a:rPr lang="en-US" dirty="0"/>
                            <a:t>31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612196484"/>
                      </a:ext>
                    </a:extLst>
                  </a:tr>
                  <a:tr h="370840">
                    <a:tc>
                      <a:txBody>
                        <a:bodyPr/>
                        <a:lstStyle/>
                        <a:p>
                          <a:pPr algn="ctr"/>
                          <a:r>
                            <a:rPr lang="en-US" dirty="0"/>
                            <a:t>40</a:t>
                          </a:r>
                        </a:p>
                      </a:txBody>
                      <a:tcPr anchor="ctr">
                        <a:solidFill>
                          <a:schemeClr val="accent3">
                            <a:lumMod val="50000"/>
                            <a:alpha val="20000"/>
                          </a:schemeClr>
                        </a:solidFill>
                      </a:tcPr>
                    </a:tc>
                    <a:tc>
                      <a:txBody>
                        <a:bodyPr/>
                        <a:lstStyle/>
                        <a:p>
                          <a:pPr algn="ctr"/>
                          <a:r>
                            <a:rPr lang="en-US" dirty="0"/>
                            <a:t>1</a:t>
                          </a:r>
                        </a:p>
                      </a:txBody>
                      <a:tcPr anchor="ctr">
                        <a:solidFill>
                          <a:schemeClr val="accent3">
                            <a:lumMod val="50000"/>
                            <a:alpha val="20000"/>
                          </a:schemeClr>
                        </a:solidFill>
                      </a:tcPr>
                    </a:tc>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2583883727"/>
                      </a:ext>
                    </a:extLst>
                  </a:tr>
                </a:tbl>
              </a:graphicData>
            </a:graphic>
          </p:graphicFrame>
        </mc:Choice>
        <mc:Fallback xmlns="">
          <p:graphicFrame>
            <p:nvGraphicFramePr>
              <p:cNvPr id="15" name="Table 14">
                <a:extLst>
                  <a:ext uri="{FF2B5EF4-FFF2-40B4-BE49-F238E27FC236}">
                    <a16:creationId xmlns:a16="http://schemas.microsoft.com/office/drawing/2014/main" id="{C12FE665-DC0F-499D-A3BB-82169F2C067C}"/>
                  </a:ext>
                </a:extLst>
              </p:cNvPr>
              <p:cNvGraphicFramePr>
                <a:graphicFrameLocks noGrp="1"/>
              </p:cNvGraphicFramePr>
              <p:nvPr>
                <p:extLst>
                  <p:ext uri="{D42A27DB-BD31-4B8C-83A1-F6EECF244321}">
                    <p14:modId xmlns:p14="http://schemas.microsoft.com/office/powerpoint/2010/main" val="3322481450"/>
                  </p:ext>
                </p:extLst>
              </p:nvPr>
            </p:nvGraphicFramePr>
            <p:xfrm>
              <a:off x="151961" y="4266755"/>
              <a:ext cx="3601452" cy="2225040"/>
            </p:xfrm>
            <a:graphic>
              <a:graphicData uri="http://schemas.openxmlformats.org/drawingml/2006/table">
                <a:tbl>
                  <a:tblPr firstRow="1" bandRow="1">
                    <a:tableStyleId>{0E3FDE45-AF77-4B5C-9715-49D594BDF05E}</a:tableStyleId>
                  </a:tblPr>
                  <a:tblGrid>
                    <a:gridCol w="1200484">
                      <a:extLst>
                        <a:ext uri="{9D8B030D-6E8A-4147-A177-3AD203B41FA5}">
                          <a16:colId xmlns:a16="http://schemas.microsoft.com/office/drawing/2014/main" val="2642377618"/>
                        </a:ext>
                      </a:extLst>
                    </a:gridCol>
                    <a:gridCol w="1200484">
                      <a:extLst>
                        <a:ext uri="{9D8B030D-6E8A-4147-A177-3AD203B41FA5}">
                          <a16:colId xmlns:a16="http://schemas.microsoft.com/office/drawing/2014/main" val="2478928988"/>
                        </a:ext>
                      </a:extLst>
                    </a:gridCol>
                    <a:gridCol w="1200484">
                      <a:extLst>
                        <a:ext uri="{9D8B030D-6E8A-4147-A177-3AD203B41FA5}">
                          <a16:colId xmlns:a16="http://schemas.microsoft.com/office/drawing/2014/main" val="2766195375"/>
                        </a:ext>
                      </a:extLst>
                    </a:gridCol>
                  </a:tblGrid>
                  <a:tr h="370840">
                    <a:tc>
                      <a:txBody>
                        <a:bodyPr/>
                        <a:lstStyle/>
                        <a:p>
                          <a:endParaRPr lang="en-US"/>
                        </a:p>
                      </a:txBody>
                      <a:tcPr>
                        <a:blipFill>
                          <a:blip r:embed="rId7"/>
                          <a:stretch>
                            <a:fillRect t="-1639" r="-201015" b="-526230"/>
                          </a:stretch>
                        </a:blipFill>
                      </a:tcPr>
                    </a:tc>
                    <a:tc>
                      <a:txBody>
                        <a:bodyPr/>
                        <a:lstStyle/>
                        <a:p>
                          <a:endParaRPr lang="en-US"/>
                        </a:p>
                      </a:txBody>
                      <a:tcPr>
                        <a:blipFill>
                          <a:blip r:embed="rId7"/>
                          <a:stretch>
                            <a:fillRect l="-99495" t="-1639" r="-100000" b="-526230"/>
                          </a:stretch>
                        </a:blipFill>
                      </a:tcPr>
                    </a:tc>
                    <a:tc>
                      <a:txBody>
                        <a:bodyPr/>
                        <a:lstStyle/>
                        <a:p>
                          <a:endParaRPr lang="en-US"/>
                        </a:p>
                      </a:txBody>
                      <a:tcPr>
                        <a:blipFill>
                          <a:blip r:embed="rId7"/>
                          <a:stretch>
                            <a:fillRect l="-200508" t="-1639" r="-508" b="-526230"/>
                          </a:stretch>
                        </a:blipFill>
                      </a:tcPr>
                    </a:tc>
                    <a:extLst>
                      <a:ext uri="{0D108BD9-81ED-4DB2-BD59-A6C34878D82A}">
                        <a16:rowId xmlns:a16="http://schemas.microsoft.com/office/drawing/2014/main" val="131345039"/>
                      </a:ext>
                    </a:extLst>
                  </a:tr>
                  <a:tr h="370840">
                    <a:tc>
                      <a:txBody>
                        <a:bodyPr/>
                        <a:lstStyle/>
                        <a:p>
                          <a:pPr algn="ctr"/>
                          <a:r>
                            <a:rPr lang="en-US" dirty="0"/>
                            <a:t>45</a:t>
                          </a:r>
                        </a:p>
                      </a:txBody>
                      <a:tcPr anchor="ctr"/>
                    </a:tc>
                    <a:tc>
                      <a:txBody>
                        <a:bodyPr/>
                        <a:lstStyle/>
                        <a:p>
                          <a:pPr algn="ctr"/>
                          <a:r>
                            <a:rPr lang="en-US" dirty="0"/>
                            <a:t>0</a:t>
                          </a:r>
                        </a:p>
                      </a:txBody>
                      <a:tcPr anchor="ctr"/>
                    </a:tc>
                    <a:tc>
                      <a:txBody>
                        <a:bodyPr/>
                        <a:lstStyle/>
                        <a:p>
                          <a:pPr algn="ctr"/>
                          <a:r>
                            <a:rPr lang="en-US" dirty="0"/>
                            <a:t>0</a:t>
                          </a:r>
                        </a:p>
                      </a:txBody>
                      <a:tcPr anchor="ctr"/>
                    </a:tc>
                    <a:extLst>
                      <a:ext uri="{0D108BD9-81ED-4DB2-BD59-A6C34878D82A}">
                        <a16:rowId xmlns:a16="http://schemas.microsoft.com/office/drawing/2014/main" val="3492125486"/>
                      </a:ext>
                    </a:extLst>
                  </a:tr>
                  <a:tr h="370840">
                    <a:tc>
                      <a:txBody>
                        <a:bodyPr/>
                        <a:lstStyle/>
                        <a:p>
                          <a:pPr algn="ctr"/>
                          <a:r>
                            <a:rPr lang="en-US" dirty="0"/>
                            <a:t>52</a:t>
                          </a:r>
                        </a:p>
                      </a:txBody>
                      <a:tcPr anchor="ctr"/>
                    </a:tc>
                    <a:tc>
                      <a:txBody>
                        <a:bodyPr/>
                        <a:lstStyle/>
                        <a:p>
                          <a:pPr algn="ctr"/>
                          <a:r>
                            <a:rPr lang="en-US" dirty="0"/>
                            <a:t>0</a:t>
                          </a:r>
                        </a:p>
                      </a:txBody>
                      <a:tcPr anchor="ctr"/>
                    </a:tc>
                    <a:tc>
                      <a:txBody>
                        <a:bodyPr/>
                        <a:lstStyle/>
                        <a:p>
                          <a:pPr algn="ctr"/>
                          <a:r>
                            <a:rPr lang="en-US" dirty="0"/>
                            <a:t>1</a:t>
                          </a:r>
                        </a:p>
                      </a:txBody>
                      <a:tcPr anchor="ctr"/>
                    </a:tc>
                    <a:extLst>
                      <a:ext uri="{0D108BD9-81ED-4DB2-BD59-A6C34878D82A}">
                        <a16:rowId xmlns:a16="http://schemas.microsoft.com/office/drawing/2014/main" val="1013528135"/>
                      </a:ext>
                    </a:extLst>
                  </a:tr>
                  <a:tr h="370840">
                    <a:tc>
                      <a:txBody>
                        <a:bodyPr/>
                        <a:lstStyle/>
                        <a:p>
                          <a:pPr algn="ctr"/>
                          <a:r>
                            <a:rPr lang="en-US" dirty="0"/>
                            <a:t>33</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3062222564"/>
                      </a:ext>
                    </a:extLst>
                  </a:tr>
                  <a:tr h="370840">
                    <a:tc>
                      <a:txBody>
                        <a:bodyPr/>
                        <a:lstStyle/>
                        <a:p>
                          <a:pPr algn="ctr"/>
                          <a:r>
                            <a:rPr lang="en-US" dirty="0"/>
                            <a:t>31</a:t>
                          </a:r>
                        </a:p>
                      </a:txBody>
                      <a:tcPr anchor="ctr"/>
                    </a:tc>
                    <a:tc>
                      <a:txBody>
                        <a:bodyPr/>
                        <a:lstStyle/>
                        <a:p>
                          <a:pPr algn="ctr"/>
                          <a:r>
                            <a:rPr lang="en-US" dirty="0"/>
                            <a:t>1</a:t>
                          </a:r>
                        </a:p>
                      </a:txBody>
                      <a:tcPr anchor="ctr"/>
                    </a:tc>
                    <a:tc>
                      <a:txBody>
                        <a:bodyPr/>
                        <a:lstStyle/>
                        <a:p>
                          <a:pPr algn="ctr"/>
                          <a:r>
                            <a:rPr lang="en-US" dirty="0"/>
                            <a:t>0</a:t>
                          </a:r>
                        </a:p>
                      </a:txBody>
                      <a:tcPr anchor="ctr"/>
                    </a:tc>
                    <a:extLst>
                      <a:ext uri="{0D108BD9-81ED-4DB2-BD59-A6C34878D82A}">
                        <a16:rowId xmlns:a16="http://schemas.microsoft.com/office/drawing/2014/main" val="612196484"/>
                      </a:ext>
                    </a:extLst>
                  </a:tr>
                  <a:tr h="370840">
                    <a:tc>
                      <a:txBody>
                        <a:bodyPr/>
                        <a:lstStyle/>
                        <a:p>
                          <a:pPr algn="ctr"/>
                          <a:r>
                            <a:rPr lang="en-US" dirty="0"/>
                            <a:t>40</a:t>
                          </a:r>
                        </a:p>
                      </a:txBody>
                      <a:tcPr anchor="ctr">
                        <a:solidFill>
                          <a:schemeClr val="accent3">
                            <a:lumMod val="50000"/>
                            <a:alpha val="20000"/>
                          </a:schemeClr>
                        </a:solidFill>
                      </a:tcPr>
                    </a:tc>
                    <a:tc>
                      <a:txBody>
                        <a:bodyPr/>
                        <a:lstStyle/>
                        <a:p>
                          <a:pPr algn="ctr"/>
                          <a:r>
                            <a:rPr lang="en-US" dirty="0"/>
                            <a:t>1</a:t>
                          </a:r>
                        </a:p>
                      </a:txBody>
                      <a:tcPr anchor="ctr">
                        <a:solidFill>
                          <a:schemeClr val="accent3">
                            <a:lumMod val="50000"/>
                            <a:alpha val="20000"/>
                          </a:schemeClr>
                        </a:solidFill>
                      </a:tcPr>
                    </a:tc>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258388372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6" name="Table 6">
                <a:extLst>
                  <a:ext uri="{FF2B5EF4-FFF2-40B4-BE49-F238E27FC236}">
                    <a16:creationId xmlns:a16="http://schemas.microsoft.com/office/drawing/2014/main" id="{859F0AA2-6799-4183-BEF6-167D456641D1}"/>
                  </a:ext>
                </a:extLst>
              </p:cNvPr>
              <p:cNvGraphicFramePr>
                <a:graphicFrameLocks noGrp="1"/>
              </p:cNvGraphicFramePr>
              <p:nvPr/>
            </p:nvGraphicFramePr>
            <p:xfrm>
              <a:off x="6980388" y="4266215"/>
              <a:ext cx="2606842" cy="2227326"/>
            </p:xfrm>
            <a:graphic>
              <a:graphicData uri="http://schemas.openxmlformats.org/drawingml/2006/table">
                <a:tbl>
                  <a:tblPr firstRow="1" bandRow="1">
                    <a:tableStyleId>{0E3FDE45-AF77-4B5C-9715-49D594BDF05E}</a:tableStyleId>
                  </a:tblPr>
                  <a:tblGrid>
                    <a:gridCol w="1303421">
                      <a:extLst>
                        <a:ext uri="{9D8B030D-6E8A-4147-A177-3AD203B41FA5}">
                          <a16:colId xmlns:a16="http://schemas.microsoft.com/office/drawing/2014/main" val="2250525395"/>
                        </a:ext>
                      </a:extLst>
                    </a:gridCol>
                    <a:gridCol w="1303421">
                      <a:extLst>
                        <a:ext uri="{9D8B030D-6E8A-4147-A177-3AD203B41FA5}">
                          <a16:colId xmlns:a16="http://schemas.microsoft.com/office/drawing/2014/main" val="1886777516"/>
                        </a:ext>
                      </a:extLst>
                    </a:gridCol>
                  </a:tblGrid>
                  <a:tr h="370840">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smtClean="0">
                                            <a:latin typeface="Cambria Math" panose="02040503050406030204" pitchFamily="18" charset="0"/>
                                          </a:rPr>
                                          <m:t>𝒀</m:t>
                                        </m:r>
                                      </m:e>
                                    </m:acc>
                                  </m:e>
                                  <m:sup>
                                    <m:r>
                                      <a:rPr lang="en-US" b="1" i="1" smtClean="0">
                                        <a:latin typeface="Cambria Math" panose="02040503050406030204" pitchFamily="18" charset="0"/>
                                      </a:rPr>
                                      <m:t>𝑨</m:t>
                                    </m:r>
                                    <m:r>
                                      <a:rPr lang="en-US" b="1" i="1" smtClean="0">
                                        <a:latin typeface="Cambria Math" panose="02040503050406030204" pitchFamily="18" charset="0"/>
                                      </a:rPr>
                                      <m:t>=</m:t>
                                    </m:r>
                                    <m:r>
                                      <a:rPr lang="en-US" smtClean="0">
                                        <a:latin typeface="Cambria Math" panose="02040503050406030204" pitchFamily="18" charset="0"/>
                                      </a:rPr>
                                      <m:t>𝟎</m:t>
                                    </m:r>
                                  </m:sup>
                                </m:sSup>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acc>
                                      <m:accPr>
                                        <m:chr m:val="̂"/>
                                        <m:ctrlPr>
                                          <a:rPr lang="en-US" b="1" i="1" smtClean="0">
                                            <a:latin typeface="Cambria Math" panose="02040503050406030204" pitchFamily="18" charset="0"/>
                                          </a:rPr>
                                        </m:ctrlPr>
                                      </m:accPr>
                                      <m:e>
                                        <m:r>
                                          <a:rPr lang="en-US" smtClean="0">
                                            <a:latin typeface="Cambria Math" panose="02040503050406030204" pitchFamily="18" charset="0"/>
                                          </a:rPr>
                                          <m:t>𝒀</m:t>
                                        </m:r>
                                      </m:e>
                                    </m:acc>
                                  </m:e>
                                  <m:sup>
                                    <m:r>
                                      <a:rPr lang="en-US" b="1" i="1" smtClean="0">
                                        <a:latin typeface="Cambria Math" panose="02040503050406030204" pitchFamily="18" charset="0"/>
                                      </a:rPr>
                                      <m:t>𝑨</m:t>
                                    </m:r>
                                    <m:r>
                                      <a:rPr lang="en-US" b="1" i="1" smtClean="0">
                                        <a:latin typeface="Cambria Math" panose="02040503050406030204" pitchFamily="18" charset="0"/>
                                      </a:rPr>
                                      <m:t>=</m:t>
                                    </m:r>
                                    <m:r>
                                      <a:rPr lang="en-US" smtClean="0">
                                        <a:latin typeface="Cambria Math" panose="02040503050406030204" pitchFamily="18" charset="0"/>
                                      </a:rPr>
                                      <m:t>𝟏</m:t>
                                    </m:r>
                                  </m:sup>
                                </m:sSup>
                              </m:oMath>
                            </m:oMathPara>
                          </a14:m>
                          <a:endParaRPr lang="en-US" dirty="0"/>
                        </a:p>
                      </a:txBody>
                      <a:tcPr/>
                    </a:tc>
                    <a:extLst>
                      <a:ext uri="{0D108BD9-81ED-4DB2-BD59-A6C34878D82A}">
                        <a16:rowId xmlns:a16="http://schemas.microsoft.com/office/drawing/2014/main" val="2561150242"/>
                      </a:ext>
                    </a:extLst>
                  </a:tr>
                  <a:tr h="370840">
                    <a:tc>
                      <a:txBody>
                        <a:bodyPr/>
                        <a:lstStyle/>
                        <a:p>
                          <a:pPr algn="ctr"/>
                          <a:r>
                            <a:rPr lang="en-US" dirty="0"/>
                            <a:t>0</a:t>
                          </a:r>
                        </a:p>
                      </a:txBody>
                      <a:tcPr anchor="ctr"/>
                    </a:tc>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1</a:t>
                          </a:r>
                        </a:p>
                      </a:txBody>
                      <a:tcPr anchor="ctr"/>
                    </a:tc>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879440790"/>
                      </a:ext>
                    </a:extLst>
                  </a:tr>
                  <a:tr h="370840">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789418798"/>
                      </a:ext>
                    </a:extLst>
                  </a:tr>
                  <a:tr h="370840">
                    <a:tc>
                      <a:txBody>
                        <a:bodyPr/>
                        <a:lstStyle/>
                        <a:p>
                          <a:pPr algn="ctr"/>
                          <a:r>
                            <a:rPr lang="en-US" dirty="0"/>
                            <a:t>•</a:t>
                          </a:r>
                        </a:p>
                      </a:txBody>
                      <a:tcPr anchor="ctr">
                        <a:solidFill>
                          <a:schemeClr val="accent3">
                            <a:lumMod val="50000"/>
                            <a:alpha val="20000"/>
                          </a:schemeClr>
                        </a:solidFill>
                      </a:tcPr>
                    </a:tc>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3098025656"/>
                      </a:ext>
                    </a:extLst>
                  </a:tr>
                </a:tbl>
              </a:graphicData>
            </a:graphic>
          </p:graphicFrame>
        </mc:Choice>
        <mc:Fallback xmlns="">
          <p:graphicFrame>
            <p:nvGraphicFramePr>
              <p:cNvPr id="16" name="Table 6">
                <a:extLst>
                  <a:ext uri="{FF2B5EF4-FFF2-40B4-BE49-F238E27FC236}">
                    <a16:creationId xmlns:a16="http://schemas.microsoft.com/office/drawing/2014/main" id="{859F0AA2-6799-4183-BEF6-167D456641D1}"/>
                  </a:ext>
                </a:extLst>
              </p:cNvPr>
              <p:cNvGraphicFramePr>
                <a:graphicFrameLocks noGrp="1"/>
              </p:cNvGraphicFramePr>
              <p:nvPr>
                <p:extLst>
                  <p:ext uri="{D42A27DB-BD31-4B8C-83A1-F6EECF244321}">
                    <p14:modId xmlns:p14="http://schemas.microsoft.com/office/powerpoint/2010/main" val="544324760"/>
                  </p:ext>
                </p:extLst>
              </p:nvPr>
            </p:nvGraphicFramePr>
            <p:xfrm>
              <a:off x="6980388" y="4266215"/>
              <a:ext cx="2606842" cy="2227326"/>
            </p:xfrm>
            <a:graphic>
              <a:graphicData uri="http://schemas.openxmlformats.org/drawingml/2006/table">
                <a:tbl>
                  <a:tblPr firstRow="1" bandRow="1">
                    <a:tableStyleId>{0E3FDE45-AF77-4B5C-9715-49D594BDF05E}</a:tableStyleId>
                  </a:tblPr>
                  <a:tblGrid>
                    <a:gridCol w="1303421">
                      <a:extLst>
                        <a:ext uri="{9D8B030D-6E8A-4147-A177-3AD203B41FA5}">
                          <a16:colId xmlns:a16="http://schemas.microsoft.com/office/drawing/2014/main" val="2250525395"/>
                        </a:ext>
                      </a:extLst>
                    </a:gridCol>
                    <a:gridCol w="1303421">
                      <a:extLst>
                        <a:ext uri="{9D8B030D-6E8A-4147-A177-3AD203B41FA5}">
                          <a16:colId xmlns:a16="http://schemas.microsoft.com/office/drawing/2014/main" val="1886777516"/>
                        </a:ext>
                      </a:extLst>
                    </a:gridCol>
                  </a:tblGrid>
                  <a:tr h="373126">
                    <a:tc>
                      <a:txBody>
                        <a:bodyPr/>
                        <a:lstStyle/>
                        <a:p>
                          <a:endParaRPr lang="en-US"/>
                        </a:p>
                      </a:txBody>
                      <a:tcPr>
                        <a:blipFill>
                          <a:blip r:embed="rId8"/>
                          <a:stretch>
                            <a:fillRect t="-1639" r="-100467" b="-526230"/>
                          </a:stretch>
                        </a:blipFill>
                      </a:tcPr>
                    </a:tc>
                    <a:tc>
                      <a:txBody>
                        <a:bodyPr/>
                        <a:lstStyle/>
                        <a:p>
                          <a:endParaRPr lang="en-US"/>
                        </a:p>
                      </a:txBody>
                      <a:tcPr>
                        <a:blipFill>
                          <a:blip r:embed="rId8"/>
                          <a:stretch>
                            <a:fillRect l="-100000" t="-1639" r="-467" b="-526230"/>
                          </a:stretch>
                        </a:blipFill>
                      </a:tcPr>
                    </a:tc>
                    <a:extLst>
                      <a:ext uri="{0D108BD9-81ED-4DB2-BD59-A6C34878D82A}">
                        <a16:rowId xmlns:a16="http://schemas.microsoft.com/office/drawing/2014/main" val="2561150242"/>
                      </a:ext>
                    </a:extLst>
                  </a:tr>
                  <a:tr h="370840">
                    <a:tc>
                      <a:txBody>
                        <a:bodyPr/>
                        <a:lstStyle/>
                        <a:p>
                          <a:pPr algn="ctr"/>
                          <a:r>
                            <a:rPr lang="en-US" dirty="0"/>
                            <a:t>0</a:t>
                          </a:r>
                        </a:p>
                      </a:txBody>
                      <a:tcPr anchor="ctr"/>
                    </a:tc>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1</a:t>
                          </a:r>
                        </a:p>
                      </a:txBody>
                      <a:tcPr anchor="ctr"/>
                    </a:tc>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879440790"/>
                      </a:ext>
                    </a:extLst>
                  </a:tr>
                  <a:tr h="370840">
                    <a:tc>
                      <a:txBody>
                        <a:bodyPr/>
                        <a:lstStyle/>
                        <a:p>
                          <a:pPr algn="ctr"/>
                          <a:r>
                            <a:rPr lang="en-US" dirty="0"/>
                            <a:t>•</a:t>
                          </a:r>
                        </a:p>
                      </a:txBody>
                      <a:tcPr anchor="ctr"/>
                    </a:tc>
                    <a:tc>
                      <a:txBody>
                        <a:bodyPr/>
                        <a:lstStyle/>
                        <a:p>
                          <a:pPr algn="ctr"/>
                          <a:r>
                            <a:rPr lang="en-US" dirty="0"/>
                            <a:t>0</a:t>
                          </a:r>
                        </a:p>
                      </a:txBody>
                      <a:tcPr anchor="ctr"/>
                    </a:tc>
                    <a:extLst>
                      <a:ext uri="{0D108BD9-81ED-4DB2-BD59-A6C34878D82A}">
                        <a16:rowId xmlns:a16="http://schemas.microsoft.com/office/drawing/2014/main" val="2789418798"/>
                      </a:ext>
                    </a:extLst>
                  </a:tr>
                  <a:tr h="370840">
                    <a:tc>
                      <a:txBody>
                        <a:bodyPr/>
                        <a:lstStyle/>
                        <a:p>
                          <a:pPr algn="ctr"/>
                          <a:r>
                            <a:rPr lang="en-US" dirty="0"/>
                            <a:t>•</a:t>
                          </a:r>
                        </a:p>
                      </a:txBody>
                      <a:tcPr anchor="ctr">
                        <a:solidFill>
                          <a:schemeClr val="accent3">
                            <a:lumMod val="50000"/>
                            <a:alpha val="20000"/>
                          </a:schemeClr>
                        </a:solidFill>
                      </a:tcPr>
                    </a:tc>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309802565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6">
                <a:extLst>
                  <a:ext uri="{FF2B5EF4-FFF2-40B4-BE49-F238E27FC236}">
                    <a16:creationId xmlns:a16="http://schemas.microsoft.com/office/drawing/2014/main" id="{06A1F9BC-E457-4D48-B2C2-2FF71060FCCC}"/>
                  </a:ext>
                </a:extLst>
              </p:cNvPr>
              <p:cNvGraphicFramePr>
                <a:graphicFrameLocks noGrp="1"/>
              </p:cNvGraphicFramePr>
              <p:nvPr/>
            </p:nvGraphicFramePr>
            <p:xfrm>
              <a:off x="4311096" y="4265675"/>
              <a:ext cx="1303421" cy="2227326"/>
            </p:xfrm>
            <a:graphic>
              <a:graphicData uri="http://schemas.openxmlformats.org/drawingml/2006/table">
                <a:tbl>
                  <a:tblPr firstRow="1" bandRow="1">
                    <a:tableStyleId>{0E3FDE45-AF77-4B5C-9715-49D594BDF05E}</a:tableStyleId>
                  </a:tblPr>
                  <a:tblGrid>
                    <a:gridCol w="1303421">
                      <a:extLst>
                        <a:ext uri="{9D8B030D-6E8A-4147-A177-3AD203B41FA5}">
                          <a16:colId xmlns:a16="http://schemas.microsoft.com/office/drawing/2014/main" val="2250525395"/>
                        </a:ext>
                      </a:extLst>
                    </a:gridCol>
                  </a:tblGrid>
                  <a:tr h="370840">
                    <a:tc>
                      <a:txBody>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𝒀</m:t>
                                    </m:r>
                                  </m:e>
                                </m:acc>
                              </m:oMath>
                            </m:oMathPara>
                          </a14:m>
                          <a:endParaRPr lang="en-US" dirty="0"/>
                        </a:p>
                      </a:txBody>
                      <a:tcPr/>
                    </a:tc>
                    <a:extLst>
                      <a:ext uri="{0D108BD9-81ED-4DB2-BD59-A6C34878D82A}">
                        <a16:rowId xmlns:a16="http://schemas.microsoft.com/office/drawing/2014/main" val="2561150242"/>
                      </a:ext>
                    </a:extLst>
                  </a:tr>
                  <a:tr h="370840">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a:t>
                          </a:r>
                        </a:p>
                      </a:txBody>
                      <a:tcPr anchor="ctr"/>
                    </a:tc>
                    <a:extLst>
                      <a:ext uri="{0D108BD9-81ED-4DB2-BD59-A6C34878D82A}">
                        <a16:rowId xmlns:a16="http://schemas.microsoft.com/office/drawing/2014/main" val="2879440790"/>
                      </a:ext>
                    </a:extLst>
                  </a:tr>
                  <a:tr h="370840">
                    <a:tc>
                      <a:txBody>
                        <a:bodyPr/>
                        <a:lstStyle/>
                        <a:p>
                          <a:pPr algn="ctr"/>
                          <a:r>
                            <a:rPr lang="en-US" dirty="0"/>
                            <a:t>•</a:t>
                          </a:r>
                        </a:p>
                      </a:txBody>
                      <a:tcPr anchor="ctr"/>
                    </a:tc>
                    <a:extLst>
                      <a:ext uri="{0D108BD9-81ED-4DB2-BD59-A6C34878D82A}">
                        <a16:rowId xmlns:a16="http://schemas.microsoft.com/office/drawing/2014/main" val="2789418798"/>
                      </a:ext>
                    </a:extLst>
                  </a:tr>
                  <a:tr h="370840">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3098025656"/>
                      </a:ext>
                    </a:extLst>
                  </a:tr>
                </a:tbl>
              </a:graphicData>
            </a:graphic>
          </p:graphicFrame>
        </mc:Choice>
        <mc:Fallback xmlns="">
          <p:graphicFrame>
            <p:nvGraphicFramePr>
              <p:cNvPr id="18" name="Table 6">
                <a:extLst>
                  <a:ext uri="{FF2B5EF4-FFF2-40B4-BE49-F238E27FC236}">
                    <a16:creationId xmlns:a16="http://schemas.microsoft.com/office/drawing/2014/main" id="{06A1F9BC-E457-4D48-B2C2-2FF71060FCCC}"/>
                  </a:ext>
                </a:extLst>
              </p:cNvPr>
              <p:cNvGraphicFramePr>
                <a:graphicFrameLocks noGrp="1"/>
              </p:cNvGraphicFramePr>
              <p:nvPr>
                <p:extLst>
                  <p:ext uri="{D42A27DB-BD31-4B8C-83A1-F6EECF244321}">
                    <p14:modId xmlns:p14="http://schemas.microsoft.com/office/powerpoint/2010/main" val="2917733625"/>
                  </p:ext>
                </p:extLst>
              </p:nvPr>
            </p:nvGraphicFramePr>
            <p:xfrm>
              <a:off x="4311096" y="4265675"/>
              <a:ext cx="1303421" cy="2227326"/>
            </p:xfrm>
            <a:graphic>
              <a:graphicData uri="http://schemas.openxmlformats.org/drawingml/2006/table">
                <a:tbl>
                  <a:tblPr firstRow="1" bandRow="1">
                    <a:tableStyleId>{0E3FDE45-AF77-4B5C-9715-49D594BDF05E}</a:tableStyleId>
                  </a:tblPr>
                  <a:tblGrid>
                    <a:gridCol w="1303421">
                      <a:extLst>
                        <a:ext uri="{9D8B030D-6E8A-4147-A177-3AD203B41FA5}">
                          <a16:colId xmlns:a16="http://schemas.microsoft.com/office/drawing/2014/main" val="2250525395"/>
                        </a:ext>
                      </a:extLst>
                    </a:gridCol>
                  </a:tblGrid>
                  <a:tr h="373126">
                    <a:tc>
                      <a:txBody>
                        <a:bodyPr/>
                        <a:lstStyle/>
                        <a:p>
                          <a:endParaRPr lang="en-US"/>
                        </a:p>
                      </a:txBody>
                      <a:tcPr>
                        <a:blipFill>
                          <a:blip r:embed="rId9"/>
                          <a:stretch>
                            <a:fillRect t="-1639" r="-465" b="-526230"/>
                          </a:stretch>
                        </a:blipFill>
                      </a:tcPr>
                    </a:tc>
                    <a:extLst>
                      <a:ext uri="{0D108BD9-81ED-4DB2-BD59-A6C34878D82A}">
                        <a16:rowId xmlns:a16="http://schemas.microsoft.com/office/drawing/2014/main" val="2561150242"/>
                      </a:ext>
                    </a:extLst>
                  </a:tr>
                  <a:tr h="370840">
                    <a:tc>
                      <a:txBody>
                        <a:bodyPr/>
                        <a:lstStyle/>
                        <a:p>
                          <a:pPr algn="ctr"/>
                          <a:r>
                            <a:rPr lang="en-US" dirty="0"/>
                            <a:t>•</a:t>
                          </a:r>
                        </a:p>
                      </a:txBody>
                      <a:tcPr anchor="ctr"/>
                    </a:tc>
                    <a:extLst>
                      <a:ext uri="{0D108BD9-81ED-4DB2-BD59-A6C34878D82A}">
                        <a16:rowId xmlns:a16="http://schemas.microsoft.com/office/drawing/2014/main" val="4262578913"/>
                      </a:ext>
                    </a:extLst>
                  </a:tr>
                  <a:tr h="370840">
                    <a:tc>
                      <a:txBody>
                        <a:bodyPr/>
                        <a:lstStyle/>
                        <a:p>
                          <a:pPr algn="ctr"/>
                          <a:r>
                            <a:rPr lang="en-US" dirty="0"/>
                            <a:t>•</a:t>
                          </a:r>
                        </a:p>
                      </a:txBody>
                      <a:tcPr anchor="ctr"/>
                    </a:tc>
                    <a:extLst>
                      <a:ext uri="{0D108BD9-81ED-4DB2-BD59-A6C34878D82A}">
                        <a16:rowId xmlns:a16="http://schemas.microsoft.com/office/drawing/2014/main" val="2906488701"/>
                      </a:ext>
                    </a:extLst>
                  </a:tr>
                  <a:tr h="370840">
                    <a:tc>
                      <a:txBody>
                        <a:bodyPr/>
                        <a:lstStyle/>
                        <a:p>
                          <a:pPr algn="ctr"/>
                          <a:r>
                            <a:rPr lang="en-US" dirty="0"/>
                            <a:t>•</a:t>
                          </a:r>
                        </a:p>
                      </a:txBody>
                      <a:tcPr anchor="ctr"/>
                    </a:tc>
                    <a:extLst>
                      <a:ext uri="{0D108BD9-81ED-4DB2-BD59-A6C34878D82A}">
                        <a16:rowId xmlns:a16="http://schemas.microsoft.com/office/drawing/2014/main" val="2879440790"/>
                      </a:ext>
                    </a:extLst>
                  </a:tr>
                  <a:tr h="370840">
                    <a:tc>
                      <a:txBody>
                        <a:bodyPr/>
                        <a:lstStyle/>
                        <a:p>
                          <a:pPr algn="ctr"/>
                          <a:r>
                            <a:rPr lang="en-US" dirty="0"/>
                            <a:t>•</a:t>
                          </a:r>
                        </a:p>
                      </a:txBody>
                      <a:tcPr anchor="ctr"/>
                    </a:tc>
                    <a:extLst>
                      <a:ext uri="{0D108BD9-81ED-4DB2-BD59-A6C34878D82A}">
                        <a16:rowId xmlns:a16="http://schemas.microsoft.com/office/drawing/2014/main" val="2789418798"/>
                      </a:ext>
                    </a:extLst>
                  </a:tr>
                  <a:tr h="370840">
                    <a:tc>
                      <a:txBody>
                        <a:bodyPr/>
                        <a:lstStyle/>
                        <a:p>
                          <a:pPr algn="ctr"/>
                          <a:r>
                            <a:rPr lang="en-US" dirty="0"/>
                            <a:t>•</a:t>
                          </a:r>
                        </a:p>
                      </a:txBody>
                      <a:tcPr anchor="ctr">
                        <a:solidFill>
                          <a:schemeClr val="accent3">
                            <a:lumMod val="50000"/>
                            <a:alpha val="20000"/>
                          </a:schemeClr>
                        </a:solidFill>
                      </a:tcPr>
                    </a:tc>
                    <a:extLst>
                      <a:ext uri="{0D108BD9-81ED-4DB2-BD59-A6C34878D82A}">
                        <a16:rowId xmlns:a16="http://schemas.microsoft.com/office/drawing/2014/main" val="3098025656"/>
                      </a:ext>
                    </a:extLst>
                  </a:tr>
                </a:tbl>
              </a:graphicData>
            </a:graphic>
          </p:graphicFrame>
        </mc:Fallback>
      </mc:AlternateContent>
      <p:sp>
        <p:nvSpPr>
          <p:cNvPr id="9" name="TextBox 8">
            <a:extLst>
              <a:ext uri="{FF2B5EF4-FFF2-40B4-BE49-F238E27FC236}">
                <a16:creationId xmlns:a16="http://schemas.microsoft.com/office/drawing/2014/main" id="{D8DBA554-BA6D-43FB-8387-E5A6D2B92877}"/>
              </a:ext>
            </a:extLst>
          </p:cNvPr>
          <p:cNvSpPr txBox="1"/>
          <p:nvPr/>
        </p:nvSpPr>
        <p:spPr>
          <a:xfrm>
            <a:off x="150608" y="6491795"/>
            <a:ext cx="3613523" cy="338554"/>
          </a:xfrm>
          <a:prstGeom prst="rect">
            <a:avLst/>
          </a:prstGeom>
          <a:noFill/>
        </p:spPr>
        <p:txBody>
          <a:bodyPr wrap="square" rtlCol="0">
            <a:spAutoFit/>
          </a:bodyPr>
          <a:lstStyle/>
          <a:p>
            <a:pPr algn="ctr"/>
            <a:r>
              <a:rPr lang="en-US" sz="1600" dirty="0">
                <a:solidFill>
                  <a:schemeClr val="bg1">
                    <a:lumMod val="50000"/>
                  </a:schemeClr>
                </a:solidFill>
              </a:rPr>
              <a:t>Observed Data</a:t>
            </a:r>
          </a:p>
        </p:txBody>
      </p:sp>
      <p:sp>
        <p:nvSpPr>
          <p:cNvPr id="19" name="TextBox 18">
            <a:extLst>
              <a:ext uri="{FF2B5EF4-FFF2-40B4-BE49-F238E27FC236}">
                <a16:creationId xmlns:a16="http://schemas.microsoft.com/office/drawing/2014/main" id="{174B61ED-B6D6-44C7-B55A-F2795BC69252}"/>
              </a:ext>
            </a:extLst>
          </p:cNvPr>
          <p:cNvSpPr txBox="1"/>
          <p:nvPr/>
        </p:nvSpPr>
        <p:spPr>
          <a:xfrm>
            <a:off x="4311096" y="6491794"/>
            <a:ext cx="1303421" cy="338554"/>
          </a:xfrm>
          <a:prstGeom prst="rect">
            <a:avLst/>
          </a:prstGeom>
          <a:noFill/>
        </p:spPr>
        <p:txBody>
          <a:bodyPr wrap="square" rtlCol="0">
            <a:spAutoFit/>
          </a:bodyPr>
          <a:lstStyle/>
          <a:p>
            <a:pPr algn="ctr"/>
            <a:r>
              <a:rPr lang="en-US" sz="1600" dirty="0">
                <a:solidFill>
                  <a:schemeClr val="bg1">
                    <a:lumMod val="50000"/>
                  </a:schemeClr>
                </a:solidFill>
              </a:rPr>
              <a:t>Outcome</a:t>
            </a:r>
          </a:p>
        </p:txBody>
      </p:sp>
      <p:sp>
        <p:nvSpPr>
          <p:cNvPr id="20" name="TextBox 19">
            <a:extLst>
              <a:ext uri="{FF2B5EF4-FFF2-40B4-BE49-F238E27FC236}">
                <a16:creationId xmlns:a16="http://schemas.microsoft.com/office/drawing/2014/main" id="{DD3B5E72-5890-4987-B603-B61978D090CC}"/>
              </a:ext>
            </a:extLst>
          </p:cNvPr>
          <p:cNvSpPr txBox="1"/>
          <p:nvPr/>
        </p:nvSpPr>
        <p:spPr>
          <a:xfrm>
            <a:off x="6980388" y="6491795"/>
            <a:ext cx="2606842" cy="338554"/>
          </a:xfrm>
          <a:prstGeom prst="rect">
            <a:avLst/>
          </a:prstGeom>
          <a:noFill/>
        </p:spPr>
        <p:txBody>
          <a:bodyPr wrap="square" rtlCol="0">
            <a:spAutoFit/>
          </a:bodyPr>
          <a:lstStyle/>
          <a:p>
            <a:pPr algn="ctr"/>
            <a:r>
              <a:rPr lang="en-US" sz="1600" dirty="0">
                <a:solidFill>
                  <a:schemeClr val="bg1">
                    <a:lumMod val="50000"/>
                  </a:schemeClr>
                </a:solidFill>
              </a:rPr>
              <a:t>Potential Outcome</a:t>
            </a:r>
          </a:p>
        </p:txBody>
      </p:sp>
      <p:pic>
        <p:nvPicPr>
          <p:cNvPr id="17" name="Graphic 16" descr="Earth globe Africa and Europe">
            <a:extLst>
              <a:ext uri="{FF2B5EF4-FFF2-40B4-BE49-F238E27FC236}">
                <a16:creationId xmlns:a16="http://schemas.microsoft.com/office/drawing/2014/main" id="{76A351AF-4B96-4F25-8834-6B322C48B9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47539" y="4257287"/>
            <a:ext cx="387795" cy="387795"/>
          </a:xfrm>
          <a:prstGeom prst="rect">
            <a:avLst/>
          </a:prstGeom>
        </p:spPr>
      </p:pic>
      <p:pic>
        <p:nvPicPr>
          <p:cNvPr id="21" name="Graphic 20" descr="Earth globe Africa and Europe">
            <a:extLst>
              <a:ext uri="{FF2B5EF4-FFF2-40B4-BE49-F238E27FC236}">
                <a16:creationId xmlns:a16="http://schemas.microsoft.com/office/drawing/2014/main" id="{7F71EDD8-980B-4125-BAF4-4E5E78EEB11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148672" y="4257286"/>
            <a:ext cx="387795" cy="387795"/>
          </a:xfrm>
          <a:prstGeom prst="rect">
            <a:avLst/>
          </a:prstGeom>
        </p:spPr>
      </p:pic>
      <p:sp>
        <p:nvSpPr>
          <p:cNvPr id="7" name="TextBox 6">
            <a:extLst>
              <a:ext uri="{FF2B5EF4-FFF2-40B4-BE49-F238E27FC236}">
                <a16:creationId xmlns:a16="http://schemas.microsoft.com/office/drawing/2014/main" id="{810FD9E9-0524-46E3-979E-9C7C56E24B7C}"/>
              </a:ext>
            </a:extLst>
          </p:cNvPr>
          <p:cNvSpPr txBox="1"/>
          <p:nvPr/>
        </p:nvSpPr>
        <p:spPr>
          <a:xfrm>
            <a:off x="-73987" y="6262351"/>
            <a:ext cx="1595745" cy="276999"/>
          </a:xfrm>
          <a:prstGeom prst="rect">
            <a:avLst/>
          </a:prstGeom>
          <a:noFill/>
        </p:spPr>
        <p:txBody>
          <a:bodyPr wrap="square" rtlCol="0">
            <a:spAutoFit/>
          </a:bodyPr>
          <a:lstStyle/>
          <a:p>
            <a:r>
              <a:rPr lang="en-US" sz="1200" dirty="0">
                <a:solidFill>
                  <a:schemeClr val="accent3">
                    <a:lumMod val="75000"/>
                  </a:schemeClr>
                </a:solidFill>
              </a:rPr>
              <a:t>■ Test-set</a:t>
            </a:r>
          </a:p>
        </p:txBody>
      </p:sp>
    </p:spTree>
    <p:extLst>
      <p:ext uri="{BB962C8B-B14F-4D97-AF65-F5344CB8AC3E}">
        <p14:creationId xmlns:p14="http://schemas.microsoft.com/office/powerpoint/2010/main" val="258218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A821-512C-4E1C-B94F-996219DBCEA6}"/>
              </a:ext>
            </a:extLst>
          </p:cNvPr>
          <p:cNvSpPr>
            <a:spLocks noGrp="1"/>
          </p:cNvSpPr>
          <p:nvPr>
            <p:ph type="title"/>
          </p:nvPr>
        </p:nvSpPr>
        <p:spPr/>
        <p:txBody>
          <a:bodyPr/>
          <a:lstStyle/>
          <a:p>
            <a:r>
              <a:rPr lang="en-US" dirty="0"/>
              <a:t>Causal Inference is not supervised learning</a:t>
            </a:r>
          </a:p>
        </p:txBody>
      </p:sp>
      <p:sp>
        <p:nvSpPr>
          <p:cNvPr id="3" name="Text Placeholder 2">
            <a:extLst>
              <a:ext uri="{FF2B5EF4-FFF2-40B4-BE49-F238E27FC236}">
                <a16:creationId xmlns:a16="http://schemas.microsoft.com/office/drawing/2014/main" id="{7E089FBF-5A89-415D-8852-C9DA731D2B78}"/>
              </a:ext>
            </a:extLst>
          </p:cNvPr>
          <p:cNvSpPr>
            <a:spLocks noGrp="1"/>
          </p:cNvSpPr>
          <p:nvPr>
            <p:ph type="body" idx="1"/>
          </p:nvPr>
        </p:nvSpPr>
        <p:spPr/>
        <p:txBody>
          <a:bodyPr/>
          <a:lstStyle/>
          <a:p>
            <a:r>
              <a:rPr lang="en-US" dirty="0"/>
              <a:t>Supervised learning prediction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E90AD60-47F4-4923-9757-2EE948241FCA}"/>
                  </a:ext>
                </a:extLst>
              </p:cNvPr>
              <p:cNvSpPr>
                <a:spLocks noGrp="1"/>
              </p:cNvSpPr>
              <p:nvPr>
                <p:ph sz="half" idx="2"/>
              </p:nvPr>
            </p:nvSpPr>
            <p:spPr/>
            <p:txBody>
              <a:bodyPr/>
              <a:lstStyle/>
              <a:p>
                <a14:m>
                  <m:oMath xmlns:m="http://schemas.openxmlformats.org/officeDocument/2006/math">
                    <m:r>
                      <a:rPr lang="en-US" b="0" i="1" smtClean="0">
                        <a:latin typeface="Cambria Math" panose="02040503050406030204" pitchFamily="18" charset="0"/>
                      </a:rPr>
                      <m:t>𝑋</m:t>
                    </m:r>
                  </m:oMath>
                </a14:m>
                <a:r>
                  <a:rPr lang="en-US" dirty="0"/>
                  <a:t>: features</a:t>
                </a:r>
              </a:p>
              <a:p>
                <a14:m>
                  <m:oMath xmlns:m="http://schemas.openxmlformats.org/officeDocument/2006/math">
                    <m:r>
                      <a:rPr lang="en-US" b="0" i="1" smtClean="0">
                        <a:latin typeface="Cambria Math" panose="02040503050406030204" pitchFamily="18" charset="0"/>
                      </a:rPr>
                      <m:t>𝑌</m:t>
                    </m:r>
                  </m:oMath>
                </a14:m>
                <a:r>
                  <a:rPr lang="en-US" dirty="0"/>
                  <a:t>: target</a:t>
                </a:r>
              </a:p>
              <a:p>
                <a:endParaRPr lang="en-US" dirty="0"/>
              </a:p>
              <a:p>
                <a:endParaRPr lang="en-US" dirty="0"/>
              </a:p>
              <a:p>
                <a:r>
                  <a:rPr lang="en-US" dirty="0"/>
                  <a:t>Interpolation:</a:t>
                </a:r>
                <a:br>
                  <a:rPr lang="en-US" dirty="0"/>
                </a:br>
                <a:r>
                  <a:rPr lang="en-US" dirty="0"/>
                  <a:t>Predict </a:t>
                </a:r>
                <a14:m>
                  <m:oMath xmlns:m="http://schemas.openxmlformats.org/officeDocument/2006/math">
                    <m:r>
                      <a:rPr lang="en-US" b="0" i="1" smtClean="0">
                        <a:latin typeface="Cambria Math" panose="02040503050406030204" pitchFamily="18" charset="0"/>
                      </a:rPr>
                      <m:t>𝑌</m:t>
                    </m:r>
                  </m:oMath>
                </a14:m>
                <a:r>
                  <a:rPr lang="en-US" dirty="0"/>
                  <a:t> for unseen </a:t>
                </a:r>
                <a14:m>
                  <m:oMath xmlns:m="http://schemas.openxmlformats.org/officeDocument/2006/math">
                    <m:r>
                      <a:rPr lang="en-US" b="0" i="1" smtClean="0">
                        <a:latin typeface="Cambria Math" panose="02040503050406030204" pitchFamily="18" charset="0"/>
                      </a:rPr>
                      <m:t>𝑋</m:t>
                    </m:r>
                  </m:oMath>
                </a14:m>
                <a:endParaRPr lang="en-US" dirty="0"/>
              </a:p>
            </p:txBody>
          </p:sp>
        </mc:Choice>
        <mc:Fallback xmlns="">
          <p:sp>
            <p:nvSpPr>
              <p:cNvPr id="4" name="Content Placeholder 3">
                <a:extLst>
                  <a:ext uri="{FF2B5EF4-FFF2-40B4-BE49-F238E27FC236}">
                    <a16:creationId xmlns:a16="http://schemas.microsoft.com/office/drawing/2014/main" id="{AE90AD60-47F4-4923-9757-2EE948241FCA}"/>
                  </a:ext>
                </a:extLst>
              </p:cNvPr>
              <p:cNvSpPr>
                <a:spLocks noGrp="1" noRot="1" noChangeAspect="1" noMove="1" noResize="1" noEditPoints="1" noAdjustHandles="1" noChangeArrowheads="1" noChangeShapeType="1" noTextEdit="1"/>
              </p:cNvSpPr>
              <p:nvPr>
                <p:ph sz="half" idx="2"/>
              </p:nvPr>
            </p:nvSpPr>
            <p:spPr>
              <a:blipFill>
                <a:blip r:embed="rId4"/>
                <a:stretch>
                  <a:fillRect l="-2128" t="-2607"/>
                </a:stretch>
              </a:blipFill>
            </p:spPr>
            <p:txBody>
              <a:bodyPr/>
              <a:lstStyle/>
              <a:p>
                <a:r>
                  <a:rPr lang="en-US">
                    <a:noFill/>
                  </a:rPr>
                  <a:t> </a:t>
                </a:r>
              </a:p>
            </p:txBody>
          </p:sp>
        </mc:Fallback>
      </mc:AlternateContent>
      <p:sp>
        <p:nvSpPr>
          <p:cNvPr id="5" name="Text Placeholder 4">
            <a:extLst>
              <a:ext uri="{FF2B5EF4-FFF2-40B4-BE49-F238E27FC236}">
                <a16:creationId xmlns:a16="http://schemas.microsoft.com/office/drawing/2014/main" id="{C6D1F967-453E-4DB5-B717-C9E4BC2CBB0D}"/>
              </a:ext>
            </a:extLst>
          </p:cNvPr>
          <p:cNvSpPr>
            <a:spLocks noGrp="1"/>
          </p:cNvSpPr>
          <p:nvPr>
            <p:ph type="body" sz="quarter" idx="3"/>
          </p:nvPr>
        </p:nvSpPr>
        <p:spPr/>
        <p:txBody>
          <a:bodyPr/>
          <a:lstStyle/>
          <a:p>
            <a:r>
              <a:rPr lang="en-US" dirty="0"/>
              <a:t>Counterfactual prediction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B6545E5-15F2-4ED3-8841-8DF925C4BB21}"/>
                  </a:ext>
                </a:extLst>
              </p:cNvPr>
              <p:cNvSpPr>
                <a:spLocks noGrp="1"/>
              </p:cNvSpPr>
              <p:nvPr>
                <p:ph sz="quarter" idx="4"/>
              </p:nvPr>
            </p:nvSpPr>
            <p:spPr/>
            <p:txBody>
              <a:bodyPr/>
              <a:lstStyle/>
              <a:p>
                <a14:m>
                  <m:oMath xmlns:m="http://schemas.openxmlformats.org/officeDocument/2006/math">
                    <m:r>
                      <a:rPr lang="en-US" b="0" i="1" smtClean="0">
                        <a:latin typeface="Cambria Math" panose="02040503050406030204" pitchFamily="18" charset="0"/>
                      </a:rPr>
                      <m:t>𝑋</m:t>
                    </m:r>
                  </m:oMath>
                </a14:m>
                <a:r>
                  <a:rPr lang="en-US" dirty="0"/>
                  <a:t>: features</a:t>
                </a:r>
              </a:p>
              <a:p>
                <a14:m>
                  <m:oMath xmlns:m="http://schemas.openxmlformats.org/officeDocument/2006/math">
                    <m:r>
                      <a:rPr lang="en-US" b="0" i="1" smtClean="0">
                        <a:latin typeface="Cambria Math" panose="02040503050406030204" pitchFamily="18" charset="0"/>
                      </a:rPr>
                      <m:t>𝑌</m:t>
                    </m:r>
                  </m:oMath>
                </a14:m>
                <a:r>
                  <a:rPr lang="en-US" dirty="0"/>
                  <a:t>: target</a:t>
                </a:r>
              </a:p>
              <a:p>
                <a14:m>
                  <m:oMath xmlns:m="http://schemas.openxmlformats.org/officeDocument/2006/math">
                    <m:r>
                      <a:rPr lang="en-US" b="0" i="1" smtClean="0">
                        <a:latin typeface="Cambria Math" panose="02040503050406030204" pitchFamily="18" charset="0"/>
                      </a:rPr>
                      <m:t>𝐴</m:t>
                    </m:r>
                  </m:oMath>
                </a14:m>
                <a:r>
                  <a:rPr lang="en-US" dirty="0"/>
                  <a:t>: intervention/action</a:t>
                </a:r>
              </a:p>
              <a:p>
                <a:endParaRPr lang="en-US" dirty="0"/>
              </a:p>
              <a:p>
                <a:r>
                  <a:rPr lang="en-US" dirty="0"/>
                  <a:t>Extrapolation:</a:t>
                </a:r>
                <a:br>
                  <a:rPr lang="en-US" dirty="0"/>
                </a:br>
                <a:r>
                  <a:rPr lang="en-US" dirty="0"/>
                  <a:t>Predict </a:t>
                </a:r>
                <a14:m>
                  <m:oMath xmlns:m="http://schemas.openxmlformats.org/officeDocument/2006/math">
                    <m:r>
                      <a:rPr lang="en-US" b="0" i="1" smtClean="0">
                        <a:latin typeface="Cambria Math" panose="02040503050406030204" pitchFamily="18" charset="0"/>
                      </a:rPr>
                      <m:t>𝑌</m:t>
                    </m:r>
                  </m:oMath>
                </a14:m>
                <a:r>
                  <a:rPr lang="en-US" dirty="0"/>
                  <a:t> for unseen </a:t>
                </a:r>
                <a14:m>
                  <m:oMath xmlns:m="http://schemas.openxmlformats.org/officeDocument/2006/math">
                    <m:r>
                      <a:rPr lang="en-US" b="0" i="1" smtClean="0">
                        <a:latin typeface="Cambria Math" panose="02040503050406030204" pitchFamily="18" charset="0"/>
                      </a:rPr>
                      <m:t>𝐴</m:t>
                    </m:r>
                  </m:oMath>
                </a14:m>
                <a:br>
                  <a:rPr lang="en-US" dirty="0"/>
                </a:br>
                <a:r>
                  <a:rPr lang="en-US" sz="2400" i="1" dirty="0"/>
                  <a:t>(what would’ve happened if we acted differently)</a:t>
                </a:r>
                <a:r>
                  <a:rPr lang="en-US" dirty="0"/>
                  <a:t> </a:t>
                </a:r>
              </a:p>
            </p:txBody>
          </p:sp>
        </mc:Choice>
        <mc:Fallback xmlns="">
          <p:sp>
            <p:nvSpPr>
              <p:cNvPr id="6" name="Content Placeholder 5">
                <a:extLst>
                  <a:ext uri="{FF2B5EF4-FFF2-40B4-BE49-F238E27FC236}">
                    <a16:creationId xmlns:a16="http://schemas.microsoft.com/office/drawing/2014/main" id="{6B6545E5-15F2-4ED3-8841-8DF925C4BB21}"/>
                  </a:ext>
                </a:extLst>
              </p:cNvPr>
              <p:cNvSpPr>
                <a:spLocks noGrp="1" noRot="1" noChangeAspect="1" noMove="1" noResize="1" noEditPoints="1" noAdjustHandles="1" noChangeArrowheads="1" noChangeShapeType="1" noTextEdit="1"/>
              </p:cNvSpPr>
              <p:nvPr>
                <p:ph sz="quarter" idx="4"/>
              </p:nvPr>
            </p:nvSpPr>
            <p:spPr>
              <a:blipFill>
                <a:blip r:embed="rId5"/>
                <a:stretch>
                  <a:fillRect l="-2118" t="-2815" r="-471" b="-1656"/>
                </a:stretch>
              </a:blipFill>
            </p:spPr>
            <p:txBody>
              <a:bodyPr/>
              <a:lstStyle/>
              <a:p>
                <a:r>
                  <a:rPr lang="en-US">
                    <a:noFill/>
                  </a:rPr>
                  <a:t> </a:t>
                </a:r>
              </a:p>
            </p:txBody>
          </p:sp>
        </mc:Fallback>
      </mc:AlternateContent>
      <p:pic>
        <p:nvPicPr>
          <p:cNvPr id="7" name="Picture 6" descr="A picture containing light, white&#10;&#10;Description automatically generated">
            <a:extLst>
              <a:ext uri="{FF2B5EF4-FFF2-40B4-BE49-F238E27FC236}">
                <a16:creationId xmlns:a16="http://schemas.microsoft.com/office/drawing/2014/main" id="{4F156272-56A9-41B1-A9A8-6036CD7827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833869" y="1970922"/>
            <a:ext cx="534153" cy="534153"/>
          </a:xfrm>
          <a:prstGeom prst="rect">
            <a:avLst/>
          </a:prstGeom>
        </p:spPr>
      </p:pic>
      <p:pic>
        <p:nvPicPr>
          <p:cNvPr id="8" name="Picture 7" descr="A picture containing table, pink, sitting, close&#10;&#10;Description automatically generated">
            <a:extLst>
              <a:ext uri="{FF2B5EF4-FFF2-40B4-BE49-F238E27FC236}">
                <a16:creationId xmlns:a16="http://schemas.microsoft.com/office/drawing/2014/main" id="{117A792D-A89A-48D8-A896-7BE24236F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87230" y="1970922"/>
            <a:ext cx="646325" cy="646325"/>
          </a:xfrm>
          <a:prstGeom prst="rect">
            <a:avLst/>
          </a:prstGeom>
        </p:spPr>
      </p:pic>
    </p:spTree>
    <p:extLst>
      <p:ext uri="{BB962C8B-B14F-4D97-AF65-F5344CB8AC3E}">
        <p14:creationId xmlns:p14="http://schemas.microsoft.com/office/powerpoint/2010/main" val="104655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A821-512C-4E1C-B94F-996219DBCEA6}"/>
              </a:ext>
            </a:extLst>
          </p:cNvPr>
          <p:cNvSpPr>
            <a:spLocks noGrp="1"/>
          </p:cNvSpPr>
          <p:nvPr>
            <p:ph type="title"/>
          </p:nvPr>
        </p:nvSpPr>
        <p:spPr/>
        <p:txBody>
          <a:bodyPr/>
          <a:lstStyle/>
          <a:p>
            <a:r>
              <a:rPr lang="en-US" dirty="0"/>
              <a:t>Causal Inference is not supervised learning</a:t>
            </a:r>
          </a:p>
        </p:txBody>
      </p:sp>
      <p:sp>
        <p:nvSpPr>
          <p:cNvPr id="3" name="Text Placeholder 2">
            <a:extLst>
              <a:ext uri="{FF2B5EF4-FFF2-40B4-BE49-F238E27FC236}">
                <a16:creationId xmlns:a16="http://schemas.microsoft.com/office/drawing/2014/main" id="{7E089FBF-5A89-415D-8852-C9DA731D2B78}"/>
              </a:ext>
            </a:extLst>
          </p:cNvPr>
          <p:cNvSpPr>
            <a:spLocks noGrp="1"/>
          </p:cNvSpPr>
          <p:nvPr>
            <p:ph type="body" idx="1"/>
          </p:nvPr>
        </p:nvSpPr>
        <p:spPr/>
        <p:txBody>
          <a:bodyPr/>
          <a:lstStyle/>
          <a:p>
            <a:r>
              <a:rPr lang="en-US" dirty="0"/>
              <a:t>A prediction task</a:t>
            </a:r>
          </a:p>
        </p:txBody>
      </p:sp>
      <p:sp>
        <p:nvSpPr>
          <p:cNvPr id="4" name="Content Placeholder 3">
            <a:extLst>
              <a:ext uri="{FF2B5EF4-FFF2-40B4-BE49-F238E27FC236}">
                <a16:creationId xmlns:a16="http://schemas.microsoft.com/office/drawing/2014/main" id="{AE90AD60-47F4-4923-9757-2EE948241FCA}"/>
              </a:ext>
            </a:extLst>
          </p:cNvPr>
          <p:cNvSpPr>
            <a:spLocks noGrp="1"/>
          </p:cNvSpPr>
          <p:nvPr>
            <p:ph sz="half" idx="2"/>
          </p:nvPr>
        </p:nvSpPr>
        <p:spPr/>
        <p:txBody>
          <a:bodyPr/>
          <a:lstStyle/>
          <a:p>
            <a:r>
              <a:rPr lang="en-US" dirty="0"/>
              <a:t>Captures the current way a treatment is administered</a:t>
            </a:r>
          </a:p>
          <a:p>
            <a:r>
              <a:rPr lang="en-US" dirty="0"/>
              <a:t>Might capture differences in population, rather than treatment</a:t>
            </a:r>
          </a:p>
        </p:txBody>
      </p:sp>
      <p:sp>
        <p:nvSpPr>
          <p:cNvPr id="5" name="Text Placeholder 4">
            <a:extLst>
              <a:ext uri="{FF2B5EF4-FFF2-40B4-BE49-F238E27FC236}">
                <a16:creationId xmlns:a16="http://schemas.microsoft.com/office/drawing/2014/main" id="{C6D1F967-453E-4DB5-B717-C9E4BC2CBB0D}"/>
              </a:ext>
            </a:extLst>
          </p:cNvPr>
          <p:cNvSpPr>
            <a:spLocks noGrp="1"/>
          </p:cNvSpPr>
          <p:nvPr>
            <p:ph type="body" sz="quarter" idx="3"/>
          </p:nvPr>
        </p:nvSpPr>
        <p:spPr/>
        <p:txBody>
          <a:bodyPr/>
          <a:lstStyle/>
          <a:p>
            <a:r>
              <a:rPr lang="en-US" dirty="0"/>
              <a:t>An intervention task</a:t>
            </a:r>
          </a:p>
        </p:txBody>
      </p:sp>
      <p:sp>
        <p:nvSpPr>
          <p:cNvPr id="6" name="Content Placeholder 5">
            <a:extLst>
              <a:ext uri="{FF2B5EF4-FFF2-40B4-BE49-F238E27FC236}">
                <a16:creationId xmlns:a16="http://schemas.microsoft.com/office/drawing/2014/main" id="{6B6545E5-15F2-4ED3-8841-8DF925C4BB21}"/>
              </a:ext>
            </a:extLst>
          </p:cNvPr>
          <p:cNvSpPr>
            <a:spLocks noGrp="1"/>
          </p:cNvSpPr>
          <p:nvPr>
            <p:ph sz="quarter" idx="4"/>
          </p:nvPr>
        </p:nvSpPr>
        <p:spPr/>
        <p:txBody>
          <a:bodyPr/>
          <a:lstStyle/>
          <a:p>
            <a:r>
              <a:rPr lang="en-US" dirty="0"/>
              <a:t>What would have happened if we </a:t>
            </a:r>
            <a:r>
              <a:rPr lang="en-US" b="1" i="1" u="sng" dirty="0"/>
              <a:t>gave</a:t>
            </a:r>
            <a:r>
              <a:rPr lang="en-US" dirty="0"/>
              <a:t> patients a drug that they didn’t actually get.</a:t>
            </a:r>
          </a:p>
          <a:p>
            <a:r>
              <a:rPr lang="en-US" dirty="0"/>
              <a:t>Can be outside the distribution of the observed past patterns</a:t>
            </a:r>
          </a:p>
        </p:txBody>
      </p:sp>
    </p:spTree>
    <p:extLst>
      <p:ext uri="{BB962C8B-B14F-4D97-AF65-F5344CB8AC3E}">
        <p14:creationId xmlns:p14="http://schemas.microsoft.com/office/powerpoint/2010/main" val="2560706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2426</TotalTime>
  <Words>2360</Words>
  <Application>Microsoft Office PowerPoint</Application>
  <PresentationFormat>Widescreen</PresentationFormat>
  <Paragraphs>417</Paragraphs>
  <Slides>35</Slides>
  <Notes>20</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Browallia New</vt:lpstr>
      <vt:lpstr>Calibri</vt:lpstr>
      <vt:lpstr>Calibri Light</vt:lpstr>
      <vt:lpstr>Cambria Math</vt:lpstr>
      <vt:lpstr>Gill Sans Nova Cond XBd</vt:lpstr>
      <vt:lpstr>IBM Plex Mono Medium</vt:lpstr>
      <vt:lpstr>Office Theme</vt:lpstr>
      <vt:lpstr>The Zoo of Causal Models</vt:lpstr>
      <vt:lpstr>Causal Roadmap</vt:lpstr>
      <vt:lpstr>Causal Roadmap</vt:lpstr>
      <vt:lpstr>Causal Inference by counterfactual prediction</vt:lpstr>
      <vt:lpstr>Causal Inference by counterfactual prediction</vt:lpstr>
      <vt:lpstr>Causal Inference by counterfactual prediction</vt:lpstr>
      <vt:lpstr>Causal Inference is not supervised learning</vt:lpstr>
      <vt:lpstr>Causal Inference is not supervised learning</vt:lpstr>
      <vt:lpstr>Causal Inference is not supervised learning</vt:lpstr>
      <vt:lpstr>Causal inference methods</vt:lpstr>
      <vt:lpstr>~Weight Models: Matching</vt:lpstr>
      <vt:lpstr>~Weight Models: Matching</vt:lpstr>
      <vt:lpstr>~Weight Models: Matching</vt:lpstr>
      <vt:lpstr>~Weight Models: Matching</vt:lpstr>
      <vt:lpstr>~Weight Models: Matching</vt:lpstr>
      <vt:lpstr>~Weight Models: Matching</vt:lpstr>
      <vt:lpstr>~Weight Models: Matching</vt:lpstr>
      <vt:lpstr>~Weight Models: Matching</vt:lpstr>
      <vt:lpstr>Weight Models</vt:lpstr>
      <vt:lpstr>Outcome Models – meta-learners</vt:lpstr>
      <vt:lpstr>Outcome Models – meta-learners+</vt:lpstr>
      <vt:lpstr>Outcome Models – meta-learners</vt:lpstr>
      <vt:lpstr>Outcome Models – with deep learning</vt:lpstr>
      <vt:lpstr>Outcome Models – non-meta-learners</vt:lpstr>
      <vt:lpstr>Model type comparison</vt:lpstr>
      <vt:lpstr>Doubly robust models</vt:lpstr>
      <vt:lpstr>Doubly robust models – TMLE motivation </vt:lpstr>
      <vt:lpstr>Doubly robust models – TMLE motivation </vt:lpstr>
      <vt:lpstr>Doubly robust models – TMLE</vt:lpstr>
      <vt:lpstr>Doubly robust models – TMLE</vt:lpstr>
      <vt:lpstr>Doubly robust models – TMLE</vt:lpstr>
      <vt:lpstr>Doubly robust models – AIPW</vt:lpstr>
      <vt:lpstr>Doubly robust models – AIPW</vt:lpstr>
      <vt:lpstr>Causal Inference assumptions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Zoo of Causal Models</dc:title>
  <dc:creator>Ehud Karavani</dc:creator>
  <cp:lastModifiedBy>Ehud Karavani</cp:lastModifiedBy>
  <cp:revision>55</cp:revision>
  <dcterms:created xsi:type="dcterms:W3CDTF">2021-12-15T12:41:51Z</dcterms:created>
  <dcterms:modified xsi:type="dcterms:W3CDTF">2023-12-05T12:29:40Z</dcterms:modified>
</cp:coreProperties>
</file>