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2"/>
  </p:notesMasterIdLst>
  <p:sldIdLst>
    <p:sldId id="279" r:id="rId2"/>
    <p:sldId id="354" r:id="rId3"/>
    <p:sldId id="355" r:id="rId4"/>
    <p:sldId id="315" r:id="rId5"/>
    <p:sldId id="280" r:id="rId6"/>
    <p:sldId id="319" r:id="rId7"/>
    <p:sldId id="346" r:id="rId8"/>
    <p:sldId id="317" r:id="rId9"/>
    <p:sldId id="320" r:id="rId10"/>
    <p:sldId id="32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728" autoAdjust="0"/>
  </p:normalViewPr>
  <p:slideViewPr>
    <p:cSldViewPr snapToGrid="0">
      <p:cViewPr varScale="1">
        <p:scale>
          <a:sx n="94" d="100"/>
          <a:sy n="94" d="100"/>
        </p:scale>
        <p:origin x="1230" y="84"/>
      </p:cViewPr>
      <p:guideLst/>
    </p:cSldViewPr>
  </p:slideViewPr>
  <p:outlineViewPr>
    <p:cViewPr>
      <p:scale>
        <a:sx n="33" d="100"/>
        <a:sy n="33" d="100"/>
      </p:scale>
      <p:origin x="0" y="-180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65983-9AC6-4868-9670-397109B599DB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F323-B7EE-4912-B839-B590C35F4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Matching types: 1-to-1, many-to-1, all-below-threshold…</a:t>
            </a:r>
          </a:p>
          <a:p>
            <a:r>
              <a:rPr lang="en-US" dirty="0"/>
              <a:t>Can discard samples with no matching (caliper) – lack of positivity.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21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Estimating unbiased potential outcome using weighted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population with different ages and sexes.</a:t>
            </a:r>
          </a:p>
          <a:p>
            <a:r>
              <a:rPr lang="en-US" dirty="0"/>
              <a:t>Positivity (fish)</a:t>
            </a:r>
          </a:p>
          <a:p>
            <a:r>
              <a:rPr lang="en-US" dirty="0"/>
              <a:t>Control group being usually larger (many </a:t>
            </a:r>
            <a:r>
              <a:rPr lang="en-US" dirty="0" err="1"/>
              <a:t>Lisas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population with different ages (young old elder) and sexes (male female).</a:t>
            </a:r>
          </a:p>
          <a:p>
            <a:r>
              <a:rPr lang="en-US" dirty="0"/>
              <a:t>Real data will be of much higher dimensionality.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these matches to Homer in age and sex. But what if one is an outlier? How can we mitigate its effect on the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9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1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Positivity to avoid denominator being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Propensity – how much an individual is inclined to be treated.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Should be aware of model’s probability calibration since we are modeling actual probabilities.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pseudo population resides in the magic realm of unrealistic counterfactuals.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71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pseudo population resides in the magic realm of unrealistic counterfactuals.</a:t>
            </a:r>
          </a:p>
          <a:p>
            <a:r>
              <a:rPr lang="en-US" dirty="0"/>
              <a:t>In original pop some where more/less likely to be treated based on their covariates, now they are equally likely: </a:t>
            </a:r>
            <a:r>
              <a:rPr lang="en-US" dirty="0" err="1"/>
              <a:t>Pr</a:t>
            </a:r>
            <a:r>
              <a:rPr lang="en-US" dirty="0"/>
              <a:t>[A|X]=0.5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AF323-B7EE-4912-B839-B590C35F48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0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05-Dec-23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1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0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4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05-Dec-23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3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05-Dec-23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9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05-Dec-23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69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05-Dec-23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8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9.png"/><Relationship Id="rId5" Type="http://schemas.openxmlformats.org/officeDocument/2006/relationships/image" Target="../media/image11.png"/><Relationship Id="rId10" Type="http://schemas.openxmlformats.org/officeDocument/2006/relationships/image" Target="../media/image58.png"/><Relationship Id="rId4" Type="http://schemas.openxmlformats.org/officeDocument/2006/relationships/image" Target="../media/image5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13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9.png"/><Relationship Id="rId5" Type="http://schemas.openxmlformats.org/officeDocument/2006/relationships/image" Target="../media/image11.png"/><Relationship Id="rId10" Type="http://schemas.openxmlformats.org/officeDocument/2006/relationships/image" Target="../media/image58.png"/><Relationship Id="rId4" Type="http://schemas.openxmlformats.org/officeDocument/2006/relationships/image" Target="../media/image5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.png"/><Relationship Id="rId3" Type="http://schemas.openxmlformats.org/officeDocument/2006/relationships/image" Target="../media/image63.png"/><Relationship Id="rId7" Type="http://schemas.openxmlformats.org/officeDocument/2006/relationships/image" Target="../media/image14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0.png"/><Relationship Id="rId5" Type="http://schemas.openxmlformats.org/officeDocument/2006/relationships/image" Target="../media/image12.png"/><Relationship Id="rId10" Type="http://schemas.openxmlformats.org/officeDocument/2006/relationships/image" Target="../media/image59.png"/><Relationship Id="rId4" Type="http://schemas.openxmlformats.org/officeDocument/2006/relationships/image" Target="../media/image11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C7D6-C1EE-453C-9A69-5DE4B3F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92403-904E-45CB-8E69-8A7D57C5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34678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metric over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each treated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match a control subject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matched dataset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Calculate the effect: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know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dirty="0"/>
                  <a:t> is only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being treated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being in control.</a:t>
                </a:r>
              </a:p>
              <a:p>
                <a:r>
                  <a:rPr lang="en-US" sz="2000" dirty="0"/>
                  <a:t>Positivity can be detected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is large.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92403-904E-45CB-8E69-8A7D57C5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346787"/>
              </a:xfrm>
              <a:blipFill>
                <a:blip r:embed="rId3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23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CAB-4865-4676-B9D3-BAA90052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500CA9-BEAA-4005-9640-6420A41BA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84632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Creates a pseudo population:</a:t>
                </a:r>
              </a:p>
              <a:p>
                <a:pPr lvl="1"/>
                <a:r>
                  <a:rPr lang="en-US" sz="2600" dirty="0"/>
                  <a:t>Of size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: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are treated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are controlled.</a:t>
                </a:r>
              </a:p>
              <a:p>
                <a:pPr lvl="1"/>
                <a:r>
                  <a:rPr lang="en-US" sz="2600" dirty="0"/>
                  <a:t>Unconfounded </a:t>
                </a:r>
                <a:r>
                  <a:rPr lang="en-US" sz="2200" dirty="0"/>
                  <a:t>(everyone are equally likely to be treated).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600" dirty="0"/>
                  <a:t>Balance between groups.</a:t>
                </a:r>
              </a:p>
              <a:p>
                <a:r>
                  <a:rPr lang="en-US" sz="2800" dirty="0"/>
                  <a:t>Potential outcome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 algn="r">
                  <a:buNone/>
                </a:pPr>
                <a:r>
                  <a:rPr lang="en-US" sz="2000" dirty="0"/>
                  <a:t>Horvitz-Thomson estimator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500CA9-BEAA-4005-9640-6420A41BA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846320"/>
              </a:xfrm>
              <a:blipFill>
                <a:blip r:embed="rId3"/>
                <a:stretch>
                  <a:fillRect l="-283" t="-2390" r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79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FCF28899-6AB0-4688-B443-F279D825AFB9}"/>
              </a:ext>
            </a:extLst>
          </p:cNvPr>
          <p:cNvGraphicFramePr>
            <a:graphicFrameLocks/>
          </p:cNvGraphicFramePr>
          <p:nvPr/>
        </p:nvGraphicFramePr>
        <p:xfrm>
          <a:off x="676275" y="3782598"/>
          <a:ext cx="10753726" cy="294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726">
                  <a:extLst>
                    <a:ext uri="{9D8B030D-6E8A-4147-A177-3AD203B41FA5}">
                      <a16:colId xmlns:a16="http://schemas.microsoft.com/office/drawing/2014/main" val="1875849192"/>
                    </a:ext>
                  </a:extLst>
                </a:gridCol>
              </a:tblGrid>
              <a:tr h="529551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12730"/>
                  </a:ext>
                </a:extLst>
              </a:tr>
              <a:tr h="241507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82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79C7D6-C1EE-453C-9A69-5DE4B3F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842"/>
            <a:ext cx="10772775" cy="828132"/>
          </a:xfrm>
        </p:spPr>
        <p:txBody>
          <a:bodyPr/>
          <a:lstStyle/>
          <a:p>
            <a:r>
              <a:rPr lang="en-US" dirty="0"/>
              <a:t>Matching	</a:t>
            </a:r>
            <a:r>
              <a:rPr lang="en-US" sz="2800" dirty="0"/>
              <a:t>(An Example)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EAA75F-D5C2-4FD5-B7C3-00DE8D4055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837973"/>
          <a:ext cx="10753726" cy="294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726">
                  <a:extLst>
                    <a:ext uri="{9D8B030D-6E8A-4147-A177-3AD203B41FA5}">
                      <a16:colId xmlns:a16="http://schemas.microsoft.com/office/drawing/2014/main" val="1875849192"/>
                    </a:ext>
                  </a:extLst>
                </a:gridCol>
              </a:tblGrid>
              <a:tr h="529551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12730"/>
                  </a:ext>
                </a:extLst>
              </a:tr>
              <a:tr h="241507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82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A22B77-0E86-494B-8E36-FD592240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1443229" y="1928412"/>
            <a:ext cx="951283" cy="1063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255B9-8838-4F79-9094-50D3E982C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30" r="32878" b="63008"/>
          <a:stretch/>
        </p:blipFill>
        <p:spPr>
          <a:xfrm>
            <a:off x="2416077" y="5079040"/>
            <a:ext cx="877722" cy="137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3CE67D-7E03-44D8-88B3-E352C36134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5" r="19355" b="58741"/>
          <a:stretch/>
        </p:blipFill>
        <p:spPr>
          <a:xfrm>
            <a:off x="2663290" y="1356996"/>
            <a:ext cx="1040250" cy="9653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206930-9A2F-49AE-BDC5-C9732FF4665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418" t="10563" r="37004" b="48906"/>
          <a:stretch/>
        </p:blipFill>
        <p:spPr>
          <a:xfrm>
            <a:off x="7545473" y="1418607"/>
            <a:ext cx="772998" cy="11504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B55E66-A19D-4E26-BFDF-8C8F24D53B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659" r="17668" b="60959"/>
          <a:stretch/>
        </p:blipFill>
        <p:spPr>
          <a:xfrm>
            <a:off x="10284337" y="1255512"/>
            <a:ext cx="772998" cy="1327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325BD6-CA03-458F-BFA4-55B8A33253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935" t="-1" r="13123" b="65137"/>
          <a:stretch/>
        </p:blipFill>
        <p:spPr>
          <a:xfrm>
            <a:off x="8843133" y="5463785"/>
            <a:ext cx="1173890" cy="11124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3B6A38-43B1-4045-BBC9-1A17AB78B3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1000" b="51277"/>
          <a:stretch/>
        </p:blipFill>
        <p:spPr>
          <a:xfrm>
            <a:off x="5967899" y="2372762"/>
            <a:ext cx="1238250" cy="1056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DFE81C-86A9-4198-B34D-E31819CACB0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0264" b="62388"/>
          <a:stretch/>
        </p:blipFill>
        <p:spPr>
          <a:xfrm>
            <a:off x="8422634" y="1814440"/>
            <a:ext cx="1007444" cy="1139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F7CB42-EF66-421D-8BBC-BA15720EC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4665004" y="4775466"/>
            <a:ext cx="951283" cy="10634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13C348-0C3F-49A5-BA3C-680DF59D7B8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1228" b="41014"/>
          <a:stretch/>
        </p:blipFill>
        <p:spPr>
          <a:xfrm>
            <a:off x="3802149" y="5566191"/>
            <a:ext cx="1000495" cy="10634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9883B-EEC5-4979-83B5-23CB976005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5" r="19355" b="58741"/>
          <a:stretch/>
        </p:blipFill>
        <p:spPr>
          <a:xfrm>
            <a:off x="5944176" y="5475916"/>
            <a:ext cx="1040250" cy="9653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AE1E7D-8729-472F-8384-0AD3C85544C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1000" b="51277"/>
          <a:stretch/>
        </p:blipFill>
        <p:spPr>
          <a:xfrm>
            <a:off x="7393967" y="4902371"/>
            <a:ext cx="1238250" cy="10562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5900FD-38E9-453A-80C0-7D62992B5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971311" y="5262578"/>
            <a:ext cx="951283" cy="10634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8355F4B-9FCC-49F5-8FD9-E04C718BF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10192882" y="5332734"/>
            <a:ext cx="951283" cy="10634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BB5D78-C86E-4080-BFA6-1167BC50F6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6081" y="2230274"/>
            <a:ext cx="1118736" cy="9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98733E-18 L 0.01771 0.19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9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139 L 0.65964 -0.17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3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22222E-6 L 0.02448 -0.2150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" y="-1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5156 0.144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14675 0.077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36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0.03125 -0.1178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0.06302 0.2018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990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417 L 0.23894 -0.210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1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22226 0.2407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98" y="1210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022E-16 L -0.04349 -0.197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5.20417E-18 L 0.22461 0.14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708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6 L -0.03815 -0.099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139 L -0.57773 -0.039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37" y="-192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10768 0.046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278 L -0.20833 0.0641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FCF28899-6AB0-4688-B443-F279D825AFB9}"/>
              </a:ext>
            </a:extLst>
          </p:cNvPr>
          <p:cNvGraphicFramePr>
            <a:graphicFrameLocks/>
          </p:cNvGraphicFramePr>
          <p:nvPr/>
        </p:nvGraphicFramePr>
        <p:xfrm>
          <a:off x="676275" y="3782598"/>
          <a:ext cx="10753726" cy="294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726">
                  <a:extLst>
                    <a:ext uri="{9D8B030D-6E8A-4147-A177-3AD203B41FA5}">
                      <a16:colId xmlns:a16="http://schemas.microsoft.com/office/drawing/2014/main" val="1875849192"/>
                    </a:ext>
                  </a:extLst>
                </a:gridCol>
              </a:tblGrid>
              <a:tr h="529551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12730"/>
                  </a:ext>
                </a:extLst>
              </a:tr>
              <a:tr h="241507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82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79C7D6-C1EE-453C-9A69-5DE4B3F5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842"/>
            <a:ext cx="10772775" cy="828132"/>
          </a:xfrm>
        </p:spPr>
        <p:txBody>
          <a:bodyPr/>
          <a:lstStyle/>
          <a:p>
            <a:r>
              <a:rPr lang="en-US" dirty="0"/>
              <a:t>Matching	</a:t>
            </a:r>
            <a:r>
              <a:rPr lang="en-US" sz="2800" dirty="0"/>
              <a:t>(An Example)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EAA75F-D5C2-4FD5-B7C3-00DE8D4055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5" y="837973"/>
          <a:ext cx="10753726" cy="294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726">
                  <a:extLst>
                    <a:ext uri="{9D8B030D-6E8A-4147-A177-3AD203B41FA5}">
                      <a16:colId xmlns:a16="http://schemas.microsoft.com/office/drawing/2014/main" val="1875849192"/>
                    </a:ext>
                  </a:extLst>
                </a:gridCol>
              </a:tblGrid>
              <a:tr h="529551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Treated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12730"/>
                  </a:ext>
                </a:extLst>
              </a:tr>
              <a:tr h="241507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56827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A22B77-0E86-494B-8E36-FD592240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4177930" y="2920027"/>
            <a:ext cx="951283" cy="1063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5255B9-8838-4F79-9094-50D3E982C7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30" r="32878" b="63008"/>
          <a:stretch/>
        </p:blipFill>
        <p:spPr>
          <a:xfrm>
            <a:off x="10450215" y="3902920"/>
            <a:ext cx="877722" cy="137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3CE67D-7E03-44D8-88B3-E352C36134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5" r="19355" b="58741"/>
          <a:stretch/>
        </p:blipFill>
        <p:spPr>
          <a:xfrm>
            <a:off x="5377541" y="3008576"/>
            <a:ext cx="1040250" cy="965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3D7DC2-4B18-4478-AA0D-611F348B7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45" y="2673869"/>
            <a:ext cx="1118736" cy="9173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206930-9A2F-49AE-BDC5-C9732FF4665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418" t="10563" r="37004" b="48906"/>
          <a:stretch/>
        </p:blipFill>
        <p:spPr>
          <a:xfrm>
            <a:off x="6779715" y="2796808"/>
            <a:ext cx="772998" cy="11504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B55E66-A19D-4E26-BFDF-8C8F24D53BB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659" r="17668" b="60959"/>
          <a:stretch/>
        </p:blipFill>
        <p:spPr>
          <a:xfrm>
            <a:off x="10502577" y="2609037"/>
            <a:ext cx="772998" cy="13272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A325BD6-CA03-458F-BFA4-55B8A332530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8935" t="-1" r="13123" b="65137"/>
          <a:stretch/>
        </p:blipFill>
        <p:spPr>
          <a:xfrm>
            <a:off x="9140264" y="3989018"/>
            <a:ext cx="1173890" cy="11124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3B6A38-43B1-4045-BBC9-1A17AB78B38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000" b="51277"/>
          <a:stretch/>
        </p:blipFill>
        <p:spPr>
          <a:xfrm>
            <a:off x="7762263" y="2900881"/>
            <a:ext cx="1238250" cy="1056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1DFE81C-86A9-4198-B34D-E31819CACB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0264" b="62388"/>
          <a:stretch/>
        </p:blipFill>
        <p:spPr>
          <a:xfrm>
            <a:off x="9051775" y="2796808"/>
            <a:ext cx="1007444" cy="11395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F7CB42-EF66-421D-8BBC-BA15720EC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4195543" y="4093588"/>
            <a:ext cx="951283" cy="106346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13C348-0C3F-49A5-BA3C-680DF59D7B8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1228" b="41014"/>
          <a:stretch/>
        </p:blipFill>
        <p:spPr>
          <a:xfrm>
            <a:off x="6707846" y="4132584"/>
            <a:ext cx="1000495" cy="106346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9883B-EEC5-4979-83B5-23CB976005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95" r="19355" b="58741"/>
          <a:stretch/>
        </p:blipFill>
        <p:spPr>
          <a:xfrm>
            <a:off x="5420483" y="4123059"/>
            <a:ext cx="1040250" cy="9653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FAE1E7D-8729-472F-8384-0AD3C85544C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1000" b="51277"/>
          <a:stretch/>
        </p:blipFill>
        <p:spPr>
          <a:xfrm>
            <a:off x="7786763" y="4091616"/>
            <a:ext cx="1238250" cy="10562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5900FD-38E9-453A-80C0-7D62992B5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2277921" y="5584334"/>
            <a:ext cx="951283" cy="10634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55CDAB9-FC1A-482F-B1DA-7E477B8BCB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94" r="16412" b="51229"/>
          <a:stretch/>
        </p:blipFill>
        <p:spPr>
          <a:xfrm>
            <a:off x="3148873" y="5061799"/>
            <a:ext cx="951283" cy="10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463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812-ED0B-4504-B09B-BE1A4FE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Probability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BF57-AAC7-40D2-99D6-D61FBBF6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the case where we have multiple control matches to a single treated.</a:t>
            </a:r>
          </a:p>
          <a:p>
            <a:r>
              <a:rPr lang="en-US" sz="2800" dirty="0"/>
              <a:t>Picking one in random 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make a noise the estimate </a:t>
            </a:r>
            <a:r>
              <a:rPr lang="en-US" dirty="0"/>
              <a:t>(what if we pick an outlier?)</a:t>
            </a:r>
            <a:endParaRPr lang="en-US" sz="2800" dirty="0"/>
          </a:p>
          <a:p>
            <a:pPr lvl="2">
              <a:spcBef>
                <a:spcPts val="0"/>
              </a:spcBef>
            </a:pPr>
            <a:r>
              <a:rPr lang="en-US" dirty="0"/>
              <a:t>Noise which can be mitigated over multiple matching, i.e., multiple analyses, which can be computationally demanding.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Discards much of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8FC05-517C-49C3-A949-98F129EC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27912" y="4616852"/>
            <a:ext cx="1081295" cy="2219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E3212-A502-4D03-903C-6ED4F5B4F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47" y="4605051"/>
            <a:ext cx="1611492" cy="2248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67F74-6350-459E-8CD8-4F9E6EC3F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844" y="4644800"/>
            <a:ext cx="1240449" cy="2221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5FD71C-3FA1-422B-A4A2-2E77D42F3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874" y="4641222"/>
            <a:ext cx="1256393" cy="22215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A0174C-17A2-43E8-A012-AFAA4FDB1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7687" y="4633899"/>
            <a:ext cx="1179430" cy="22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5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CAB-4865-4676-B9D3-BAA90052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Probability Weighting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52182-1BA8-4D2B-8E24-8EDE3F492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1887" y="2451894"/>
            <a:ext cx="4762500" cy="2886075"/>
          </a:xfrm>
        </p:spPr>
      </p:pic>
    </p:spTree>
    <p:extLst>
      <p:ext uri="{BB962C8B-B14F-4D97-AF65-F5344CB8AC3E}">
        <p14:creationId xmlns:p14="http://schemas.microsoft.com/office/powerpoint/2010/main" val="234608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812-ED0B-4504-B09B-BE1A4FE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3BF57-AAC7-40D2-99D6-D61FBBF6E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37661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In our case, we have total of 5 adult male participants. One is treated.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adult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male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adult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male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3BF57-AAC7-40D2-99D6-D61FBBF6E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3766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5F52E8A-6941-4601-91CB-E880766E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27912" y="4616852"/>
            <a:ext cx="1081295" cy="2219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C544AD-C140-48BB-A4F9-DD30657D6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747" y="4605051"/>
            <a:ext cx="1611492" cy="2248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D528AA-30EA-4195-A753-CC8448181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844" y="4644800"/>
            <a:ext cx="1240449" cy="2221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66598-269C-42E0-9CCB-7E7A07E6A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874" y="4641222"/>
            <a:ext cx="1256393" cy="222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89CB-A043-44A8-BACA-2AEB33D29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687" y="4633899"/>
            <a:ext cx="1179430" cy="2221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1CF64F-4393-497A-9364-4FEB3E66758E}"/>
                  </a:ext>
                </a:extLst>
              </p:cNvPr>
              <p:cNvSpPr txBox="1"/>
              <p:nvPr/>
            </p:nvSpPr>
            <p:spPr>
              <a:xfrm>
                <a:off x="1627912" y="3992319"/>
                <a:ext cx="95846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1CF64F-4393-497A-9364-4FEB3E66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12" y="3992319"/>
                <a:ext cx="95846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43775E-88BC-45ED-8B8E-D3F48EE2B2C1}"/>
                  </a:ext>
                </a:extLst>
              </p:cNvPr>
              <p:cNvSpPr txBox="1"/>
              <p:nvPr/>
            </p:nvSpPr>
            <p:spPr>
              <a:xfrm>
                <a:off x="9485794" y="3977463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43775E-88BC-45ED-8B8E-D3F48EE2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794" y="3977463"/>
                <a:ext cx="1078294" cy="616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94DB5D-0084-4C1F-AE13-F5EE58C691B9}"/>
                  </a:ext>
                </a:extLst>
              </p:cNvPr>
              <p:cNvSpPr txBox="1"/>
              <p:nvPr/>
            </p:nvSpPr>
            <p:spPr>
              <a:xfrm>
                <a:off x="8166238" y="3984900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94DB5D-0084-4C1F-AE13-F5EE58C69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38" y="3984900"/>
                <a:ext cx="1078294" cy="616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23DC77-4144-4A53-8373-E42ABE6C48D1}"/>
                  </a:ext>
                </a:extLst>
              </p:cNvPr>
              <p:cNvSpPr txBox="1"/>
              <p:nvPr/>
            </p:nvSpPr>
            <p:spPr>
              <a:xfrm>
                <a:off x="6478693" y="3992337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23DC77-4144-4A53-8373-E42ABE6C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93" y="3992337"/>
                <a:ext cx="1078294" cy="616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182FF4-EEE0-4C10-B251-D1FDF35043AA}"/>
                  </a:ext>
                </a:extLst>
              </p:cNvPr>
              <p:cNvSpPr txBox="1"/>
              <p:nvPr/>
            </p:nvSpPr>
            <p:spPr>
              <a:xfrm>
                <a:off x="4880357" y="3999774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182FF4-EEE0-4C10-B251-D1FDF3504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57" y="3999774"/>
                <a:ext cx="1078294" cy="616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76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812-ED0B-4504-B09B-BE1A4FE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3BF57-AAC7-40D2-99D6-D61FBBF6E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37661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2400"/>
                  </a:spcBef>
                </a:pPr>
                <a:r>
                  <a:rPr lang="en-US" dirty="0"/>
                  <a:t>In our case, we have total of 5 adult male participants. One is treated.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adult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male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adult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male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C3BF57-AAC7-40D2-99D6-D61FBBF6E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3766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5F52E8A-6941-4601-91CB-E880766E4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27912" y="4616852"/>
            <a:ext cx="1081295" cy="22195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C544AD-C140-48BB-A4F9-DD30657D6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747" y="4605051"/>
            <a:ext cx="1611492" cy="2248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D528AA-30EA-4195-A753-CC8448181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844" y="4644800"/>
            <a:ext cx="1240449" cy="2221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66598-269C-42E0-9CCB-7E7A07E6A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7874" y="4641222"/>
            <a:ext cx="1256393" cy="222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7F89CB-A043-44A8-BACA-2AEB33D299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687" y="4633899"/>
            <a:ext cx="1179430" cy="2221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1CF64F-4393-497A-9364-4FEB3E66758E}"/>
                  </a:ext>
                </a:extLst>
              </p:cNvPr>
              <p:cNvSpPr txBox="1"/>
              <p:nvPr/>
            </p:nvSpPr>
            <p:spPr>
              <a:xfrm>
                <a:off x="1627912" y="3992319"/>
                <a:ext cx="95846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1CF64F-4393-497A-9364-4FEB3E667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12" y="3992319"/>
                <a:ext cx="95846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43775E-88BC-45ED-8B8E-D3F48EE2B2C1}"/>
                  </a:ext>
                </a:extLst>
              </p:cNvPr>
              <p:cNvSpPr txBox="1"/>
              <p:nvPr/>
            </p:nvSpPr>
            <p:spPr>
              <a:xfrm>
                <a:off x="9485794" y="3977463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43775E-88BC-45ED-8B8E-D3F48EE2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794" y="3977463"/>
                <a:ext cx="1078294" cy="616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94DB5D-0084-4C1F-AE13-F5EE58C691B9}"/>
                  </a:ext>
                </a:extLst>
              </p:cNvPr>
              <p:cNvSpPr txBox="1"/>
              <p:nvPr/>
            </p:nvSpPr>
            <p:spPr>
              <a:xfrm>
                <a:off x="8166238" y="3984900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94DB5D-0084-4C1F-AE13-F5EE58C69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38" y="3984900"/>
                <a:ext cx="1078294" cy="616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23DC77-4144-4A53-8373-E42ABE6C48D1}"/>
                  </a:ext>
                </a:extLst>
              </p:cNvPr>
              <p:cNvSpPr txBox="1"/>
              <p:nvPr/>
            </p:nvSpPr>
            <p:spPr>
              <a:xfrm>
                <a:off x="6478693" y="3992337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23DC77-4144-4A53-8373-E42ABE6C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93" y="3992337"/>
                <a:ext cx="1078294" cy="616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182FF4-EEE0-4C10-B251-D1FDF35043AA}"/>
                  </a:ext>
                </a:extLst>
              </p:cNvPr>
              <p:cNvSpPr txBox="1"/>
              <p:nvPr/>
            </p:nvSpPr>
            <p:spPr>
              <a:xfrm>
                <a:off x="4880357" y="3999774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0182FF4-EEE0-4C10-B251-D1FDF3504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57" y="3999774"/>
                <a:ext cx="1078294" cy="616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031BEE3E-20B4-4A4C-B6CB-E7149395E65B}"/>
              </a:ext>
            </a:extLst>
          </p:cNvPr>
          <p:cNvSpPr/>
          <p:nvPr/>
        </p:nvSpPr>
        <p:spPr>
          <a:xfrm rot="21039575">
            <a:off x="7243539" y="1982904"/>
            <a:ext cx="3583081" cy="791737"/>
          </a:xfrm>
          <a:prstGeom prst="arc">
            <a:avLst>
              <a:gd name="adj1" fmla="val 21426379"/>
              <a:gd name="adj2" fmla="val 1046222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A9FA06-0BD3-48C4-8AE6-9278F6CF0698}"/>
              </a:ext>
            </a:extLst>
          </p:cNvPr>
          <p:cNvSpPr/>
          <p:nvPr/>
        </p:nvSpPr>
        <p:spPr>
          <a:xfrm>
            <a:off x="4889693" y="2367450"/>
            <a:ext cx="2559322" cy="4426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E06B9-EEC4-4ED8-BC16-9290DFC38C73}"/>
                  </a:ext>
                </a:extLst>
              </p:cNvPr>
              <p:cNvSpPr txBox="1"/>
              <p:nvPr/>
            </p:nvSpPr>
            <p:spPr>
              <a:xfrm>
                <a:off x="9389325" y="1360449"/>
                <a:ext cx="20629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/>
                  <a:t> is called propensity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BE06B9-EEC4-4ED8-BC16-9290DFC3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325" y="1360449"/>
                <a:ext cx="2062975" cy="707886"/>
              </a:xfrm>
              <a:prstGeom prst="rect">
                <a:avLst/>
              </a:prstGeom>
              <a:blipFill>
                <a:blip r:embed="rId14"/>
                <a:stretch>
                  <a:fillRect l="-295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41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CAB-4865-4676-B9D3-BAA90052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500CA9-BEAA-4005-9640-6420A41BA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Creates a pseudo population:</a:t>
                </a:r>
              </a:p>
              <a:p>
                <a:pPr lvl="1"/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Of size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: where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 are treated and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 are controlled.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500CA9-BEAA-4005-9640-6420A41BA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3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C4BDA4F-C000-4120-A533-146DF16F1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747" y="4605051"/>
            <a:ext cx="1611492" cy="2248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6A563-7D24-4CAE-A49B-4EBDFD129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844" y="4644800"/>
            <a:ext cx="1240449" cy="2221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F8806-38D5-4CBA-827B-64C4C3A0C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874" y="4641222"/>
            <a:ext cx="1256393" cy="2221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37E77-83A6-4A97-BB44-191174C585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7687" y="4633899"/>
            <a:ext cx="1179430" cy="2221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7471B8-07CF-440B-AC07-63B1B249AAA9}"/>
                  </a:ext>
                </a:extLst>
              </p:cNvPr>
              <p:cNvSpPr txBox="1"/>
              <p:nvPr/>
            </p:nvSpPr>
            <p:spPr>
              <a:xfrm>
                <a:off x="1627912" y="3992319"/>
                <a:ext cx="95846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7471B8-07CF-440B-AC07-63B1B249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12" y="3992319"/>
                <a:ext cx="958466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BB7E4B-20E1-4B35-98BC-9269C1C09356}"/>
                  </a:ext>
                </a:extLst>
              </p:cNvPr>
              <p:cNvSpPr txBox="1"/>
              <p:nvPr/>
            </p:nvSpPr>
            <p:spPr>
              <a:xfrm>
                <a:off x="9485794" y="3977463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BB7E4B-20E1-4B35-98BC-9269C1C09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794" y="3977463"/>
                <a:ext cx="1078294" cy="616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91D17-03F0-456F-BE16-4DA600A4C6DA}"/>
                  </a:ext>
                </a:extLst>
              </p:cNvPr>
              <p:cNvSpPr txBox="1"/>
              <p:nvPr/>
            </p:nvSpPr>
            <p:spPr>
              <a:xfrm>
                <a:off x="8166238" y="3984900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91D17-03F0-456F-BE16-4DA600A4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38" y="3984900"/>
                <a:ext cx="1078294" cy="616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85C91D-D8F0-452F-B788-3524C464929F}"/>
                  </a:ext>
                </a:extLst>
              </p:cNvPr>
              <p:cNvSpPr txBox="1"/>
              <p:nvPr/>
            </p:nvSpPr>
            <p:spPr>
              <a:xfrm>
                <a:off x="6478693" y="3992337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85C91D-D8F0-452F-B788-3524C464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93" y="3992337"/>
                <a:ext cx="1078294" cy="616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A78CA-3FCA-4BBD-A7E4-BD3E1BB13EE2}"/>
                  </a:ext>
                </a:extLst>
              </p:cNvPr>
              <p:cNvSpPr txBox="1"/>
              <p:nvPr/>
            </p:nvSpPr>
            <p:spPr>
              <a:xfrm>
                <a:off x="4880357" y="3999774"/>
                <a:ext cx="1078294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A78CA-3FCA-4BBD-A7E4-BD3E1BB13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57" y="3999774"/>
                <a:ext cx="1078294" cy="616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BCBAAD7-E469-4DA6-8F82-1EBE6789E2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627912" y="4616852"/>
            <a:ext cx="1081295" cy="22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CAB-4865-4676-B9D3-BAA90052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500CA9-BEAA-4005-9640-6420A41BA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Creates a pseudo population:</a:t>
                </a:r>
              </a:p>
              <a:p>
                <a:pPr lvl="1"/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Of size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: where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 are treated and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 are controlled.</a:t>
                </a:r>
              </a:p>
              <a:p>
                <a:pPr lvl="1"/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Unconfounded </a:t>
                </a:r>
                <a:r>
                  <a:rPr lang="en-US" sz="2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(everyone are equally likely to be treated).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Balance between groups.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500CA9-BEAA-4005-9640-6420A41BA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83" t="-3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0E4ACA7-4CC9-4A9D-948D-66CEC9DD0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05705" y="4651577"/>
            <a:ext cx="1081295" cy="2219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BDA4F-C000-4120-A533-146DF16F1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392" y="4580506"/>
            <a:ext cx="1611492" cy="2248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6A563-7D24-4CAE-A49B-4EBDFD129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989" y="4632286"/>
            <a:ext cx="1240449" cy="2221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F8806-38D5-4CBA-827B-64C4C3A0C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711" y="4606714"/>
            <a:ext cx="1256393" cy="2221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37E77-83A6-4A97-BB44-191174C58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2954" y="4632286"/>
            <a:ext cx="1179430" cy="222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1FAB1F-DF5F-4F0B-84C3-972FAE3E5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15116" y="4670165"/>
            <a:ext cx="1081295" cy="22195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5179F0-CAD6-4027-876A-E42A1AD50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82406" y="4665603"/>
            <a:ext cx="1081295" cy="22195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8FB45-B0BC-4080-A916-943E21E8D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994" y="4649466"/>
            <a:ext cx="1081295" cy="22195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E4AE42-D92D-4F06-8DBE-D28192D67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73636" y="4644904"/>
            <a:ext cx="1081295" cy="22195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047CD1-E83A-41DB-A94C-64F5827C17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04" t="56637" r="17595" b="23798"/>
          <a:stretch/>
        </p:blipFill>
        <p:spPr>
          <a:xfrm>
            <a:off x="5442057" y="5817804"/>
            <a:ext cx="919664" cy="5406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D6A091-F7D3-40D7-820D-6BEEDAEBE9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223" t="75957"/>
          <a:stretch/>
        </p:blipFill>
        <p:spPr>
          <a:xfrm>
            <a:off x="5514616" y="6358466"/>
            <a:ext cx="1059992" cy="540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95DE6F-5CDF-4C1E-96B1-162D2F5A63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642" b="49860"/>
          <a:stretch/>
        </p:blipFill>
        <p:spPr>
          <a:xfrm>
            <a:off x="5385824" y="5278056"/>
            <a:ext cx="1256393" cy="5397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3D060F-7B81-4668-90FE-2B106738B3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964" b="72472"/>
          <a:stretch/>
        </p:blipFill>
        <p:spPr>
          <a:xfrm>
            <a:off x="5553510" y="4665603"/>
            <a:ext cx="743464" cy="6115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9C2ED0-99CF-45D1-9521-975285A982FB}"/>
              </a:ext>
            </a:extLst>
          </p:cNvPr>
          <p:cNvCxnSpPr>
            <a:cxnSpLocks/>
          </p:cNvCxnSpPr>
          <p:nvPr/>
        </p:nvCxnSpPr>
        <p:spPr>
          <a:xfrm flipH="1">
            <a:off x="6231822" y="4138522"/>
            <a:ext cx="669294" cy="448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90036C-E779-44B7-B0D7-2CD2A2372B49}"/>
              </a:ext>
            </a:extLst>
          </p:cNvPr>
          <p:cNvCxnSpPr>
            <a:cxnSpLocks/>
          </p:cNvCxnSpPr>
          <p:nvPr/>
        </p:nvCxnSpPr>
        <p:spPr>
          <a:xfrm flipH="1">
            <a:off x="2686469" y="4148583"/>
            <a:ext cx="669294" cy="4484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320360-17BB-489C-BCAD-D1D6AA75D4D4}"/>
              </a:ext>
            </a:extLst>
          </p:cNvPr>
          <p:cNvSpPr txBox="1"/>
          <p:nvPr/>
        </p:nvSpPr>
        <p:spPr>
          <a:xfrm>
            <a:off x="6341812" y="3743300"/>
            <a:ext cx="303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Hybrid – a quarter of each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DEB056-B14C-4A79-B7DE-B59ADA35FC02}"/>
              </a:ext>
            </a:extLst>
          </p:cNvPr>
          <p:cNvSpPr txBox="1"/>
          <p:nvPr/>
        </p:nvSpPr>
        <p:spPr>
          <a:xfrm>
            <a:off x="2629064" y="3743300"/>
            <a:ext cx="303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Agent Smithson</a:t>
            </a:r>
          </a:p>
        </p:txBody>
      </p:sp>
    </p:spTree>
    <p:extLst>
      <p:ext uri="{BB962C8B-B14F-4D97-AF65-F5344CB8AC3E}">
        <p14:creationId xmlns:p14="http://schemas.microsoft.com/office/powerpoint/2010/main" val="55385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10144</TotalTime>
  <Words>606</Words>
  <Application>Microsoft Office PowerPoint</Application>
  <PresentationFormat>Widescreen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Metropolitan</vt:lpstr>
      <vt:lpstr>Matching</vt:lpstr>
      <vt:lpstr>Matching (An Example)</vt:lpstr>
      <vt:lpstr>Matching (An Example)</vt:lpstr>
      <vt:lpstr>Inverse Probability Weighting</vt:lpstr>
      <vt:lpstr>Inverse Probability Weighting</vt:lpstr>
      <vt:lpstr>Inverse Probability Weighting</vt:lpstr>
      <vt:lpstr>Inverse Probability Weighting</vt:lpstr>
      <vt:lpstr>Inverse Probability Weighting</vt:lpstr>
      <vt:lpstr>Inverse Probability Weighting</vt:lpstr>
      <vt:lpstr>Inverse Probability Weighting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101</dc:title>
  <dc:creator>Ehud Karavani</dc:creator>
  <cp:lastModifiedBy>Ehud Karavani</cp:lastModifiedBy>
  <cp:revision>240</cp:revision>
  <dcterms:created xsi:type="dcterms:W3CDTF">2018-10-25T13:41:15Z</dcterms:created>
  <dcterms:modified xsi:type="dcterms:W3CDTF">2023-12-05T12:37:16Z</dcterms:modified>
</cp:coreProperties>
</file>