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83" r:id="rId2"/>
    <p:sldId id="339" r:id="rId3"/>
    <p:sldId id="292" r:id="rId4"/>
    <p:sldId id="306" r:id="rId5"/>
    <p:sldId id="307" r:id="rId6"/>
    <p:sldId id="293" r:id="rId7"/>
    <p:sldId id="336" r:id="rId8"/>
    <p:sldId id="297" r:id="rId9"/>
    <p:sldId id="299" r:id="rId10"/>
    <p:sldId id="463" r:id="rId11"/>
    <p:sldId id="458" r:id="rId12"/>
    <p:sldId id="459" r:id="rId13"/>
    <p:sldId id="462" r:id="rId14"/>
    <p:sldId id="460" r:id="rId15"/>
    <p:sldId id="465" r:id="rId16"/>
    <p:sldId id="422" r:id="rId17"/>
    <p:sldId id="438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E090"/>
    <a:srgbClr val="F7A7A7"/>
    <a:srgbClr val="F75959"/>
    <a:srgbClr val="F7CD59"/>
    <a:srgbClr val="DE4C49"/>
    <a:srgbClr val="FA8E00"/>
    <a:srgbClr val="F59B14"/>
    <a:srgbClr val="F7B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89542" autoAdjust="0"/>
  </p:normalViewPr>
  <p:slideViewPr>
    <p:cSldViewPr snapToGrid="0">
      <p:cViewPr varScale="1">
        <p:scale>
          <a:sx n="99" d="100"/>
          <a:sy n="99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AAC1CE-6102-4BB9-B544-3AE8A6836017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4B2357B-5567-451A-99D8-2368D19C746C}">
      <dgm:prSet phldrT="[Text]"/>
      <dgm:spPr/>
      <dgm:t>
        <a:bodyPr/>
        <a:lstStyle/>
        <a:p>
          <a:r>
            <a:rPr lang="en-US" dirty="0"/>
            <a:t>Causality</a:t>
          </a:r>
        </a:p>
      </dgm:t>
    </dgm:pt>
    <dgm:pt modelId="{3F121F59-C57E-4545-97D9-D058ECC720AC}" type="parTrans" cxnId="{E3BEE9FF-7187-4A6D-8289-7D03504BBB39}">
      <dgm:prSet/>
      <dgm:spPr/>
      <dgm:t>
        <a:bodyPr/>
        <a:lstStyle/>
        <a:p>
          <a:endParaRPr lang="en-US"/>
        </a:p>
      </dgm:t>
    </dgm:pt>
    <dgm:pt modelId="{CF4B4694-B169-49E0-B71D-41055E31CC45}" type="sibTrans" cxnId="{E3BEE9FF-7187-4A6D-8289-7D03504BBB39}">
      <dgm:prSet/>
      <dgm:spPr/>
      <dgm:t>
        <a:bodyPr/>
        <a:lstStyle/>
        <a:p>
          <a:endParaRPr lang="en-US"/>
        </a:p>
      </dgm:t>
    </dgm:pt>
    <dgm:pt modelId="{FF49D49D-15F3-4C66-9219-28A45A2B4594}">
      <dgm:prSet phldrT="[Text]"/>
      <dgm:spPr/>
      <dgm:t>
        <a:bodyPr/>
        <a:lstStyle/>
        <a:p>
          <a:r>
            <a:rPr lang="en-US" dirty="0"/>
            <a:t>Causal Discovery</a:t>
          </a:r>
        </a:p>
      </dgm:t>
    </dgm:pt>
    <dgm:pt modelId="{878228B0-3F29-4E02-B62E-41C0CB38CECB}" type="parTrans" cxnId="{37D8F133-901D-40E7-B40C-9105C1663BCF}">
      <dgm:prSet/>
      <dgm:spPr/>
      <dgm:t>
        <a:bodyPr/>
        <a:lstStyle/>
        <a:p>
          <a:endParaRPr lang="en-US"/>
        </a:p>
      </dgm:t>
    </dgm:pt>
    <dgm:pt modelId="{1BDEB177-5D60-450F-9742-E8150D9A5786}" type="sibTrans" cxnId="{37D8F133-901D-40E7-B40C-9105C1663BCF}">
      <dgm:prSet/>
      <dgm:spPr/>
      <dgm:t>
        <a:bodyPr/>
        <a:lstStyle/>
        <a:p>
          <a:endParaRPr lang="en-US"/>
        </a:p>
      </dgm:t>
    </dgm:pt>
    <dgm:pt modelId="{14BEBA91-A865-4BB8-8A04-119BD3EA59C0}">
      <dgm:prSet phldrT="[Text]"/>
      <dgm:spPr/>
      <dgm:t>
        <a:bodyPr/>
        <a:lstStyle/>
        <a:p>
          <a:r>
            <a:rPr lang="en-US" dirty="0"/>
            <a:t>What caused the outcome?</a:t>
          </a:r>
          <a:br>
            <a:rPr lang="en-US" dirty="0"/>
          </a:br>
          <a:r>
            <a:rPr lang="en-US" dirty="0"/>
            <a:t>Why?</a:t>
          </a:r>
        </a:p>
      </dgm:t>
    </dgm:pt>
    <dgm:pt modelId="{A2C9D96A-D5D8-4180-AA8F-669CABD133D8}" type="parTrans" cxnId="{C4EF832B-A650-4D3E-B65B-A1F309E3759E}">
      <dgm:prSet/>
      <dgm:spPr/>
      <dgm:t>
        <a:bodyPr/>
        <a:lstStyle/>
        <a:p>
          <a:endParaRPr lang="en-US"/>
        </a:p>
      </dgm:t>
    </dgm:pt>
    <dgm:pt modelId="{FD5F425A-79D1-44BD-9B0F-79982FFC1296}" type="sibTrans" cxnId="{C4EF832B-A650-4D3E-B65B-A1F309E3759E}">
      <dgm:prSet/>
      <dgm:spPr/>
      <dgm:t>
        <a:bodyPr/>
        <a:lstStyle/>
        <a:p>
          <a:endParaRPr lang="en-US"/>
        </a:p>
      </dgm:t>
    </dgm:pt>
    <dgm:pt modelId="{10332937-B728-462F-860D-E83FE2CC4DD3}">
      <dgm:prSet phldrT="[Text]"/>
      <dgm:spPr/>
      <dgm:t>
        <a:bodyPr/>
        <a:lstStyle/>
        <a:p>
          <a:r>
            <a:rPr lang="en-US" dirty="0"/>
            <a:t>Causal Inference</a:t>
          </a:r>
        </a:p>
      </dgm:t>
    </dgm:pt>
    <dgm:pt modelId="{53F4AFBE-C390-4F02-AC30-F77AE6063DED}" type="parTrans" cxnId="{03C99BFD-6B5E-4AEA-A409-5B98AF20A4CE}">
      <dgm:prSet/>
      <dgm:spPr/>
      <dgm:t>
        <a:bodyPr/>
        <a:lstStyle/>
        <a:p>
          <a:endParaRPr lang="en-US"/>
        </a:p>
      </dgm:t>
    </dgm:pt>
    <dgm:pt modelId="{375FD704-E9A4-4F1B-A427-32E9AAB87286}" type="sibTrans" cxnId="{03C99BFD-6B5E-4AEA-A409-5B98AF20A4CE}">
      <dgm:prSet/>
      <dgm:spPr/>
      <dgm:t>
        <a:bodyPr/>
        <a:lstStyle/>
        <a:p>
          <a:endParaRPr lang="en-US"/>
        </a:p>
      </dgm:t>
    </dgm:pt>
    <dgm:pt modelId="{982D84AD-1852-4979-BB61-60E4B56B85FD}">
      <dgm:prSet phldrT="[Text]"/>
      <dgm:spPr/>
      <dgm:t>
        <a:bodyPr/>
        <a:lstStyle/>
        <a:p>
          <a:r>
            <a:rPr lang="en-US" dirty="0"/>
            <a:t>Quantify impact of a prespecified cause of interest</a:t>
          </a:r>
        </a:p>
      </dgm:t>
    </dgm:pt>
    <dgm:pt modelId="{8692B760-B66F-42A3-9419-AECAA3DFD370}" type="parTrans" cxnId="{0594162A-3A1C-45FD-AF28-520B7F57AA28}">
      <dgm:prSet/>
      <dgm:spPr/>
      <dgm:t>
        <a:bodyPr/>
        <a:lstStyle/>
        <a:p>
          <a:endParaRPr lang="en-US"/>
        </a:p>
      </dgm:t>
    </dgm:pt>
    <dgm:pt modelId="{280BBDE4-5F78-4445-A105-CA7045A62C7D}" type="sibTrans" cxnId="{0594162A-3A1C-45FD-AF28-520B7F57AA28}">
      <dgm:prSet/>
      <dgm:spPr/>
      <dgm:t>
        <a:bodyPr/>
        <a:lstStyle/>
        <a:p>
          <a:endParaRPr lang="en-US"/>
        </a:p>
      </dgm:t>
    </dgm:pt>
    <dgm:pt modelId="{5BFB09B6-2B16-4DF2-941A-03A12A9798F4}" type="pres">
      <dgm:prSet presAssocID="{F9AAC1CE-6102-4BB9-B544-3AE8A683601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9E63EE-AF88-42DA-8609-C58F920C3381}" type="pres">
      <dgm:prSet presAssocID="{A4B2357B-5567-451A-99D8-2368D19C746C}" presName="vertOne" presStyleCnt="0"/>
      <dgm:spPr/>
    </dgm:pt>
    <dgm:pt modelId="{873229C7-5C32-4FCF-BA75-0A9A61F10CB1}" type="pres">
      <dgm:prSet presAssocID="{A4B2357B-5567-451A-99D8-2368D19C746C}" presName="txOne" presStyleLbl="node0" presStyleIdx="0" presStyleCnt="1">
        <dgm:presLayoutVars>
          <dgm:chPref val="3"/>
        </dgm:presLayoutVars>
      </dgm:prSet>
      <dgm:spPr/>
    </dgm:pt>
    <dgm:pt modelId="{95A006D6-C5AB-4CBC-9EE7-4AFA8880F84E}" type="pres">
      <dgm:prSet presAssocID="{A4B2357B-5567-451A-99D8-2368D19C746C}" presName="parTransOne" presStyleCnt="0"/>
      <dgm:spPr/>
    </dgm:pt>
    <dgm:pt modelId="{BB8F0678-8AEC-48BC-9052-4F49C55F644C}" type="pres">
      <dgm:prSet presAssocID="{A4B2357B-5567-451A-99D8-2368D19C746C}" presName="horzOne" presStyleCnt="0"/>
      <dgm:spPr/>
    </dgm:pt>
    <dgm:pt modelId="{A4E75CD0-2F47-45B9-84CA-A76976C5FC87}" type="pres">
      <dgm:prSet presAssocID="{FF49D49D-15F3-4C66-9219-28A45A2B4594}" presName="vertTwo" presStyleCnt="0"/>
      <dgm:spPr/>
    </dgm:pt>
    <dgm:pt modelId="{ED551533-21D3-4E86-AB70-CA1759185692}" type="pres">
      <dgm:prSet presAssocID="{FF49D49D-15F3-4C66-9219-28A45A2B4594}" presName="txTwo" presStyleLbl="node2" presStyleIdx="0" presStyleCnt="2" custScaleX="221000">
        <dgm:presLayoutVars>
          <dgm:chPref val="3"/>
        </dgm:presLayoutVars>
      </dgm:prSet>
      <dgm:spPr/>
    </dgm:pt>
    <dgm:pt modelId="{AC548400-4E1E-4A1C-ACC1-7E565B6AAEFA}" type="pres">
      <dgm:prSet presAssocID="{FF49D49D-15F3-4C66-9219-28A45A2B4594}" presName="parTransTwo" presStyleCnt="0"/>
      <dgm:spPr/>
    </dgm:pt>
    <dgm:pt modelId="{5DCD0F93-D85B-431F-9574-BB61D2840A3C}" type="pres">
      <dgm:prSet presAssocID="{FF49D49D-15F3-4C66-9219-28A45A2B4594}" presName="horzTwo" presStyleCnt="0"/>
      <dgm:spPr/>
    </dgm:pt>
    <dgm:pt modelId="{4FEF7754-5194-4A92-8649-174A846BAF4D}" type="pres">
      <dgm:prSet presAssocID="{14BEBA91-A865-4BB8-8A04-119BD3EA59C0}" presName="vertThree" presStyleCnt="0"/>
      <dgm:spPr/>
    </dgm:pt>
    <dgm:pt modelId="{46E83850-606D-4A3E-9526-86CB2DC2B380}" type="pres">
      <dgm:prSet presAssocID="{14BEBA91-A865-4BB8-8A04-119BD3EA59C0}" presName="txThree" presStyleLbl="node3" presStyleIdx="0" presStyleCnt="2">
        <dgm:presLayoutVars>
          <dgm:chPref val="3"/>
        </dgm:presLayoutVars>
      </dgm:prSet>
      <dgm:spPr/>
    </dgm:pt>
    <dgm:pt modelId="{3111E17B-E5CC-4523-95F3-7DE43D3CDB31}" type="pres">
      <dgm:prSet presAssocID="{14BEBA91-A865-4BB8-8A04-119BD3EA59C0}" presName="horzThree" presStyleCnt="0"/>
      <dgm:spPr/>
    </dgm:pt>
    <dgm:pt modelId="{18FD2930-764A-44C6-9672-870352932E3C}" type="pres">
      <dgm:prSet presAssocID="{1BDEB177-5D60-450F-9742-E8150D9A5786}" presName="sibSpaceTwo" presStyleCnt="0"/>
      <dgm:spPr/>
    </dgm:pt>
    <dgm:pt modelId="{BD087368-253F-4BA7-BA67-370E40C76183}" type="pres">
      <dgm:prSet presAssocID="{10332937-B728-462F-860D-E83FE2CC4DD3}" presName="vertTwo" presStyleCnt="0"/>
      <dgm:spPr/>
    </dgm:pt>
    <dgm:pt modelId="{213CD332-9E72-4044-9834-04DADBFB626A}" type="pres">
      <dgm:prSet presAssocID="{10332937-B728-462F-860D-E83FE2CC4DD3}" presName="txTwo" presStyleLbl="node2" presStyleIdx="1" presStyleCnt="2" custScaleX="212600">
        <dgm:presLayoutVars>
          <dgm:chPref val="3"/>
        </dgm:presLayoutVars>
      </dgm:prSet>
      <dgm:spPr/>
    </dgm:pt>
    <dgm:pt modelId="{3B608C98-306D-4469-A36E-27A3A928FC96}" type="pres">
      <dgm:prSet presAssocID="{10332937-B728-462F-860D-E83FE2CC4DD3}" presName="parTransTwo" presStyleCnt="0"/>
      <dgm:spPr/>
    </dgm:pt>
    <dgm:pt modelId="{9F22C3EB-793B-4D77-A0AE-79BA212D4E55}" type="pres">
      <dgm:prSet presAssocID="{10332937-B728-462F-860D-E83FE2CC4DD3}" presName="horzTwo" presStyleCnt="0"/>
      <dgm:spPr/>
    </dgm:pt>
    <dgm:pt modelId="{EC991BD5-1AAC-4D62-8FD3-68D95A0A7DC3}" type="pres">
      <dgm:prSet presAssocID="{982D84AD-1852-4979-BB61-60E4B56B85FD}" presName="vertThree" presStyleCnt="0"/>
      <dgm:spPr/>
    </dgm:pt>
    <dgm:pt modelId="{F7E73888-7451-483D-B177-847A464CFE6F}" type="pres">
      <dgm:prSet presAssocID="{982D84AD-1852-4979-BB61-60E4B56B85FD}" presName="txThree" presStyleLbl="node3" presStyleIdx="1" presStyleCnt="2">
        <dgm:presLayoutVars>
          <dgm:chPref val="3"/>
        </dgm:presLayoutVars>
      </dgm:prSet>
      <dgm:spPr/>
    </dgm:pt>
    <dgm:pt modelId="{122E2DDF-486C-492E-AA5B-DE93993EFF49}" type="pres">
      <dgm:prSet presAssocID="{982D84AD-1852-4979-BB61-60E4B56B85FD}" presName="horzThree" presStyleCnt="0"/>
      <dgm:spPr/>
    </dgm:pt>
  </dgm:ptLst>
  <dgm:cxnLst>
    <dgm:cxn modelId="{02F94710-47F6-4B09-B899-9EB5A41AFF9D}" type="presOf" srcId="{982D84AD-1852-4979-BB61-60E4B56B85FD}" destId="{F7E73888-7451-483D-B177-847A464CFE6F}" srcOrd="0" destOrd="0" presId="urn:microsoft.com/office/officeart/2005/8/layout/hierarchy4"/>
    <dgm:cxn modelId="{D5FC2214-2F24-4C87-8DD8-EA17FDC2EC84}" type="presOf" srcId="{FF49D49D-15F3-4C66-9219-28A45A2B4594}" destId="{ED551533-21D3-4E86-AB70-CA1759185692}" srcOrd="0" destOrd="0" presId="urn:microsoft.com/office/officeart/2005/8/layout/hierarchy4"/>
    <dgm:cxn modelId="{71F6A829-1EA1-4159-BE63-31784BF57961}" type="presOf" srcId="{10332937-B728-462F-860D-E83FE2CC4DD3}" destId="{213CD332-9E72-4044-9834-04DADBFB626A}" srcOrd="0" destOrd="0" presId="urn:microsoft.com/office/officeart/2005/8/layout/hierarchy4"/>
    <dgm:cxn modelId="{0594162A-3A1C-45FD-AF28-520B7F57AA28}" srcId="{10332937-B728-462F-860D-E83FE2CC4DD3}" destId="{982D84AD-1852-4979-BB61-60E4B56B85FD}" srcOrd="0" destOrd="0" parTransId="{8692B760-B66F-42A3-9419-AECAA3DFD370}" sibTransId="{280BBDE4-5F78-4445-A105-CA7045A62C7D}"/>
    <dgm:cxn modelId="{C4EF832B-A650-4D3E-B65B-A1F309E3759E}" srcId="{FF49D49D-15F3-4C66-9219-28A45A2B4594}" destId="{14BEBA91-A865-4BB8-8A04-119BD3EA59C0}" srcOrd="0" destOrd="0" parTransId="{A2C9D96A-D5D8-4180-AA8F-669CABD133D8}" sibTransId="{FD5F425A-79D1-44BD-9B0F-79982FFC1296}"/>
    <dgm:cxn modelId="{0C7CA433-8F6D-42BB-BFA5-C0DFB2345714}" type="presOf" srcId="{A4B2357B-5567-451A-99D8-2368D19C746C}" destId="{873229C7-5C32-4FCF-BA75-0A9A61F10CB1}" srcOrd="0" destOrd="0" presId="urn:microsoft.com/office/officeart/2005/8/layout/hierarchy4"/>
    <dgm:cxn modelId="{37D8F133-901D-40E7-B40C-9105C1663BCF}" srcId="{A4B2357B-5567-451A-99D8-2368D19C746C}" destId="{FF49D49D-15F3-4C66-9219-28A45A2B4594}" srcOrd="0" destOrd="0" parTransId="{878228B0-3F29-4E02-B62E-41C0CB38CECB}" sibTransId="{1BDEB177-5D60-450F-9742-E8150D9A5786}"/>
    <dgm:cxn modelId="{DBB1C55D-16BA-41C9-91A7-0FBCD846687D}" type="presOf" srcId="{F9AAC1CE-6102-4BB9-B544-3AE8A6836017}" destId="{5BFB09B6-2B16-4DF2-941A-03A12A9798F4}" srcOrd="0" destOrd="0" presId="urn:microsoft.com/office/officeart/2005/8/layout/hierarchy4"/>
    <dgm:cxn modelId="{2857EBCD-197F-416C-882F-055F155AACF5}" type="presOf" srcId="{14BEBA91-A865-4BB8-8A04-119BD3EA59C0}" destId="{46E83850-606D-4A3E-9526-86CB2DC2B380}" srcOrd="0" destOrd="0" presId="urn:microsoft.com/office/officeart/2005/8/layout/hierarchy4"/>
    <dgm:cxn modelId="{03C99BFD-6B5E-4AEA-A409-5B98AF20A4CE}" srcId="{A4B2357B-5567-451A-99D8-2368D19C746C}" destId="{10332937-B728-462F-860D-E83FE2CC4DD3}" srcOrd="1" destOrd="0" parTransId="{53F4AFBE-C390-4F02-AC30-F77AE6063DED}" sibTransId="{375FD704-E9A4-4F1B-A427-32E9AAB87286}"/>
    <dgm:cxn modelId="{E3BEE9FF-7187-4A6D-8289-7D03504BBB39}" srcId="{F9AAC1CE-6102-4BB9-B544-3AE8A6836017}" destId="{A4B2357B-5567-451A-99D8-2368D19C746C}" srcOrd="0" destOrd="0" parTransId="{3F121F59-C57E-4545-97D9-D058ECC720AC}" sibTransId="{CF4B4694-B169-49E0-B71D-41055E31CC45}"/>
    <dgm:cxn modelId="{F62996B4-2F5C-4210-85BB-7F6F813C6E66}" type="presParOf" srcId="{5BFB09B6-2B16-4DF2-941A-03A12A9798F4}" destId="{9C9E63EE-AF88-42DA-8609-C58F920C3381}" srcOrd="0" destOrd="0" presId="urn:microsoft.com/office/officeart/2005/8/layout/hierarchy4"/>
    <dgm:cxn modelId="{62DD6E18-5896-4F49-B68B-9ACEAA17E189}" type="presParOf" srcId="{9C9E63EE-AF88-42DA-8609-C58F920C3381}" destId="{873229C7-5C32-4FCF-BA75-0A9A61F10CB1}" srcOrd="0" destOrd="0" presId="urn:microsoft.com/office/officeart/2005/8/layout/hierarchy4"/>
    <dgm:cxn modelId="{812D6B2C-EA69-4778-A30E-1ADC35984215}" type="presParOf" srcId="{9C9E63EE-AF88-42DA-8609-C58F920C3381}" destId="{95A006D6-C5AB-4CBC-9EE7-4AFA8880F84E}" srcOrd="1" destOrd="0" presId="urn:microsoft.com/office/officeart/2005/8/layout/hierarchy4"/>
    <dgm:cxn modelId="{4C891AB7-0E9E-4159-9E3D-D00383651CE7}" type="presParOf" srcId="{9C9E63EE-AF88-42DA-8609-C58F920C3381}" destId="{BB8F0678-8AEC-48BC-9052-4F49C55F644C}" srcOrd="2" destOrd="0" presId="urn:microsoft.com/office/officeart/2005/8/layout/hierarchy4"/>
    <dgm:cxn modelId="{9489776C-3F6E-40A0-889F-045791FE2E75}" type="presParOf" srcId="{BB8F0678-8AEC-48BC-9052-4F49C55F644C}" destId="{A4E75CD0-2F47-45B9-84CA-A76976C5FC87}" srcOrd="0" destOrd="0" presId="urn:microsoft.com/office/officeart/2005/8/layout/hierarchy4"/>
    <dgm:cxn modelId="{7656693B-A52E-4CB8-9AE1-F2EC6B7DB9B3}" type="presParOf" srcId="{A4E75CD0-2F47-45B9-84CA-A76976C5FC87}" destId="{ED551533-21D3-4E86-AB70-CA1759185692}" srcOrd="0" destOrd="0" presId="urn:microsoft.com/office/officeart/2005/8/layout/hierarchy4"/>
    <dgm:cxn modelId="{75391E65-0C22-408F-BF50-EDD9DA28C047}" type="presParOf" srcId="{A4E75CD0-2F47-45B9-84CA-A76976C5FC87}" destId="{AC548400-4E1E-4A1C-ACC1-7E565B6AAEFA}" srcOrd="1" destOrd="0" presId="urn:microsoft.com/office/officeart/2005/8/layout/hierarchy4"/>
    <dgm:cxn modelId="{FC5C8574-B50C-438F-A8FA-32015757DD8B}" type="presParOf" srcId="{A4E75CD0-2F47-45B9-84CA-A76976C5FC87}" destId="{5DCD0F93-D85B-431F-9574-BB61D2840A3C}" srcOrd="2" destOrd="0" presId="urn:microsoft.com/office/officeart/2005/8/layout/hierarchy4"/>
    <dgm:cxn modelId="{DF52B6E3-D8DA-4742-8F77-EF06D3FFE600}" type="presParOf" srcId="{5DCD0F93-D85B-431F-9574-BB61D2840A3C}" destId="{4FEF7754-5194-4A92-8649-174A846BAF4D}" srcOrd="0" destOrd="0" presId="urn:microsoft.com/office/officeart/2005/8/layout/hierarchy4"/>
    <dgm:cxn modelId="{F9D248DE-8996-4B97-A317-85E2C35EE2B5}" type="presParOf" srcId="{4FEF7754-5194-4A92-8649-174A846BAF4D}" destId="{46E83850-606D-4A3E-9526-86CB2DC2B380}" srcOrd="0" destOrd="0" presId="urn:microsoft.com/office/officeart/2005/8/layout/hierarchy4"/>
    <dgm:cxn modelId="{6CB04276-A15A-48DB-A9A7-7EDFD47D2914}" type="presParOf" srcId="{4FEF7754-5194-4A92-8649-174A846BAF4D}" destId="{3111E17B-E5CC-4523-95F3-7DE43D3CDB31}" srcOrd="1" destOrd="0" presId="urn:microsoft.com/office/officeart/2005/8/layout/hierarchy4"/>
    <dgm:cxn modelId="{28332FF2-F113-4263-B9D0-5BE424BDAD7F}" type="presParOf" srcId="{BB8F0678-8AEC-48BC-9052-4F49C55F644C}" destId="{18FD2930-764A-44C6-9672-870352932E3C}" srcOrd="1" destOrd="0" presId="urn:microsoft.com/office/officeart/2005/8/layout/hierarchy4"/>
    <dgm:cxn modelId="{92F98EC2-7B5F-4026-9B6F-8202E98927F3}" type="presParOf" srcId="{BB8F0678-8AEC-48BC-9052-4F49C55F644C}" destId="{BD087368-253F-4BA7-BA67-370E40C76183}" srcOrd="2" destOrd="0" presId="urn:microsoft.com/office/officeart/2005/8/layout/hierarchy4"/>
    <dgm:cxn modelId="{2E5F65B4-7386-4DA5-A3AA-333206242F8C}" type="presParOf" srcId="{BD087368-253F-4BA7-BA67-370E40C76183}" destId="{213CD332-9E72-4044-9834-04DADBFB626A}" srcOrd="0" destOrd="0" presId="urn:microsoft.com/office/officeart/2005/8/layout/hierarchy4"/>
    <dgm:cxn modelId="{0154D219-8C65-4FCD-BA2C-F97BD33E3F4F}" type="presParOf" srcId="{BD087368-253F-4BA7-BA67-370E40C76183}" destId="{3B608C98-306D-4469-A36E-27A3A928FC96}" srcOrd="1" destOrd="0" presId="urn:microsoft.com/office/officeart/2005/8/layout/hierarchy4"/>
    <dgm:cxn modelId="{BB505222-9652-4478-93FD-4894CE7DBF36}" type="presParOf" srcId="{BD087368-253F-4BA7-BA67-370E40C76183}" destId="{9F22C3EB-793B-4D77-A0AE-79BA212D4E55}" srcOrd="2" destOrd="0" presId="urn:microsoft.com/office/officeart/2005/8/layout/hierarchy4"/>
    <dgm:cxn modelId="{23F3088E-DAD0-49CA-B6B3-E577080DBC1B}" type="presParOf" srcId="{9F22C3EB-793B-4D77-A0AE-79BA212D4E55}" destId="{EC991BD5-1AAC-4D62-8FD3-68D95A0A7DC3}" srcOrd="0" destOrd="0" presId="urn:microsoft.com/office/officeart/2005/8/layout/hierarchy4"/>
    <dgm:cxn modelId="{9436CF36-99D2-4FD7-A5E7-AB85BC7ABA36}" type="presParOf" srcId="{EC991BD5-1AAC-4D62-8FD3-68D95A0A7DC3}" destId="{F7E73888-7451-483D-B177-847A464CFE6F}" srcOrd="0" destOrd="0" presId="urn:microsoft.com/office/officeart/2005/8/layout/hierarchy4"/>
    <dgm:cxn modelId="{61CDB546-4EF4-4A12-AB32-A54EA67623A4}" type="presParOf" srcId="{EC991BD5-1AAC-4D62-8FD3-68D95A0A7DC3}" destId="{122E2DDF-486C-492E-AA5B-DE93993EFF4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AAC1CE-6102-4BB9-B544-3AE8A6836017}" type="doc">
      <dgm:prSet loTypeId="urn:microsoft.com/office/officeart/2005/8/layout/hierarchy4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4B2357B-5567-451A-99D8-2368D19C746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Causality</a:t>
          </a:r>
        </a:p>
      </dgm:t>
    </dgm:pt>
    <dgm:pt modelId="{3F121F59-C57E-4545-97D9-D058ECC720AC}" type="parTrans" cxnId="{E3BEE9FF-7187-4A6D-8289-7D03504BBB39}">
      <dgm:prSet/>
      <dgm:spPr/>
      <dgm:t>
        <a:bodyPr/>
        <a:lstStyle/>
        <a:p>
          <a:endParaRPr lang="en-US"/>
        </a:p>
      </dgm:t>
    </dgm:pt>
    <dgm:pt modelId="{CF4B4694-B169-49E0-B71D-41055E31CC45}" type="sibTrans" cxnId="{E3BEE9FF-7187-4A6D-8289-7D03504BBB39}">
      <dgm:prSet/>
      <dgm:spPr/>
      <dgm:t>
        <a:bodyPr/>
        <a:lstStyle/>
        <a:p>
          <a:endParaRPr lang="en-US"/>
        </a:p>
      </dgm:t>
    </dgm:pt>
    <dgm:pt modelId="{FF49D49D-15F3-4C66-9219-28A45A2B459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Discovery</a:t>
          </a:r>
        </a:p>
      </dgm:t>
    </dgm:pt>
    <dgm:pt modelId="{878228B0-3F29-4E02-B62E-41C0CB38CECB}" type="parTrans" cxnId="{37D8F133-901D-40E7-B40C-9105C1663BCF}">
      <dgm:prSet/>
      <dgm:spPr/>
      <dgm:t>
        <a:bodyPr/>
        <a:lstStyle/>
        <a:p>
          <a:endParaRPr lang="en-US"/>
        </a:p>
      </dgm:t>
    </dgm:pt>
    <dgm:pt modelId="{1BDEB177-5D60-450F-9742-E8150D9A5786}" type="sibTrans" cxnId="{37D8F133-901D-40E7-B40C-9105C1663BCF}">
      <dgm:prSet/>
      <dgm:spPr/>
      <dgm:t>
        <a:bodyPr/>
        <a:lstStyle/>
        <a:p>
          <a:endParaRPr lang="en-US"/>
        </a:p>
      </dgm:t>
    </dgm:pt>
    <dgm:pt modelId="{14BEBA91-A865-4BB8-8A04-119BD3EA59C0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What caused the outcome?</a:t>
          </a:r>
          <a:br>
            <a:rPr lang="en-US" dirty="0"/>
          </a:br>
          <a:r>
            <a:rPr lang="en-US" dirty="0"/>
            <a:t>Why?</a:t>
          </a:r>
        </a:p>
      </dgm:t>
    </dgm:pt>
    <dgm:pt modelId="{A2C9D96A-D5D8-4180-AA8F-669CABD133D8}" type="parTrans" cxnId="{C4EF832B-A650-4D3E-B65B-A1F309E3759E}">
      <dgm:prSet/>
      <dgm:spPr/>
      <dgm:t>
        <a:bodyPr/>
        <a:lstStyle/>
        <a:p>
          <a:endParaRPr lang="en-US"/>
        </a:p>
      </dgm:t>
    </dgm:pt>
    <dgm:pt modelId="{FD5F425A-79D1-44BD-9B0F-79982FFC1296}" type="sibTrans" cxnId="{C4EF832B-A650-4D3E-B65B-A1F309E3759E}">
      <dgm:prSet/>
      <dgm:spPr/>
      <dgm:t>
        <a:bodyPr/>
        <a:lstStyle/>
        <a:p>
          <a:endParaRPr lang="en-US"/>
        </a:p>
      </dgm:t>
    </dgm:pt>
    <dgm:pt modelId="{10332937-B728-462F-860D-E83FE2CC4DD3}">
      <dgm:prSet phldrT="[Text]"/>
      <dgm:spPr>
        <a:effectLst>
          <a:glow rad="101600">
            <a:schemeClr val="tx2">
              <a:alpha val="16000"/>
            </a:schemeClr>
          </a:glow>
        </a:effectLst>
      </dgm:spPr>
      <dgm:t>
        <a:bodyPr/>
        <a:lstStyle/>
        <a:p>
          <a:r>
            <a:rPr lang="en-US" dirty="0"/>
            <a:t>Causal Inference</a:t>
          </a:r>
        </a:p>
      </dgm:t>
    </dgm:pt>
    <dgm:pt modelId="{53F4AFBE-C390-4F02-AC30-F77AE6063DED}" type="parTrans" cxnId="{03C99BFD-6B5E-4AEA-A409-5B98AF20A4CE}">
      <dgm:prSet/>
      <dgm:spPr/>
      <dgm:t>
        <a:bodyPr/>
        <a:lstStyle/>
        <a:p>
          <a:endParaRPr lang="en-US"/>
        </a:p>
      </dgm:t>
    </dgm:pt>
    <dgm:pt modelId="{375FD704-E9A4-4F1B-A427-32E9AAB87286}" type="sibTrans" cxnId="{03C99BFD-6B5E-4AEA-A409-5B98AF20A4CE}">
      <dgm:prSet/>
      <dgm:spPr/>
      <dgm:t>
        <a:bodyPr/>
        <a:lstStyle/>
        <a:p>
          <a:endParaRPr lang="en-US"/>
        </a:p>
      </dgm:t>
    </dgm:pt>
    <dgm:pt modelId="{982D84AD-1852-4979-BB61-60E4B56B85FD}">
      <dgm:prSet phldrT="[Text]"/>
      <dgm:spPr>
        <a:effectLst>
          <a:glow rad="101600">
            <a:schemeClr val="tx2">
              <a:alpha val="16000"/>
            </a:schemeClr>
          </a:glow>
        </a:effectLst>
      </dgm:spPr>
      <dgm:t>
        <a:bodyPr/>
        <a:lstStyle/>
        <a:p>
          <a:r>
            <a:rPr lang="en-US" dirty="0"/>
            <a:t>Quantify impact of a prespecified cause of interest</a:t>
          </a:r>
        </a:p>
      </dgm:t>
    </dgm:pt>
    <dgm:pt modelId="{8692B760-B66F-42A3-9419-AECAA3DFD370}" type="parTrans" cxnId="{0594162A-3A1C-45FD-AF28-520B7F57AA28}">
      <dgm:prSet/>
      <dgm:spPr/>
      <dgm:t>
        <a:bodyPr/>
        <a:lstStyle/>
        <a:p>
          <a:endParaRPr lang="en-US"/>
        </a:p>
      </dgm:t>
    </dgm:pt>
    <dgm:pt modelId="{280BBDE4-5F78-4445-A105-CA7045A62C7D}" type="sibTrans" cxnId="{0594162A-3A1C-45FD-AF28-520B7F57AA28}">
      <dgm:prSet/>
      <dgm:spPr/>
      <dgm:t>
        <a:bodyPr/>
        <a:lstStyle/>
        <a:p>
          <a:endParaRPr lang="en-US"/>
        </a:p>
      </dgm:t>
    </dgm:pt>
    <dgm:pt modelId="{5BFB09B6-2B16-4DF2-941A-03A12A9798F4}" type="pres">
      <dgm:prSet presAssocID="{F9AAC1CE-6102-4BB9-B544-3AE8A683601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9E63EE-AF88-42DA-8609-C58F920C3381}" type="pres">
      <dgm:prSet presAssocID="{A4B2357B-5567-451A-99D8-2368D19C746C}" presName="vertOne" presStyleCnt="0"/>
      <dgm:spPr/>
    </dgm:pt>
    <dgm:pt modelId="{873229C7-5C32-4FCF-BA75-0A9A61F10CB1}" type="pres">
      <dgm:prSet presAssocID="{A4B2357B-5567-451A-99D8-2368D19C746C}" presName="txOne" presStyleLbl="node0" presStyleIdx="0" presStyleCnt="1">
        <dgm:presLayoutVars>
          <dgm:chPref val="3"/>
        </dgm:presLayoutVars>
      </dgm:prSet>
      <dgm:spPr/>
    </dgm:pt>
    <dgm:pt modelId="{95A006D6-C5AB-4CBC-9EE7-4AFA8880F84E}" type="pres">
      <dgm:prSet presAssocID="{A4B2357B-5567-451A-99D8-2368D19C746C}" presName="parTransOne" presStyleCnt="0"/>
      <dgm:spPr/>
    </dgm:pt>
    <dgm:pt modelId="{BB8F0678-8AEC-48BC-9052-4F49C55F644C}" type="pres">
      <dgm:prSet presAssocID="{A4B2357B-5567-451A-99D8-2368D19C746C}" presName="horzOne" presStyleCnt="0"/>
      <dgm:spPr/>
    </dgm:pt>
    <dgm:pt modelId="{A4E75CD0-2F47-45B9-84CA-A76976C5FC87}" type="pres">
      <dgm:prSet presAssocID="{FF49D49D-15F3-4C66-9219-28A45A2B4594}" presName="vertTwo" presStyleCnt="0"/>
      <dgm:spPr/>
    </dgm:pt>
    <dgm:pt modelId="{ED551533-21D3-4E86-AB70-CA1759185692}" type="pres">
      <dgm:prSet presAssocID="{FF49D49D-15F3-4C66-9219-28A45A2B4594}" presName="txTwo" presStyleLbl="node2" presStyleIdx="0" presStyleCnt="2" custScaleX="221000">
        <dgm:presLayoutVars>
          <dgm:chPref val="3"/>
        </dgm:presLayoutVars>
      </dgm:prSet>
      <dgm:spPr/>
    </dgm:pt>
    <dgm:pt modelId="{AC548400-4E1E-4A1C-ACC1-7E565B6AAEFA}" type="pres">
      <dgm:prSet presAssocID="{FF49D49D-15F3-4C66-9219-28A45A2B4594}" presName="parTransTwo" presStyleCnt="0"/>
      <dgm:spPr/>
    </dgm:pt>
    <dgm:pt modelId="{5DCD0F93-D85B-431F-9574-BB61D2840A3C}" type="pres">
      <dgm:prSet presAssocID="{FF49D49D-15F3-4C66-9219-28A45A2B4594}" presName="horzTwo" presStyleCnt="0"/>
      <dgm:spPr/>
    </dgm:pt>
    <dgm:pt modelId="{4FEF7754-5194-4A92-8649-174A846BAF4D}" type="pres">
      <dgm:prSet presAssocID="{14BEBA91-A865-4BB8-8A04-119BD3EA59C0}" presName="vertThree" presStyleCnt="0"/>
      <dgm:spPr/>
    </dgm:pt>
    <dgm:pt modelId="{46E83850-606D-4A3E-9526-86CB2DC2B380}" type="pres">
      <dgm:prSet presAssocID="{14BEBA91-A865-4BB8-8A04-119BD3EA59C0}" presName="txThree" presStyleLbl="node3" presStyleIdx="0" presStyleCnt="2">
        <dgm:presLayoutVars>
          <dgm:chPref val="3"/>
        </dgm:presLayoutVars>
      </dgm:prSet>
      <dgm:spPr/>
    </dgm:pt>
    <dgm:pt modelId="{3111E17B-E5CC-4523-95F3-7DE43D3CDB31}" type="pres">
      <dgm:prSet presAssocID="{14BEBA91-A865-4BB8-8A04-119BD3EA59C0}" presName="horzThree" presStyleCnt="0"/>
      <dgm:spPr/>
    </dgm:pt>
    <dgm:pt modelId="{18FD2930-764A-44C6-9672-870352932E3C}" type="pres">
      <dgm:prSet presAssocID="{1BDEB177-5D60-450F-9742-E8150D9A5786}" presName="sibSpaceTwo" presStyleCnt="0"/>
      <dgm:spPr/>
    </dgm:pt>
    <dgm:pt modelId="{BD087368-253F-4BA7-BA67-370E40C76183}" type="pres">
      <dgm:prSet presAssocID="{10332937-B728-462F-860D-E83FE2CC4DD3}" presName="vertTwo" presStyleCnt="0"/>
      <dgm:spPr/>
    </dgm:pt>
    <dgm:pt modelId="{213CD332-9E72-4044-9834-04DADBFB626A}" type="pres">
      <dgm:prSet presAssocID="{10332937-B728-462F-860D-E83FE2CC4DD3}" presName="txTwo" presStyleLbl="node2" presStyleIdx="1" presStyleCnt="2" custScaleX="212600">
        <dgm:presLayoutVars>
          <dgm:chPref val="3"/>
        </dgm:presLayoutVars>
      </dgm:prSet>
      <dgm:spPr/>
    </dgm:pt>
    <dgm:pt modelId="{3B608C98-306D-4469-A36E-27A3A928FC96}" type="pres">
      <dgm:prSet presAssocID="{10332937-B728-462F-860D-E83FE2CC4DD3}" presName="parTransTwo" presStyleCnt="0"/>
      <dgm:spPr/>
    </dgm:pt>
    <dgm:pt modelId="{9F22C3EB-793B-4D77-A0AE-79BA212D4E55}" type="pres">
      <dgm:prSet presAssocID="{10332937-B728-462F-860D-E83FE2CC4DD3}" presName="horzTwo" presStyleCnt="0"/>
      <dgm:spPr/>
    </dgm:pt>
    <dgm:pt modelId="{EC991BD5-1AAC-4D62-8FD3-68D95A0A7DC3}" type="pres">
      <dgm:prSet presAssocID="{982D84AD-1852-4979-BB61-60E4B56B85FD}" presName="vertThree" presStyleCnt="0"/>
      <dgm:spPr/>
    </dgm:pt>
    <dgm:pt modelId="{F7E73888-7451-483D-B177-847A464CFE6F}" type="pres">
      <dgm:prSet presAssocID="{982D84AD-1852-4979-BB61-60E4B56B85FD}" presName="txThree" presStyleLbl="node3" presStyleIdx="1" presStyleCnt="2">
        <dgm:presLayoutVars>
          <dgm:chPref val="3"/>
        </dgm:presLayoutVars>
      </dgm:prSet>
      <dgm:spPr/>
    </dgm:pt>
    <dgm:pt modelId="{122E2DDF-486C-492E-AA5B-DE93993EFF49}" type="pres">
      <dgm:prSet presAssocID="{982D84AD-1852-4979-BB61-60E4B56B85FD}" presName="horzThree" presStyleCnt="0"/>
      <dgm:spPr/>
    </dgm:pt>
  </dgm:ptLst>
  <dgm:cxnLst>
    <dgm:cxn modelId="{02F94710-47F6-4B09-B899-9EB5A41AFF9D}" type="presOf" srcId="{982D84AD-1852-4979-BB61-60E4B56B85FD}" destId="{F7E73888-7451-483D-B177-847A464CFE6F}" srcOrd="0" destOrd="0" presId="urn:microsoft.com/office/officeart/2005/8/layout/hierarchy4"/>
    <dgm:cxn modelId="{D5FC2214-2F24-4C87-8DD8-EA17FDC2EC84}" type="presOf" srcId="{FF49D49D-15F3-4C66-9219-28A45A2B4594}" destId="{ED551533-21D3-4E86-AB70-CA1759185692}" srcOrd="0" destOrd="0" presId="urn:microsoft.com/office/officeart/2005/8/layout/hierarchy4"/>
    <dgm:cxn modelId="{71F6A829-1EA1-4159-BE63-31784BF57961}" type="presOf" srcId="{10332937-B728-462F-860D-E83FE2CC4DD3}" destId="{213CD332-9E72-4044-9834-04DADBFB626A}" srcOrd="0" destOrd="0" presId="urn:microsoft.com/office/officeart/2005/8/layout/hierarchy4"/>
    <dgm:cxn modelId="{0594162A-3A1C-45FD-AF28-520B7F57AA28}" srcId="{10332937-B728-462F-860D-E83FE2CC4DD3}" destId="{982D84AD-1852-4979-BB61-60E4B56B85FD}" srcOrd="0" destOrd="0" parTransId="{8692B760-B66F-42A3-9419-AECAA3DFD370}" sibTransId="{280BBDE4-5F78-4445-A105-CA7045A62C7D}"/>
    <dgm:cxn modelId="{C4EF832B-A650-4D3E-B65B-A1F309E3759E}" srcId="{FF49D49D-15F3-4C66-9219-28A45A2B4594}" destId="{14BEBA91-A865-4BB8-8A04-119BD3EA59C0}" srcOrd="0" destOrd="0" parTransId="{A2C9D96A-D5D8-4180-AA8F-669CABD133D8}" sibTransId="{FD5F425A-79D1-44BD-9B0F-79982FFC1296}"/>
    <dgm:cxn modelId="{0C7CA433-8F6D-42BB-BFA5-C0DFB2345714}" type="presOf" srcId="{A4B2357B-5567-451A-99D8-2368D19C746C}" destId="{873229C7-5C32-4FCF-BA75-0A9A61F10CB1}" srcOrd="0" destOrd="0" presId="urn:microsoft.com/office/officeart/2005/8/layout/hierarchy4"/>
    <dgm:cxn modelId="{37D8F133-901D-40E7-B40C-9105C1663BCF}" srcId="{A4B2357B-5567-451A-99D8-2368D19C746C}" destId="{FF49D49D-15F3-4C66-9219-28A45A2B4594}" srcOrd="0" destOrd="0" parTransId="{878228B0-3F29-4E02-B62E-41C0CB38CECB}" sibTransId="{1BDEB177-5D60-450F-9742-E8150D9A5786}"/>
    <dgm:cxn modelId="{DBB1C55D-16BA-41C9-91A7-0FBCD846687D}" type="presOf" srcId="{F9AAC1CE-6102-4BB9-B544-3AE8A6836017}" destId="{5BFB09B6-2B16-4DF2-941A-03A12A9798F4}" srcOrd="0" destOrd="0" presId="urn:microsoft.com/office/officeart/2005/8/layout/hierarchy4"/>
    <dgm:cxn modelId="{2857EBCD-197F-416C-882F-055F155AACF5}" type="presOf" srcId="{14BEBA91-A865-4BB8-8A04-119BD3EA59C0}" destId="{46E83850-606D-4A3E-9526-86CB2DC2B380}" srcOrd="0" destOrd="0" presId="urn:microsoft.com/office/officeart/2005/8/layout/hierarchy4"/>
    <dgm:cxn modelId="{03C99BFD-6B5E-4AEA-A409-5B98AF20A4CE}" srcId="{A4B2357B-5567-451A-99D8-2368D19C746C}" destId="{10332937-B728-462F-860D-E83FE2CC4DD3}" srcOrd="1" destOrd="0" parTransId="{53F4AFBE-C390-4F02-AC30-F77AE6063DED}" sibTransId="{375FD704-E9A4-4F1B-A427-32E9AAB87286}"/>
    <dgm:cxn modelId="{E3BEE9FF-7187-4A6D-8289-7D03504BBB39}" srcId="{F9AAC1CE-6102-4BB9-B544-3AE8A6836017}" destId="{A4B2357B-5567-451A-99D8-2368D19C746C}" srcOrd="0" destOrd="0" parTransId="{3F121F59-C57E-4545-97D9-D058ECC720AC}" sibTransId="{CF4B4694-B169-49E0-B71D-41055E31CC45}"/>
    <dgm:cxn modelId="{F62996B4-2F5C-4210-85BB-7F6F813C6E66}" type="presParOf" srcId="{5BFB09B6-2B16-4DF2-941A-03A12A9798F4}" destId="{9C9E63EE-AF88-42DA-8609-C58F920C3381}" srcOrd="0" destOrd="0" presId="urn:microsoft.com/office/officeart/2005/8/layout/hierarchy4"/>
    <dgm:cxn modelId="{62DD6E18-5896-4F49-B68B-9ACEAA17E189}" type="presParOf" srcId="{9C9E63EE-AF88-42DA-8609-C58F920C3381}" destId="{873229C7-5C32-4FCF-BA75-0A9A61F10CB1}" srcOrd="0" destOrd="0" presId="urn:microsoft.com/office/officeart/2005/8/layout/hierarchy4"/>
    <dgm:cxn modelId="{812D6B2C-EA69-4778-A30E-1ADC35984215}" type="presParOf" srcId="{9C9E63EE-AF88-42DA-8609-C58F920C3381}" destId="{95A006D6-C5AB-4CBC-9EE7-4AFA8880F84E}" srcOrd="1" destOrd="0" presId="urn:microsoft.com/office/officeart/2005/8/layout/hierarchy4"/>
    <dgm:cxn modelId="{4C891AB7-0E9E-4159-9E3D-D00383651CE7}" type="presParOf" srcId="{9C9E63EE-AF88-42DA-8609-C58F920C3381}" destId="{BB8F0678-8AEC-48BC-9052-4F49C55F644C}" srcOrd="2" destOrd="0" presId="urn:microsoft.com/office/officeart/2005/8/layout/hierarchy4"/>
    <dgm:cxn modelId="{9489776C-3F6E-40A0-889F-045791FE2E75}" type="presParOf" srcId="{BB8F0678-8AEC-48BC-9052-4F49C55F644C}" destId="{A4E75CD0-2F47-45B9-84CA-A76976C5FC87}" srcOrd="0" destOrd="0" presId="urn:microsoft.com/office/officeart/2005/8/layout/hierarchy4"/>
    <dgm:cxn modelId="{7656693B-A52E-4CB8-9AE1-F2EC6B7DB9B3}" type="presParOf" srcId="{A4E75CD0-2F47-45B9-84CA-A76976C5FC87}" destId="{ED551533-21D3-4E86-AB70-CA1759185692}" srcOrd="0" destOrd="0" presId="urn:microsoft.com/office/officeart/2005/8/layout/hierarchy4"/>
    <dgm:cxn modelId="{75391E65-0C22-408F-BF50-EDD9DA28C047}" type="presParOf" srcId="{A4E75CD0-2F47-45B9-84CA-A76976C5FC87}" destId="{AC548400-4E1E-4A1C-ACC1-7E565B6AAEFA}" srcOrd="1" destOrd="0" presId="urn:microsoft.com/office/officeart/2005/8/layout/hierarchy4"/>
    <dgm:cxn modelId="{FC5C8574-B50C-438F-A8FA-32015757DD8B}" type="presParOf" srcId="{A4E75CD0-2F47-45B9-84CA-A76976C5FC87}" destId="{5DCD0F93-D85B-431F-9574-BB61D2840A3C}" srcOrd="2" destOrd="0" presId="urn:microsoft.com/office/officeart/2005/8/layout/hierarchy4"/>
    <dgm:cxn modelId="{DF52B6E3-D8DA-4742-8F77-EF06D3FFE600}" type="presParOf" srcId="{5DCD0F93-D85B-431F-9574-BB61D2840A3C}" destId="{4FEF7754-5194-4A92-8649-174A846BAF4D}" srcOrd="0" destOrd="0" presId="urn:microsoft.com/office/officeart/2005/8/layout/hierarchy4"/>
    <dgm:cxn modelId="{F9D248DE-8996-4B97-A317-85E2C35EE2B5}" type="presParOf" srcId="{4FEF7754-5194-4A92-8649-174A846BAF4D}" destId="{46E83850-606D-4A3E-9526-86CB2DC2B380}" srcOrd="0" destOrd="0" presId="urn:microsoft.com/office/officeart/2005/8/layout/hierarchy4"/>
    <dgm:cxn modelId="{6CB04276-A15A-48DB-A9A7-7EDFD47D2914}" type="presParOf" srcId="{4FEF7754-5194-4A92-8649-174A846BAF4D}" destId="{3111E17B-E5CC-4523-95F3-7DE43D3CDB31}" srcOrd="1" destOrd="0" presId="urn:microsoft.com/office/officeart/2005/8/layout/hierarchy4"/>
    <dgm:cxn modelId="{28332FF2-F113-4263-B9D0-5BE424BDAD7F}" type="presParOf" srcId="{BB8F0678-8AEC-48BC-9052-4F49C55F644C}" destId="{18FD2930-764A-44C6-9672-870352932E3C}" srcOrd="1" destOrd="0" presId="urn:microsoft.com/office/officeart/2005/8/layout/hierarchy4"/>
    <dgm:cxn modelId="{92F98EC2-7B5F-4026-9B6F-8202E98927F3}" type="presParOf" srcId="{BB8F0678-8AEC-48BC-9052-4F49C55F644C}" destId="{BD087368-253F-4BA7-BA67-370E40C76183}" srcOrd="2" destOrd="0" presId="urn:microsoft.com/office/officeart/2005/8/layout/hierarchy4"/>
    <dgm:cxn modelId="{2E5F65B4-7386-4DA5-A3AA-333206242F8C}" type="presParOf" srcId="{BD087368-253F-4BA7-BA67-370E40C76183}" destId="{213CD332-9E72-4044-9834-04DADBFB626A}" srcOrd="0" destOrd="0" presId="urn:microsoft.com/office/officeart/2005/8/layout/hierarchy4"/>
    <dgm:cxn modelId="{0154D219-8C65-4FCD-BA2C-F97BD33E3F4F}" type="presParOf" srcId="{BD087368-253F-4BA7-BA67-370E40C76183}" destId="{3B608C98-306D-4469-A36E-27A3A928FC96}" srcOrd="1" destOrd="0" presId="urn:microsoft.com/office/officeart/2005/8/layout/hierarchy4"/>
    <dgm:cxn modelId="{BB505222-9652-4478-93FD-4894CE7DBF36}" type="presParOf" srcId="{BD087368-253F-4BA7-BA67-370E40C76183}" destId="{9F22C3EB-793B-4D77-A0AE-79BA212D4E55}" srcOrd="2" destOrd="0" presId="urn:microsoft.com/office/officeart/2005/8/layout/hierarchy4"/>
    <dgm:cxn modelId="{23F3088E-DAD0-49CA-B6B3-E577080DBC1B}" type="presParOf" srcId="{9F22C3EB-793B-4D77-A0AE-79BA212D4E55}" destId="{EC991BD5-1AAC-4D62-8FD3-68D95A0A7DC3}" srcOrd="0" destOrd="0" presId="urn:microsoft.com/office/officeart/2005/8/layout/hierarchy4"/>
    <dgm:cxn modelId="{9436CF36-99D2-4FD7-A5E7-AB85BC7ABA36}" type="presParOf" srcId="{EC991BD5-1AAC-4D62-8FD3-68D95A0A7DC3}" destId="{F7E73888-7451-483D-B177-847A464CFE6F}" srcOrd="0" destOrd="0" presId="urn:microsoft.com/office/officeart/2005/8/layout/hierarchy4"/>
    <dgm:cxn modelId="{61CDB546-4EF4-4A12-AB32-A54EA67623A4}" type="presParOf" srcId="{EC991BD5-1AAC-4D62-8FD3-68D95A0A7DC3}" destId="{122E2DDF-486C-492E-AA5B-DE93993EFF4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229C7-5C32-4FCF-BA75-0A9A61F10CB1}">
      <dsp:nvSpPr>
        <dsp:cNvPr id="0" name=""/>
        <dsp:cNvSpPr/>
      </dsp:nvSpPr>
      <dsp:spPr>
        <a:xfrm>
          <a:off x="3953" y="600"/>
          <a:ext cx="10507692" cy="1330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Causality</a:t>
          </a:r>
        </a:p>
      </dsp:txBody>
      <dsp:txXfrm>
        <a:off x="42909" y="39556"/>
        <a:ext cx="10429780" cy="1252135"/>
      </dsp:txXfrm>
    </dsp:sp>
    <dsp:sp modelId="{ED551533-21D3-4E86-AB70-CA1759185692}">
      <dsp:nvSpPr>
        <dsp:cNvPr id="0" name=""/>
        <dsp:cNvSpPr/>
      </dsp:nvSpPr>
      <dsp:spPr>
        <a:xfrm>
          <a:off x="14210" y="1510645"/>
          <a:ext cx="5243589" cy="1330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Causal Discovery</a:t>
          </a:r>
        </a:p>
      </dsp:txBody>
      <dsp:txXfrm>
        <a:off x="53166" y="1549601"/>
        <a:ext cx="5165677" cy="1252135"/>
      </dsp:txXfrm>
    </dsp:sp>
    <dsp:sp modelId="{46E83850-606D-4A3E-9526-86CB2DC2B380}">
      <dsp:nvSpPr>
        <dsp:cNvPr id="0" name=""/>
        <dsp:cNvSpPr/>
      </dsp:nvSpPr>
      <dsp:spPr>
        <a:xfrm>
          <a:off x="1449672" y="3020690"/>
          <a:ext cx="2372665" cy="1330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caused the outcome?</a:t>
          </a:r>
          <a:br>
            <a:rPr lang="en-US" sz="2400" kern="1200" dirty="0"/>
          </a:br>
          <a:r>
            <a:rPr lang="en-US" sz="2400" kern="1200" dirty="0"/>
            <a:t>Why?</a:t>
          </a:r>
        </a:p>
      </dsp:txBody>
      <dsp:txXfrm>
        <a:off x="1488628" y="3059646"/>
        <a:ext cx="2294753" cy="1252135"/>
      </dsp:txXfrm>
    </dsp:sp>
    <dsp:sp modelId="{213CD332-9E72-4044-9834-04DADBFB626A}">
      <dsp:nvSpPr>
        <dsp:cNvPr id="0" name=""/>
        <dsp:cNvSpPr/>
      </dsp:nvSpPr>
      <dsp:spPr>
        <a:xfrm>
          <a:off x="5457103" y="1510645"/>
          <a:ext cx="5044286" cy="1330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Causal Inference</a:t>
          </a:r>
        </a:p>
      </dsp:txBody>
      <dsp:txXfrm>
        <a:off x="5496059" y="1549601"/>
        <a:ext cx="4966374" cy="1252135"/>
      </dsp:txXfrm>
    </dsp:sp>
    <dsp:sp modelId="{F7E73888-7451-483D-B177-847A464CFE6F}">
      <dsp:nvSpPr>
        <dsp:cNvPr id="0" name=""/>
        <dsp:cNvSpPr/>
      </dsp:nvSpPr>
      <dsp:spPr>
        <a:xfrm>
          <a:off x="6792914" y="3020690"/>
          <a:ext cx="2372665" cy="1330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Quantify impact of a prespecified cause of interest</a:t>
          </a:r>
        </a:p>
      </dsp:txBody>
      <dsp:txXfrm>
        <a:off x="6831870" y="3059646"/>
        <a:ext cx="2294753" cy="1252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229C7-5C32-4FCF-BA75-0A9A61F10CB1}">
      <dsp:nvSpPr>
        <dsp:cNvPr id="0" name=""/>
        <dsp:cNvSpPr/>
      </dsp:nvSpPr>
      <dsp:spPr>
        <a:xfrm>
          <a:off x="3953" y="600"/>
          <a:ext cx="10507692" cy="1330047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Causality</a:t>
          </a:r>
        </a:p>
      </dsp:txBody>
      <dsp:txXfrm>
        <a:off x="42909" y="39556"/>
        <a:ext cx="10429780" cy="1252135"/>
      </dsp:txXfrm>
    </dsp:sp>
    <dsp:sp modelId="{ED551533-21D3-4E86-AB70-CA1759185692}">
      <dsp:nvSpPr>
        <dsp:cNvPr id="0" name=""/>
        <dsp:cNvSpPr/>
      </dsp:nvSpPr>
      <dsp:spPr>
        <a:xfrm>
          <a:off x="14210" y="1510645"/>
          <a:ext cx="5243589" cy="1330047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Causal Discovery</a:t>
          </a:r>
        </a:p>
      </dsp:txBody>
      <dsp:txXfrm>
        <a:off x="53166" y="1549601"/>
        <a:ext cx="5165677" cy="1252135"/>
      </dsp:txXfrm>
    </dsp:sp>
    <dsp:sp modelId="{46E83850-606D-4A3E-9526-86CB2DC2B380}">
      <dsp:nvSpPr>
        <dsp:cNvPr id="0" name=""/>
        <dsp:cNvSpPr/>
      </dsp:nvSpPr>
      <dsp:spPr>
        <a:xfrm>
          <a:off x="1449672" y="3020690"/>
          <a:ext cx="2372665" cy="1330047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What caused the outcome?</a:t>
          </a:r>
          <a:br>
            <a:rPr lang="en-US" sz="2400" kern="1200" dirty="0"/>
          </a:br>
          <a:r>
            <a:rPr lang="en-US" sz="2400" kern="1200" dirty="0"/>
            <a:t>Why?</a:t>
          </a:r>
        </a:p>
      </dsp:txBody>
      <dsp:txXfrm>
        <a:off x="1488628" y="3059646"/>
        <a:ext cx="2294753" cy="1252135"/>
      </dsp:txXfrm>
    </dsp:sp>
    <dsp:sp modelId="{213CD332-9E72-4044-9834-04DADBFB626A}">
      <dsp:nvSpPr>
        <dsp:cNvPr id="0" name=""/>
        <dsp:cNvSpPr/>
      </dsp:nvSpPr>
      <dsp:spPr>
        <a:xfrm>
          <a:off x="5457103" y="1510645"/>
          <a:ext cx="5044286" cy="1330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01600">
            <a:schemeClr val="tx2">
              <a:alpha val="16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Causal Inference</a:t>
          </a:r>
        </a:p>
      </dsp:txBody>
      <dsp:txXfrm>
        <a:off x="5496059" y="1549601"/>
        <a:ext cx="4966374" cy="1252135"/>
      </dsp:txXfrm>
    </dsp:sp>
    <dsp:sp modelId="{F7E73888-7451-483D-B177-847A464CFE6F}">
      <dsp:nvSpPr>
        <dsp:cNvPr id="0" name=""/>
        <dsp:cNvSpPr/>
      </dsp:nvSpPr>
      <dsp:spPr>
        <a:xfrm>
          <a:off x="6792914" y="3020690"/>
          <a:ext cx="2372665" cy="13300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glow rad="101600">
            <a:schemeClr val="tx2">
              <a:alpha val="16000"/>
            </a:schemeClr>
          </a:glo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Quantify impact of a prespecified cause of interest</a:t>
          </a:r>
        </a:p>
      </dsp:txBody>
      <dsp:txXfrm>
        <a:off x="6831870" y="3059646"/>
        <a:ext cx="2294753" cy="1252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80A2C-DF60-4207-9476-F86BA60112C8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AA51B-9262-4046-9EE2-FE1511052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65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mean when we say “causal inference”.</a:t>
            </a:r>
          </a:p>
          <a:p>
            <a:r>
              <a:rPr lang="en-US" dirty="0"/>
              <a:t>Left: inferring the graph. </a:t>
            </a:r>
          </a:p>
          <a:p>
            <a:r>
              <a:rPr lang="en-US" dirty="0"/>
              <a:t>Right: given the graph, put weights on its edges.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886F-4D57-43FE-998D-598F95B99F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5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in one you intervene on and on the other you do not. and the rest is identical.</a:t>
            </a:r>
            <a:br>
              <a:rPr lang="en-US" dirty="0"/>
            </a:br>
            <a:r>
              <a:rPr lang="en-US" dirty="0"/>
              <a:t>So every difference you observe between the universes must be due to the intervention you administered.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886F-4D57-43FE-998D-598F95B99F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1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ML: training: model stroke from data (data can also include statins intake). Test: given a new patient, will they suffer stroke or not?</a:t>
            </a:r>
          </a:p>
          <a:p>
            <a:r>
              <a:rPr lang="en-US" dirty="0"/>
              <a:t>CI: Treatments are 1</a:t>
            </a:r>
            <a:r>
              <a:rPr lang="en-US" baseline="30000" dirty="0"/>
              <a:t>st</a:t>
            </a:r>
            <a:r>
              <a:rPr lang="en-US" dirty="0"/>
              <a:t>–class citizens. training: model the contribution of </a:t>
            </a:r>
            <a:r>
              <a:rPr lang="en-US" i="1" dirty="0"/>
              <a:t>A</a:t>
            </a:r>
            <a:r>
              <a:rPr lang="en-US" dirty="0"/>
              <a:t> to stroke. Test: what would’ve happened if we had switched treatments?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set features synthetically, but if your model never saw young-people being treated you can’t trust it to provide a good prediction. CI “guarantees” that this extrapolation makes sense.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41177-A057-4EE2-8D94-6D1E9AE0B8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4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 regular supervised learning we have features and a target and we use them to predict the target for new unseen samples.</a:t>
            </a:r>
          </a:p>
          <a:p>
            <a:r>
              <a:rPr lang="en-US" dirty="0"/>
              <a:t>I causal inference we also have actions, and we predict target for unseen actions.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41177-A057-4EE2-8D94-6D1E9AE0B8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87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41177-A057-4EE2-8D94-6D1E9AE0B8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56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Forward causality – first choose a cause and then estimates its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886F-4D57-43FE-998D-598F95B99F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8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Known treatment of interest and known measure of outcome.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quantify the impact of the intervention on the outcome.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886F-4D57-43FE-998D-598F95B99F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3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Known treatment of interest and known measure of outcome.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quantify the impact of the intervention on the outcome.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886F-4D57-43FE-998D-598F95B99F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8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Known treatment of interest and known measure of outcome.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quantify the impact of the intervention on the outcome.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886F-4D57-43FE-998D-598F95B99F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79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886F-4D57-43FE-998D-598F95B99F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6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say your outcome is marital status and the treatment is missing vs catching the train [Your marital status if you catch the train or you miss it]</a:t>
            </a:r>
          </a:p>
          <a:p>
            <a:r>
              <a:rPr lang="en-US" dirty="0"/>
              <a:t>(It might be funny but it conveys the notion of the multi-verse)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886F-4D57-43FE-998D-598F95B99F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8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886F-4D57-43FE-998D-598F95B99F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0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trike="noStrike" dirty="0"/>
              <a:t>in one you intervene on and on the other you do not. and the rest is identical.</a:t>
            </a:r>
            <a:br>
              <a:rPr lang="en-US" dirty="0"/>
            </a:br>
            <a:r>
              <a:rPr lang="en-US" dirty="0"/>
              <a:t>So every difference you observe between the universes must be due to the intervention you administered.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886F-4D57-43FE-998D-598F95B99F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B517-7C8F-4B6A-82F7-0F3367546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5519F-CAC2-4EF8-83A3-67ABD39A4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C7715-B61D-4428-A476-E4E5041A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372-65C8-44A0-9CAF-D12EC0223C4C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48841-20D3-43B4-92CF-4E9D1EAC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ABEF4-94CB-4001-B3F3-FBB1E4C4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DDB-F576-4B98-877A-A390359C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AB3-A629-4615-B858-A61159F6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E9E7C-0015-48B5-8329-41D3AEBFE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1A00-7D9E-4F83-B3BA-A61D8947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372-65C8-44A0-9CAF-D12EC0223C4C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EC3F4-7433-4005-B710-CEA1A25D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8418-F875-4B19-BA69-80BD5483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DDB-F576-4B98-877A-A390359C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3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AB3C7B-C5CE-4FDC-A0A5-68E24D04C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64B0A-C657-40FE-A65A-42E48A59F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0CEA-127E-415C-8A1B-73391E71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372-65C8-44A0-9CAF-D12EC0223C4C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4B072-79C9-490C-A0EB-D4D52680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AD65-1BA5-4705-B87A-C89986CD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DDB-F576-4B98-877A-A390359C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9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11D7-416D-4EC2-8528-7DDC104A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D06A-A212-4624-B4F1-C945903C7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6969-BD25-4724-B539-3C939C21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372-65C8-44A0-9CAF-D12EC0223C4C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804A8-5D15-4C82-9B4B-C6F1660F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8250B-CADB-4E19-BDE0-D62BBB2A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DDB-F576-4B98-877A-A390359C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5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65E5-3CC6-42D9-8BCA-79DA9669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82B3-4DAF-4134-9E6C-5BC60F22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E8F2-290A-46AC-9CDE-69CE8E26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372-65C8-44A0-9CAF-D12EC0223C4C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C9771-556B-4805-8B28-B6CAB837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DB30D-DB8A-44CD-931D-E61450A3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DDB-F576-4B98-877A-A390359C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605E-E34A-496D-9939-8079661E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BADF-0D52-4AD7-A355-54A46027D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8EB29-CAE0-4A98-9B66-58568D88E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1C390-C274-49D6-B094-50C4793B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372-65C8-44A0-9CAF-D12EC0223C4C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759FF-7E28-49D1-8E40-9740F2E7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5418A-4C9E-4AFF-994D-C2830473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DDB-F576-4B98-877A-A390359C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5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F60D-CCBA-4CF1-BE6C-D266EFF2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9ED54-A278-49DC-A7C1-6D026A53D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00667-F897-4769-9775-CE79F1C16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98144-1891-479C-97B6-97A1148F4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D5F7F-D7BC-422C-8782-32B8004BA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BFD6B-3873-425F-822B-1464899EE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372-65C8-44A0-9CAF-D12EC0223C4C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AE34D-15F5-498F-A41B-D26D185F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0B190-EF79-4C2E-910B-B5E0BC4E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DDB-F576-4B98-877A-A390359C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77A1-2FD3-4862-A8F8-D1CFA03D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D9730-F923-409D-8E65-A31B7F01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372-65C8-44A0-9CAF-D12EC0223C4C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C4FD4-93BB-45B2-9451-86CF4DB8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3C82F-3A65-44D5-A83C-31431A12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DDB-F576-4B98-877A-A390359C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5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1D778-A9B7-4D4B-B7FF-46C72374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372-65C8-44A0-9CAF-D12EC0223C4C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8590-7190-453B-B1B6-955514AA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2BAAF-638D-49D7-B32F-9BFDBE6D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DDB-F576-4B98-877A-A390359C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6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B702-58EB-4A80-A273-135D9292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C847-5BD5-438E-884B-F16D7409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3D1F8-24F3-4812-9D3E-6EF3691DA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C2F96-F3EF-477B-80EC-79C1F1F6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372-65C8-44A0-9CAF-D12EC0223C4C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C00C5-8597-48AE-AAB1-94BE3B6C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5D2D-64A5-4EF6-9F29-D70BA939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DDB-F576-4B98-877A-A390359C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4FD7-6F41-4468-B75A-45CE80D8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A858C-3382-403A-BD9F-F3D458C1F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C1443-3AD8-4CB0-A63C-0451B6B56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39656-A888-4E56-BDCE-6A47B7C3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372-65C8-44A0-9CAF-D12EC0223C4C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74107-CFC3-4368-A797-262D3502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D2E33-EA39-4878-874B-57972C62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AFDDB-F576-4B98-877A-A390359C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47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FF203-ADFA-4F33-9BA1-13483BAB8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5073-B809-43B2-B8F3-A6A05E831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4A5D2-6F14-40A8-BF93-CAB43741A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0C372-65C8-44A0-9CAF-D12EC0223C4C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03D1-3582-4258-ABE2-89EC087DA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9AAB-7E38-42C2-AAF0-794B9D5F7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AFDDB-F576-4B98-877A-A390359C5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2.svg"/><Relationship Id="rId3" Type="http://schemas.openxmlformats.org/officeDocument/2006/relationships/image" Target="../media/image24.png"/><Relationship Id="rId7" Type="http://schemas.openxmlformats.org/officeDocument/2006/relationships/image" Target="../media/image10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1.svg"/><Relationship Id="rId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25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lexJohnLondon/status/1404093559679205380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0FFD-939E-427A-B7F2-E3367A17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– A Road Map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EDBAED-8612-4974-904A-0B72514342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A60EDA5-B29E-412E-BC14-F40572CA8ED8}"/>
              </a:ext>
            </a:extLst>
          </p:cNvPr>
          <p:cNvSpPr/>
          <p:nvPr/>
        </p:nvSpPr>
        <p:spPr>
          <a:xfrm>
            <a:off x="838200" y="5954078"/>
            <a:ext cx="217714" cy="2177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3E5E17-FF5C-4C39-8639-855815DB7177}"/>
              </a:ext>
            </a:extLst>
          </p:cNvPr>
          <p:cNvSpPr/>
          <p:nvPr/>
        </p:nvSpPr>
        <p:spPr>
          <a:xfrm>
            <a:off x="1778726" y="5959249"/>
            <a:ext cx="217714" cy="2177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2BCD87-C8E3-46E1-8AF3-AE34FC58F57D}"/>
              </a:ext>
            </a:extLst>
          </p:cNvPr>
          <p:cNvSpPr/>
          <p:nvPr/>
        </p:nvSpPr>
        <p:spPr>
          <a:xfrm>
            <a:off x="1561012" y="5428026"/>
            <a:ext cx="217714" cy="2177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34D528-B493-480C-9FD6-82B7523C78E0}"/>
              </a:ext>
            </a:extLst>
          </p:cNvPr>
          <p:cNvSpPr/>
          <p:nvPr/>
        </p:nvSpPr>
        <p:spPr>
          <a:xfrm>
            <a:off x="1055914" y="5428026"/>
            <a:ext cx="217714" cy="2177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D2F80A-A8EC-498C-B4C6-358C749D7C00}"/>
              </a:ext>
            </a:extLst>
          </p:cNvPr>
          <p:cNvCxnSpPr>
            <a:cxnSpLocks/>
            <a:stCxn id="12" idx="4"/>
            <a:endCxn id="3" idx="7"/>
          </p:cNvCxnSpPr>
          <p:nvPr/>
        </p:nvCxnSpPr>
        <p:spPr>
          <a:xfrm flipH="1">
            <a:off x="1024031" y="5645740"/>
            <a:ext cx="140740" cy="34022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494D3E-C301-4D50-9336-F3A22B6E0CEC}"/>
              </a:ext>
            </a:extLst>
          </p:cNvPr>
          <p:cNvCxnSpPr>
            <a:cxnSpLocks/>
            <a:stCxn id="12" idx="4"/>
            <a:endCxn id="6" idx="2"/>
          </p:cNvCxnSpPr>
          <p:nvPr/>
        </p:nvCxnSpPr>
        <p:spPr>
          <a:xfrm>
            <a:off x="1164771" y="5645740"/>
            <a:ext cx="613955" cy="42236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8CA1B4-6C4B-4012-814D-C618F8ACB43A}"/>
              </a:ext>
            </a:extLst>
          </p:cNvPr>
          <p:cNvCxnSpPr>
            <a:cxnSpLocks/>
            <a:stCxn id="9" idx="4"/>
            <a:endCxn id="6" idx="1"/>
          </p:cNvCxnSpPr>
          <p:nvPr/>
        </p:nvCxnSpPr>
        <p:spPr>
          <a:xfrm>
            <a:off x="1669869" y="5645740"/>
            <a:ext cx="140740" cy="3453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48693F-D98E-4563-9A4A-0C3E0DCAA07D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1055914" y="6062935"/>
            <a:ext cx="722812" cy="517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3B76CAD-A977-4C23-B744-27257A9C1DFD}"/>
              </a:ext>
            </a:extLst>
          </p:cNvPr>
          <p:cNvSpPr/>
          <p:nvPr/>
        </p:nvSpPr>
        <p:spPr>
          <a:xfrm>
            <a:off x="10263051" y="5954078"/>
            <a:ext cx="217714" cy="2177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47F78B-4B81-4639-A36A-ABCD07B9597E}"/>
              </a:ext>
            </a:extLst>
          </p:cNvPr>
          <p:cNvSpPr/>
          <p:nvPr/>
        </p:nvSpPr>
        <p:spPr>
          <a:xfrm>
            <a:off x="11203577" y="5959249"/>
            <a:ext cx="217714" cy="2177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63DAD-EE44-41DD-BE22-A1BFDCF852F6}"/>
              </a:ext>
            </a:extLst>
          </p:cNvPr>
          <p:cNvSpPr/>
          <p:nvPr/>
        </p:nvSpPr>
        <p:spPr>
          <a:xfrm>
            <a:off x="10985863" y="5428026"/>
            <a:ext cx="217714" cy="21771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989484-9327-40DD-990C-2DBCEFCDB506}"/>
              </a:ext>
            </a:extLst>
          </p:cNvPr>
          <p:cNvSpPr/>
          <p:nvPr/>
        </p:nvSpPr>
        <p:spPr>
          <a:xfrm>
            <a:off x="10480765" y="5428026"/>
            <a:ext cx="217714" cy="21771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0B2DA7-B10F-4D3E-8754-5F0B11436A46}"/>
              </a:ext>
            </a:extLst>
          </p:cNvPr>
          <p:cNvCxnSpPr>
            <a:cxnSpLocks/>
            <a:stCxn id="33" idx="4"/>
            <a:endCxn id="30" idx="7"/>
          </p:cNvCxnSpPr>
          <p:nvPr/>
        </p:nvCxnSpPr>
        <p:spPr>
          <a:xfrm flipH="1">
            <a:off x="10448882" y="5645740"/>
            <a:ext cx="140740" cy="340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1EB24E-30C6-4CC6-B258-596DA4873A94}"/>
              </a:ext>
            </a:extLst>
          </p:cNvPr>
          <p:cNvCxnSpPr>
            <a:cxnSpLocks/>
            <a:stCxn id="33" idx="4"/>
            <a:endCxn id="31" idx="2"/>
          </p:cNvCxnSpPr>
          <p:nvPr/>
        </p:nvCxnSpPr>
        <p:spPr>
          <a:xfrm>
            <a:off x="10589622" y="5645740"/>
            <a:ext cx="613955" cy="422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9518E2-797E-4623-8B1E-E19EFA07B730}"/>
              </a:ext>
            </a:extLst>
          </p:cNvPr>
          <p:cNvCxnSpPr>
            <a:cxnSpLocks/>
            <a:stCxn id="32" idx="3"/>
            <a:endCxn id="30" idx="6"/>
          </p:cNvCxnSpPr>
          <p:nvPr/>
        </p:nvCxnSpPr>
        <p:spPr>
          <a:xfrm flipH="1">
            <a:off x="10480765" y="5613857"/>
            <a:ext cx="536981" cy="4490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858869-C6EB-4C4C-8064-B0B095A4B2F1}"/>
              </a:ext>
            </a:extLst>
          </p:cNvPr>
          <p:cNvCxnSpPr>
            <a:cxnSpLocks/>
            <a:stCxn id="32" idx="3"/>
            <a:endCxn id="31" idx="1"/>
          </p:cNvCxnSpPr>
          <p:nvPr/>
        </p:nvCxnSpPr>
        <p:spPr>
          <a:xfrm>
            <a:off x="11017746" y="5613857"/>
            <a:ext cx="217714" cy="377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DD5F45-6AC3-4284-B396-C699F4C6A25F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10480765" y="6062935"/>
            <a:ext cx="722812" cy="51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4CCD10-16F2-4615-B06B-E41D5329B80A}"/>
              </a:ext>
            </a:extLst>
          </p:cNvPr>
          <p:cNvSpPr txBox="1"/>
          <p:nvPr/>
        </p:nvSpPr>
        <p:spPr>
          <a:xfrm>
            <a:off x="1212962" y="5856923"/>
            <a:ext cx="222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67ADD3-0488-4CA3-A610-4E152A6018D7}"/>
              </a:ext>
            </a:extLst>
          </p:cNvPr>
          <p:cNvSpPr txBox="1"/>
          <p:nvPr/>
        </p:nvSpPr>
        <p:spPr>
          <a:xfrm>
            <a:off x="1329972" y="5615417"/>
            <a:ext cx="222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64BE21-C49D-4008-95F5-351B8DCE7943}"/>
              </a:ext>
            </a:extLst>
          </p:cNvPr>
          <p:cNvSpPr txBox="1"/>
          <p:nvPr/>
        </p:nvSpPr>
        <p:spPr>
          <a:xfrm>
            <a:off x="1663882" y="5627477"/>
            <a:ext cx="222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4E8D8F-76D6-4099-BA9D-CBBA2760A0B1}"/>
              </a:ext>
            </a:extLst>
          </p:cNvPr>
          <p:cNvSpPr txBox="1"/>
          <p:nvPr/>
        </p:nvSpPr>
        <p:spPr>
          <a:xfrm>
            <a:off x="925944" y="5638592"/>
            <a:ext cx="222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516B8-6281-49A7-BD0C-0473802D0593}"/>
              </a:ext>
            </a:extLst>
          </p:cNvPr>
          <p:cNvSpPr txBox="1"/>
          <p:nvPr/>
        </p:nvSpPr>
        <p:spPr>
          <a:xfrm>
            <a:off x="10673714" y="5826145"/>
            <a:ext cx="22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7521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0D89-F421-4B23-B84E-2A2E01CD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by counterfactual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110B-629C-4DDD-A6F0-7401DF1E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Ideally,</a:t>
            </a:r>
          </a:p>
          <a:p>
            <a:r>
              <a:rPr lang="en-US" dirty="0"/>
              <a:t>The Multiverse!</a:t>
            </a:r>
          </a:p>
          <a:p>
            <a:pPr lvl="1"/>
            <a:r>
              <a:rPr lang="en-US" dirty="0"/>
              <a:t>Universe splits just before intervention is administrated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rest is identical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“Effect” is then the contrast between two worlds:</a:t>
            </a:r>
          </a:p>
        </p:txBody>
      </p:sp>
      <p:pic>
        <p:nvPicPr>
          <p:cNvPr id="6" name="Graphic 5" descr="Earth globe Africa and Europe">
            <a:extLst>
              <a:ext uri="{FF2B5EF4-FFF2-40B4-BE49-F238E27FC236}">
                <a16:creationId xmlns:a16="http://schemas.microsoft.com/office/drawing/2014/main" id="{02937F4D-C0E1-429C-A717-1C9B7CC06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6085" y="3429001"/>
            <a:ext cx="1619915" cy="1619915"/>
          </a:xfrm>
          <a:prstGeom prst="rect">
            <a:avLst/>
          </a:prstGeom>
        </p:spPr>
      </p:pic>
      <p:pic>
        <p:nvPicPr>
          <p:cNvPr id="5" name="Graphic 4" descr="Earth globe Africa and Europe">
            <a:extLst>
              <a:ext uri="{FF2B5EF4-FFF2-40B4-BE49-F238E27FC236}">
                <a16:creationId xmlns:a16="http://schemas.microsoft.com/office/drawing/2014/main" id="{B1F7574C-4A46-436F-9083-3D1E8F4F0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3429000"/>
            <a:ext cx="1619915" cy="1619915"/>
          </a:xfrm>
          <a:prstGeom prst="rect">
            <a:avLst/>
          </a:prstGeom>
        </p:spPr>
      </p:pic>
      <p:pic>
        <p:nvPicPr>
          <p:cNvPr id="7" name="Graphic 6" descr="Earth globe Africa and Europe">
            <a:extLst>
              <a:ext uri="{FF2B5EF4-FFF2-40B4-BE49-F238E27FC236}">
                <a16:creationId xmlns:a16="http://schemas.microsoft.com/office/drawing/2014/main" id="{29E9392B-E51A-4835-86C6-6C7A55B00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6743" y="5657830"/>
            <a:ext cx="567771" cy="567771"/>
          </a:xfrm>
          <a:prstGeom prst="rect">
            <a:avLst/>
          </a:prstGeom>
        </p:spPr>
      </p:pic>
      <p:pic>
        <p:nvPicPr>
          <p:cNvPr id="8" name="Graphic 7" descr="Earth globe Africa and Europe">
            <a:extLst>
              <a:ext uri="{FF2B5EF4-FFF2-40B4-BE49-F238E27FC236}">
                <a16:creationId xmlns:a16="http://schemas.microsoft.com/office/drawing/2014/main" id="{98511068-2B05-48F1-B2E7-FAEE3FEEF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9728" y="5657830"/>
            <a:ext cx="567771" cy="567771"/>
          </a:xfrm>
          <a:prstGeom prst="rect">
            <a:avLst/>
          </a:prstGeom>
        </p:spPr>
      </p:pic>
      <p:pic>
        <p:nvPicPr>
          <p:cNvPr id="9" name="Graphic 8" descr="Earth globe Africa and Europe">
            <a:extLst>
              <a:ext uri="{FF2B5EF4-FFF2-40B4-BE49-F238E27FC236}">
                <a16:creationId xmlns:a16="http://schemas.microsoft.com/office/drawing/2014/main" id="{035C05A5-356C-4063-AC8A-5F4FAE062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6743" y="6177090"/>
            <a:ext cx="567771" cy="567771"/>
          </a:xfrm>
          <a:prstGeom prst="rect">
            <a:avLst/>
          </a:prstGeom>
        </p:spPr>
      </p:pic>
      <p:pic>
        <p:nvPicPr>
          <p:cNvPr id="10" name="Graphic 9" descr="Earth globe Africa and Europe">
            <a:extLst>
              <a:ext uri="{FF2B5EF4-FFF2-40B4-BE49-F238E27FC236}">
                <a16:creationId xmlns:a16="http://schemas.microsoft.com/office/drawing/2014/main" id="{6FA1E56D-9885-4700-A070-84A89DFB1D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99727" y="6315468"/>
            <a:ext cx="567771" cy="5677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352A78-DD5E-4404-9553-E43502D3BE16}"/>
              </a:ext>
            </a:extLst>
          </p:cNvPr>
          <p:cNvSpPr txBox="1"/>
          <p:nvPr/>
        </p:nvSpPr>
        <p:spPr>
          <a:xfrm>
            <a:off x="8268236" y="5710882"/>
            <a:ext cx="56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CC236-5952-4C63-B88B-E91255A566B5}"/>
              </a:ext>
            </a:extLst>
          </p:cNvPr>
          <p:cNvSpPr txBox="1"/>
          <p:nvPr/>
        </p:nvSpPr>
        <p:spPr>
          <a:xfrm>
            <a:off x="8266225" y="6312930"/>
            <a:ext cx="567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81213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2DCE-CED9-4088-A6EE-532797DD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by </a:t>
            </a:r>
            <a:r>
              <a:rPr lang="en-US" b="1" dirty="0"/>
              <a:t>counterfactual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FE3E-9484-4975-898B-D76D208D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Counterfactual = counter to the fact</a:t>
            </a:r>
          </a:p>
          <a:p>
            <a:pPr lvl="1"/>
            <a:r>
              <a:rPr lang="en-US" dirty="0"/>
              <a:t>Contrary to the thing that happened in reality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In machine-learning/statistics we predict/describe </a:t>
            </a:r>
            <a:r>
              <a:rPr lang="en-US" i="1" dirty="0"/>
              <a:t>the world</a:t>
            </a:r>
          </a:p>
          <a:p>
            <a:pPr lvl="1"/>
            <a:r>
              <a:rPr lang="en-US" dirty="0"/>
              <a:t>In causal inference we predict what would have happened in </a:t>
            </a:r>
            <a:r>
              <a:rPr lang="en-US" i="1" dirty="0"/>
              <a:t>a slightly different world</a:t>
            </a:r>
          </a:p>
        </p:txBody>
      </p:sp>
    </p:spTree>
    <p:extLst>
      <p:ext uri="{BB962C8B-B14F-4D97-AF65-F5344CB8AC3E}">
        <p14:creationId xmlns:p14="http://schemas.microsoft.com/office/powerpoint/2010/main" val="98677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A821-512C-4E1C-B94F-996219DB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is not 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89FBF-5A89-415D-8852-C9DA731D2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E90AD60-47F4-4923-9757-2EE948241F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features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 target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E90AD60-47F4-4923-9757-2EE948241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1F967-453E-4DB5-B717-C9E4BC2CB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Counterfactual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6545E5-15F2-4ED3-8841-8DF925C4BB2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features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 target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intervention/action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6545E5-15F2-4ED3-8841-8DF925C4B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light, white&#10;&#10;Description automatically generated">
            <a:extLst>
              <a:ext uri="{FF2B5EF4-FFF2-40B4-BE49-F238E27FC236}">
                <a16:creationId xmlns:a16="http://schemas.microsoft.com/office/drawing/2014/main" id="{52B298C2-AA06-4CC4-B8A7-A7B1B890E6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3869" y="1970922"/>
            <a:ext cx="534153" cy="534153"/>
          </a:xfrm>
          <a:prstGeom prst="rect">
            <a:avLst/>
          </a:prstGeom>
        </p:spPr>
      </p:pic>
      <p:pic>
        <p:nvPicPr>
          <p:cNvPr id="11" name="Picture 10" descr="A picture containing table, pink, sitting, close&#10;&#10;Description automatically generated">
            <a:extLst>
              <a:ext uri="{FF2B5EF4-FFF2-40B4-BE49-F238E27FC236}">
                <a16:creationId xmlns:a16="http://schemas.microsoft.com/office/drawing/2014/main" id="{BD6385A0-26A2-450E-8738-ECBAAD4B3D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230" y="1970922"/>
            <a:ext cx="646325" cy="646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12FE665-DC0F-499D-A3BB-82169F2C06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1961" y="4266755"/>
              <a:ext cx="3601452" cy="22250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200484">
                      <a:extLst>
                        <a:ext uri="{9D8B030D-6E8A-4147-A177-3AD203B41FA5}">
                          <a16:colId xmlns:a16="http://schemas.microsoft.com/office/drawing/2014/main" val="2642377618"/>
                        </a:ext>
                      </a:extLst>
                    </a:gridCol>
                    <a:gridCol w="1200484">
                      <a:extLst>
                        <a:ext uri="{9D8B030D-6E8A-4147-A177-3AD203B41FA5}">
                          <a16:colId xmlns:a16="http://schemas.microsoft.com/office/drawing/2014/main" val="2478928988"/>
                        </a:ext>
                      </a:extLst>
                    </a:gridCol>
                    <a:gridCol w="1200484">
                      <a:extLst>
                        <a:ext uri="{9D8B030D-6E8A-4147-A177-3AD203B41FA5}">
                          <a16:colId xmlns:a16="http://schemas.microsoft.com/office/drawing/2014/main" val="27661953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345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2125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3528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2222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2196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50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50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50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38837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12FE665-DC0F-499D-A3BB-82169F2C06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2481450"/>
                  </p:ext>
                </p:extLst>
              </p:nvPr>
            </p:nvGraphicFramePr>
            <p:xfrm>
              <a:off x="151961" y="4266755"/>
              <a:ext cx="3601452" cy="22250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200484">
                      <a:extLst>
                        <a:ext uri="{9D8B030D-6E8A-4147-A177-3AD203B41FA5}">
                          <a16:colId xmlns:a16="http://schemas.microsoft.com/office/drawing/2014/main" val="2642377618"/>
                        </a:ext>
                      </a:extLst>
                    </a:gridCol>
                    <a:gridCol w="1200484">
                      <a:extLst>
                        <a:ext uri="{9D8B030D-6E8A-4147-A177-3AD203B41FA5}">
                          <a16:colId xmlns:a16="http://schemas.microsoft.com/office/drawing/2014/main" val="2478928988"/>
                        </a:ext>
                      </a:extLst>
                    </a:gridCol>
                    <a:gridCol w="1200484">
                      <a:extLst>
                        <a:ext uri="{9D8B030D-6E8A-4147-A177-3AD203B41FA5}">
                          <a16:colId xmlns:a16="http://schemas.microsoft.com/office/drawing/2014/main" val="27661953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1639" r="-201015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99495" t="-1639" r="-100000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508" t="-1639" r="-508" b="-5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3450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2125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3528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2222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2196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50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50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50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38837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6">
                <a:extLst>
                  <a:ext uri="{FF2B5EF4-FFF2-40B4-BE49-F238E27FC236}">
                    <a16:creationId xmlns:a16="http://schemas.microsoft.com/office/drawing/2014/main" id="{859F0AA2-6799-4183-BEF6-167D456641D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80388" y="4266215"/>
              <a:ext cx="2606842" cy="2227326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303421">
                      <a:extLst>
                        <a:ext uri="{9D8B030D-6E8A-4147-A177-3AD203B41FA5}">
                          <a16:colId xmlns:a16="http://schemas.microsoft.com/office/drawing/2014/main" val="2250525395"/>
                        </a:ext>
                      </a:extLst>
                    </a:gridCol>
                    <a:gridCol w="1303421">
                      <a:extLst>
                        <a:ext uri="{9D8B030D-6E8A-4147-A177-3AD203B41FA5}">
                          <a16:colId xmlns:a16="http://schemas.microsoft.com/office/drawing/2014/main" val="18867775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mtClean="0">
                                            <a:latin typeface="Cambria Math" panose="02040503050406030204" pitchFamily="18" charset="0"/>
                                          </a:rPr>
                                          <m:t>𝒀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150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2578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6488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9440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9418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50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50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8025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6">
                <a:extLst>
                  <a:ext uri="{FF2B5EF4-FFF2-40B4-BE49-F238E27FC236}">
                    <a16:creationId xmlns:a16="http://schemas.microsoft.com/office/drawing/2014/main" id="{859F0AA2-6799-4183-BEF6-167D456641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4324760"/>
                  </p:ext>
                </p:extLst>
              </p:nvPr>
            </p:nvGraphicFramePr>
            <p:xfrm>
              <a:off x="6980388" y="4266215"/>
              <a:ext cx="2606842" cy="2227326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303421">
                      <a:extLst>
                        <a:ext uri="{9D8B030D-6E8A-4147-A177-3AD203B41FA5}">
                          <a16:colId xmlns:a16="http://schemas.microsoft.com/office/drawing/2014/main" val="2250525395"/>
                        </a:ext>
                      </a:extLst>
                    </a:gridCol>
                    <a:gridCol w="1303421">
                      <a:extLst>
                        <a:ext uri="{9D8B030D-6E8A-4147-A177-3AD203B41FA5}">
                          <a16:colId xmlns:a16="http://schemas.microsoft.com/office/drawing/2014/main" val="1886777516"/>
                        </a:ext>
                      </a:extLst>
                    </a:gridCol>
                  </a:tblGrid>
                  <a:tr h="3731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639" r="-100467" b="-5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000" t="-1639" r="-467" b="-5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150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2578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6488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9440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9418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50000"/>
                            <a:alpha val="2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50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80256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6">
                <a:extLst>
                  <a:ext uri="{FF2B5EF4-FFF2-40B4-BE49-F238E27FC236}">
                    <a16:creationId xmlns:a16="http://schemas.microsoft.com/office/drawing/2014/main" id="{06A1F9BC-E457-4D48-B2C2-2FF71060FCC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11096" y="4265675"/>
              <a:ext cx="1303421" cy="2227326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303421">
                      <a:extLst>
                        <a:ext uri="{9D8B030D-6E8A-4147-A177-3AD203B41FA5}">
                          <a16:colId xmlns:a16="http://schemas.microsoft.com/office/drawing/2014/main" val="22505253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150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2578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6488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9440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9418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50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8025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6">
                <a:extLst>
                  <a:ext uri="{FF2B5EF4-FFF2-40B4-BE49-F238E27FC236}">
                    <a16:creationId xmlns:a16="http://schemas.microsoft.com/office/drawing/2014/main" id="{06A1F9BC-E457-4D48-B2C2-2FF71060FC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733625"/>
                  </p:ext>
                </p:extLst>
              </p:nvPr>
            </p:nvGraphicFramePr>
            <p:xfrm>
              <a:off x="4311096" y="4265675"/>
              <a:ext cx="1303421" cy="2227326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303421">
                      <a:extLst>
                        <a:ext uri="{9D8B030D-6E8A-4147-A177-3AD203B41FA5}">
                          <a16:colId xmlns:a16="http://schemas.microsoft.com/office/drawing/2014/main" val="2250525395"/>
                        </a:ext>
                      </a:extLst>
                    </a:gridCol>
                  </a:tblGrid>
                  <a:tr h="3731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1639" r="-465" b="-5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1150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2578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6488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94407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9418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•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50000"/>
                            <a:alpha val="2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8025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8DBA554-BA6D-43FB-8387-E5A6D2B92877}"/>
              </a:ext>
            </a:extLst>
          </p:cNvPr>
          <p:cNvSpPr txBox="1"/>
          <p:nvPr/>
        </p:nvSpPr>
        <p:spPr>
          <a:xfrm>
            <a:off x="150608" y="6491795"/>
            <a:ext cx="3613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Observed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4B61ED-B6D6-44C7-B55A-F2795BC69252}"/>
              </a:ext>
            </a:extLst>
          </p:cNvPr>
          <p:cNvSpPr txBox="1"/>
          <p:nvPr/>
        </p:nvSpPr>
        <p:spPr>
          <a:xfrm>
            <a:off x="4311096" y="6491794"/>
            <a:ext cx="1303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Outcome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B5E72-5890-4987-B603-B61978D090CC}"/>
              </a:ext>
            </a:extLst>
          </p:cNvPr>
          <p:cNvSpPr txBox="1"/>
          <p:nvPr/>
        </p:nvSpPr>
        <p:spPr>
          <a:xfrm>
            <a:off x="6980388" y="6491795"/>
            <a:ext cx="2606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Potential Outcome</a:t>
            </a:r>
          </a:p>
        </p:txBody>
      </p:sp>
      <p:pic>
        <p:nvPicPr>
          <p:cNvPr id="17" name="Graphic 16" descr="Earth globe Africa and Europe">
            <a:extLst>
              <a:ext uri="{FF2B5EF4-FFF2-40B4-BE49-F238E27FC236}">
                <a16:creationId xmlns:a16="http://schemas.microsoft.com/office/drawing/2014/main" id="{76A351AF-4B96-4F25-8834-6B322C48B9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47539" y="4257287"/>
            <a:ext cx="387795" cy="387795"/>
          </a:xfrm>
          <a:prstGeom prst="rect">
            <a:avLst/>
          </a:prstGeom>
        </p:spPr>
      </p:pic>
      <p:pic>
        <p:nvPicPr>
          <p:cNvPr id="21" name="Graphic 20" descr="Earth globe Africa and Europe">
            <a:extLst>
              <a:ext uri="{FF2B5EF4-FFF2-40B4-BE49-F238E27FC236}">
                <a16:creationId xmlns:a16="http://schemas.microsoft.com/office/drawing/2014/main" id="{7F71EDD8-980B-4125-BAF4-4E5E78EEB1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48672" y="4257286"/>
            <a:ext cx="387795" cy="387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0FD9E9-0524-46E3-979E-9C7C56E24B7C}"/>
              </a:ext>
            </a:extLst>
          </p:cNvPr>
          <p:cNvSpPr txBox="1"/>
          <p:nvPr/>
        </p:nvSpPr>
        <p:spPr>
          <a:xfrm>
            <a:off x="-73987" y="6262351"/>
            <a:ext cx="1595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■ Test-set</a:t>
            </a:r>
          </a:p>
        </p:txBody>
      </p:sp>
    </p:spTree>
    <p:extLst>
      <p:ext uri="{BB962C8B-B14F-4D97-AF65-F5344CB8AC3E}">
        <p14:creationId xmlns:p14="http://schemas.microsoft.com/office/powerpoint/2010/main" val="16377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9" grpId="0"/>
      <p:bldP spid="19" grpId="0"/>
      <p:bldP spid="20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A821-512C-4E1C-B94F-996219DB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is not 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89FBF-5A89-415D-8852-C9DA731D2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E90AD60-47F4-4923-9757-2EE948241F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features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 target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Interpolation:</a:t>
                </a:r>
                <a:br>
                  <a:rPr lang="en-US" dirty="0"/>
                </a:br>
                <a:r>
                  <a:rPr lang="en-US" b="1" dirty="0"/>
                  <a:t>Predict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for unseen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E90AD60-47F4-4923-9757-2EE948241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l="-2128" t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1F967-453E-4DB5-B717-C9E4BC2CB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Counterfactual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6545E5-15F2-4ED3-8841-8DF925C4BB2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features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 target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intervention/action</a:t>
                </a:r>
              </a:p>
              <a:p>
                <a:endParaRPr lang="en-US" dirty="0"/>
              </a:p>
              <a:p>
                <a:r>
                  <a:rPr lang="en-US" dirty="0"/>
                  <a:t>Extrapolation:</a:t>
                </a:r>
                <a:br>
                  <a:rPr lang="en-US" dirty="0"/>
                </a:br>
                <a:r>
                  <a:rPr lang="en-US" b="1" dirty="0"/>
                  <a:t>Predict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for unseen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br>
                  <a:rPr lang="en-US" b="1" dirty="0"/>
                </a:br>
                <a:r>
                  <a:rPr lang="en-US" sz="2400" i="1" dirty="0"/>
                  <a:t>(what would’ve happened if we acted differently)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6545E5-15F2-4ED3-8841-8DF925C4B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6"/>
                <a:stretch>
                  <a:fillRect l="-2118" t="-2815" r="-471" b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light, white&#10;&#10;Description automatically generated">
            <a:extLst>
              <a:ext uri="{FF2B5EF4-FFF2-40B4-BE49-F238E27FC236}">
                <a16:creationId xmlns:a16="http://schemas.microsoft.com/office/drawing/2014/main" id="{4F156272-56A9-41B1-A9A8-6036CD7827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3869" y="1970922"/>
            <a:ext cx="534153" cy="534153"/>
          </a:xfrm>
          <a:prstGeom prst="rect">
            <a:avLst/>
          </a:prstGeom>
        </p:spPr>
      </p:pic>
      <p:pic>
        <p:nvPicPr>
          <p:cNvPr id="8" name="Picture 7" descr="A picture containing table, pink, sitting, close&#10;&#10;Description automatically generated">
            <a:extLst>
              <a:ext uri="{FF2B5EF4-FFF2-40B4-BE49-F238E27FC236}">
                <a16:creationId xmlns:a16="http://schemas.microsoft.com/office/drawing/2014/main" id="{117A792D-A89A-48D8-A896-7BE24236F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230" y="1970922"/>
            <a:ext cx="646325" cy="6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29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A821-512C-4E1C-B94F-996219DB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is not 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89FBF-5A89-415D-8852-C9DA731D2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prediction task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0AD60-47F4-4923-9757-2EE948241F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Captures the current way a treatment is administered</a:t>
            </a:r>
          </a:p>
          <a:p>
            <a:r>
              <a:rPr lang="en-US" dirty="0"/>
              <a:t>Might capture differences in population, rather than treatment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1F967-453E-4DB5-B717-C9E4BC2CB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 intervention task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545E5-15F2-4ED3-8841-8DF925C4BB2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What would have happened if we </a:t>
            </a:r>
            <a:r>
              <a:rPr lang="en-US" b="1" i="1" u="sng" dirty="0"/>
              <a:t>gave</a:t>
            </a:r>
            <a:r>
              <a:rPr lang="en-US" dirty="0"/>
              <a:t> patients a drug that they didn’t actually get.</a:t>
            </a:r>
          </a:p>
          <a:p>
            <a:r>
              <a:rPr lang="en-US" dirty="0"/>
              <a:t>Can be outside the distribution of the observed past patterns</a:t>
            </a:r>
          </a:p>
        </p:txBody>
      </p:sp>
    </p:spTree>
    <p:extLst>
      <p:ext uri="{BB962C8B-B14F-4D97-AF65-F5344CB8AC3E}">
        <p14:creationId xmlns:p14="http://schemas.microsoft.com/office/powerpoint/2010/main" val="256070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4923-824F-A389-9D23-C7DF5B10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7393C-0234-C63F-D4C4-71B006178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0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73EA-0C26-4150-ABBF-3518204E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is not supervised learning</a:t>
            </a:r>
          </a:p>
        </p:txBody>
      </p:sp>
      <p:pic>
        <p:nvPicPr>
          <p:cNvPr id="1026" name="Picture 2" descr=" YOUR NOT GOING TO USE THE MODEL FOR INTERVENTION, RIGHT? I WROTE A PREDICTION MODELING PAPER; YOUR NOT GOING TO USE THE MODEL FOR INTERVENTION, RIGHT? | image tagged in anikin padme | made w/ Imgflip meme maker">
            <a:extLst>
              <a:ext uri="{FF2B5EF4-FFF2-40B4-BE49-F238E27FC236}">
                <a16:creationId xmlns:a16="http://schemas.microsoft.com/office/drawing/2014/main" id="{5FB5E810-8DAB-4039-B1DA-89B5348B02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440" y="1592881"/>
            <a:ext cx="5265119" cy="526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103AD2-EED0-422A-AD75-B1C977601C82}"/>
              </a:ext>
            </a:extLst>
          </p:cNvPr>
          <p:cNvSpPr txBox="1"/>
          <p:nvPr/>
        </p:nvSpPr>
        <p:spPr>
          <a:xfrm>
            <a:off x="9929567" y="6516442"/>
            <a:ext cx="226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hlinkClick r:id="rId3"/>
              </a:rPr>
              <a:t>@AlexJohnLondon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41966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6563-776C-4B0D-873F-CEE64A70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Models – meta-learners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82023-D9D4-47C0-9645-6F2BE3528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S-learners can be as simple as linear regression:</a:t>
                </a:r>
              </a:p>
              <a:p>
                <a:pPr lvl="1"/>
                <a:r>
                  <a:rPr lang="en-US" b="0" dirty="0"/>
                  <a:t>Fit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A regression model with features and treatment assignment as input</a:t>
                </a:r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Force a synthetic assignment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on everyone and predict</a:t>
                </a:r>
              </a:p>
              <a:p>
                <a:r>
                  <a:rPr lang="en-US" dirty="0"/>
                  <a:t>What makes it causal? </a:t>
                </a:r>
                <a:br>
                  <a:rPr lang="en-US" dirty="0"/>
                </a:br>
                <a:r>
                  <a:rPr lang="en-US" dirty="0"/>
                  <a:t>How does it differ from supervised learning?</a:t>
                </a:r>
              </a:p>
              <a:p>
                <a:pPr lvl="1"/>
                <a:r>
                  <a:rPr lang="en-US" dirty="0"/>
                  <a:t>Only a specific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will result in a valid estimate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82023-D9D4-47C0-9645-6F2BE3528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634E9A3-7B5C-4DC3-B800-ACAEC078BC54}"/>
                  </a:ext>
                </a:extLst>
              </p:cNvPr>
              <p:cNvSpPr/>
              <p:nvPr/>
            </p:nvSpPr>
            <p:spPr>
              <a:xfrm>
                <a:off x="9072230" y="6134996"/>
                <a:ext cx="760227" cy="715757"/>
              </a:xfrm>
              <a:prstGeom prst="ellipse">
                <a:avLst/>
              </a:prstGeom>
              <a:solidFill>
                <a:srgbClr val="F7C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634E9A3-7B5C-4DC3-B800-ACAEC078B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230" y="6134996"/>
                <a:ext cx="760227" cy="71575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0140191-61ED-4867-B5A0-6611F44484D5}"/>
                  </a:ext>
                </a:extLst>
              </p:cNvPr>
              <p:cNvSpPr/>
              <p:nvPr/>
            </p:nvSpPr>
            <p:spPr>
              <a:xfrm>
                <a:off x="11431773" y="6142243"/>
                <a:ext cx="760227" cy="715757"/>
              </a:xfrm>
              <a:prstGeom prst="ellipse">
                <a:avLst/>
              </a:prstGeom>
              <a:solidFill>
                <a:srgbClr val="F7A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0140191-61ED-4867-B5A0-6611F4448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773" y="6142243"/>
                <a:ext cx="760227" cy="71575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4565AA1-049E-4C1B-A27D-6EA049A815C5}"/>
                  </a:ext>
                </a:extLst>
              </p:cNvPr>
              <p:cNvSpPr/>
              <p:nvPr/>
            </p:nvSpPr>
            <p:spPr>
              <a:xfrm>
                <a:off x="10252001" y="5056160"/>
                <a:ext cx="760227" cy="715757"/>
              </a:xfrm>
              <a:prstGeom prst="ellipse">
                <a:avLst/>
              </a:prstGeom>
              <a:solidFill>
                <a:srgbClr val="B0E09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4565AA1-049E-4C1B-A27D-6EA049A81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001" y="5056160"/>
                <a:ext cx="760227" cy="71575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245C94-5672-4B32-808C-E8271EEE50EE}"/>
              </a:ext>
            </a:extLst>
          </p:cNvPr>
          <p:cNvCxnSpPr>
            <a:cxnSpLocks/>
            <a:stCxn id="39" idx="4"/>
            <a:endCxn id="37" idx="7"/>
          </p:cNvCxnSpPr>
          <p:nvPr/>
        </p:nvCxnSpPr>
        <p:spPr>
          <a:xfrm flipH="1">
            <a:off x="9721124" y="5771917"/>
            <a:ext cx="910991" cy="46789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DFDCFD-C22C-4A4D-854A-E6F1DC05D9ED}"/>
              </a:ext>
            </a:extLst>
          </p:cNvPr>
          <p:cNvCxnSpPr>
            <a:cxnSpLocks/>
            <a:stCxn id="39" idx="4"/>
            <a:endCxn id="38" idx="1"/>
          </p:cNvCxnSpPr>
          <p:nvPr/>
        </p:nvCxnSpPr>
        <p:spPr>
          <a:xfrm>
            <a:off x="10632115" y="5771917"/>
            <a:ext cx="910991" cy="47514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27B5F6-C4BF-4A83-8B9D-CCC5CB4A647A}"/>
              </a:ext>
            </a:extLst>
          </p:cNvPr>
          <p:cNvCxnSpPr>
            <a:cxnSpLocks/>
            <a:stCxn id="38" idx="2"/>
            <a:endCxn id="37" idx="6"/>
          </p:cNvCxnSpPr>
          <p:nvPr/>
        </p:nvCxnSpPr>
        <p:spPr>
          <a:xfrm flipH="1" flipV="1">
            <a:off x="9832457" y="6492875"/>
            <a:ext cx="1599316" cy="724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7786004-2C5C-4E84-BEF1-863E744FAE79}"/>
              </a:ext>
            </a:extLst>
          </p:cNvPr>
          <p:cNvCxnSpPr/>
          <p:nvPr/>
        </p:nvCxnSpPr>
        <p:spPr>
          <a:xfrm>
            <a:off x="4731488" y="5178056"/>
            <a:ext cx="5445131" cy="361507"/>
          </a:xfrm>
          <a:prstGeom prst="bentConnector3">
            <a:avLst>
              <a:gd name="adj1" fmla="val 597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1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2BD8-A66A-4437-8BF7-C59C21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6446" cy="1325563"/>
          </a:xfrm>
        </p:spPr>
        <p:txBody>
          <a:bodyPr>
            <a:normAutofit/>
          </a:bodyPr>
          <a:lstStyle/>
          <a:p>
            <a:r>
              <a:rPr lang="en-US" sz="4200" dirty="0"/>
              <a:t>Supervised learning vs. counterfactual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20FD4A-EE7D-47D8-A67F-36B81E779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Optimizing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m:rPr>
                            <m:nor/>
                          </m:rPr>
                          <a:rPr lang="en-US" b="0" smtClean="0">
                            <a:solidFill>
                              <a:srgbClr val="A75757"/>
                            </a:solidFill>
                            <a:latin typeface="Browallia New" panose="020B0502040204020203" pitchFamily="34" charset="-34"/>
                            <a:cs typeface="Browallia New" panose="020B0502040204020203" pitchFamily="34" charset="-34"/>
                          </a:rPr>
                          <m:t>prediction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optimizing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groupChr>
                      </m:e>
                      <m:li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6785C1"/>
                            </a:solidFill>
                            <a:latin typeface="Browallia New" panose="020B0604020202020204" pitchFamily="34" charset="-34"/>
                            <a:cs typeface="Browallia New" panose="020B0604020202020204" pitchFamily="34" charset="-34"/>
                          </a:rPr>
                          <m:t>causal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6785C1"/>
                            </a:solidFill>
                            <a:latin typeface="Browallia New" panose="020B0604020202020204" pitchFamily="34" charset="-34"/>
                            <a:cs typeface="Browallia New" panose="020B0604020202020204" pitchFamily="34" charset="-34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6785C1"/>
                            </a:solidFill>
                            <a:latin typeface="Browallia New" panose="020B0604020202020204" pitchFamily="34" charset="-34"/>
                            <a:cs typeface="Browallia New" panose="020B0604020202020204" pitchFamily="34" charset="-34"/>
                          </a:rPr>
                          <m:t>inference</m:t>
                        </m:r>
                      </m:lim>
                    </m:limLow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Not the same parameter of interest</a:t>
                </a:r>
              </a:p>
              <a:p>
                <a:pPr lvl="1"/>
                <a:r>
                  <a:rPr lang="en-US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Supervised learning will not directly result in causal effect estimation</a:t>
                </a:r>
                <a:endPara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If you fit</a:t>
                </a:r>
              </a:p>
              <a:p>
                <a:pPr lvl="1"/>
                <a:r>
                  <a:rPr lang="en-US" dirty="0"/>
                  <a:t>A dog classifier 🐶 and</a:t>
                </a:r>
              </a:p>
              <a:p>
                <a:pPr lvl="1"/>
                <a:r>
                  <a:rPr lang="en-US" dirty="0"/>
                  <a:t>A cat classifier  🐱</a:t>
                </a:r>
              </a:p>
              <a:p>
                <a:pPr marL="0" indent="0">
                  <a:buNone/>
                </a:pPr>
                <a:r>
                  <a:rPr lang="en-US" dirty="0"/>
                  <a:t>   You don’t expect them to tell the differences between dogs and cats</a:t>
                </a:r>
              </a:p>
              <a:p>
                <a:pPr lvl="1"/>
                <a:r>
                  <a:rPr lang="en-US" dirty="0"/>
                  <a:t>Floppy ears, pointed face, etc.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Not their primary objective when optimizing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20FD4A-EE7D-47D8-A67F-36B81E779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3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49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0FFD-939E-427A-B7F2-E3367A17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– A Road Map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CEDBAED-8612-4974-904A-0B72514342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1082AAC-C6AF-4CF6-B1C0-2BB720907B6E}"/>
              </a:ext>
            </a:extLst>
          </p:cNvPr>
          <p:cNvSpPr/>
          <p:nvPr/>
        </p:nvSpPr>
        <p:spPr>
          <a:xfrm>
            <a:off x="10263051" y="5954078"/>
            <a:ext cx="217714" cy="2177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9356DC-B462-4D15-8705-4F8F838DEFA9}"/>
              </a:ext>
            </a:extLst>
          </p:cNvPr>
          <p:cNvSpPr/>
          <p:nvPr/>
        </p:nvSpPr>
        <p:spPr>
          <a:xfrm>
            <a:off x="11203577" y="5959249"/>
            <a:ext cx="217714" cy="2177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98BB0E-D551-4481-BAC2-AF35BF3F8C2F}"/>
              </a:ext>
            </a:extLst>
          </p:cNvPr>
          <p:cNvSpPr/>
          <p:nvPr/>
        </p:nvSpPr>
        <p:spPr>
          <a:xfrm>
            <a:off x="10985863" y="5428026"/>
            <a:ext cx="217714" cy="21771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76D68-1BD8-4182-83B5-D826E1A7660C}"/>
              </a:ext>
            </a:extLst>
          </p:cNvPr>
          <p:cNvSpPr/>
          <p:nvPr/>
        </p:nvSpPr>
        <p:spPr>
          <a:xfrm>
            <a:off x="10480765" y="5428026"/>
            <a:ext cx="217714" cy="21771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41E408-65E7-487C-9639-2EF078EE4DD7}"/>
              </a:ext>
            </a:extLst>
          </p:cNvPr>
          <p:cNvCxnSpPr>
            <a:cxnSpLocks/>
            <a:stCxn id="8" idx="4"/>
            <a:endCxn id="4" idx="7"/>
          </p:cNvCxnSpPr>
          <p:nvPr/>
        </p:nvCxnSpPr>
        <p:spPr>
          <a:xfrm flipH="1">
            <a:off x="10448882" y="5645740"/>
            <a:ext cx="140740" cy="3402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4A1B24-9028-4DD2-B24C-AAD6C63E5A8C}"/>
              </a:ext>
            </a:extLst>
          </p:cNvPr>
          <p:cNvCxnSpPr>
            <a:cxnSpLocks/>
            <a:stCxn id="8" idx="4"/>
            <a:endCxn id="6" idx="2"/>
          </p:cNvCxnSpPr>
          <p:nvPr/>
        </p:nvCxnSpPr>
        <p:spPr>
          <a:xfrm>
            <a:off x="10589622" y="5645740"/>
            <a:ext cx="613955" cy="422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2CEF1-A93A-4E9D-97C8-D6BB12A920A6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10480765" y="5613857"/>
            <a:ext cx="536981" cy="4490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796FCF-3E36-4680-B4AF-90685A19D32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1017746" y="5613857"/>
            <a:ext cx="217714" cy="377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C2C3CF-7065-4751-A339-C707E6FD3DDE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10480765" y="6062935"/>
            <a:ext cx="722812" cy="51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C7CF40-0527-449B-99AC-04F8BF0AA419}"/>
              </a:ext>
            </a:extLst>
          </p:cNvPr>
          <p:cNvSpPr txBox="1"/>
          <p:nvPr/>
        </p:nvSpPr>
        <p:spPr>
          <a:xfrm>
            <a:off x="10673714" y="5826145"/>
            <a:ext cx="222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224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9533-671A-4075-8BBA-2CB78886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–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BA524-DAFB-4B45-9512-1B035768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Quantifying</a:t>
            </a:r>
            <a:r>
              <a:rPr lang="en-US" sz="4800" dirty="0"/>
              <a:t> the causal effect of a specified intervention on a specified outcome.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4EBCA-7949-4F8E-8EE2-14BB2CA305B4}"/>
              </a:ext>
            </a:extLst>
          </p:cNvPr>
          <p:cNvSpPr txBox="1"/>
          <p:nvPr/>
        </p:nvSpPr>
        <p:spPr>
          <a:xfrm>
            <a:off x="838200" y="5776853"/>
            <a:ext cx="8860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Disentangle spurious correlations from causal contributions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6A91E-CA89-4F7F-B377-C5BDB690A001}"/>
              </a:ext>
            </a:extLst>
          </p:cNvPr>
          <p:cNvSpPr txBox="1"/>
          <p:nvPr/>
        </p:nvSpPr>
        <p:spPr>
          <a:xfrm>
            <a:off x="7594125" y="5176688"/>
            <a:ext cx="364784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“what’s the risk for stroke if you would take statins?”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F583D-6759-4766-930C-379BEEDCE68A}"/>
              </a:ext>
            </a:extLst>
          </p:cNvPr>
          <p:cNvSpPr txBox="1"/>
          <p:nvPr/>
        </p:nvSpPr>
        <p:spPr>
          <a:xfrm>
            <a:off x="950027" y="5176687"/>
            <a:ext cx="364784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“Will the user buy a subscription if I would send them a coupon?”</a:t>
            </a:r>
          </a:p>
        </p:txBody>
      </p:sp>
    </p:spTree>
    <p:extLst>
      <p:ext uri="{BB962C8B-B14F-4D97-AF65-F5344CB8AC3E}">
        <p14:creationId xmlns:p14="http://schemas.microsoft.com/office/powerpoint/2010/main" val="998001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9533-671A-4075-8BBA-2CB78886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–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BA524-DAFB-4B45-9512-1B035768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Quantifying</a:t>
            </a:r>
            <a:r>
              <a:rPr lang="en-US" sz="4800" dirty="0"/>
              <a:t> the causal effect of </a:t>
            </a:r>
            <a:r>
              <a:rPr lang="en-US" sz="4800" dirty="0">
                <a:solidFill>
                  <a:schemeClr val="accent5"/>
                </a:solidFill>
              </a:rPr>
              <a:t>a specified intervention </a:t>
            </a:r>
            <a:r>
              <a:rPr lang="en-US" sz="4800" dirty="0"/>
              <a:t>on a specified outcome.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4EBCA-7949-4F8E-8EE2-14BB2CA305B4}"/>
              </a:ext>
            </a:extLst>
          </p:cNvPr>
          <p:cNvSpPr txBox="1"/>
          <p:nvPr/>
        </p:nvSpPr>
        <p:spPr>
          <a:xfrm>
            <a:off x="838200" y="5776853"/>
            <a:ext cx="8860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Disentangle spurious correlations from causal contributions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6A91E-CA89-4F7F-B377-C5BDB690A001}"/>
              </a:ext>
            </a:extLst>
          </p:cNvPr>
          <p:cNvSpPr txBox="1"/>
          <p:nvPr/>
        </p:nvSpPr>
        <p:spPr>
          <a:xfrm>
            <a:off x="7594125" y="5176688"/>
            <a:ext cx="364784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“what’s the risk for stroke if they wouldn’t </a:t>
            </a:r>
            <a:r>
              <a:rPr lang="en-US" sz="2400" b="1" dirty="0">
                <a:solidFill>
                  <a:schemeClr val="accent5"/>
                </a:solidFill>
                <a:latin typeface="Ink Free" panose="03080402000500000000" pitchFamily="66" charset="0"/>
              </a:rPr>
              <a:t>take statins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?”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BB2B1-FC6E-49A1-A511-25DA60E8B14A}"/>
              </a:ext>
            </a:extLst>
          </p:cNvPr>
          <p:cNvSpPr txBox="1"/>
          <p:nvPr/>
        </p:nvSpPr>
        <p:spPr>
          <a:xfrm>
            <a:off x="950027" y="5176687"/>
            <a:ext cx="364784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“Will the user buy a subscription if I would </a:t>
            </a:r>
            <a:r>
              <a:rPr lang="en-US" sz="2400" b="1" dirty="0">
                <a:solidFill>
                  <a:schemeClr val="accent5"/>
                </a:solidFill>
                <a:latin typeface="Ink Free" panose="03080402000500000000" pitchFamily="66" charset="0"/>
              </a:rPr>
              <a:t>send them a coupon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387128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9533-671A-4075-8BBA-2CB78886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–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BA524-DAFB-4B45-9512-1B035768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Quantifying</a:t>
            </a:r>
            <a:r>
              <a:rPr lang="en-US" sz="4800" dirty="0"/>
              <a:t> the causal effect of </a:t>
            </a:r>
            <a:r>
              <a:rPr lang="en-US" sz="4800" dirty="0">
                <a:solidFill>
                  <a:schemeClr val="accent5"/>
                </a:solidFill>
              </a:rPr>
              <a:t>a specified intervention </a:t>
            </a:r>
            <a:r>
              <a:rPr lang="en-US" sz="4800" dirty="0"/>
              <a:t>on </a:t>
            </a:r>
            <a:r>
              <a:rPr lang="en-US" sz="4800" dirty="0">
                <a:solidFill>
                  <a:schemeClr val="accent6"/>
                </a:solidFill>
              </a:rPr>
              <a:t>a specified outcome</a:t>
            </a:r>
            <a:r>
              <a:rPr lang="en-US" sz="4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4EBCA-7949-4F8E-8EE2-14BB2CA305B4}"/>
              </a:ext>
            </a:extLst>
          </p:cNvPr>
          <p:cNvSpPr txBox="1"/>
          <p:nvPr/>
        </p:nvSpPr>
        <p:spPr>
          <a:xfrm>
            <a:off x="838200" y="5776853"/>
            <a:ext cx="8860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Disentangle spurious correlations from causal contributions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6A91E-CA89-4F7F-B377-C5BDB690A001}"/>
              </a:ext>
            </a:extLst>
          </p:cNvPr>
          <p:cNvSpPr txBox="1"/>
          <p:nvPr/>
        </p:nvSpPr>
        <p:spPr>
          <a:xfrm>
            <a:off x="7594125" y="5176688"/>
            <a:ext cx="364784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“what’s the </a:t>
            </a:r>
            <a:r>
              <a:rPr lang="en-US" sz="2400" b="1" dirty="0">
                <a:solidFill>
                  <a:schemeClr val="accent6"/>
                </a:solidFill>
                <a:latin typeface="Ink Free" panose="03080402000500000000" pitchFamily="66" charset="0"/>
              </a:rPr>
              <a:t>risk for stroke</a:t>
            </a:r>
            <a:r>
              <a:rPr lang="en-US" sz="2400" b="1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if they wouldn’t </a:t>
            </a:r>
            <a:r>
              <a:rPr lang="en-US" sz="2400" b="1" dirty="0">
                <a:solidFill>
                  <a:schemeClr val="accent5"/>
                </a:solidFill>
                <a:latin typeface="Ink Free" panose="03080402000500000000" pitchFamily="66" charset="0"/>
              </a:rPr>
              <a:t>take statins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?”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6EB1E-3228-4A75-B405-7D0FE16BE59F}"/>
              </a:ext>
            </a:extLst>
          </p:cNvPr>
          <p:cNvSpPr txBox="1"/>
          <p:nvPr/>
        </p:nvSpPr>
        <p:spPr>
          <a:xfrm>
            <a:off x="950027" y="5176687"/>
            <a:ext cx="364784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“Will the user </a:t>
            </a:r>
            <a:r>
              <a:rPr lang="en-US" sz="2400" b="1" dirty="0">
                <a:solidFill>
                  <a:schemeClr val="accent6"/>
                </a:solidFill>
                <a:latin typeface="Ink Free" panose="03080402000500000000" pitchFamily="66" charset="0"/>
              </a:rPr>
              <a:t>buy a subscription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 if I would </a:t>
            </a:r>
            <a:r>
              <a:rPr lang="en-US" sz="2400" b="1" dirty="0">
                <a:solidFill>
                  <a:schemeClr val="accent5"/>
                </a:solidFill>
                <a:latin typeface="Ink Free" panose="03080402000500000000" pitchFamily="66" charset="0"/>
              </a:rPr>
              <a:t>send them a coupon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265641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9355-BA97-42BE-BDEA-8949782A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by counterfactual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B917-E601-4AF8-8365-211E8911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Conceptually, to quantify the </a:t>
            </a:r>
            <a:r>
              <a:rPr lang="en-US" i="1" dirty="0"/>
              <a:t>causal</a:t>
            </a:r>
            <a:r>
              <a:rPr lang="en-US" dirty="0"/>
              <a:t> effect: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en-US" dirty="0"/>
              <a:t>Compare </a:t>
            </a:r>
          </a:p>
          <a:p>
            <a:pPr marL="0" indent="0" algn="ctr">
              <a:buNone/>
            </a:pPr>
            <a:r>
              <a:rPr lang="en-US" dirty="0"/>
              <a:t>what would have happened if </a:t>
            </a:r>
            <a:r>
              <a:rPr lang="en-US" dirty="0">
                <a:solidFill>
                  <a:schemeClr val="accent1"/>
                </a:solidFill>
              </a:rPr>
              <a:t>we did something </a:t>
            </a:r>
          </a:p>
          <a:p>
            <a:pPr marL="0" indent="0" algn="ctr">
              <a:buNone/>
            </a:pPr>
            <a:r>
              <a:rPr lang="en-US" dirty="0"/>
              <a:t>to </a:t>
            </a:r>
          </a:p>
          <a:p>
            <a:pPr marL="0" indent="0" algn="ctr">
              <a:buNone/>
            </a:pPr>
            <a:r>
              <a:rPr lang="en-US" dirty="0"/>
              <a:t>what would have happened if </a:t>
            </a:r>
            <a:r>
              <a:rPr lang="en-US" dirty="0">
                <a:solidFill>
                  <a:schemeClr val="accent2"/>
                </a:solidFill>
              </a:rPr>
              <a:t>we did nothing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7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E3B66C-6361-4DE8-AFB4-FB61324F8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1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551" y="1824042"/>
            <a:ext cx="10626249" cy="4352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EA9355-BA97-42BE-BDEA-8949782A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– How </a:t>
            </a:r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85BBF3F-2D1D-4801-9CB7-633EE07E4F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 rot="10800000">
            <a:off x="838200" y="2115344"/>
            <a:ext cx="5029200" cy="3771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4FC92A-2C01-4C90-9F95-D70D1DC9BE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324600" y="2115345"/>
            <a:ext cx="5029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0D89-F421-4B23-B84E-2A2E01CD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by counterfactual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110B-629C-4DDD-A6F0-7401DF1E5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Ideally,</a:t>
            </a:r>
          </a:p>
          <a:p>
            <a:r>
              <a:rPr lang="en-US" dirty="0"/>
              <a:t>The Multiverse!</a:t>
            </a:r>
          </a:p>
          <a:p>
            <a:pPr lvl="1"/>
            <a:r>
              <a:rPr lang="en-US" dirty="0"/>
              <a:t>Universe splits just before intervention is administrated</a:t>
            </a:r>
          </a:p>
        </p:txBody>
      </p:sp>
      <p:pic>
        <p:nvPicPr>
          <p:cNvPr id="6" name="Graphic 5" descr="Earth globe Africa and Europe">
            <a:extLst>
              <a:ext uri="{FF2B5EF4-FFF2-40B4-BE49-F238E27FC236}">
                <a16:creationId xmlns:a16="http://schemas.microsoft.com/office/drawing/2014/main" id="{02937F4D-C0E1-429C-A717-1C9B7CC06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6042" y="3429000"/>
            <a:ext cx="1619915" cy="161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8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40D89-F421-4B23-B84E-2A2E01CD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by counterfactual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110B-629C-4DDD-A6F0-7401DF1E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Ideally,</a:t>
            </a:r>
          </a:p>
          <a:p>
            <a:r>
              <a:rPr lang="en-US" dirty="0"/>
              <a:t>The Multiverse!</a:t>
            </a:r>
          </a:p>
          <a:p>
            <a:pPr lvl="1"/>
            <a:r>
              <a:rPr lang="en-US" dirty="0"/>
              <a:t>Universe splits just before intervention is administrated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The rest is identical</a:t>
            </a:r>
          </a:p>
          <a:p>
            <a:pPr lvl="1"/>
            <a:endParaRPr lang="en-US" dirty="0"/>
          </a:p>
        </p:txBody>
      </p:sp>
      <p:pic>
        <p:nvPicPr>
          <p:cNvPr id="6" name="Graphic 5" descr="Earth globe Africa and Europe">
            <a:extLst>
              <a:ext uri="{FF2B5EF4-FFF2-40B4-BE49-F238E27FC236}">
                <a16:creationId xmlns:a16="http://schemas.microsoft.com/office/drawing/2014/main" id="{02937F4D-C0E1-429C-A717-1C9B7CC06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76085" y="3429001"/>
            <a:ext cx="1619915" cy="1619915"/>
          </a:xfrm>
          <a:prstGeom prst="rect">
            <a:avLst/>
          </a:prstGeom>
        </p:spPr>
      </p:pic>
      <p:pic>
        <p:nvPicPr>
          <p:cNvPr id="5" name="Graphic 4" descr="Earth globe Africa and Europe">
            <a:extLst>
              <a:ext uri="{FF2B5EF4-FFF2-40B4-BE49-F238E27FC236}">
                <a16:creationId xmlns:a16="http://schemas.microsoft.com/office/drawing/2014/main" id="{B1F7574C-4A46-436F-9083-3D1E8F4F0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0" y="3429000"/>
            <a:ext cx="1619915" cy="161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9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11764</TotalTime>
  <Words>1058</Words>
  <Application>Microsoft Office PowerPoint</Application>
  <PresentationFormat>Widescreen</PresentationFormat>
  <Paragraphs>200</Paragraphs>
  <Slides>18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Browallia New</vt:lpstr>
      <vt:lpstr>Calibri</vt:lpstr>
      <vt:lpstr>Calibri Light</vt:lpstr>
      <vt:lpstr>Cambria Math</vt:lpstr>
      <vt:lpstr>Ink Free</vt:lpstr>
      <vt:lpstr>Office Theme</vt:lpstr>
      <vt:lpstr>Causality – A Road Map</vt:lpstr>
      <vt:lpstr>Causality – A Road Map</vt:lpstr>
      <vt:lpstr>Causal Inference – The Task</vt:lpstr>
      <vt:lpstr>Causal Inference – The Task</vt:lpstr>
      <vt:lpstr>Causal Inference – The Task</vt:lpstr>
      <vt:lpstr>Causal Inference by counterfactual prediction</vt:lpstr>
      <vt:lpstr>Causal Inference – How </vt:lpstr>
      <vt:lpstr>Causal Inference by counterfactual prediction</vt:lpstr>
      <vt:lpstr>Causal Inference by counterfactual prediction</vt:lpstr>
      <vt:lpstr>Causal Inference by counterfactual prediction</vt:lpstr>
      <vt:lpstr>Causal Inference by counterfactual prediction</vt:lpstr>
      <vt:lpstr>Causal Inference is not supervised learning</vt:lpstr>
      <vt:lpstr>Causal Inference is not supervised learning</vt:lpstr>
      <vt:lpstr>Causal Inference is not supervised learning</vt:lpstr>
      <vt:lpstr>PowerPoint Presentation</vt:lpstr>
      <vt:lpstr>Causal Inference is not supervised learning</vt:lpstr>
      <vt:lpstr>Outcome Models – meta-learners</vt:lpstr>
      <vt:lpstr>Supervised learning vs. counterfactual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Ehud Karavani</dc:creator>
  <cp:lastModifiedBy>Ehud Karavani</cp:lastModifiedBy>
  <cp:revision>87</cp:revision>
  <dcterms:created xsi:type="dcterms:W3CDTF">2021-05-16T06:59:11Z</dcterms:created>
  <dcterms:modified xsi:type="dcterms:W3CDTF">2023-12-05T12:06:50Z</dcterms:modified>
</cp:coreProperties>
</file>