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6BC"/>
    <a:srgbClr val="B75D5D"/>
    <a:srgbClr val="DF945B"/>
    <a:srgbClr val="94A9CC"/>
    <a:srgbClr val="A3C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6C61-58A7-4261-9335-5C93BB27F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9B6B9-1FEF-43BE-B396-84CEBE738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05DD-9A8D-4355-B820-3EBC8453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42EB-EC71-41FB-BCA4-428045E5275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8E18-CFB6-4B04-A88C-BFDD8BBB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FDA5-FF5E-4DD5-8C0A-EBAE3AD5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DEDD-5B7C-434D-89E1-B22DF886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6CAC-78CE-4DBF-A8C4-1CC282F1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04038-82D0-45C5-8843-2647F4F16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ED3A-3F51-4D88-93D3-2391B6D1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42EB-EC71-41FB-BCA4-428045E5275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8E00-30B0-475F-B06B-C13BE3FD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657CA-B3EE-4988-B43F-859E5551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DEDD-5B7C-434D-89E1-B22DF886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95B3D-6E50-4A80-9F68-655D540C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9BEEB-59A0-44B4-B57B-EC2176A54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68BD-89CB-417B-9BB3-1446944E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42EB-EC71-41FB-BCA4-428045E5275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BC67-8110-4301-AD5D-4BE50B4F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1249-2133-4F4F-BA4A-F6778B7E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DEDD-5B7C-434D-89E1-B22DF886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CDC6-848F-46F7-AD79-33D81B72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00DB-BB4C-4EA4-8C26-3E802E59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2FEE-43F9-4E8B-996F-E8794EA0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42EB-EC71-41FB-BCA4-428045E5275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E4D6-985A-48AF-854A-27BB121D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2FD5-DFBF-4632-B2BE-06346767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DEDD-5B7C-434D-89E1-B22DF886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80C4-81B3-4877-996C-48791FDA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6D9CF-64AD-4F96-8DEF-0F2A4383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12EFE-87E1-4CF3-B865-01B35F4E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42EB-EC71-41FB-BCA4-428045E5275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29CD-AAA7-40E0-A669-AF1BFC55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48690-8BAF-4D05-B98B-B2A1F985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DEDD-5B7C-434D-89E1-B22DF886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C8F1-01AF-4F78-9006-278981F0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29EF-A5B2-417B-A4F3-4473C2159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4D0DA-FA55-4C06-8BE4-A2D74F7A5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13B0D-AFE7-4362-B345-B735514A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42EB-EC71-41FB-BCA4-428045E5275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F4C08-A091-42F1-8A09-F2E30A7F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41769-447B-4B41-A607-D99A4945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DEDD-5B7C-434D-89E1-B22DF886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1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08D5-C47C-46AE-9420-3FFB0FFB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4C025-A59E-4CD4-8E85-D1D2D5158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5008F-96D8-46B4-9AF9-AF9D75B4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0AAA8-ACC5-49E2-B084-1F1B1404F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1F29C-1D30-4F68-B7BC-D9BB77FC0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BAB8D-C04B-4F69-9EB0-4496165B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42EB-EC71-41FB-BCA4-428045E5275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E31BF-AC4C-49E3-994E-FCD558CA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FE4CF-44F7-4CB1-B64C-FC374B78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DEDD-5B7C-434D-89E1-B22DF886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071F-2423-497B-B7C9-BE289DA3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4C7CC-5FD5-4748-B717-304115B8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42EB-EC71-41FB-BCA4-428045E5275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7B1F-D408-4CD6-A5BB-7707954D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4DDC5-8974-4C9A-8E4E-0869DF0B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DEDD-5B7C-434D-89E1-B22DF886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C8953-A922-4C93-851E-D3669671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42EB-EC71-41FB-BCA4-428045E5275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2590-71D4-4C05-8FFD-3B04583D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BC063-6164-4DBF-B601-27696240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DEDD-5B7C-434D-89E1-B22DF886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9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0E9B-5721-4DDD-BF7A-9E7A3044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0112-B66D-4340-A9C0-F4E272DCC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1E58D-2043-4EAC-B3B7-B46588F3F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C8E6B-5A08-4D8B-AFCD-3B6A2AA5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42EB-EC71-41FB-BCA4-428045E5275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2511B-6A6B-4B0A-B729-D27CCECF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D852-DCE2-434D-9CE5-D84EB70D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DEDD-5B7C-434D-89E1-B22DF886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01E6-502B-4F53-A03C-B4DEAD5E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48961-9373-4FEE-B5E8-E0F865D0C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29F51-F874-4DCA-8D92-4220A642C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9D6D3-2EEB-4EE5-8D5C-677BF835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42EB-EC71-41FB-BCA4-428045E5275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CDA33-DBFD-48D4-A879-D1433DAD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B48BA-86F0-47EE-8CE5-7B124882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DEDD-5B7C-434D-89E1-B22DF886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63523-4215-4963-99AA-89686564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9CDEA-8917-4E71-9520-CBA07A69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9ADE-6645-42E9-B860-14E04764E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42EB-EC71-41FB-BCA4-428045E5275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6FBB-94CA-4362-9051-AF7EC89C2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6CEA-6C50-4DFB-BE5C-AFD493CE4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CDEDD-5B7C-434D-89E1-B22DF886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760E-50E3-4C14-87C8-E32128A28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Goldilocks principle of covariate adjustment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1A66A-9AB0-48EA-A57B-6615C8C54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causal inference</a:t>
            </a:r>
          </a:p>
        </p:txBody>
      </p:sp>
    </p:spTree>
    <p:extLst>
      <p:ext uri="{BB962C8B-B14F-4D97-AF65-F5344CB8AC3E}">
        <p14:creationId xmlns:p14="http://schemas.microsoft.com/office/powerpoint/2010/main" val="385019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7815-593D-4253-9D85-89806F17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02461" cy="1325563"/>
          </a:xfrm>
        </p:spPr>
        <p:txBody>
          <a:bodyPr/>
          <a:lstStyle/>
          <a:p>
            <a:r>
              <a:rPr lang="en-US" dirty="0"/>
              <a:t>The Goldilocks principle of covariate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D242-6ADE-4D90-AAD7-6997F0A3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too few</a:t>
            </a:r>
          </a:p>
          <a:p>
            <a:pPr lvl="1"/>
            <a:r>
              <a:rPr lang="en-US" dirty="0"/>
              <a:t>Confounding bias</a:t>
            </a:r>
          </a:p>
          <a:p>
            <a:r>
              <a:rPr lang="en-US" dirty="0"/>
              <a:t>Not too many</a:t>
            </a:r>
          </a:p>
          <a:p>
            <a:pPr lvl="1"/>
            <a:r>
              <a:rPr lang="en-US" dirty="0"/>
              <a:t>Post-treatment adjustment</a:t>
            </a:r>
          </a:p>
          <a:p>
            <a:pPr lvl="1"/>
            <a:r>
              <a:rPr lang="en-US" dirty="0"/>
              <a:t>Collider bias </a:t>
            </a:r>
          </a:p>
          <a:p>
            <a:pPr lvl="1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1BA423-F0A5-46B7-9501-4DF6E58663E2}"/>
              </a:ext>
            </a:extLst>
          </p:cNvPr>
          <p:cNvCxnSpPr>
            <a:cxnSpLocks/>
          </p:cNvCxnSpPr>
          <p:nvPr/>
        </p:nvCxnSpPr>
        <p:spPr>
          <a:xfrm flipH="1">
            <a:off x="6445621" y="2122443"/>
            <a:ext cx="1651395" cy="158822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9409A0-78AF-4A58-AFB4-BD4A97CE581A}"/>
              </a:ext>
            </a:extLst>
          </p:cNvPr>
          <p:cNvCxnSpPr>
            <a:cxnSpLocks/>
          </p:cNvCxnSpPr>
          <p:nvPr/>
        </p:nvCxnSpPr>
        <p:spPr>
          <a:xfrm>
            <a:off x="9211690" y="2122443"/>
            <a:ext cx="1577238" cy="161622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44CCAE-A90B-45C5-9BD6-2D3AEFE3F99D}"/>
              </a:ext>
            </a:extLst>
          </p:cNvPr>
          <p:cNvSpPr/>
          <p:nvPr/>
        </p:nvSpPr>
        <p:spPr>
          <a:xfrm>
            <a:off x="7965727" y="1534486"/>
            <a:ext cx="1301133" cy="662730"/>
          </a:xfrm>
          <a:prstGeom prst="roundRect">
            <a:avLst>
              <a:gd name="adj" fmla="val 36378"/>
            </a:avLst>
          </a:prstGeom>
          <a:solidFill>
            <a:srgbClr val="A3C7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Confounder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276F5E-15A7-4388-AEC7-8D72D9D7819B}"/>
              </a:ext>
            </a:extLst>
          </p:cNvPr>
          <p:cNvSpPr/>
          <p:nvPr/>
        </p:nvSpPr>
        <p:spPr>
          <a:xfrm>
            <a:off x="10038369" y="1534486"/>
            <a:ext cx="1301133" cy="662730"/>
          </a:xfrm>
          <a:prstGeom prst="roundRect">
            <a:avLst>
              <a:gd name="adj" fmla="val 40601"/>
            </a:avLst>
          </a:prstGeom>
          <a:solidFill>
            <a:srgbClr val="A3C7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Prognostic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529DB7-5660-4D2A-BB6F-8DA8EA187C60}"/>
              </a:ext>
            </a:extLst>
          </p:cNvPr>
          <p:cNvSpPr/>
          <p:nvPr/>
        </p:nvSpPr>
        <p:spPr>
          <a:xfrm>
            <a:off x="7965727" y="5979406"/>
            <a:ext cx="1301133" cy="662730"/>
          </a:xfrm>
          <a:prstGeom prst="roundRect">
            <a:avLst>
              <a:gd name="adj" fmla="val 36378"/>
            </a:avLst>
          </a:prstGeom>
          <a:solidFill>
            <a:srgbClr val="B75D5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Collider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0B2C19-37AD-4FE5-9E6B-E78EA14ACD9E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5893085" y="2197216"/>
            <a:ext cx="650567" cy="14666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ABF766-36ED-480F-A37F-40188E1FC508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10688936" y="2197216"/>
            <a:ext cx="650566" cy="146667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B70971-C09F-4BB3-902E-AE4DF60F10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494636" y="4246153"/>
            <a:ext cx="1471090" cy="94731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6AB0AC-470E-4892-9CF5-137A4271F2E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266859" y="4274146"/>
            <a:ext cx="1522069" cy="9193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34BCC-A63B-4DC9-858E-3EF99EABFB3C}"/>
              </a:ext>
            </a:extLst>
          </p:cNvPr>
          <p:cNvCxnSpPr>
            <a:cxnSpLocks/>
            <a:stCxn id="16" idx="2"/>
            <a:endCxn id="8" idx="1"/>
          </p:cNvCxnSpPr>
          <p:nvPr/>
        </p:nvCxnSpPr>
        <p:spPr>
          <a:xfrm>
            <a:off x="5893085" y="4326622"/>
            <a:ext cx="2072642" cy="19841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6B5A0-CC72-4D37-8AD4-7C0E2DC4BF46}"/>
              </a:ext>
            </a:extLst>
          </p:cNvPr>
          <p:cNvCxnSpPr>
            <a:cxnSpLocks/>
            <a:stCxn id="15" idx="2"/>
            <a:endCxn id="8" idx="3"/>
          </p:cNvCxnSpPr>
          <p:nvPr/>
        </p:nvCxnSpPr>
        <p:spPr>
          <a:xfrm flipH="1">
            <a:off x="9266860" y="4326622"/>
            <a:ext cx="2072642" cy="19841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02C990-83EC-4D1B-9B8B-00C1BDD0567B}"/>
              </a:ext>
            </a:extLst>
          </p:cNvPr>
          <p:cNvSpPr/>
          <p:nvPr/>
        </p:nvSpPr>
        <p:spPr>
          <a:xfrm>
            <a:off x="10688935" y="3663892"/>
            <a:ext cx="1301133" cy="662730"/>
          </a:xfrm>
          <a:prstGeom prst="roundRect">
            <a:avLst>
              <a:gd name="adj" fmla="val 39193"/>
            </a:avLst>
          </a:prstGeom>
          <a:solidFill>
            <a:srgbClr val="DF945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EC2354-970D-4F9A-914E-54C45CA2F229}"/>
              </a:ext>
            </a:extLst>
          </p:cNvPr>
          <p:cNvSpPr/>
          <p:nvPr/>
        </p:nvSpPr>
        <p:spPr>
          <a:xfrm>
            <a:off x="5242518" y="3663892"/>
            <a:ext cx="1301133" cy="662730"/>
          </a:xfrm>
          <a:prstGeom prst="roundRect">
            <a:avLst>
              <a:gd name="adj" fmla="val 37786"/>
            </a:avLst>
          </a:prstGeom>
          <a:solidFill>
            <a:srgbClr val="94A9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Treatment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B2488E-9DA8-449A-A84F-8DECFD3C3EFF}"/>
              </a:ext>
            </a:extLst>
          </p:cNvPr>
          <p:cNvSpPr/>
          <p:nvPr/>
        </p:nvSpPr>
        <p:spPr>
          <a:xfrm>
            <a:off x="5893085" y="1534486"/>
            <a:ext cx="1301133" cy="662730"/>
          </a:xfrm>
          <a:prstGeom prst="roundRect">
            <a:avLst>
              <a:gd name="adj" fmla="val 37786"/>
            </a:avLst>
          </a:prstGeom>
          <a:solidFill>
            <a:srgbClr val="B75D5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Instrument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E24A08-00BA-49E6-BB88-A2E05F088339}"/>
              </a:ext>
            </a:extLst>
          </p:cNvPr>
          <p:cNvSpPr/>
          <p:nvPr/>
        </p:nvSpPr>
        <p:spPr>
          <a:xfrm>
            <a:off x="7965726" y="4862103"/>
            <a:ext cx="1301133" cy="662730"/>
          </a:xfrm>
          <a:prstGeom prst="roundRect">
            <a:avLst>
              <a:gd name="adj" fmla="val 40601"/>
            </a:avLst>
          </a:prstGeom>
          <a:solidFill>
            <a:srgbClr val="B75D5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Mediator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B79786-5A84-4EE3-A902-CBF7720D8ABA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543651" y="3995257"/>
            <a:ext cx="4145284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7815-593D-4253-9D85-89806F17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02461" cy="1325563"/>
          </a:xfrm>
        </p:spPr>
        <p:txBody>
          <a:bodyPr/>
          <a:lstStyle/>
          <a:p>
            <a:r>
              <a:rPr lang="en-US" dirty="0"/>
              <a:t>The Goldilocks principle of covariate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D242-6ADE-4D90-AAD7-6997F0A3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too few</a:t>
            </a:r>
          </a:p>
          <a:p>
            <a:pPr lvl="1"/>
            <a:r>
              <a:rPr lang="en-US" dirty="0"/>
              <a:t>Confounding bias</a:t>
            </a:r>
          </a:p>
          <a:p>
            <a:r>
              <a:rPr lang="en-US" dirty="0"/>
              <a:t>Not too many</a:t>
            </a:r>
          </a:p>
          <a:p>
            <a:pPr lvl="1"/>
            <a:r>
              <a:rPr lang="en-US" dirty="0"/>
              <a:t>Post-treatment adjustment</a:t>
            </a:r>
          </a:p>
          <a:p>
            <a:pPr lvl="1"/>
            <a:r>
              <a:rPr lang="en-US" dirty="0"/>
              <a:t>Collider bias </a:t>
            </a:r>
          </a:p>
          <a:p>
            <a:pPr lvl="1"/>
            <a:r>
              <a:rPr lang="en-US" dirty="0"/>
              <a:t>Z-bias</a:t>
            </a:r>
          </a:p>
          <a:p>
            <a:pPr lvl="1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1BA423-F0A5-46B7-9501-4DF6E58663E2}"/>
              </a:ext>
            </a:extLst>
          </p:cNvPr>
          <p:cNvCxnSpPr>
            <a:cxnSpLocks/>
          </p:cNvCxnSpPr>
          <p:nvPr/>
        </p:nvCxnSpPr>
        <p:spPr>
          <a:xfrm flipH="1">
            <a:off x="6445621" y="2122443"/>
            <a:ext cx="1651395" cy="158822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9409A0-78AF-4A58-AFB4-BD4A97CE581A}"/>
              </a:ext>
            </a:extLst>
          </p:cNvPr>
          <p:cNvCxnSpPr>
            <a:cxnSpLocks/>
          </p:cNvCxnSpPr>
          <p:nvPr/>
        </p:nvCxnSpPr>
        <p:spPr>
          <a:xfrm>
            <a:off x="9211690" y="2122443"/>
            <a:ext cx="1577238" cy="161622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44CCAE-A90B-45C5-9BD6-2D3AEFE3F99D}"/>
              </a:ext>
            </a:extLst>
          </p:cNvPr>
          <p:cNvSpPr/>
          <p:nvPr/>
        </p:nvSpPr>
        <p:spPr>
          <a:xfrm>
            <a:off x="7965727" y="1534486"/>
            <a:ext cx="1301133" cy="662730"/>
          </a:xfrm>
          <a:prstGeom prst="roundRect">
            <a:avLst>
              <a:gd name="adj" fmla="val 36378"/>
            </a:avLst>
          </a:prstGeom>
          <a:solidFill>
            <a:srgbClr val="A3C7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Confounder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276F5E-15A7-4388-AEC7-8D72D9D7819B}"/>
              </a:ext>
            </a:extLst>
          </p:cNvPr>
          <p:cNvSpPr/>
          <p:nvPr/>
        </p:nvSpPr>
        <p:spPr>
          <a:xfrm>
            <a:off x="10038369" y="1534486"/>
            <a:ext cx="1301133" cy="662730"/>
          </a:xfrm>
          <a:prstGeom prst="roundRect">
            <a:avLst>
              <a:gd name="adj" fmla="val 40601"/>
            </a:avLst>
          </a:prstGeom>
          <a:solidFill>
            <a:srgbClr val="A3C7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Prognostic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529DB7-5660-4D2A-BB6F-8DA8EA187C60}"/>
              </a:ext>
            </a:extLst>
          </p:cNvPr>
          <p:cNvSpPr/>
          <p:nvPr/>
        </p:nvSpPr>
        <p:spPr>
          <a:xfrm>
            <a:off x="7965727" y="5979406"/>
            <a:ext cx="1301133" cy="662730"/>
          </a:xfrm>
          <a:prstGeom prst="roundRect">
            <a:avLst>
              <a:gd name="adj" fmla="val 36378"/>
            </a:avLst>
          </a:prstGeom>
          <a:solidFill>
            <a:srgbClr val="B75D5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Collider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0B2C19-37AD-4FE5-9E6B-E78EA14ACD9E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5893085" y="2197216"/>
            <a:ext cx="650567" cy="14666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ABF766-36ED-480F-A37F-40188E1FC508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10688936" y="2197216"/>
            <a:ext cx="650566" cy="146667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B70971-C09F-4BB3-902E-AE4DF60F10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494636" y="4246153"/>
            <a:ext cx="1471090" cy="94731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6AB0AC-470E-4892-9CF5-137A4271F2E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266859" y="4274146"/>
            <a:ext cx="1522069" cy="9193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34BCC-A63B-4DC9-858E-3EF99EABFB3C}"/>
              </a:ext>
            </a:extLst>
          </p:cNvPr>
          <p:cNvCxnSpPr>
            <a:cxnSpLocks/>
            <a:stCxn id="16" idx="2"/>
            <a:endCxn id="8" idx="1"/>
          </p:cNvCxnSpPr>
          <p:nvPr/>
        </p:nvCxnSpPr>
        <p:spPr>
          <a:xfrm>
            <a:off x="5893085" y="4326622"/>
            <a:ext cx="2072642" cy="19841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46B5A0-CC72-4D37-8AD4-7C0E2DC4BF46}"/>
              </a:ext>
            </a:extLst>
          </p:cNvPr>
          <p:cNvCxnSpPr>
            <a:cxnSpLocks/>
            <a:stCxn id="15" idx="2"/>
            <a:endCxn id="8" idx="3"/>
          </p:cNvCxnSpPr>
          <p:nvPr/>
        </p:nvCxnSpPr>
        <p:spPr>
          <a:xfrm flipH="1">
            <a:off x="9266860" y="4326622"/>
            <a:ext cx="2072642" cy="19841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02C990-83EC-4D1B-9B8B-00C1BDD0567B}"/>
              </a:ext>
            </a:extLst>
          </p:cNvPr>
          <p:cNvSpPr/>
          <p:nvPr/>
        </p:nvSpPr>
        <p:spPr>
          <a:xfrm>
            <a:off x="10688935" y="3663892"/>
            <a:ext cx="1301133" cy="662730"/>
          </a:xfrm>
          <a:prstGeom prst="roundRect">
            <a:avLst>
              <a:gd name="adj" fmla="val 39193"/>
            </a:avLst>
          </a:prstGeom>
          <a:solidFill>
            <a:srgbClr val="DF945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EC2354-970D-4F9A-914E-54C45CA2F229}"/>
              </a:ext>
            </a:extLst>
          </p:cNvPr>
          <p:cNvSpPr/>
          <p:nvPr/>
        </p:nvSpPr>
        <p:spPr>
          <a:xfrm>
            <a:off x="5242518" y="3663892"/>
            <a:ext cx="1301133" cy="662730"/>
          </a:xfrm>
          <a:prstGeom prst="roundRect">
            <a:avLst>
              <a:gd name="adj" fmla="val 37786"/>
            </a:avLst>
          </a:prstGeom>
          <a:solidFill>
            <a:srgbClr val="7E96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Treatment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B2488E-9DA8-449A-A84F-8DECFD3C3EFF}"/>
              </a:ext>
            </a:extLst>
          </p:cNvPr>
          <p:cNvSpPr/>
          <p:nvPr/>
        </p:nvSpPr>
        <p:spPr>
          <a:xfrm>
            <a:off x="5893085" y="1534486"/>
            <a:ext cx="1301133" cy="662730"/>
          </a:xfrm>
          <a:prstGeom prst="roundRect">
            <a:avLst>
              <a:gd name="adj" fmla="val 37786"/>
            </a:avLst>
          </a:prstGeom>
          <a:solidFill>
            <a:srgbClr val="B75D5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Instrument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E24A08-00BA-49E6-BB88-A2E05F088339}"/>
              </a:ext>
            </a:extLst>
          </p:cNvPr>
          <p:cNvSpPr/>
          <p:nvPr/>
        </p:nvSpPr>
        <p:spPr>
          <a:xfrm>
            <a:off x="7965726" y="4862103"/>
            <a:ext cx="1301133" cy="662730"/>
          </a:xfrm>
          <a:prstGeom prst="roundRect">
            <a:avLst>
              <a:gd name="adj" fmla="val 40601"/>
            </a:avLst>
          </a:prstGeom>
          <a:solidFill>
            <a:srgbClr val="B75D5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Mediator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B79786-5A84-4EE3-A902-CBF7720D8ABA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543651" y="3995257"/>
            <a:ext cx="4145284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umbs Up on WhatsApp 2.22.8.79">
            <a:extLst>
              <a:ext uri="{FF2B5EF4-FFF2-40B4-BE49-F238E27FC236}">
                <a16:creationId xmlns:a16="http://schemas.microsoft.com/office/drawing/2014/main" id="{0B2BDFF3-4FBD-419E-9D26-CBA22FDA9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031">
            <a:off x="9101316" y="1879674"/>
            <a:ext cx="331086" cy="33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umbs Up on WhatsApp 2.22.8.79">
            <a:extLst>
              <a:ext uri="{FF2B5EF4-FFF2-40B4-BE49-F238E27FC236}">
                <a16:creationId xmlns:a16="http://schemas.microsoft.com/office/drawing/2014/main" id="{D9D2E27C-5BF3-4E63-938A-698559EEC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031">
            <a:off x="11173958" y="1916804"/>
            <a:ext cx="331086" cy="33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humbs Up on WhatsApp 2.22.8.79">
            <a:extLst>
              <a:ext uri="{FF2B5EF4-FFF2-40B4-BE49-F238E27FC236}">
                <a16:creationId xmlns:a16="http://schemas.microsoft.com/office/drawing/2014/main" id="{9A39C606-D3C7-4F19-85FC-6D064D3A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5797" flipV="1">
            <a:off x="6956639" y="2015868"/>
            <a:ext cx="331086" cy="33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Thumbs Up on WhatsApp 2.22.8.79">
            <a:extLst>
              <a:ext uri="{FF2B5EF4-FFF2-40B4-BE49-F238E27FC236}">
                <a16:creationId xmlns:a16="http://schemas.microsoft.com/office/drawing/2014/main" id="{5247AA97-D2F7-436E-85C3-43E733AD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5797" flipV="1">
            <a:off x="9029732" y="5333519"/>
            <a:ext cx="331086" cy="33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humbs Up on WhatsApp 2.22.8.79">
            <a:extLst>
              <a:ext uri="{FF2B5EF4-FFF2-40B4-BE49-F238E27FC236}">
                <a16:creationId xmlns:a16="http://schemas.microsoft.com/office/drawing/2014/main" id="{FD83227D-B913-4425-9F9E-5DBC4E2C1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5797" flipV="1">
            <a:off x="9098183" y="6465993"/>
            <a:ext cx="331086" cy="33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1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Goldilocks principle of covariate adjustment</vt:lpstr>
      <vt:lpstr>The Goldilocks principle of covariate adjustment</vt:lpstr>
      <vt:lpstr>The Goldilocks principle of covariate adjustment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Ehud Karavani</dc:creator>
  <cp:lastModifiedBy>Ehud Karavani</cp:lastModifiedBy>
  <cp:revision>6</cp:revision>
  <dcterms:created xsi:type="dcterms:W3CDTF">2022-08-25T13:54:08Z</dcterms:created>
  <dcterms:modified xsi:type="dcterms:W3CDTF">2023-12-05T10:56:47Z</dcterms:modified>
</cp:coreProperties>
</file>