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309" r:id="rId3"/>
    <p:sldId id="305" r:id="rId4"/>
    <p:sldId id="310" r:id="rId5"/>
    <p:sldId id="301" r:id="rId6"/>
    <p:sldId id="292" r:id="rId7"/>
    <p:sldId id="307" r:id="rId8"/>
    <p:sldId id="31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15" autoAdjust="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20794-4E87-439F-B8C3-C286CA9CCB86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9E32C9-F971-4447-A28A-B10A303195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09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Indirect ways of answering the question of interest.</a:t>
            </a:r>
          </a:p>
          <a:p>
            <a:r>
              <a:rPr lang="en-US" dirty="0"/>
              <a:t>A 2-step approach: predict who’s at risk and send them coupons (assuming that coupons reduce risk of churn, rather then estimating it from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AA51B-9262-4046-9EE2-FE1511052F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3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Prescriptive &gt; predictive: once we know we’re in risk, it’s very human of us to want to mitigate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CAA51B-9262-4046-9EE2-FE1511052F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613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Known treatment of interest and known measure of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quantify the impact of the intervention on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731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Known treatment of interest and known measure of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quantify the impact of the intervention on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9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Known treatment of interest and known measure of outcome.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quantify the impact of the intervention on the outcome.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F5886F-4D57-43FE-998D-598F95B99F6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8422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0F9D9-5371-83A4-D0A3-0E38E806A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26DE5-05C3-E363-9088-B9DBDEF51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FACEE-EE19-2D46-4B9E-C166C2112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A270E-E44E-D4B1-E8ED-DD25782C5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146CF-F2F7-FA28-8CBD-3098C22D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29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37250-3797-B270-B9F5-EF7632DA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C3A19-853E-817E-40F8-E281DF2393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864EFA-8247-489D-8B62-46F5A49E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D49BF-7933-BBAC-DF64-8147C3D15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D5767-6918-8E03-DAD1-746B3F270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30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B8BB6-6832-FBBB-D121-D685200AF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1709C-E826-AAD0-5E4C-76A3D33B3D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1559F-015A-BF87-6E77-F707C6440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E0C69-5419-8DBB-95E1-55949C62B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E54DD-23C9-0087-DBB5-6FA54FDE3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111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99E1B-9456-D6BE-EA8A-92D6BE47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AFA58-CB82-AF56-7FC1-8D33B4491A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496491-2498-AA7F-FFC3-A5B689B80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86359-5BAE-60C8-963A-87FE94B2F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29DB3-8433-BFD0-6D58-E650188B5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71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95B9C-5F4B-AED0-2DD7-3F73332CC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3314F-7A56-B229-1A67-5150791D4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3AAD-67BB-D33F-770E-B6E57188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ECE7E-4CEC-AB7C-FC40-61F0F355D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45EDE-F9BC-522F-6226-17945E99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8880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CBBB-6052-6579-DF50-CF0AEBF98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7CF90-9C97-CC07-12D9-EA3ABC09EE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BCBE-A61A-0308-87BE-0178363731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158267-63A8-17CA-9370-DA4637AC8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4C15AA-9211-21C5-A587-0781D5DBA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DA5071-BFB2-A2C9-5338-5E2FA791F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688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79449-AABB-7057-56A9-F13326984E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B39F6-86FE-6DA7-2697-5D1954BDD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CC5E59-CB9A-8629-64C1-404057953C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3D0581-31F7-7CF6-3DF0-8CFEBA5046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CA041-A416-AD64-2E6F-FE33B07B47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EAA9E3-A5E6-828F-B3C0-247FDDAC5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1A89DE-08F2-C320-8C62-7AE5A0BB0F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895708-A7A8-7C90-0E99-480342DC2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66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90FAF-55D2-E75D-F83D-19387BFFD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09F03F-D728-EB9C-A26C-030CD06A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4B2F09-9C78-35BB-57AD-67E088FB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2E24B0-7E70-1344-1E2F-AA4CCB6F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21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050289-B01A-94D1-5B5E-EC2AFE010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4F9AD4-1783-47FD-0D6F-AA3435C9A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F6B99-ECEA-CB55-7FD6-B2A0B450F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45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8BC84-E209-A2E6-F510-930A863A9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931FF-E2FF-CA6D-EA52-72BF18E3A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F70FD8-E0DB-1431-F44D-78D7FC615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62F9FD-4787-CC36-D7D2-AC65B96A8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4A1565-F09B-C716-EAA1-9F96495CE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B7B5-1690-A4B0-0496-13C550EB1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860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44B82-7D6B-EA12-BB81-41DECB34E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424CF-32ED-44DF-E4D5-441D0FFFA0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4CB12-1188-7047-9C94-86E1A8B6C0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21327-2D4F-26E3-FD2B-A4F689D6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F5D3B-AED7-4037-58A4-EC04B99F1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D1A5A-B254-C1D8-8210-2590E188D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280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CFA4BD-BF85-6DDA-E802-2CE4F1D5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D3BFB2-7741-AE78-59B8-A3237C76C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E4742-E302-8C6E-58EF-D2B6A6F47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C9611D-E3C5-4024-84C2-EDDE6C57C431}" type="datetimeFigureOut">
              <a:rPr lang="en-US" smtClean="0"/>
              <a:t>05-Dec-23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CC8B2-D7A6-D747-2CB0-850DDE6A27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503EC-E9F4-B34C-74DA-21BDCCC73B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46558-9ADF-489E-A64F-8E01E20CA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96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CD0E1-1F75-EA44-D84A-0879B43AA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Task Hierarchy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EE8A1A-4468-92FD-4B3D-0FEE51AC57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9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54C6-4463-441B-8CF5-61354FCA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data-driven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33F87D-111C-4736-B91C-53896C982E4B}"/>
              </a:ext>
            </a:extLst>
          </p:cNvPr>
          <p:cNvCxnSpPr/>
          <p:nvPr/>
        </p:nvCxnSpPr>
        <p:spPr>
          <a:xfrm>
            <a:off x="838200" y="1816274"/>
            <a:ext cx="0" cy="438411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95F336-68C1-4281-9452-4A9E77D3D6BD}"/>
              </a:ext>
            </a:extLst>
          </p:cNvPr>
          <p:cNvCxnSpPr>
            <a:cxnSpLocks/>
          </p:cNvCxnSpPr>
          <p:nvPr/>
        </p:nvCxnSpPr>
        <p:spPr>
          <a:xfrm flipH="1" flipV="1">
            <a:off x="800624" y="6200384"/>
            <a:ext cx="10385118" cy="107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6F131-33A5-4F9B-9C2B-D918FDC3565F}"/>
              </a:ext>
            </a:extLst>
          </p:cNvPr>
          <p:cNvSpPr txBox="1"/>
          <p:nvPr/>
        </p:nvSpPr>
        <p:spPr>
          <a:xfrm>
            <a:off x="5212916" y="6308209"/>
            <a:ext cx="17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Difficulty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4F60B-ABB0-471A-B172-510F544109A2}"/>
              </a:ext>
            </a:extLst>
          </p:cNvPr>
          <p:cNvSpPr txBox="1"/>
          <p:nvPr/>
        </p:nvSpPr>
        <p:spPr>
          <a:xfrm rot="16200000">
            <a:off x="-267125" y="3823663"/>
            <a:ext cx="17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interest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B40C7-47B7-410C-95A6-F7A03F6612A3}"/>
              </a:ext>
            </a:extLst>
          </p:cNvPr>
          <p:cNvSpPr/>
          <p:nvPr/>
        </p:nvSpPr>
        <p:spPr>
          <a:xfrm>
            <a:off x="977032" y="1816273"/>
            <a:ext cx="9519781" cy="4258525"/>
          </a:xfrm>
          <a:custGeom>
            <a:avLst/>
            <a:gdLst>
              <a:gd name="connsiteX0" fmla="*/ 0 w 9212761"/>
              <a:gd name="connsiteY0" fmla="*/ 4047371 h 4047371"/>
              <a:gd name="connsiteX1" fmla="*/ 951978 w 9212761"/>
              <a:gd name="connsiteY1" fmla="*/ 2406462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741118 w 9212761"/>
              <a:gd name="connsiteY1" fmla="*/ 2043207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290181 w 9212761"/>
              <a:gd name="connsiteY1" fmla="*/ 2118363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290181 w 9212761"/>
              <a:gd name="connsiteY1" fmla="*/ 2118363 h 4047371"/>
              <a:gd name="connsiteX2" fmla="*/ 3569918 w 9212761"/>
              <a:gd name="connsiteY2" fmla="*/ 778078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88377 h 4088377"/>
              <a:gd name="connsiteX1" fmla="*/ 1290181 w 9212761"/>
              <a:gd name="connsiteY1" fmla="*/ 2159369 h 4088377"/>
              <a:gd name="connsiteX2" fmla="*/ 3569918 w 9212761"/>
              <a:gd name="connsiteY2" fmla="*/ 819084 h 4088377"/>
              <a:gd name="connsiteX3" fmla="*/ 6413326 w 9212761"/>
              <a:gd name="connsiteY3" fmla="*/ 42471 h 4088377"/>
              <a:gd name="connsiteX4" fmla="*/ 8718115 w 9212761"/>
              <a:gd name="connsiteY4" fmla="*/ 67523 h 4088377"/>
              <a:gd name="connsiteX5" fmla="*/ 9156526 w 9212761"/>
              <a:gd name="connsiteY5" fmla="*/ 67523 h 4088377"/>
              <a:gd name="connsiteX0" fmla="*/ 0 w 9274876"/>
              <a:gd name="connsiteY0" fmla="*/ 4239711 h 4239711"/>
              <a:gd name="connsiteX1" fmla="*/ 1290181 w 9274876"/>
              <a:gd name="connsiteY1" fmla="*/ 2310703 h 4239711"/>
              <a:gd name="connsiteX2" fmla="*/ 3569918 w 9274876"/>
              <a:gd name="connsiteY2" fmla="*/ 970418 h 4239711"/>
              <a:gd name="connsiteX3" fmla="*/ 6413326 w 9274876"/>
              <a:gd name="connsiteY3" fmla="*/ 193805 h 4239711"/>
              <a:gd name="connsiteX4" fmla="*/ 8880954 w 9274876"/>
              <a:gd name="connsiteY4" fmla="*/ 5914 h 4239711"/>
              <a:gd name="connsiteX5" fmla="*/ 9156526 w 9274876"/>
              <a:gd name="connsiteY5" fmla="*/ 218857 h 4239711"/>
              <a:gd name="connsiteX0" fmla="*/ 0 w 9612575"/>
              <a:gd name="connsiteY0" fmla="*/ 4282086 h 4282086"/>
              <a:gd name="connsiteX1" fmla="*/ 1290181 w 9612575"/>
              <a:gd name="connsiteY1" fmla="*/ 2353078 h 4282086"/>
              <a:gd name="connsiteX2" fmla="*/ 3569918 w 9612575"/>
              <a:gd name="connsiteY2" fmla="*/ 1012793 h 4282086"/>
              <a:gd name="connsiteX3" fmla="*/ 6413326 w 9612575"/>
              <a:gd name="connsiteY3" fmla="*/ 236180 h 4282086"/>
              <a:gd name="connsiteX4" fmla="*/ 8880954 w 9612575"/>
              <a:gd name="connsiteY4" fmla="*/ 48289 h 4282086"/>
              <a:gd name="connsiteX5" fmla="*/ 9594937 w 9612575"/>
              <a:gd name="connsiteY5" fmla="*/ 10711 h 4282086"/>
              <a:gd name="connsiteX0" fmla="*/ 0 w 9612575"/>
              <a:gd name="connsiteY0" fmla="*/ 4306235 h 4306235"/>
              <a:gd name="connsiteX1" fmla="*/ 1290181 w 9612575"/>
              <a:gd name="connsiteY1" fmla="*/ 2377227 h 4306235"/>
              <a:gd name="connsiteX2" fmla="*/ 3569918 w 9612575"/>
              <a:gd name="connsiteY2" fmla="*/ 1036942 h 4306235"/>
              <a:gd name="connsiteX3" fmla="*/ 6413326 w 9612575"/>
              <a:gd name="connsiteY3" fmla="*/ 260329 h 4306235"/>
              <a:gd name="connsiteX4" fmla="*/ 8880954 w 9612575"/>
              <a:gd name="connsiteY4" fmla="*/ 22334 h 4306235"/>
              <a:gd name="connsiteX5" fmla="*/ 9594937 w 9612575"/>
              <a:gd name="connsiteY5" fmla="*/ 34860 h 4306235"/>
              <a:gd name="connsiteX0" fmla="*/ 0 w 9672256"/>
              <a:gd name="connsiteY0" fmla="*/ 4332190 h 4332190"/>
              <a:gd name="connsiteX1" fmla="*/ 1290181 w 9672256"/>
              <a:gd name="connsiteY1" fmla="*/ 2403182 h 4332190"/>
              <a:gd name="connsiteX2" fmla="*/ 3569918 w 9672256"/>
              <a:gd name="connsiteY2" fmla="*/ 1062897 h 4332190"/>
              <a:gd name="connsiteX3" fmla="*/ 6413326 w 9672256"/>
              <a:gd name="connsiteY3" fmla="*/ 286284 h 4332190"/>
              <a:gd name="connsiteX4" fmla="*/ 8880954 w 9672256"/>
              <a:gd name="connsiteY4" fmla="*/ 48289 h 4332190"/>
              <a:gd name="connsiteX5" fmla="*/ 9657567 w 9672256"/>
              <a:gd name="connsiteY5" fmla="*/ 10711 h 4332190"/>
              <a:gd name="connsiteX0" fmla="*/ 0 w 8880954"/>
              <a:gd name="connsiteY0" fmla="*/ 4283901 h 4283901"/>
              <a:gd name="connsiteX1" fmla="*/ 1290181 w 8880954"/>
              <a:gd name="connsiteY1" fmla="*/ 2354893 h 4283901"/>
              <a:gd name="connsiteX2" fmla="*/ 3569918 w 8880954"/>
              <a:gd name="connsiteY2" fmla="*/ 1014608 h 4283901"/>
              <a:gd name="connsiteX3" fmla="*/ 6413326 w 8880954"/>
              <a:gd name="connsiteY3" fmla="*/ 237995 h 4283901"/>
              <a:gd name="connsiteX4" fmla="*/ 8880954 w 8880954"/>
              <a:gd name="connsiteY4" fmla="*/ 0 h 4283901"/>
              <a:gd name="connsiteX0" fmla="*/ 0 w 9519781"/>
              <a:gd name="connsiteY0" fmla="*/ 4321479 h 4321479"/>
              <a:gd name="connsiteX1" fmla="*/ 1290181 w 9519781"/>
              <a:gd name="connsiteY1" fmla="*/ 2392471 h 4321479"/>
              <a:gd name="connsiteX2" fmla="*/ 3569918 w 9519781"/>
              <a:gd name="connsiteY2" fmla="*/ 1052186 h 4321479"/>
              <a:gd name="connsiteX3" fmla="*/ 6413326 w 9519781"/>
              <a:gd name="connsiteY3" fmla="*/ 275573 h 4321479"/>
              <a:gd name="connsiteX4" fmla="*/ 9519781 w 9519781"/>
              <a:gd name="connsiteY4" fmla="*/ 0 h 432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781" h="4321479">
                <a:moveTo>
                  <a:pt x="0" y="4321479"/>
                </a:moveTo>
                <a:cubicBezTo>
                  <a:pt x="193109" y="3760939"/>
                  <a:pt x="695195" y="2937353"/>
                  <a:pt x="1290181" y="2392471"/>
                </a:cubicBezTo>
                <a:cubicBezTo>
                  <a:pt x="1885167" y="1847589"/>
                  <a:pt x="2716061" y="1405002"/>
                  <a:pt x="3569918" y="1052186"/>
                </a:cubicBezTo>
                <a:cubicBezTo>
                  <a:pt x="4423775" y="699370"/>
                  <a:pt x="5421682" y="450937"/>
                  <a:pt x="6413326" y="275573"/>
                </a:cubicBezTo>
                <a:cubicBezTo>
                  <a:pt x="7404970" y="100209"/>
                  <a:pt x="8918532" y="45929"/>
                  <a:pt x="9519781" y="0"/>
                </a:cubicBezTo>
              </a:path>
            </a:pathLst>
          </a:custGeom>
          <a:noFill/>
          <a:ln w="76200" cap="rnd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EC77E-28CF-476D-9F05-3455878F1DA2}"/>
              </a:ext>
            </a:extLst>
          </p:cNvPr>
          <p:cNvSpPr txBox="1"/>
          <p:nvPr/>
        </p:nvSpPr>
        <p:spPr>
          <a:xfrm>
            <a:off x="1315065" y="5132215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Descriptive</a:t>
            </a:r>
          </a:p>
        </p:txBody>
      </p:sp>
      <p:pic>
        <p:nvPicPr>
          <p:cNvPr id="21" name="Picture 20" descr="A picture containing wheel, light&#10;&#10;Description automatically generated">
            <a:extLst>
              <a:ext uri="{FF2B5EF4-FFF2-40B4-BE49-F238E27FC236}">
                <a16:creationId xmlns:a16="http://schemas.microsoft.com/office/drawing/2014/main" id="{6890FC50-EB74-4EEF-B5AA-3FA1652972B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59" y="5149368"/>
            <a:ext cx="485594" cy="485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84414C-A96B-4CD0-A739-60BC9CDE36C6}"/>
              </a:ext>
            </a:extLst>
          </p:cNvPr>
          <p:cNvSpPr txBox="1"/>
          <p:nvPr/>
        </p:nvSpPr>
        <p:spPr>
          <a:xfrm>
            <a:off x="4291582" y="2863635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37357-7393-4837-97B9-8B98E59F0C82}"/>
              </a:ext>
            </a:extLst>
          </p:cNvPr>
          <p:cNvSpPr txBox="1"/>
          <p:nvPr/>
        </p:nvSpPr>
        <p:spPr>
          <a:xfrm>
            <a:off x="8141206" y="1928868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Prescriptive</a:t>
            </a:r>
          </a:p>
        </p:txBody>
      </p:sp>
      <p:pic>
        <p:nvPicPr>
          <p:cNvPr id="24" name="Picture 23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6B95676E-09F6-4A45-BD13-51A1D06440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7125" y="2858168"/>
            <a:ext cx="534153" cy="534153"/>
          </a:xfrm>
          <a:prstGeom prst="rect">
            <a:avLst/>
          </a:prstGeom>
        </p:spPr>
      </p:pic>
      <p:pic>
        <p:nvPicPr>
          <p:cNvPr id="25" name="Picture 24" descr="A picture containing table, pink, sitting, close&#10;&#10;Description automatically generated">
            <a:extLst>
              <a:ext uri="{FF2B5EF4-FFF2-40B4-BE49-F238E27FC236}">
                <a16:creationId xmlns:a16="http://schemas.microsoft.com/office/drawing/2014/main" id="{91F96D7E-A9BD-44B0-BF42-150835968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5" y="1898641"/>
            <a:ext cx="646325" cy="6463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88D007-6B2B-4B41-9451-829C0964C7A0}"/>
              </a:ext>
            </a:extLst>
          </p:cNvPr>
          <p:cNvSpPr txBox="1"/>
          <p:nvPr/>
        </p:nvSpPr>
        <p:spPr>
          <a:xfrm>
            <a:off x="1534521" y="5655435"/>
            <a:ext cx="353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people suffered stroke?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64589A-8C07-46C5-A101-A33568D7D48C}"/>
              </a:ext>
            </a:extLst>
          </p:cNvPr>
          <p:cNvSpPr txBox="1"/>
          <p:nvPr/>
        </p:nvSpPr>
        <p:spPr>
          <a:xfrm>
            <a:off x="4591871" y="3447086"/>
            <a:ext cx="353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risk for stroke?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E082B-C15E-4771-BC23-0F1AC0997BD7}"/>
              </a:ext>
            </a:extLst>
          </p:cNvPr>
          <p:cNvSpPr txBox="1"/>
          <p:nvPr/>
        </p:nvSpPr>
        <p:spPr>
          <a:xfrm>
            <a:off x="8511120" y="2485885"/>
            <a:ext cx="266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risk for stroke if people take statins?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6F1A44-1C4F-42A8-885F-E509E0C16732}"/>
              </a:ext>
            </a:extLst>
          </p:cNvPr>
          <p:cNvSpPr txBox="1"/>
          <p:nvPr/>
        </p:nvSpPr>
        <p:spPr>
          <a:xfrm>
            <a:off x="8131436" y="6328890"/>
            <a:ext cx="40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716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Judea Pearl’s ladder of causation</a:t>
            </a:r>
          </a:p>
          <a:p>
            <a:pPr marL="285750" indent="-13716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Hernán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et al. Classification of Data Science Tasks</a:t>
            </a:r>
          </a:p>
        </p:txBody>
      </p:sp>
    </p:spTree>
    <p:extLst>
      <p:ext uri="{BB962C8B-B14F-4D97-AF65-F5344CB8AC3E}">
        <p14:creationId xmlns:p14="http://schemas.microsoft.com/office/powerpoint/2010/main" val="2209475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2" grpId="0"/>
      <p:bldP spid="23" grpId="0"/>
      <p:bldP spid="26" grpId="0"/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54C6-4463-441B-8CF5-61354FCA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data-driven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33F87D-111C-4736-B91C-53896C982E4B}"/>
              </a:ext>
            </a:extLst>
          </p:cNvPr>
          <p:cNvCxnSpPr/>
          <p:nvPr/>
        </p:nvCxnSpPr>
        <p:spPr>
          <a:xfrm>
            <a:off x="838200" y="1816274"/>
            <a:ext cx="0" cy="438411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95F336-68C1-4281-9452-4A9E77D3D6BD}"/>
              </a:ext>
            </a:extLst>
          </p:cNvPr>
          <p:cNvCxnSpPr>
            <a:cxnSpLocks/>
          </p:cNvCxnSpPr>
          <p:nvPr/>
        </p:nvCxnSpPr>
        <p:spPr>
          <a:xfrm flipH="1" flipV="1">
            <a:off x="800624" y="6200384"/>
            <a:ext cx="10385118" cy="107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6F131-33A5-4F9B-9C2B-D918FDC3565F}"/>
              </a:ext>
            </a:extLst>
          </p:cNvPr>
          <p:cNvSpPr txBox="1"/>
          <p:nvPr/>
        </p:nvSpPr>
        <p:spPr>
          <a:xfrm>
            <a:off x="5212916" y="6308209"/>
            <a:ext cx="17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Difficulty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4F60B-ABB0-471A-B172-510F544109A2}"/>
              </a:ext>
            </a:extLst>
          </p:cNvPr>
          <p:cNvSpPr txBox="1"/>
          <p:nvPr/>
        </p:nvSpPr>
        <p:spPr>
          <a:xfrm rot="16200000">
            <a:off x="-267125" y="3823663"/>
            <a:ext cx="17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interest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B40C7-47B7-410C-95A6-F7A03F6612A3}"/>
              </a:ext>
            </a:extLst>
          </p:cNvPr>
          <p:cNvSpPr/>
          <p:nvPr/>
        </p:nvSpPr>
        <p:spPr>
          <a:xfrm>
            <a:off x="977032" y="1816273"/>
            <a:ext cx="9519781" cy="4258525"/>
          </a:xfrm>
          <a:custGeom>
            <a:avLst/>
            <a:gdLst>
              <a:gd name="connsiteX0" fmla="*/ 0 w 9212761"/>
              <a:gd name="connsiteY0" fmla="*/ 4047371 h 4047371"/>
              <a:gd name="connsiteX1" fmla="*/ 951978 w 9212761"/>
              <a:gd name="connsiteY1" fmla="*/ 2406462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741118 w 9212761"/>
              <a:gd name="connsiteY1" fmla="*/ 2043207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290181 w 9212761"/>
              <a:gd name="connsiteY1" fmla="*/ 2118363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290181 w 9212761"/>
              <a:gd name="connsiteY1" fmla="*/ 2118363 h 4047371"/>
              <a:gd name="connsiteX2" fmla="*/ 3569918 w 9212761"/>
              <a:gd name="connsiteY2" fmla="*/ 778078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88377 h 4088377"/>
              <a:gd name="connsiteX1" fmla="*/ 1290181 w 9212761"/>
              <a:gd name="connsiteY1" fmla="*/ 2159369 h 4088377"/>
              <a:gd name="connsiteX2" fmla="*/ 3569918 w 9212761"/>
              <a:gd name="connsiteY2" fmla="*/ 819084 h 4088377"/>
              <a:gd name="connsiteX3" fmla="*/ 6413326 w 9212761"/>
              <a:gd name="connsiteY3" fmla="*/ 42471 h 4088377"/>
              <a:gd name="connsiteX4" fmla="*/ 8718115 w 9212761"/>
              <a:gd name="connsiteY4" fmla="*/ 67523 h 4088377"/>
              <a:gd name="connsiteX5" fmla="*/ 9156526 w 9212761"/>
              <a:gd name="connsiteY5" fmla="*/ 67523 h 4088377"/>
              <a:gd name="connsiteX0" fmla="*/ 0 w 9274876"/>
              <a:gd name="connsiteY0" fmla="*/ 4239711 h 4239711"/>
              <a:gd name="connsiteX1" fmla="*/ 1290181 w 9274876"/>
              <a:gd name="connsiteY1" fmla="*/ 2310703 h 4239711"/>
              <a:gd name="connsiteX2" fmla="*/ 3569918 w 9274876"/>
              <a:gd name="connsiteY2" fmla="*/ 970418 h 4239711"/>
              <a:gd name="connsiteX3" fmla="*/ 6413326 w 9274876"/>
              <a:gd name="connsiteY3" fmla="*/ 193805 h 4239711"/>
              <a:gd name="connsiteX4" fmla="*/ 8880954 w 9274876"/>
              <a:gd name="connsiteY4" fmla="*/ 5914 h 4239711"/>
              <a:gd name="connsiteX5" fmla="*/ 9156526 w 9274876"/>
              <a:gd name="connsiteY5" fmla="*/ 218857 h 4239711"/>
              <a:gd name="connsiteX0" fmla="*/ 0 w 9612575"/>
              <a:gd name="connsiteY0" fmla="*/ 4282086 h 4282086"/>
              <a:gd name="connsiteX1" fmla="*/ 1290181 w 9612575"/>
              <a:gd name="connsiteY1" fmla="*/ 2353078 h 4282086"/>
              <a:gd name="connsiteX2" fmla="*/ 3569918 w 9612575"/>
              <a:gd name="connsiteY2" fmla="*/ 1012793 h 4282086"/>
              <a:gd name="connsiteX3" fmla="*/ 6413326 w 9612575"/>
              <a:gd name="connsiteY3" fmla="*/ 236180 h 4282086"/>
              <a:gd name="connsiteX4" fmla="*/ 8880954 w 9612575"/>
              <a:gd name="connsiteY4" fmla="*/ 48289 h 4282086"/>
              <a:gd name="connsiteX5" fmla="*/ 9594937 w 9612575"/>
              <a:gd name="connsiteY5" fmla="*/ 10711 h 4282086"/>
              <a:gd name="connsiteX0" fmla="*/ 0 w 9612575"/>
              <a:gd name="connsiteY0" fmla="*/ 4306235 h 4306235"/>
              <a:gd name="connsiteX1" fmla="*/ 1290181 w 9612575"/>
              <a:gd name="connsiteY1" fmla="*/ 2377227 h 4306235"/>
              <a:gd name="connsiteX2" fmla="*/ 3569918 w 9612575"/>
              <a:gd name="connsiteY2" fmla="*/ 1036942 h 4306235"/>
              <a:gd name="connsiteX3" fmla="*/ 6413326 w 9612575"/>
              <a:gd name="connsiteY3" fmla="*/ 260329 h 4306235"/>
              <a:gd name="connsiteX4" fmla="*/ 8880954 w 9612575"/>
              <a:gd name="connsiteY4" fmla="*/ 22334 h 4306235"/>
              <a:gd name="connsiteX5" fmla="*/ 9594937 w 9612575"/>
              <a:gd name="connsiteY5" fmla="*/ 34860 h 4306235"/>
              <a:gd name="connsiteX0" fmla="*/ 0 w 9672256"/>
              <a:gd name="connsiteY0" fmla="*/ 4332190 h 4332190"/>
              <a:gd name="connsiteX1" fmla="*/ 1290181 w 9672256"/>
              <a:gd name="connsiteY1" fmla="*/ 2403182 h 4332190"/>
              <a:gd name="connsiteX2" fmla="*/ 3569918 w 9672256"/>
              <a:gd name="connsiteY2" fmla="*/ 1062897 h 4332190"/>
              <a:gd name="connsiteX3" fmla="*/ 6413326 w 9672256"/>
              <a:gd name="connsiteY3" fmla="*/ 286284 h 4332190"/>
              <a:gd name="connsiteX4" fmla="*/ 8880954 w 9672256"/>
              <a:gd name="connsiteY4" fmla="*/ 48289 h 4332190"/>
              <a:gd name="connsiteX5" fmla="*/ 9657567 w 9672256"/>
              <a:gd name="connsiteY5" fmla="*/ 10711 h 4332190"/>
              <a:gd name="connsiteX0" fmla="*/ 0 w 8880954"/>
              <a:gd name="connsiteY0" fmla="*/ 4283901 h 4283901"/>
              <a:gd name="connsiteX1" fmla="*/ 1290181 w 8880954"/>
              <a:gd name="connsiteY1" fmla="*/ 2354893 h 4283901"/>
              <a:gd name="connsiteX2" fmla="*/ 3569918 w 8880954"/>
              <a:gd name="connsiteY2" fmla="*/ 1014608 h 4283901"/>
              <a:gd name="connsiteX3" fmla="*/ 6413326 w 8880954"/>
              <a:gd name="connsiteY3" fmla="*/ 237995 h 4283901"/>
              <a:gd name="connsiteX4" fmla="*/ 8880954 w 8880954"/>
              <a:gd name="connsiteY4" fmla="*/ 0 h 4283901"/>
              <a:gd name="connsiteX0" fmla="*/ 0 w 9519781"/>
              <a:gd name="connsiteY0" fmla="*/ 4321479 h 4321479"/>
              <a:gd name="connsiteX1" fmla="*/ 1290181 w 9519781"/>
              <a:gd name="connsiteY1" fmla="*/ 2392471 h 4321479"/>
              <a:gd name="connsiteX2" fmla="*/ 3569918 w 9519781"/>
              <a:gd name="connsiteY2" fmla="*/ 1052186 h 4321479"/>
              <a:gd name="connsiteX3" fmla="*/ 6413326 w 9519781"/>
              <a:gd name="connsiteY3" fmla="*/ 275573 h 4321479"/>
              <a:gd name="connsiteX4" fmla="*/ 9519781 w 9519781"/>
              <a:gd name="connsiteY4" fmla="*/ 0 h 432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781" h="4321479">
                <a:moveTo>
                  <a:pt x="0" y="4321479"/>
                </a:moveTo>
                <a:cubicBezTo>
                  <a:pt x="193109" y="3760939"/>
                  <a:pt x="695195" y="2937353"/>
                  <a:pt x="1290181" y="2392471"/>
                </a:cubicBezTo>
                <a:cubicBezTo>
                  <a:pt x="1885167" y="1847589"/>
                  <a:pt x="2716061" y="1405002"/>
                  <a:pt x="3569918" y="1052186"/>
                </a:cubicBezTo>
                <a:cubicBezTo>
                  <a:pt x="4423775" y="699370"/>
                  <a:pt x="5421682" y="450937"/>
                  <a:pt x="6413326" y="275573"/>
                </a:cubicBezTo>
                <a:cubicBezTo>
                  <a:pt x="7404970" y="100209"/>
                  <a:pt x="8918532" y="45929"/>
                  <a:pt x="9519781" y="0"/>
                </a:cubicBezTo>
              </a:path>
            </a:pathLst>
          </a:custGeom>
          <a:noFill/>
          <a:ln w="76200" cap="rnd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EC77E-28CF-476D-9F05-3455878F1DA2}"/>
              </a:ext>
            </a:extLst>
          </p:cNvPr>
          <p:cNvSpPr txBox="1"/>
          <p:nvPr/>
        </p:nvSpPr>
        <p:spPr>
          <a:xfrm>
            <a:off x="1315065" y="5132215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Descriptive</a:t>
            </a:r>
          </a:p>
        </p:txBody>
      </p:sp>
      <p:pic>
        <p:nvPicPr>
          <p:cNvPr id="21" name="Picture 20" descr="A picture containing wheel, light&#10;&#10;Description automatically generated">
            <a:extLst>
              <a:ext uri="{FF2B5EF4-FFF2-40B4-BE49-F238E27FC236}">
                <a16:creationId xmlns:a16="http://schemas.microsoft.com/office/drawing/2014/main" id="{6890FC50-EB74-4EEF-B5AA-3FA16529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59" y="5149368"/>
            <a:ext cx="485594" cy="485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84414C-A96B-4CD0-A739-60BC9CDE36C6}"/>
              </a:ext>
            </a:extLst>
          </p:cNvPr>
          <p:cNvSpPr txBox="1"/>
          <p:nvPr/>
        </p:nvSpPr>
        <p:spPr>
          <a:xfrm>
            <a:off x="4291582" y="2863635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37357-7393-4837-97B9-8B98E59F0C82}"/>
              </a:ext>
            </a:extLst>
          </p:cNvPr>
          <p:cNvSpPr txBox="1"/>
          <p:nvPr/>
        </p:nvSpPr>
        <p:spPr>
          <a:xfrm>
            <a:off x="8141206" y="1928868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Prescriptive</a:t>
            </a:r>
          </a:p>
        </p:txBody>
      </p:sp>
      <p:pic>
        <p:nvPicPr>
          <p:cNvPr id="24" name="Picture 23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6B95676E-09F6-4A45-BD13-51A1D064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7125" y="2858168"/>
            <a:ext cx="534153" cy="534153"/>
          </a:xfrm>
          <a:prstGeom prst="rect">
            <a:avLst/>
          </a:prstGeom>
        </p:spPr>
      </p:pic>
      <p:pic>
        <p:nvPicPr>
          <p:cNvPr id="25" name="Picture 24" descr="A picture containing table, pink, sitting, close&#10;&#10;Description automatically generated">
            <a:extLst>
              <a:ext uri="{FF2B5EF4-FFF2-40B4-BE49-F238E27FC236}">
                <a16:creationId xmlns:a16="http://schemas.microsoft.com/office/drawing/2014/main" id="{91F96D7E-A9BD-44B0-BF42-15083596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5" y="1898641"/>
            <a:ext cx="646325" cy="6463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843C40-6822-446A-BCE0-AEDD3335AE28}"/>
              </a:ext>
            </a:extLst>
          </p:cNvPr>
          <p:cNvSpPr txBox="1"/>
          <p:nvPr/>
        </p:nvSpPr>
        <p:spPr>
          <a:xfrm>
            <a:off x="8131436" y="6328890"/>
            <a:ext cx="40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716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Judea Pearl’s ladder of causation</a:t>
            </a:r>
          </a:p>
          <a:p>
            <a:pPr marL="285750" indent="-13716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Hernán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et al. Classification of Data Science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72C7C-4A52-4D30-9260-E8EAF3680D28}"/>
              </a:ext>
            </a:extLst>
          </p:cNvPr>
          <p:cNvSpPr txBox="1"/>
          <p:nvPr/>
        </p:nvSpPr>
        <p:spPr>
          <a:xfrm rot="20531059">
            <a:off x="5747807" y="2246010"/>
            <a:ext cx="249153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B15353"/>
                </a:solidFill>
                <a:latin typeface="Ink Free" panose="03080402000500000000" pitchFamily="66" charset="0"/>
              </a:rPr>
              <a:t>Lossy Translation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D7A145-B3FA-4872-983B-E1BDEB1C2652}"/>
              </a:ext>
            </a:extLst>
          </p:cNvPr>
          <p:cNvCxnSpPr>
            <a:cxnSpLocks/>
          </p:cNvCxnSpPr>
          <p:nvPr/>
        </p:nvCxnSpPr>
        <p:spPr>
          <a:xfrm flipH="1">
            <a:off x="6361653" y="2365695"/>
            <a:ext cx="1769782" cy="633964"/>
          </a:xfrm>
          <a:prstGeom prst="straightConnector1">
            <a:avLst/>
          </a:prstGeom>
          <a:ln w="76200" cap="rnd">
            <a:solidFill>
              <a:srgbClr val="B1535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412544B-C253-481B-B102-9DC387F4988E}"/>
              </a:ext>
            </a:extLst>
          </p:cNvPr>
          <p:cNvSpPr txBox="1"/>
          <p:nvPr/>
        </p:nvSpPr>
        <p:spPr>
          <a:xfrm>
            <a:off x="1534520" y="5562831"/>
            <a:ext cx="27570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costumers had quit the service?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176B3FA-BB67-4F34-9B63-94FD1B26E4F5}"/>
              </a:ext>
            </a:extLst>
          </p:cNvPr>
          <p:cNvSpPr txBox="1"/>
          <p:nvPr/>
        </p:nvSpPr>
        <p:spPr>
          <a:xfrm>
            <a:off x="4591871" y="3447086"/>
            <a:ext cx="30340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risk of a customers to quit the service?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02BC8-95CE-4B25-808D-7CCEABE1765A}"/>
              </a:ext>
            </a:extLst>
          </p:cNvPr>
          <p:cNvSpPr txBox="1"/>
          <p:nvPr/>
        </p:nvSpPr>
        <p:spPr>
          <a:xfrm>
            <a:off x="8511120" y="2485885"/>
            <a:ext cx="2491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Will a customer stay if I’ll give them a coupon?</a:t>
            </a:r>
          </a:p>
        </p:txBody>
      </p:sp>
    </p:spTree>
    <p:extLst>
      <p:ext uri="{BB962C8B-B14F-4D97-AF65-F5344CB8AC3E}">
        <p14:creationId xmlns:p14="http://schemas.microsoft.com/office/powerpoint/2010/main" val="4003953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454C6-4463-441B-8CF5-61354FCA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Hierarchy of data-driven tasks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E33F87D-111C-4736-B91C-53896C982E4B}"/>
              </a:ext>
            </a:extLst>
          </p:cNvPr>
          <p:cNvCxnSpPr/>
          <p:nvPr/>
        </p:nvCxnSpPr>
        <p:spPr>
          <a:xfrm>
            <a:off x="838200" y="1816274"/>
            <a:ext cx="0" cy="438411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D95F336-68C1-4281-9452-4A9E77D3D6BD}"/>
              </a:ext>
            </a:extLst>
          </p:cNvPr>
          <p:cNvCxnSpPr>
            <a:cxnSpLocks/>
          </p:cNvCxnSpPr>
          <p:nvPr/>
        </p:nvCxnSpPr>
        <p:spPr>
          <a:xfrm flipH="1" flipV="1">
            <a:off x="800624" y="6200384"/>
            <a:ext cx="10385118" cy="10782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146F131-33A5-4F9B-9C2B-D918FDC3565F}"/>
              </a:ext>
            </a:extLst>
          </p:cNvPr>
          <p:cNvSpPr txBox="1"/>
          <p:nvPr/>
        </p:nvSpPr>
        <p:spPr>
          <a:xfrm>
            <a:off x="5212916" y="6308209"/>
            <a:ext cx="17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Difficulty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44F60B-ABB0-471A-B172-510F544109A2}"/>
              </a:ext>
            </a:extLst>
          </p:cNvPr>
          <p:cNvSpPr txBox="1"/>
          <p:nvPr/>
        </p:nvSpPr>
        <p:spPr>
          <a:xfrm rot="16200000">
            <a:off x="-267125" y="3823663"/>
            <a:ext cx="1766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Human interest </a:t>
            </a: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DEB40C7-47B7-410C-95A6-F7A03F6612A3}"/>
              </a:ext>
            </a:extLst>
          </p:cNvPr>
          <p:cNvSpPr/>
          <p:nvPr/>
        </p:nvSpPr>
        <p:spPr>
          <a:xfrm>
            <a:off x="977032" y="1816273"/>
            <a:ext cx="9519781" cy="4258525"/>
          </a:xfrm>
          <a:custGeom>
            <a:avLst/>
            <a:gdLst>
              <a:gd name="connsiteX0" fmla="*/ 0 w 9212761"/>
              <a:gd name="connsiteY0" fmla="*/ 4047371 h 4047371"/>
              <a:gd name="connsiteX1" fmla="*/ 951978 w 9212761"/>
              <a:gd name="connsiteY1" fmla="*/ 2406462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741118 w 9212761"/>
              <a:gd name="connsiteY1" fmla="*/ 2043207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290181 w 9212761"/>
              <a:gd name="connsiteY1" fmla="*/ 2118363 h 4047371"/>
              <a:gd name="connsiteX2" fmla="*/ 3394554 w 9212761"/>
              <a:gd name="connsiteY2" fmla="*/ 928391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47371 h 4047371"/>
              <a:gd name="connsiteX1" fmla="*/ 1290181 w 9212761"/>
              <a:gd name="connsiteY1" fmla="*/ 2118363 h 4047371"/>
              <a:gd name="connsiteX2" fmla="*/ 3569918 w 9212761"/>
              <a:gd name="connsiteY2" fmla="*/ 778078 h 4047371"/>
              <a:gd name="connsiteX3" fmla="*/ 5549030 w 9212761"/>
              <a:gd name="connsiteY3" fmla="*/ 302089 h 4047371"/>
              <a:gd name="connsiteX4" fmla="*/ 8718115 w 9212761"/>
              <a:gd name="connsiteY4" fmla="*/ 26517 h 4047371"/>
              <a:gd name="connsiteX5" fmla="*/ 9156526 w 9212761"/>
              <a:gd name="connsiteY5" fmla="*/ 26517 h 4047371"/>
              <a:gd name="connsiteX0" fmla="*/ 0 w 9212761"/>
              <a:gd name="connsiteY0" fmla="*/ 4088377 h 4088377"/>
              <a:gd name="connsiteX1" fmla="*/ 1290181 w 9212761"/>
              <a:gd name="connsiteY1" fmla="*/ 2159369 h 4088377"/>
              <a:gd name="connsiteX2" fmla="*/ 3569918 w 9212761"/>
              <a:gd name="connsiteY2" fmla="*/ 819084 h 4088377"/>
              <a:gd name="connsiteX3" fmla="*/ 6413326 w 9212761"/>
              <a:gd name="connsiteY3" fmla="*/ 42471 h 4088377"/>
              <a:gd name="connsiteX4" fmla="*/ 8718115 w 9212761"/>
              <a:gd name="connsiteY4" fmla="*/ 67523 h 4088377"/>
              <a:gd name="connsiteX5" fmla="*/ 9156526 w 9212761"/>
              <a:gd name="connsiteY5" fmla="*/ 67523 h 4088377"/>
              <a:gd name="connsiteX0" fmla="*/ 0 w 9274876"/>
              <a:gd name="connsiteY0" fmla="*/ 4239711 h 4239711"/>
              <a:gd name="connsiteX1" fmla="*/ 1290181 w 9274876"/>
              <a:gd name="connsiteY1" fmla="*/ 2310703 h 4239711"/>
              <a:gd name="connsiteX2" fmla="*/ 3569918 w 9274876"/>
              <a:gd name="connsiteY2" fmla="*/ 970418 h 4239711"/>
              <a:gd name="connsiteX3" fmla="*/ 6413326 w 9274876"/>
              <a:gd name="connsiteY3" fmla="*/ 193805 h 4239711"/>
              <a:gd name="connsiteX4" fmla="*/ 8880954 w 9274876"/>
              <a:gd name="connsiteY4" fmla="*/ 5914 h 4239711"/>
              <a:gd name="connsiteX5" fmla="*/ 9156526 w 9274876"/>
              <a:gd name="connsiteY5" fmla="*/ 218857 h 4239711"/>
              <a:gd name="connsiteX0" fmla="*/ 0 w 9612575"/>
              <a:gd name="connsiteY0" fmla="*/ 4282086 h 4282086"/>
              <a:gd name="connsiteX1" fmla="*/ 1290181 w 9612575"/>
              <a:gd name="connsiteY1" fmla="*/ 2353078 h 4282086"/>
              <a:gd name="connsiteX2" fmla="*/ 3569918 w 9612575"/>
              <a:gd name="connsiteY2" fmla="*/ 1012793 h 4282086"/>
              <a:gd name="connsiteX3" fmla="*/ 6413326 w 9612575"/>
              <a:gd name="connsiteY3" fmla="*/ 236180 h 4282086"/>
              <a:gd name="connsiteX4" fmla="*/ 8880954 w 9612575"/>
              <a:gd name="connsiteY4" fmla="*/ 48289 h 4282086"/>
              <a:gd name="connsiteX5" fmla="*/ 9594937 w 9612575"/>
              <a:gd name="connsiteY5" fmla="*/ 10711 h 4282086"/>
              <a:gd name="connsiteX0" fmla="*/ 0 w 9612575"/>
              <a:gd name="connsiteY0" fmla="*/ 4306235 h 4306235"/>
              <a:gd name="connsiteX1" fmla="*/ 1290181 w 9612575"/>
              <a:gd name="connsiteY1" fmla="*/ 2377227 h 4306235"/>
              <a:gd name="connsiteX2" fmla="*/ 3569918 w 9612575"/>
              <a:gd name="connsiteY2" fmla="*/ 1036942 h 4306235"/>
              <a:gd name="connsiteX3" fmla="*/ 6413326 w 9612575"/>
              <a:gd name="connsiteY3" fmla="*/ 260329 h 4306235"/>
              <a:gd name="connsiteX4" fmla="*/ 8880954 w 9612575"/>
              <a:gd name="connsiteY4" fmla="*/ 22334 h 4306235"/>
              <a:gd name="connsiteX5" fmla="*/ 9594937 w 9612575"/>
              <a:gd name="connsiteY5" fmla="*/ 34860 h 4306235"/>
              <a:gd name="connsiteX0" fmla="*/ 0 w 9672256"/>
              <a:gd name="connsiteY0" fmla="*/ 4332190 h 4332190"/>
              <a:gd name="connsiteX1" fmla="*/ 1290181 w 9672256"/>
              <a:gd name="connsiteY1" fmla="*/ 2403182 h 4332190"/>
              <a:gd name="connsiteX2" fmla="*/ 3569918 w 9672256"/>
              <a:gd name="connsiteY2" fmla="*/ 1062897 h 4332190"/>
              <a:gd name="connsiteX3" fmla="*/ 6413326 w 9672256"/>
              <a:gd name="connsiteY3" fmla="*/ 286284 h 4332190"/>
              <a:gd name="connsiteX4" fmla="*/ 8880954 w 9672256"/>
              <a:gd name="connsiteY4" fmla="*/ 48289 h 4332190"/>
              <a:gd name="connsiteX5" fmla="*/ 9657567 w 9672256"/>
              <a:gd name="connsiteY5" fmla="*/ 10711 h 4332190"/>
              <a:gd name="connsiteX0" fmla="*/ 0 w 8880954"/>
              <a:gd name="connsiteY0" fmla="*/ 4283901 h 4283901"/>
              <a:gd name="connsiteX1" fmla="*/ 1290181 w 8880954"/>
              <a:gd name="connsiteY1" fmla="*/ 2354893 h 4283901"/>
              <a:gd name="connsiteX2" fmla="*/ 3569918 w 8880954"/>
              <a:gd name="connsiteY2" fmla="*/ 1014608 h 4283901"/>
              <a:gd name="connsiteX3" fmla="*/ 6413326 w 8880954"/>
              <a:gd name="connsiteY3" fmla="*/ 237995 h 4283901"/>
              <a:gd name="connsiteX4" fmla="*/ 8880954 w 8880954"/>
              <a:gd name="connsiteY4" fmla="*/ 0 h 4283901"/>
              <a:gd name="connsiteX0" fmla="*/ 0 w 9519781"/>
              <a:gd name="connsiteY0" fmla="*/ 4321479 h 4321479"/>
              <a:gd name="connsiteX1" fmla="*/ 1290181 w 9519781"/>
              <a:gd name="connsiteY1" fmla="*/ 2392471 h 4321479"/>
              <a:gd name="connsiteX2" fmla="*/ 3569918 w 9519781"/>
              <a:gd name="connsiteY2" fmla="*/ 1052186 h 4321479"/>
              <a:gd name="connsiteX3" fmla="*/ 6413326 w 9519781"/>
              <a:gd name="connsiteY3" fmla="*/ 275573 h 4321479"/>
              <a:gd name="connsiteX4" fmla="*/ 9519781 w 9519781"/>
              <a:gd name="connsiteY4" fmla="*/ 0 h 4321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19781" h="4321479">
                <a:moveTo>
                  <a:pt x="0" y="4321479"/>
                </a:moveTo>
                <a:cubicBezTo>
                  <a:pt x="193109" y="3760939"/>
                  <a:pt x="695195" y="2937353"/>
                  <a:pt x="1290181" y="2392471"/>
                </a:cubicBezTo>
                <a:cubicBezTo>
                  <a:pt x="1885167" y="1847589"/>
                  <a:pt x="2716061" y="1405002"/>
                  <a:pt x="3569918" y="1052186"/>
                </a:cubicBezTo>
                <a:cubicBezTo>
                  <a:pt x="4423775" y="699370"/>
                  <a:pt x="5421682" y="450937"/>
                  <a:pt x="6413326" y="275573"/>
                </a:cubicBezTo>
                <a:cubicBezTo>
                  <a:pt x="7404970" y="100209"/>
                  <a:pt x="8918532" y="45929"/>
                  <a:pt x="9519781" y="0"/>
                </a:cubicBezTo>
              </a:path>
            </a:pathLst>
          </a:custGeom>
          <a:noFill/>
          <a:ln w="76200" cap="rnd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FBEC77E-28CF-476D-9F05-3455878F1DA2}"/>
              </a:ext>
            </a:extLst>
          </p:cNvPr>
          <p:cNvSpPr txBox="1"/>
          <p:nvPr/>
        </p:nvSpPr>
        <p:spPr>
          <a:xfrm>
            <a:off x="1315065" y="5132215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Descriptive</a:t>
            </a:r>
          </a:p>
        </p:txBody>
      </p:sp>
      <p:pic>
        <p:nvPicPr>
          <p:cNvPr id="21" name="Picture 20" descr="A picture containing wheel, light&#10;&#10;Description automatically generated">
            <a:extLst>
              <a:ext uri="{FF2B5EF4-FFF2-40B4-BE49-F238E27FC236}">
                <a16:creationId xmlns:a16="http://schemas.microsoft.com/office/drawing/2014/main" id="{6890FC50-EB74-4EEF-B5AA-3FA165297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3759" y="5149368"/>
            <a:ext cx="485594" cy="485594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384414C-A96B-4CD0-A739-60BC9CDE36C6}"/>
              </a:ext>
            </a:extLst>
          </p:cNvPr>
          <p:cNvSpPr txBox="1"/>
          <p:nvPr/>
        </p:nvSpPr>
        <p:spPr>
          <a:xfrm>
            <a:off x="4291582" y="2863635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Predictive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C37357-7393-4837-97B9-8B98E59F0C82}"/>
              </a:ext>
            </a:extLst>
          </p:cNvPr>
          <p:cNvSpPr txBox="1"/>
          <p:nvPr/>
        </p:nvSpPr>
        <p:spPr>
          <a:xfrm>
            <a:off x="8141206" y="1928868"/>
            <a:ext cx="2139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Prescriptive</a:t>
            </a:r>
          </a:p>
        </p:txBody>
      </p:sp>
      <p:pic>
        <p:nvPicPr>
          <p:cNvPr id="24" name="Picture 23" descr="A picture containing light, white&#10;&#10;Description automatically generated">
            <a:extLst>
              <a:ext uri="{FF2B5EF4-FFF2-40B4-BE49-F238E27FC236}">
                <a16:creationId xmlns:a16="http://schemas.microsoft.com/office/drawing/2014/main" id="{6B95676E-09F6-4A45-BD13-51A1D064409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897125" y="2858168"/>
            <a:ext cx="534153" cy="534153"/>
          </a:xfrm>
          <a:prstGeom prst="rect">
            <a:avLst/>
          </a:prstGeom>
        </p:spPr>
      </p:pic>
      <p:pic>
        <p:nvPicPr>
          <p:cNvPr id="25" name="Picture 24" descr="A picture containing table, pink, sitting, close&#10;&#10;Description automatically generated">
            <a:extLst>
              <a:ext uri="{FF2B5EF4-FFF2-40B4-BE49-F238E27FC236}">
                <a16:creationId xmlns:a16="http://schemas.microsoft.com/office/drawing/2014/main" id="{91F96D7E-A9BD-44B0-BF42-150835968AC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5695" y="1898641"/>
            <a:ext cx="646325" cy="64632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F88D007-6B2B-4B41-9451-829C0964C7A0}"/>
              </a:ext>
            </a:extLst>
          </p:cNvPr>
          <p:cNvSpPr txBox="1"/>
          <p:nvPr/>
        </p:nvSpPr>
        <p:spPr>
          <a:xfrm>
            <a:off x="1534521" y="5655435"/>
            <a:ext cx="353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people suffered stroke?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B64589A-8C07-46C5-A101-A33568D7D48C}"/>
              </a:ext>
            </a:extLst>
          </p:cNvPr>
          <p:cNvSpPr txBox="1"/>
          <p:nvPr/>
        </p:nvSpPr>
        <p:spPr>
          <a:xfrm>
            <a:off x="4591871" y="3447086"/>
            <a:ext cx="3539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risk for stroke?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7E082B-C15E-4771-BC23-0F1AC0997BD7}"/>
              </a:ext>
            </a:extLst>
          </p:cNvPr>
          <p:cNvSpPr txBox="1"/>
          <p:nvPr/>
        </p:nvSpPr>
        <p:spPr>
          <a:xfrm>
            <a:off x="8511120" y="2485885"/>
            <a:ext cx="266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risk for stroke if people take statins?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843C40-6822-446A-BCE0-AEDD3335AE28}"/>
              </a:ext>
            </a:extLst>
          </p:cNvPr>
          <p:cNvSpPr txBox="1"/>
          <p:nvPr/>
        </p:nvSpPr>
        <p:spPr>
          <a:xfrm>
            <a:off x="8131436" y="6328890"/>
            <a:ext cx="40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137160">
              <a:buFont typeface="Arial" panose="020B0604020202020204" pitchFamily="34" charset="0"/>
              <a:buChar char="•"/>
            </a:pP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Judea Pearl’s ladder of causation</a:t>
            </a:r>
          </a:p>
          <a:p>
            <a:pPr marL="285750" indent="-137160">
              <a:buFont typeface="Arial" panose="020B0604020202020204" pitchFamily="34" charset="0"/>
              <a:buChar char="•"/>
            </a:pPr>
            <a:r>
              <a:rPr lang="en-US" sz="1400" i="1" dirty="0" err="1">
                <a:solidFill>
                  <a:schemeClr val="bg1">
                    <a:lumMod val="50000"/>
                  </a:schemeClr>
                </a:solidFill>
              </a:rPr>
              <a:t>Hernán</a:t>
            </a:r>
            <a:r>
              <a:rPr lang="en-US" sz="1400" i="1" dirty="0">
                <a:solidFill>
                  <a:schemeClr val="bg1">
                    <a:lumMod val="50000"/>
                  </a:schemeClr>
                </a:solidFill>
              </a:rPr>
              <a:t> et al. Classification of Data Science Tasks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072C7C-4A52-4D30-9260-E8EAF3680D28}"/>
              </a:ext>
            </a:extLst>
          </p:cNvPr>
          <p:cNvSpPr txBox="1"/>
          <p:nvPr/>
        </p:nvSpPr>
        <p:spPr>
          <a:xfrm>
            <a:off x="7110101" y="4198081"/>
            <a:ext cx="2491530" cy="461665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“Ok, now what?”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9D7A145-B3FA-4872-983B-E1BDEB1C2652}"/>
              </a:ext>
            </a:extLst>
          </p:cNvPr>
          <p:cNvCxnSpPr>
            <a:cxnSpLocks/>
          </p:cNvCxnSpPr>
          <p:nvPr/>
        </p:nvCxnSpPr>
        <p:spPr>
          <a:xfrm>
            <a:off x="6095999" y="3816418"/>
            <a:ext cx="933157" cy="381663"/>
          </a:xfrm>
          <a:prstGeom prst="straightConnector1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3E08834-1639-471C-A41B-139D333C94BC}"/>
              </a:ext>
            </a:extLst>
          </p:cNvPr>
          <p:cNvCxnSpPr>
            <a:cxnSpLocks/>
          </p:cNvCxnSpPr>
          <p:nvPr/>
        </p:nvCxnSpPr>
        <p:spPr>
          <a:xfrm flipV="1">
            <a:off x="8141206" y="3132217"/>
            <a:ext cx="777288" cy="981060"/>
          </a:xfrm>
          <a:prstGeom prst="straightConnector1">
            <a:avLst/>
          </a:prstGeom>
          <a:ln w="76200" cap="rnd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756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203D0-E7D0-42EB-961F-65528279E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323DA4-9B07-4C3E-9D1F-D8BE4E531557}"/>
              </a:ext>
            </a:extLst>
          </p:cNvPr>
          <p:cNvSpPr txBox="1"/>
          <p:nvPr/>
        </p:nvSpPr>
        <p:spPr>
          <a:xfrm>
            <a:off x="8511120" y="2485885"/>
            <a:ext cx="2662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What’s the risk for stroke if people take statins?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08EDA-CD73-4298-95CB-3611A7098BBE}"/>
              </a:ext>
            </a:extLst>
          </p:cNvPr>
          <p:cNvSpPr txBox="1"/>
          <p:nvPr/>
        </p:nvSpPr>
        <p:spPr>
          <a:xfrm>
            <a:off x="6541179" y="387480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“Well, what’s the risk for stroke if they wouldn’t take statins?”</a:t>
            </a:r>
          </a:p>
        </p:txBody>
      </p:sp>
    </p:spTree>
    <p:extLst>
      <p:ext uri="{BB962C8B-B14F-4D97-AF65-F5344CB8AC3E}">
        <p14:creationId xmlns:p14="http://schemas.microsoft.com/office/powerpoint/2010/main" val="265466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533-671A-4075-8BBA-2CB7888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A524-DAFB-4B45-9512-1B03576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Quantifying</a:t>
            </a:r>
            <a:r>
              <a:rPr lang="en-US" sz="4800" dirty="0"/>
              <a:t> the causal effect of a specified intervention on a specified outcome.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EBCA-7949-4F8E-8EE2-14BB2CA305B4}"/>
              </a:ext>
            </a:extLst>
          </p:cNvPr>
          <p:cNvSpPr txBox="1"/>
          <p:nvPr/>
        </p:nvSpPr>
        <p:spPr>
          <a:xfrm>
            <a:off x="838200" y="5776853"/>
            <a:ext cx="886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Disentangle spurious correlations from causal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6A91E-CA89-4F7F-B377-C5BDB690A001}"/>
              </a:ext>
            </a:extLst>
          </p:cNvPr>
          <p:cNvSpPr txBox="1"/>
          <p:nvPr/>
        </p:nvSpPr>
        <p:spPr>
          <a:xfrm>
            <a:off x="7594125" y="517668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“Well, what’s the risk for stroke if they wouldn’t take statins?”</a:t>
            </a:r>
          </a:p>
        </p:txBody>
      </p:sp>
    </p:spTree>
    <p:extLst>
      <p:ext uri="{BB962C8B-B14F-4D97-AF65-F5344CB8AC3E}">
        <p14:creationId xmlns:p14="http://schemas.microsoft.com/office/powerpoint/2010/main" val="998001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533-671A-4075-8BBA-2CB7888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A524-DAFB-4B45-9512-1B03576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Quantifying</a:t>
            </a:r>
            <a:r>
              <a:rPr lang="en-US" sz="4800" dirty="0"/>
              <a:t> the causal effect of </a:t>
            </a:r>
            <a:r>
              <a:rPr lang="en-US" sz="4800" dirty="0">
                <a:solidFill>
                  <a:schemeClr val="accent5"/>
                </a:solidFill>
              </a:rPr>
              <a:t>a specified intervention </a:t>
            </a:r>
            <a:r>
              <a:rPr lang="en-US" sz="4800" dirty="0"/>
              <a:t>on a specified outcome.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EBCA-7949-4F8E-8EE2-14BB2CA305B4}"/>
              </a:ext>
            </a:extLst>
          </p:cNvPr>
          <p:cNvSpPr txBox="1"/>
          <p:nvPr/>
        </p:nvSpPr>
        <p:spPr>
          <a:xfrm>
            <a:off x="838200" y="5776853"/>
            <a:ext cx="886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Disentangle spurious correlations from causal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6A91E-CA89-4F7F-B377-C5BDB690A001}"/>
              </a:ext>
            </a:extLst>
          </p:cNvPr>
          <p:cNvSpPr txBox="1"/>
          <p:nvPr/>
        </p:nvSpPr>
        <p:spPr>
          <a:xfrm>
            <a:off x="7594125" y="517668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“Well, what’s the risk for stroke if they wouldn’t </a:t>
            </a:r>
            <a:r>
              <a:rPr lang="en-US" sz="2400" b="1" dirty="0">
                <a:solidFill>
                  <a:schemeClr val="accent5"/>
                </a:solidFill>
                <a:latin typeface="Ink Free" panose="03080402000500000000" pitchFamily="66" charset="0"/>
              </a:rPr>
              <a:t>take statins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2656414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79533-671A-4075-8BBA-2CB788861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Causal Inference –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5BA524-DAFB-4B45-9512-1B035768C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800" i="1" dirty="0"/>
              <a:t>Quantifying</a:t>
            </a:r>
            <a:r>
              <a:rPr lang="en-US" sz="4800" dirty="0"/>
              <a:t> the causal effect of </a:t>
            </a:r>
            <a:r>
              <a:rPr lang="en-US" sz="4800" dirty="0">
                <a:solidFill>
                  <a:schemeClr val="accent5"/>
                </a:solidFill>
              </a:rPr>
              <a:t>a specified intervention </a:t>
            </a:r>
            <a:r>
              <a:rPr lang="en-US" sz="4800" dirty="0"/>
              <a:t>on </a:t>
            </a:r>
            <a:r>
              <a:rPr lang="en-US" sz="4800" dirty="0">
                <a:solidFill>
                  <a:schemeClr val="accent6"/>
                </a:solidFill>
              </a:rPr>
              <a:t>a specified outcome</a:t>
            </a:r>
            <a:r>
              <a:rPr lang="en-US" sz="4800" dirty="0"/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E4EBCA-7949-4F8E-8EE2-14BB2CA305B4}"/>
              </a:ext>
            </a:extLst>
          </p:cNvPr>
          <p:cNvSpPr txBox="1"/>
          <p:nvPr/>
        </p:nvSpPr>
        <p:spPr>
          <a:xfrm>
            <a:off x="838200" y="5776853"/>
            <a:ext cx="88602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Disentangle spurious correlations from causal contributions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A6A91E-CA89-4F7F-B377-C5BDB690A001}"/>
              </a:ext>
            </a:extLst>
          </p:cNvPr>
          <p:cNvSpPr txBox="1"/>
          <p:nvPr/>
        </p:nvSpPr>
        <p:spPr>
          <a:xfrm>
            <a:off x="7594125" y="5176688"/>
            <a:ext cx="3647849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“Well, what’s the </a:t>
            </a:r>
            <a:r>
              <a:rPr lang="en-US" sz="2400" b="1" dirty="0">
                <a:solidFill>
                  <a:schemeClr val="accent6"/>
                </a:solidFill>
                <a:latin typeface="Ink Free" panose="03080402000500000000" pitchFamily="66" charset="0"/>
              </a:rPr>
              <a:t>risk for stroke</a:t>
            </a:r>
            <a:r>
              <a:rPr lang="en-US" sz="2400" b="1" dirty="0">
                <a:solidFill>
                  <a:srgbClr val="FF0000"/>
                </a:solidFill>
                <a:latin typeface="Ink Free" panose="03080402000500000000" pitchFamily="66" charset="0"/>
              </a:rPr>
              <a:t>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if they wouldn’t </a:t>
            </a:r>
            <a:r>
              <a:rPr lang="en-US" sz="2400" b="1" dirty="0">
                <a:solidFill>
                  <a:schemeClr val="accent5"/>
                </a:solidFill>
                <a:latin typeface="Ink Free" panose="03080402000500000000" pitchFamily="66" charset="0"/>
              </a:rPr>
              <a:t>take statins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Ink Free" panose="03080402000500000000" pitchFamily="66" charset="0"/>
              </a:rPr>
              <a:t>?”</a:t>
            </a:r>
          </a:p>
        </p:txBody>
      </p:sp>
    </p:spTree>
    <p:extLst>
      <p:ext uri="{BB962C8B-B14F-4D97-AF65-F5344CB8AC3E}">
        <p14:creationId xmlns:p14="http://schemas.microsoft.com/office/powerpoint/2010/main" val="788790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418</Words>
  <Application>Microsoft Office PowerPoint</Application>
  <PresentationFormat>Widescreen</PresentationFormat>
  <Paragraphs>64</Paragraphs>
  <Slides>8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Ink Free</vt:lpstr>
      <vt:lpstr>Office Theme</vt:lpstr>
      <vt:lpstr>Task Hierarchy</vt:lpstr>
      <vt:lpstr>Hierarchy of data-driven tasks</vt:lpstr>
      <vt:lpstr>Hierarchy of data-driven tasks</vt:lpstr>
      <vt:lpstr>Hierarchy of data-driven tasks</vt:lpstr>
      <vt:lpstr>PowerPoint Presentation</vt:lpstr>
      <vt:lpstr>Causal Inference – The Task</vt:lpstr>
      <vt:lpstr>Causal Inference – The Task</vt:lpstr>
      <vt:lpstr>Causal Inference – The Task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Hierarchy</dc:title>
  <dc:creator>Ehud Karavani</dc:creator>
  <cp:lastModifiedBy>Ehud Karavani</cp:lastModifiedBy>
  <cp:revision>2</cp:revision>
  <dcterms:created xsi:type="dcterms:W3CDTF">2023-12-05T10:10:41Z</dcterms:created>
  <dcterms:modified xsi:type="dcterms:W3CDTF">2023-12-05T10:31:30Z</dcterms:modified>
</cp:coreProperties>
</file>