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1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ABFC1-F6D8-46DA-B197-46C1E08C7B66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A6118-D8C8-4C15-8BCE-8C7B59806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8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before I do, let’s start with what causal inference is.</a:t>
            </a:r>
            <a:br>
              <a:rPr lang="en-US" dirty="0"/>
            </a:br>
            <a:r>
              <a:rPr lang="en-US" dirty="0"/>
              <a:t>And Causal inference comes into play when  machine learning is not enough.</a:t>
            </a:r>
          </a:p>
          <a:p>
            <a:r>
              <a:rPr lang="en-US" dirty="0"/>
              <a:t>Jon here visits the clinic, and we have his medical records. We can pass him through this machine learning machine, that crunches the data and outputs a prediction: high risk for a stroke event in the next year.</a:t>
            </a:r>
          </a:p>
          <a:p>
            <a:r>
              <a:rPr lang="en-US" dirty="0"/>
              <a:t>Which is frightening, so what do we do next? How can we reduce the risk?</a:t>
            </a:r>
          </a:p>
          <a:p>
            <a:r>
              <a:rPr lang="en-US" dirty="0"/>
              <a:t>And this is where ML fails us. it leaves us to panic without informing us what can be done to mitigate or avoid its fearsome prediction. </a:t>
            </a:r>
          </a:p>
          <a:p>
            <a:r>
              <a:rPr lang="en-US" dirty="0"/>
              <a:t>But as humans we at least want to try to change the future if we don’t like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1661-86E4-4812-B963-5FDD1C3E1A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35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this is where we introduce a new machine, the causal inference machine. We gives it the same data, but now we get a different prediction.</a:t>
            </a:r>
          </a:p>
          <a:p>
            <a:r>
              <a:rPr lang="en-US" dirty="0"/>
              <a:t>We get the risk for a stroke event if Jon will take statins, or exercise, or quit smoking. </a:t>
            </a:r>
          </a:p>
          <a:p>
            <a:r>
              <a:rPr lang="en-US" dirty="0"/>
              <a:t>Causal inference can predict the Jon’s risk if he does any of these actions and can hint how best to mitigate the frightening ML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7C1661-86E4-4812-B963-5FDD1C3E1A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0C23-84C3-459A-5DC9-4D209809AF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B36C7-04C6-1E8C-2B7F-89F6C8CEED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2AEF0-8D27-CB0D-9F52-54E8F513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BA22F-93D8-8CD4-7E17-962CF5D5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8FAF-517E-6250-0F5B-5C4CC01A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0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B560-6EBD-6798-2F34-E8582C06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FAC1F-B85D-E4F8-943D-93459940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D5E6D-3EAD-06DB-B94D-82E0580A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D1D0C-BADB-1EE6-D385-7112D448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7579-7BFF-C1E3-1DEA-A86E46506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30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60E40-D483-D286-60D2-181E4B3801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5E064C-D58B-93DC-1BAE-51C58585A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B2732-F640-8DB5-93C4-0E460600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D99B0-1BB7-A41B-F389-88F8531F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1FCE6-62F6-4AA4-F325-E3FBE519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71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A6C5D-7578-5B96-9F47-4FB7800E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AAEE3-B1B0-6D59-741D-520E048E1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6E4B-F228-E27D-754C-14FD8925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04B0-8D9D-271A-5DB3-9DE9B3F6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A3631-5934-A18C-ADEF-CA318FAE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7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1FE33-B888-23A5-C334-B8C515FB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50692-6D62-A9F6-AC02-E8380A073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A492E-F51A-D0F1-AC25-4203A5AB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24D7F-370B-F0CA-C468-09040572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852F3-99CB-628C-582F-EF493381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8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BDA6-94E9-2981-2CEE-EEF469F1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44EE3-27CF-27AC-0DBC-A76B76DC3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9187F-47B9-55D7-0AA1-33B9E6219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F02FB-2874-9D5A-94C5-EAD39FC1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832D0-5BBA-A8E5-6419-F45207F80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39F3D-CC11-0337-0CEA-0273EFB9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94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DAAA-34BB-3404-EB84-D7EEC661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60C57-636F-CD2D-CE4E-12E2B50D3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0C6C86-32C9-92FE-7D87-7490EAF80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0DC83-0535-0560-2458-8E6B885DE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3BDC6B-B24F-7545-532C-F67BCB6C5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0F002-00EC-AB5F-C167-6BD93878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71E6E-6472-76AE-43F9-FE5E85DB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8CB03-191F-9463-F0D5-52A3D7F34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0848-368E-58DC-1ABB-F7028D75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D37B9-1807-58C5-64EB-86CE4DDE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303B7-AFE3-8A42-45A7-0FB5D423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1EF53-A8F4-4F85-80CB-7FFE274D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B3CF02-16F7-6A16-DD5C-67069A42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EC121-B5FB-9ACA-1FD6-B63DADAF2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D33A0-3564-8EC5-370D-7532B18F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1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B55BE-654D-E4EC-62C5-D1578D5A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808C-136A-B3B3-7125-810084A3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C0CD2-C773-84E1-A06C-6CE9163C6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DB256-2DD2-64AD-AEFD-998A81EF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2F196-140B-7BD2-3F0B-346C73AB2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86D88-B752-23F1-64F8-4B7A53BA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EE62-649A-5FB3-DA5C-A1B380F5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E7244-A6CB-04A4-0132-076ED3872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5B59D-A56C-8B13-17D7-D411D852F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C6EE-2CFE-53C2-A13C-64039D31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3C172-2CE0-157D-ACD7-7C576D95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EFA68-4D36-6E58-1B71-D2FD4933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980B3-5A47-9EDB-5A71-2EA6D2709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931A-8B47-A45E-66BF-49AF0D2A3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24F9B-A49E-43B8-0C90-10C9822D9A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590E3-7237-4118-A49D-335B52861492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B6186-FF9F-B034-B87A-D2594E798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2F7BC-D266-778C-A763-58D02553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88B2B-0A0B-48F7-8183-EEF055395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61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jp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56002-CF0A-4C61-7B29-76346FA658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risk is not enough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20019-38F8-5B8D-35C8-4CFE2EC1A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00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2BE5A2D-D1E9-4D3A-A014-B9E1767BDA77}"/>
              </a:ext>
            </a:extLst>
          </p:cNvPr>
          <p:cNvGrpSpPr/>
          <p:nvPr/>
        </p:nvGrpSpPr>
        <p:grpSpPr>
          <a:xfrm>
            <a:off x="1646190" y="1875931"/>
            <a:ext cx="5223359" cy="3199306"/>
            <a:chOff x="1646190" y="1875931"/>
            <a:chExt cx="5223359" cy="3199306"/>
          </a:xfrm>
        </p:grpSpPr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BCE2B06-6F29-4A9B-B1E8-AAABB0DBF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190" y="1875931"/>
              <a:ext cx="5223359" cy="319930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F2F179-51FC-4B87-BCD2-E6441D6B411B}"/>
                </a:ext>
              </a:extLst>
            </p:cNvPr>
            <p:cNvSpPr txBox="1"/>
            <p:nvPr/>
          </p:nvSpPr>
          <p:spPr>
            <a:xfrm>
              <a:off x="4422796" y="3300319"/>
              <a:ext cx="1107347" cy="40023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Gill Sans Nova Cond XBd" panose="020B0A06020104020203" pitchFamily="34" charset="0"/>
                </a:rPr>
                <a:t>Machine Learning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03B20F8-1040-4FD3-A116-49404156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risk is not enough</a:t>
            </a:r>
          </a:p>
        </p:txBody>
      </p:sp>
      <p:pic>
        <p:nvPicPr>
          <p:cNvPr id="5" name="Content Placeholder 4" descr="Old man using cane">
            <a:extLst>
              <a:ext uri="{FF2B5EF4-FFF2-40B4-BE49-F238E27FC236}">
                <a16:creationId xmlns:a16="http://schemas.microsoft.com/office/drawing/2014/main" id="{B5151350-B5E5-4C30-9CBB-2205A3D98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r="13285" b="58409"/>
          <a:stretch/>
        </p:blipFill>
        <p:spPr>
          <a:xfrm>
            <a:off x="838200" y="1690688"/>
            <a:ext cx="1781175" cy="1809750"/>
          </a:xfrm>
        </p:spPr>
      </p:pic>
      <p:pic>
        <p:nvPicPr>
          <p:cNvPr id="7" name="Graphic 6" descr="Woman holding a laptop">
            <a:extLst>
              <a:ext uri="{FF2B5EF4-FFF2-40B4-BE49-F238E27FC236}">
                <a16:creationId xmlns:a16="http://schemas.microsoft.com/office/drawing/2014/main" id="{61460C40-7450-43FF-8E1D-FD6586EDEC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4170362"/>
            <a:ext cx="1781175" cy="1809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CA01B5-7C4C-4801-BB95-A6E2D6981DE6}"/>
              </a:ext>
            </a:extLst>
          </p:cNvPr>
          <p:cNvSpPr txBox="1"/>
          <p:nvPr/>
        </p:nvSpPr>
        <p:spPr>
          <a:xfrm rot="20896273">
            <a:off x="4068147" y="2179078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Brrrr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29E6-9468-4A44-82FB-03A1A4DBF23B}"/>
              </a:ext>
            </a:extLst>
          </p:cNvPr>
          <p:cNvSpPr txBox="1"/>
          <p:nvPr/>
        </p:nvSpPr>
        <p:spPr>
          <a:xfrm>
            <a:off x="6604981" y="2205228"/>
            <a:ext cx="2090058" cy="923330"/>
          </a:xfrm>
          <a:prstGeom prst="rect">
            <a:avLst/>
          </a:prstGeom>
          <a:solidFill>
            <a:srgbClr val="D98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70% for stroke in the next year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B2778-CF23-47C7-8E57-D801BA0F7566}"/>
              </a:ext>
            </a:extLst>
          </p:cNvPr>
          <p:cNvSpPr txBox="1"/>
          <p:nvPr/>
        </p:nvSpPr>
        <p:spPr>
          <a:xfrm>
            <a:off x="6604981" y="4613572"/>
            <a:ext cx="2090058" cy="923330"/>
          </a:xfrm>
          <a:prstGeom prst="rect">
            <a:avLst/>
          </a:prstGeom>
          <a:solidFill>
            <a:srgbClr val="D98787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85% for churn in the coming week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8EE272-3698-40D1-9238-8C2849DD8E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55" y="3300319"/>
            <a:ext cx="1143000" cy="1143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1371B8-4066-4E36-A163-94F85B83132D}"/>
              </a:ext>
            </a:extLst>
          </p:cNvPr>
          <p:cNvSpPr txBox="1"/>
          <p:nvPr/>
        </p:nvSpPr>
        <p:spPr>
          <a:xfrm>
            <a:off x="0" y="6611779"/>
            <a:ext cx="911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7395D3"/>
                </a:solidFill>
              </a:rPr>
              <a:t>vecteezy.com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15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43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36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98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98" tmFilter="0, 0; 0.125,0.2665; 0.25,0.4; 0.375,0.465; 0.5,0.5;  0.625,0.535; 0.75,0.6; 0.875,0.7335; 1,1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49" tmFilter="0, 0; 0.125,0.2665; 0.25,0.4; 0.375,0.465; 0.5,0.5;  0.625,0.535; 0.75,0.6; 0.875,0.7335; 1,1">
                                          <p:stCondLst>
                                            <p:cond delay="993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23" tmFilter="0, 0; 0.125,0.2665; 0.25,0.4; 0.375,0.465; 0.5,0.5;  0.625,0.535; 0.75,0.6; 0.875,0.7335; 1,1">
                                          <p:stCondLst>
                                            <p:cond delay="12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0">
                                          <p:stCondLst>
                                            <p:cond delay="48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24" decel="50000">
                                          <p:stCondLst>
                                            <p:cond delay="50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0">
                                          <p:stCondLst>
                                            <p:cond delay="98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24" decel="50000">
                                          <p:stCondLst>
                                            <p:cond delay="10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0">
                                          <p:stCondLst>
                                            <p:cond delay="123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24" decel="50000">
                                          <p:stCondLst>
                                            <p:cond delay="125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0">
                                          <p:stCondLst>
                                            <p:cond delay="13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24" decel="50000">
                                          <p:stCondLst>
                                            <p:cond delay="13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792D930-E203-4351-85D0-50F6903F9564}"/>
              </a:ext>
            </a:extLst>
          </p:cNvPr>
          <p:cNvGrpSpPr/>
          <p:nvPr/>
        </p:nvGrpSpPr>
        <p:grpSpPr>
          <a:xfrm>
            <a:off x="1646190" y="1875931"/>
            <a:ext cx="5223359" cy="3199306"/>
            <a:chOff x="1646190" y="1875931"/>
            <a:chExt cx="5223359" cy="3199306"/>
          </a:xfrm>
        </p:grpSpPr>
        <p:pic>
          <p:nvPicPr>
            <p:cNvPr id="9" name="Picture 8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4BCE2B06-6F29-4A9B-B1E8-AAABB0DBF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6190" y="1875931"/>
              <a:ext cx="5223359" cy="3199306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2C022E3-067A-4BF2-A3D1-E4EEB5869AC3}"/>
                </a:ext>
              </a:extLst>
            </p:cNvPr>
            <p:cNvSpPr txBox="1"/>
            <p:nvPr/>
          </p:nvSpPr>
          <p:spPr>
            <a:xfrm>
              <a:off x="4422796" y="3300319"/>
              <a:ext cx="1107347" cy="4029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70000"/>
                </a:lnSpc>
              </a:pPr>
              <a:r>
                <a:rPr lang="en-US" dirty="0">
                  <a:latin typeface="Gill Sans Nova Cond XBd" panose="020B0A06020104020203" pitchFamily="34" charset="0"/>
                </a:rPr>
                <a:t>Causal Inference</a:t>
              </a:r>
            </a:p>
          </p:txBody>
        </p:sp>
      </p:grpSp>
      <p:pic>
        <p:nvPicPr>
          <p:cNvPr id="8" name="Picture 7" descr="A picture containing lamp, clipart, light&#10;&#10;Description automatically generated">
            <a:extLst>
              <a:ext uri="{FF2B5EF4-FFF2-40B4-BE49-F238E27FC236}">
                <a16:creationId xmlns:a16="http://schemas.microsoft.com/office/drawing/2014/main" id="{DA0097FA-599A-4BE9-A840-809938ECCA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3598" y="3300319"/>
            <a:ext cx="1143000" cy="1143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3B20F8-1040-4FD3-A116-49404156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risk is not enough</a:t>
            </a:r>
          </a:p>
        </p:txBody>
      </p:sp>
      <p:pic>
        <p:nvPicPr>
          <p:cNvPr id="5" name="Content Placeholder 4" descr="Old man using cane">
            <a:extLst>
              <a:ext uri="{FF2B5EF4-FFF2-40B4-BE49-F238E27FC236}">
                <a16:creationId xmlns:a16="http://schemas.microsoft.com/office/drawing/2014/main" id="{B5151350-B5E5-4C30-9CBB-2205A3D98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3285" b="58409"/>
          <a:stretch/>
        </p:blipFill>
        <p:spPr>
          <a:xfrm>
            <a:off x="838200" y="1690688"/>
            <a:ext cx="1781175" cy="1809750"/>
          </a:xfrm>
        </p:spPr>
      </p:pic>
      <p:pic>
        <p:nvPicPr>
          <p:cNvPr id="7" name="Graphic 6" descr="Woman holding a laptop">
            <a:extLst>
              <a:ext uri="{FF2B5EF4-FFF2-40B4-BE49-F238E27FC236}">
                <a16:creationId xmlns:a16="http://schemas.microsoft.com/office/drawing/2014/main" id="{61460C40-7450-43FF-8E1D-FD6586ED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4170362"/>
            <a:ext cx="1781175" cy="18097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CA01B5-7C4C-4801-BB95-A6E2D6981DE6}"/>
              </a:ext>
            </a:extLst>
          </p:cNvPr>
          <p:cNvSpPr txBox="1"/>
          <p:nvPr/>
        </p:nvSpPr>
        <p:spPr>
          <a:xfrm rot="20896273">
            <a:off x="4068147" y="2179078"/>
            <a:ext cx="1203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Brrrr</a:t>
            </a:r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4529E6-9468-4A44-82FB-03A1A4DBF23B}"/>
              </a:ext>
            </a:extLst>
          </p:cNvPr>
          <p:cNvSpPr txBox="1"/>
          <p:nvPr/>
        </p:nvSpPr>
        <p:spPr>
          <a:xfrm>
            <a:off x="6604463" y="1637220"/>
            <a:ext cx="2556315" cy="646331"/>
          </a:xfrm>
          <a:prstGeom prst="rect">
            <a:avLst/>
          </a:prstGeom>
          <a:solidFill>
            <a:srgbClr val="A3C799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30% for stroke </a:t>
            </a:r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if you take statins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B2778-CF23-47C7-8E57-D801BA0F7566}"/>
              </a:ext>
            </a:extLst>
          </p:cNvPr>
          <p:cNvSpPr txBox="1"/>
          <p:nvPr/>
        </p:nvSpPr>
        <p:spPr>
          <a:xfrm>
            <a:off x="6604462" y="4613572"/>
            <a:ext cx="2556315" cy="646331"/>
          </a:xfrm>
          <a:prstGeom prst="rect">
            <a:avLst/>
          </a:prstGeom>
          <a:solidFill>
            <a:srgbClr val="A3C799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15% for churn </a:t>
            </a:r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if you send coupons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371B8-4066-4E36-A163-94F85B83132D}"/>
              </a:ext>
            </a:extLst>
          </p:cNvPr>
          <p:cNvSpPr txBox="1"/>
          <p:nvPr/>
        </p:nvSpPr>
        <p:spPr>
          <a:xfrm>
            <a:off x="0" y="6611779"/>
            <a:ext cx="9110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rgbClr val="7395D3"/>
                </a:solidFill>
              </a:rPr>
              <a:t>vecteezy.com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C2260B-CD49-44E9-A9ED-0F98790E3501}"/>
              </a:ext>
            </a:extLst>
          </p:cNvPr>
          <p:cNvSpPr txBox="1"/>
          <p:nvPr/>
        </p:nvSpPr>
        <p:spPr>
          <a:xfrm>
            <a:off x="6604463" y="2278723"/>
            <a:ext cx="2556315" cy="646331"/>
          </a:xfrm>
          <a:prstGeom prst="rect">
            <a:avLst/>
          </a:prstGeom>
          <a:solidFill>
            <a:srgbClr val="A3C799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40% for stroke </a:t>
            </a:r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if you exercise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7E17CB-3529-4868-9248-32ADABA65899}"/>
              </a:ext>
            </a:extLst>
          </p:cNvPr>
          <p:cNvSpPr txBox="1"/>
          <p:nvPr/>
        </p:nvSpPr>
        <p:spPr>
          <a:xfrm>
            <a:off x="6604463" y="2925054"/>
            <a:ext cx="2556315" cy="646331"/>
          </a:xfrm>
          <a:prstGeom prst="rect">
            <a:avLst/>
          </a:prstGeom>
          <a:solidFill>
            <a:srgbClr val="A3C799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35% for stroke </a:t>
            </a:r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if you quit smoking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BB9E20-8E5D-41FE-BF50-B54ECD5091EB}"/>
              </a:ext>
            </a:extLst>
          </p:cNvPr>
          <p:cNvSpPr txBox="1"/>
          <p:nvPr/>
        </p:nvSpPr>
        <p:spPr>
          <a:xfrm>
            <a:off x="6604462" y="5258650"/>
            <a:ext cx="2556315" cy="923330"/>
          </a:xfrm>
          <a:prstGeom prst="rect">
            <a:avLst/>
          </a:prstGeom>
          <a:solidFill>
            <a:srgbClr val="A3C799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35% for churn </a:t>
            </a:r>
            <a:r>
              <a:rPr lang="en-US" b="1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if you pop a notification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837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2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8" grpId="0" animBg="1"/>
      <p:bldP spid="19" grpId="0" animBg="1"/>
      <p:bldP spid="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4.4|2.6|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2|15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298</Words>
  <Application>Microsoft Office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Cascadia Mono</vt:lpstr>
      <vt:lpstr>Gill Sans Nova Cond XBd</vt:lpstr>
      <vt:lpstr>Office Theme</vt:lpstr>
      <vt:lpstr>Predicting risk is not enough</vt:lpstr>
      <vt:lpstr>Predicting risk is not enough</vt:lpstr>
      <vt:lpstr>Predicting risk is not enough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risk is not enough</dc:title>
  <dc:creator>Ehud Karavani</dc:creator>
  <cp:lastModifiedBy>Ehud Karavani</cp:lastModifiedBy>
  <cp:revision>1</cp:revision>
  <dcterms:created xsi:type="dcterms:W3CDTF">2023-12-05T09:52:35Z</dcterms:created>
  <dcterms:modified xsi:type="dcterms:W3CDTF">2023-12-05T10:10:07Z</dcterms:modified>
</cp:coreProperties>
</file>