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sldIdLst>
    <p:sldId id="256" r:id="rId5"/>
    <p:sldId id="258" r:id="rId6"/>
    <p:sldId id="301" r:id="rId7"/>
    <p:sldId id="303" r:id="rId8"/>
    <p:sldId id="302" r:id="rId9"/>
    <p:sldId id="318" r:id="rId10"/>
    <p:sldId id="304" r:id="rId11"/>
    <p:sldId id="309" r:id="rId12"/>
    <p:sldId id="310" r:id="rId13"/>
    <p:sldId id="313" r:id="rId14"/>
    <p:sldId id="319" r:id="rId15"/>
    <p:sldId id="311" r:id="rId16"/>
    <p:sldId id="320" r:id="rId17"/>
    <p:sldId id="323" r:id="rId18"/>
    <p:sldId id="322" r:id="rId19"/>
    <p:sldId id="321" r:id="rId20"/>
    <p:sldId id="324" r:id="rId21"/>
    <p:sldId id="312" r:id="rId22"/>
    <p:sldId id="315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91C"/>
    <a:srgbClr val="1C4392"/>
    <a:srgbClr val="CC6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1491E-82C1-4CD4-86ED-C83EC441B329}" v="80" dt="2021-09-09T07:25:04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3" autoAdjust="0"/>
    <p:restoredTop sz="95503" autoAdjust="0"/>
  </p:normalViewPr>
  <p:slideViewPr>
    <p:cSldViewPr snapToGrid="0">
      <p:cViewPr varScale="1">
        <p:scale>
          <a:sx n="119" d="100"/>
          <a:sy n="119" d="100"/>
        </p:scale>
        <p:origin x="341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89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32B8-B664-4698-894A-D79F6E155AF1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6343A-3FD1-4243-BE09-5E381FCA21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96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9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77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43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84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44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15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8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9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56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3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712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8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3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9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6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7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4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6343A-3FD1-4243-BE09-5E381FCA21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69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E4DE3-5C18-42FE-9EE3-6438485ECC32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C4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CD354-CD03-4BA5-BD69-0DBFC7FCF27A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DC611E-9B19-4CBB-B44A-765A49B2B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07ACB85-FF02-45A1-83BF-0BF22CEC9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21FB204-D041-4B66-8C2B-CD4CABE4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7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F62D97-3C6D-4850-BD59-2954CEC8D737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C4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B8FEC5-D0BE-4C69-BFA3-AA1C58D86EFB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5E08F07-37A9-4025-8526-3C2456F1D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B08130-79FE-4D04-85D5-4A7FA58C9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2EA39F6-107C-456C-B7C8-B810C7CF2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0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4500C5-6C98-4492-BD27-E3D04EF9ABF5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C4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4B58C-C01E-424F-B8E9-E9C0A568331E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363C693-450D-4E56-9037-DA81C3985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28C2F36-DEE5-47DC-82FB-4B1026B9B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2398F68-8041-4D55-B3FD-2F7800CD1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D32A49-83BE-4343-983B-6172D00A64C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C4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4BFEE-A2D1-4D51-9700-6C84B93EA282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7A30DBD-2EA1-44BD-AC6F-5A139BF5F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D7D402C-048D-407B-8FFD-9E9A084F1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F4AAB20-621F-4AB3-AD89-6B02BD16F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8E53E9-7B8D-4C11-9BB8-DF8684233A20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C4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BDE98-EF89-4E91-857D-7422B37C2694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87C177A-E84F-4F0F-B31A-D52A170A3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4A07ADD-480B-4467-ADBE-5055C8DB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5036C5-D565-4E45-BFBF-F83B824C8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0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6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1C4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B42D63-0B7D-4F5F-A37B-C6D07E9513A4}" type="datetimeFigureOut">
              <a:rPr lang="en-GB" smtClean="0"/>
              <a:t>22/09/2021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3902B8-B840-4234-940F-D5F2663CA8D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hudreiter/accuracySharedTask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12.10011" TargetMode="External"/><Relationship Id="rId3" Type="http://schemas.openxmlformats.org/officeDocument/2006/relationships/hyperlink" Target="https://arxiv.org/abs/1707.08052" TargetMode="External"/><Relationship Id="rId7" Type="http://schemas.openxmlformats.org/officeDocument/2006/relationships/hyperlink" Target="https://arxiv.org/abs/1809.0058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hudreiter/accuracySharedTask" TargetMode="External"/><Relationship Id="rId5" Type="http://schemas.openxmlformats.org/officeDocument/2006/relationships/hyperlink" Target="https://arxiv.org/abs/2108.05644" TargetMode="External"/><Relationship Id="rId4" Type="http://schemas.openxmlformats.org/officeDocument/2006/relationships/hyperlink" Target="https://aclanthology.org/2020.inlg-1.22.pdf" TargetMode="External"/><Relationship Id="rId9" Type="http://schemas.openxmlformats.org/officeDocument/2006/relationships/hyperlink" Target="https://intellang.github.io/papers/5-IntelLanG_2020_paper_5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teams/ORL/2018_gam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415A-EFB9-4E86-90A9-0B17CFD2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521764"/>
            <a:ext cx="11131296" cy="1475232"/>
          </a:xfrm>
        </p:spPr>
        <p:txBody>
          <a:bodyPr>
            <a:noAutofit/>
          </a:bodyPr>
          <a:lstStyle/>
          <a:p>
            <a:pPr algn="ctr"/>
            <a:r>
              <a:rPr lang="en-GB" sz="4800" b="1" dirty="0">
                <a:solidFill>
                  <a:srgbClr val="1C4392"/>
                </a:solidFill>
              </a:rPr>
              <a:t>Generation Challenges: Results of the Accuracy Evaluation Shared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FCCA9-0C1C-4BC7-9953-5B3F3CAF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398115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DA291C"/>
                </a:solidFill>
              </a:rPr>
              <a:t>Craig Thomson &amp; Ehud REITER</a:t>
            </a:r>
          </a:p>
          <a:p>
            <a:pPr algn="ctr"/>
            <a:r>
              <a:rPr lang="en-GB" dirty="0">
                <a:solidFill>
                  <a:srgbClr val="DA291C"/>
                </a:solidFill>
              </a:rPr>
              <a:t>University of Aberdeen, UK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424D31B-AFFF-4141-81CC-A307EE601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24" y="3942234"/>
            <a:ext cx="2455992" cy="98266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19C84E3-16DE-461A-AD82-EA84A9254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08" y="3906772"/>
            <a:ext cx="4282861" cy="1053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F42A0-A252-42EC-9890-E9718B84ADB9}"/>
              </a:ext>
            </a:extLst>
          </p:cNvPr>
          <p:cNvSpPr txBox="1"/>
          <p:nvPr/>
        </p:nvSpPr>
        <p:spPr>
          <a:xfrm>
            <a:off x="3610377" y="5326013"/>
            <a:ext cx="497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https://github.com/ehudreiter/accuracySharedTask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0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Dataset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F312-4987-4516-BF9E-819154F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3650"/>
            <a:ext cx="10058400" cy="3705443"/>
          </a:xfrm>
        </p:spPr>
        <p:txBody>
          <a:bodyPr>
            <a:normAutofit/>
          </a:bodyPr>
          <a:lstStyle/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60 game summaries training.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30 game summaries test.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About 300 tokens per game summary.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Average 20 mistakes per text.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3 systems.</a:t>
            </a:r>
          </a:p>
        </p:txBody>
      </p:sp>
    </p:spTree>
    <p:extLst>
      <p:ext uri="{BB962C8B-B14F-4D97-AF65-F5344CB8AC3E}">
        <p14:creationId xmlns:p14="http://schemas.microsoft.com/office/powerpoint/2010/main" val="110974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Common mistakes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F027B-5DFC-4C1B-AF24-0D3A1275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25520"/>
              </p:ext>
            </p:extLst>
          </p:nvPr>
        </p:nvGraphicFramePr>
        <p:xfrm>
          <a:off x="1097278" y="1963156"/>
          <a:ext cx="10058399" cy="3878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842">
                  <a:extLst>
                    <a:ext uri="{9D8B030D-6E8A-4147-A177-3AD203B41FA5}">
                      <a16:colId xmlns:a16="http://schemas.microsoft.com/office/drawing/2014/main" val="406197235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33685716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727253754"/>
                    </a:ext>
                  </a:extLst>
                </a:gridCol>
                <a:gridCol w="4450077">
                  <a:extLst>
                    <a:ext uri="{9D8B030D-6E8A-4147-A177-3AD203B41FA5}">
                      <a16:colId xmlns:a16="http://schemas.microsoft.com/office/drawing/2014/main" val="1973242153"/>
                    </a:ext>
                  </a:extLst>
                </a:gridCol>
              </a:tblGrid>
              <a:tr h="41428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Mistake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Count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90287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NUM-DIGIT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number in digits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37063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TEAM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162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name of team, e.g. Miami Heat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0249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NUM-WORD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 number spelled as a word or words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78918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DAY-WEEK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128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 day of the week</a:t>
                      </a:r>
                      <a:endParaRPr lang="en-GB" sz="24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40765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PLAYER</a:t>
                      </a:r>
                      <a:endParaRPr lang="en-GB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player name (incorrect context) </a:t>
                      </a:r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4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03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Submissions &amp;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F027B-5DFC-4C1B-AF24-0D3A1275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80095"/>
              </p:ext>
            </p:extLst>
          </p:nvPr>
        </p:nvGraphicFramePr>
        <p:xfrm>
          <a:off x="1097279" y="1963156"/>
          <a:ext cx="10058400" cy="4167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979">
                  <a:extLst>
                    <a:ext uri="{9D8B030D-6E8A-4147-A177-3AD203B41FA5}">
                      <a16:colId xmlns:a16="http://schemas.microsoft.com/office/drawing/2014/main" val="4061972350"/>
                    </a:ext>
                  </a:extLst>
                </a:gridCol>
                <a:gridCol w="1232063">
                  <a:extLst>
                    <a:ext uri="{9D8B030D-6E8A-4147-A177-3AD203B41FA5}">
                      <a16:colId xmlns:a16="http://schemas.microsoft.com/office/drawing/2014/main" val="1890531995"/>
                    </a:ext>
                  </a:extLst>
                </a:gridCol>
                <a:gridCol w="1687133">
                  <a:extLst>
                    <a:ext uri="{9D8B030D-6E8A-4147-A177-3AD203B41FA5}">
                      <a16:colId xmlns:a16="http://schemas.microsoft.com/office/drawing/2014/main" val="65975001"/>
                    </a:ext>
                  </a:extLst>
                </a:gridCol>
                <a:gridCol w="1429554">
                  <a:extLst>
                    <a:ext uri="{9D8B030D-6E8A-4147-A177-3AD203B41FA5}">
                      <a16:colId xmlns:a16="http://schemas.microsoft.com/office/drawing/2014/main" val="3368571673"/>
                    </a:ext>
                  </a:extLst>
                </a:gridCol>
                <a:gridCol w="1671245">
                  <a:extLst>
                    <a:ext uri="{9D8B030D-6E8A-4147-A177-3AD203B41FA5}">
                      <a16:colId xmlns:a16="http://schemas.microsoft.com/office/drawing/2014/main" val="3727253754"/>
                    </a:ext>
                  </a:extLst>
                </a:gridCol>
                <a:gridCol w="1351426">
                  <a:extLst>
                    <a:ext uri="{9D8B030D-6E8A-4147-A177-3AD203B41FA5}">
                      <a16:colId xmlns:a16="http://schemas.microsoft.com/office/drawing/2014/main" val="1973242153"/>
                    </a:ext>
                  </a:extLst>
                </a:gridCol>
              </a:tblGrid>
              <a:tr h="414284"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Team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Mistake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Token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33100"/>
                  </a:ext>
                </a:extLst>
              </a:tr>
              <a:tr h="414284">
                <a:tc vMerge="1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90287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Laval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37063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Charles-UPF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metric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0.691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0.756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0.550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0.769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0249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NIJL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78918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Laval University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metric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0.503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0.334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0.410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0.397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40765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Eurecom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4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42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Laval human protocol per 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F027B-5DFC-4C1B-AF24-0D3A1275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47159"/>
              </p:ext>
            </p:extLst>
          </p:nvPr>
        </p:nvGraphicFramePr>
        <p:xfrm>
          <a:off x="1097279" y="1963157"/>
          <a:ext cx="10058401" cy="4032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053">
                  <a:extLst>
                    <a:ext uri="{9D8B030D-6E8A-4147-A177-3AD203B41FA5}">
                      <a16:colId xmlns:a16="http://schemas.microsoft.com/office/drawing/2014/main" val="4061972350"/>
                    </a:ext>
                  </a:extLst>
                </a:gridCol>
                <a:gridCol w="1922639">
                  <a:extLst>
                    <a:ext uri="{9D8B030D-6E8A-4147-A177-3AD203B41FA5}">
                      <a16:colId xmlns:a16="http://schemas.microsoft.com/office/drawing/2014/main" val="65975001"/>
                    </a:ext>
                  </a:extLst>
                </a:gridCol>
                <a:gridCol w="1629105">
                  <a:extLst>
                    <a:ext uri="{9D8B030D-6E8A-4147-A177-3AD203B41FA5}">
                      <a16:colId xmlns:a16="http://schemas.microsoft.com/office/drawing/2014/main" val="3368571673"/>
                    </a:ext>
                  </a:extLst>
                </a:gridCol>
                <a:gridCol w="1904533">
                  <a:extLst>
                    <a:ext uri="{9D8B030D-6E8A-4147-A177-3AD203B41FA5}">
                      <a16:colId xmlns:a16="http://schemas.microsoft.com/office/drawing/2014/main" val="3727253754"/>
                    </a:ext>
                  </a:extLst>
                </a:gridCol>
                <a:gridCol w="1540071">
                  <a:extLst>
                    <a:ext uri="{9D8B030D-6E8A-4147-A177-3AD203B41FA5}">
                      <a16:colId xmlns:a16="http://schemas.microsoft.com/office/drawing/2014/main" val="1973242153"/>
                    </a:ext>
                  </a:extLst>
                </a:gridCol>
              </a:tblGrid>
              <a:tr h="478738"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Mistake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Token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33100"/>
                  </a:ext>
                </a:extLst>
              </a:tr>
              <a:tr h="478738">
                <a:tc vMerge="1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90287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37063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0.881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0.854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0249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78918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Context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0.750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0.400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0.733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0.367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40765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Not Checkable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47066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7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Laval metric per 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F027B-5DFC-4C1B-AF24-0D3A1275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97013"/>
              </p:ext>
            </p:extLst>
          </p:nvPr>
        </p:nvGraphicFramePr>
        <p:xfrm>
          <a:off x="1097279" y="1963157"/>
          <a:ext cx="10058401" cy="4032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053">
                  <a:extLst>
                    <a:ext uri="{9D8B030D-6E8A-4147-A177-3AD203B41FA5}">
                      <a16:colId xmlns:a16="http://schemas.microsoft.com/office/drawing/2014/main" val="4061972350"/>
                    </a:ext>
                  </a:extLst>
                </a:gridCol>
                <a:gridCol w="1922639">
                  <a:extLst>
                    <a:ext uri="{9D8B030D-6E8A-4147-A177-3AD203B41FA5}">
                      <a16:colId xmlns:a16="http://schemas.microsoft.com/office/drawing/2014/main" val="65975001"/>
                    </a:ext>
                  </a:extLst>
                </a:gridCol>
                <a:gridCol w="1629105">
                  <a:extLst>
                    <a:ext uri="{9D8B030D-6E8A-4147-A177-3AD203B41FA5}">
                      <a16:colId xmlns:a16="http://schemas.microsoft.com/office/drawing/2014/main" val="3368571673"/>
                    </a:ext>
                  </a:extLst>
                </a:gridCol>
                <a:gridCol w="1904533">
                  <a:extLst>
                    <a:ext uri="{9D8B030D-6E8A-4147-A177-3AD203B41FA5}">
                      <a16:colId xmlns:a16="http://schemas.microsoft.com/office/drawing/2014/main" val="3727253754"/>
                    </a:ext>
                  </a:extLst>
                </a:gridCol>
                <a:gridCol w="1540071">
                  <a:extLst>
                    <a:ext uri="{9D8B030D-6E8A-4147-A177-3AD203B41FA5}">
                      <a16:colId xmlns:a16="http://schemas.microsoft.com/office/drawing/2014/main" val="1973242153"/>
                    </a:ext>
                  </a:extLst>
                </a:gridCol>
              </a:tblGrid>
              <a:tr h="478738"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Mistake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Token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33100"/>
                  </a:ext>
                </a:extLst>
              </a:tr>
              <a:tr h="478738">
                <a:tc vMerge="1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90287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37063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0.442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0.351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0.427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0.340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0249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78918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Context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40765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Not Checkable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47066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74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Charles-UPF per 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F027B-5DFC-4C1B-AF24-0D3A1275BA8C}"/>
              </a:ext>
            </a:extLst>
          </p:cNvPr>
          <p:cNvGraphicFramePr>
            <a:graphicFrameLocks noGrp="1"/>
          </p:cNvGraphicFramePr>
          <p:nvPr/>
        </p:nvGraphicFramePr>
        <p:xfrm>
          <a:off x="1097279" y="1963157"/>
          <a:ext cx="10058401" cy="4032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053">
                  <a:extLst>
                    <a:ext uri="{9D8B030D-6E8A-4147-A177-3AD203B41FA5}">
                      <a16:colId xmlns:a16="http://schemas.microsoft.com/office/drawing/2014/main" val="4061972350"/>
                    </a:ext>
                  </a:extLst>
                </a:gridCol>
                <a:gridCol w="1922639">
                  <a:extLst>
                    <a:ext uri="{9D8B030D-6E8A-4147-A177-3AD203B41FA5}">
                      <a16:colId xmlns:a16="http://schemas.microsoft.com/office/drawing/2014/main" val="65975001"/>
                    </a:ext>
                  </a:extLst>
                </a:gridCol>
                <a:gridCol w="1629105">
                  <a:extLst>
                    <a:ext uri="{9D8B030D-6E8A-4147-A177-3AD203B41FA5}">
                      <a16:colId xmlns:a16="http://schemas.microsoft.com/office/drawing/2014/main" val="3368571673"/>
                    </a:ext>
                  </a:extLst>
                </a:gridCol>
                <a:gridCol w="1904533">
                  <a:extLst>
                    <a:ext uri="{9D8B030D-6E8A-4147-A177-3AD203B41FA5}">
                      <a16:colId xmlns:a16="http://schemas.microsoft.com/office/drawing/2014/main" val="3727253754"/>
                    </a:ext>
                  </a:extLst>
                </a:gridCol>
                <a:gridCol w="1540071">
                  <a:extLst>
                    <a:ext uri="{9D8B030D-6E8A-4147-A177-3AD203B41FA5}">
                      <a16:colId xmlns:a16="http://schemas.microsoft.com/office/drawing/2014/main" val="1973242153"/>
                    </a:ext>
                  </a:extLst>
                </a:gridCol>
              </a:tblGrid>
              <a:tr h="478738"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Mistake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Token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33100"/>
                  </a:ext>
                </a:extLst>
              </a:tr>
              <a:tr h="478738">
                <a:tc vMerge="1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90287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37063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0.777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0.750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0.759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0.752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0249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78918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Context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40765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Not Checkable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/>
                        <a:t>0.00</a:t>
                      </a:r>
                      <a:r>
                        <a:rPr lang="en-GB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47066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712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NIJL per 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F027B-5DFC-4C1B-AF24-0D3A1275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97922"/>
              </p:ext>
            </p:extLst>
          </p:nvPr>
        </p:nvGraphicFramePr>
        <p:xfrm>
          <a:off x="1097279" y="1963157"/>
          <a:ext cx="10058401" cy="4032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053">
                  <a:extLst>
                    <a:ext uri="{9D8B030D-6E8A-4147-A177-3AD203B41FA5}">
                      <a16:colId xmlns:a16="http://schemas.microsoft.com/office/drawing/2014/main" val="4061972350"/>
                    </a:ext>
                  </a:extLst>
                </a:gridCol>
                <a:gridCol w="1922639">
                  <a:extLst>
                    <a:ext uri="{9D8B030D-6E8A-4147-A177-3AD203B41FA5}">
                      <a16:colId xmlns:a16="http://schemas.microsoft.com/office/drawing/2014/main" val="65975001"/>
                    </a:ext>
                  </a:extLst>
                </a:gridCol>
                <a:gridCol w="1629105">
                  <a:extLst>
                    <a:ext uri="{9D8B030D-6E8A-4147-A177-3AD203B41FA5}">
                      <a16:colId xmlns:a16="http://schemas.microsoft.com/office/drawing/2014/main" val="3368571673"/>
                    </a:ext>
                  </a:extLst>
                </a:gridCol>
                <a:gridCol w="1904533">
                  <a:extLst>
                    <a:ext uri="{9D8B030D-6E8A-4147-A177-3AD203B41FA5}">
                      <a16:colId xmlns:a16="http://schemas.microsoft.com/office/drawing/2014/main" val="3727253754"/>
                    </a:ext>
                  </a:extLst>
                </a:gridCol>
                <a:gridCol w="1540071">
                  <a:extLst>
                    <a:ext uri="{9D8B030D-6E8A-4147-A177-3AD203B41FA5}">
                      <a16:colId xmlns:a16="http://schemas.microsoft.com/office/drawing/2014/main" val="1973242153"/>
                    </a:ext>
                  </a:extLst>
                </a:gridCol>
              </a:tblGrid>
              <a:tr h="478738"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Mistake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Token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33100"/>
                  </a:ext>
                </a:extLst>
              </a:tr>
              <a:tr h="478738">
                <a:tc vMerge="1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90287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37063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0.696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0.419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0.672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0.419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0249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78918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Context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40765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Not Checkable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/>
                        <a:t>0.00</a:t>
                      </a:r>
                      <a:r>
                        <a:rPr lang="en-GB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47066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89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Eurecom per 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F027B-5DFC-4C1B-AF24-0D3A1275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6447"/>
              </p:ext>
            </p:extLst>
          </p:nvPr>
        </p:nvGraphicFramePr>
        <p:xfrm>
          <a:off x="1097279" y="1963157"/>
          <a:ext cx="10058401" cy="4032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2053">
                  <a:extLst>
                    <a:ext uri="{9D8B030D-6E8A-4147-A177-3AD203B41FA5}">
                      <a16:colId xmlns:a16="http://schemas.microsoft.com/office/drawing/2014/main" val="4061972350"/>
                    </a:ext>
                  </a:extLst>
                </a:gridCol>
                <a:gridCol w="1922639">
                  <a:extLst>
                    <a:ext uri="{9D8B030D-6E8A-4147-A177-3AD203B41FA5}">
                      <a16:colId xmlns:a16="http://schemas.microsoft.com/office/drawing/2014/main" val="65975001"/>
                    </a:ext>
                  </a:extLst>
                </a:gridCol>
                <a:gridCol w="1629105">
                  <a:extLst>
                    <a:ext uri="{9D8B030D-6E8A-4147-A177-3AD203B41FA5}">
                      <a16:colId xmlns:a16="http://schemas.microsoft.com/office/drawing/2014/main" val="3368571673"/>
                    </a:ext>
                  </a:extLst>
                </a:gridCol>
                <a:gridCol w="1904533">
                  <a:extLst>
                    <a:ext uri="{9D8B030D-6E8A-4147-A177-3AD203B41FA5}">
                      <a16:colId xmlns:a16="http://schemas.microsoft.com/office/drawing/2014/main" val="3727253754"/>
                    </a:ext>
                  </a:extLst>
                </a:gridCol>
                <a:gridCol w="1540071">
                  <a:extLst>
                    <a:ext uri="{9D8B030D-6E8A-4147-A177-3AD203B41FA5}">
                      <a16:colId xmlns:a16="http://schemas.microsoft.com/office/drawing/2014/main" val="1973242153"/>
                    </a:ext>
                  </a:extLst>
                </a:gridCol>
              </a:tblGrid>
              <a:tr h="478738">
                <a:tc rowSpan="2"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Mistake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Token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33100"/>
                  </a:ext>
                </a:extLst>
              </a:tr>
              <a:tr h="478738">
                <a:tc vMerge="1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recall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precision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90287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37063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0.205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0.329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0.198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/>
                        <a:t>0.203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0249"/>
                  </a:ext>
                </a:extLst>
              </a:tr>
              <a:tr h="515981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78918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Context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40765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Not Checkable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/>
                        <a:t>0.00</a:t>
                      </a:r>
                      <a:r>
                        <a:rPr lang="en-GB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47066"/>
                  </a:ext>
                </a:extLst>
              </a:tr>
              <a:tr h="508913"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7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36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What is missed?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F312-4987-4516-BF9E-819154F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3650"/>
            <a:ext cx="10058400" cy="3705443"/>
          </a:xfrm>
        </p:spPr>
        <p:txBody>
          <a:bodyPr>
            <a:normAutofit/>
          </a:bodyPr>
          <a:lstStyle/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It is important to understand what the submitted techniques miss.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84 of 622 mistakes were missed by all submissions.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Some of the more complex mistakes are hard.</a:t>
            </a:r>
          </a:p>
          <a:p>
            <a:pPr marL="475488" lvl="2" indent="0">
              <a:buClr>
                <a:srgbClr val="DA291C"/>
              </a:buClr>
              <a:buNone/>
            </a:pPr>
            <a:r>
              <a:rPr lang="en-GB" sz="2800" b="0" i="0" dirty="0">
                <a:effectLst/>
                <a:latin typeface="Arial" panose="020B0604020202020204" pitchFamily="34" charset="0"/>
              </a:rPr>
              <a:t>“The </a:t>
            </a:r>
            <a:r>
              <a:rPr lang="en-GB" sz="2800" b="1" i="0" u="sng" dirty="0">
                <a:solidFill>
                  <a:srgbClr val="DA291C"/>
                </a:solidFill>
                <a:effectLst/>
                <a:latin typeface="Arial" panose="020B0604020202020204" pitchFamily="34" charset="0"/>
              </a:rPr>
              <a:t>only other</a:t>
            </a:r>
            <a:r>
              <a:rPr lang="en-GB" sz="2800" b="0" i="0" dirty="0">
                <a:effectLst/>
                <a:latin typeface="Arial" panose="020B0604020202020204" pitchFamily="34" charset="0"/>
              </a:rPr>
              <a:t> Net to reach double figures in points was Ben McLemore.”</a:t>
            </a:r>
            <a:br>
              <a:rPr lang="en-GB" sz="26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58124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F312-4987-4516-BF9E-819154F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3650"/>
            <a:ext cx="10058400" cy="3705443"/>
          </a:xfrm>
        </p:spPr>
        <p:txBody>
          <a:bodyPr>
            <a:normAutofit fontScale="92500" lnSpcReduction="10000"/>
          </a:bodyPr>
          <a:lstStyle/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This is a wide open area.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All submissions explored interesting ideas.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Hopefully the dataset will be used to evaluate future metrics, and those can be used to evaluate systems.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Ideally we would collect a new test set, on different systems (especially as they get better at simple facts).</a:t>
            </a:r>
            <a:br>
              <a:rPr lang="en-GB" sz="26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75082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This shared task was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F312-4987-4516-BF9E-819154F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3650"/>
            <a:ext cx="10058400" cy="3705443"/>
          </a:xfrm>
        </p:spPr>
        <p:txBody>
          <a:bodyPr>
            <a:normAutofit/>
          </a:bodyPr>
          <a:lstStyle/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Shared tasks often compare systems using metrics.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We look at factual mistakes in NLG output.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Submissions are metrics or human eval protocols.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Compared against a gold standard list of factual mistakes.</a:t>
            </a:r>
          </a:p>
        </p:txBody>
      </p:sp>
    </p:spTree>
    <p:extLst>
      <p:ext uri="{BB962C8B-B14F-4D97-AF65-F5344CB8AC3E}">
        <p14:creationId xmlns:p14="http://schemas.microsoft.com/office/powerpoint/2010/main" val="417857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F312-4987-4516-BF9E-819154F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3650"/>
            <a:ext cx="10058400" cy="3705443"/>
          </a:xfrm>
        </p:spPr>
        <p:txBody>
          <a:bodyPr>
            <a:normAutofit fontScale="85000" lnSpcReduction="10000"/>
          </a:bodyPr>
          <a:lstStyle/>
          <a:p>
            <a:pPr marL="0" indent="0">
              <a:buClr>
                <a:srgbClr val="DA291C"/>
              </a:buClr>
              <a:buNone/>
            </a:pPr>
            <a:r>
              <a:rPr lang="en-GB" dirty="0"/>
              <a:t>Refs (this challenge):</a:t>
            </a:r>
          </a:p>
          <a:p>
            <a:pPr marL="0" indent="0">
              <a:buClr>
                <a:srgbClr val="DA291C"/>
              </a:buClr>
              <a:buNone/>
            </a:pPr>
            <a:r>
              <a:rPr lang="en-GB" dirty="0">
                <a:hlinkClick r:id="rId3"/>
              </a:rPr>
              <a:t>Thomson &amp; Reiter 2020: </a:t>
            </a:r>
            <a:r>
              <a:rPr lang="en-GB" b="0" i="0" u="none" strike="noStrike" dirty="0">
                <a:solidFill>
                  <a:srgbClr val="446E9B"/>
                </a:solidFill>
                <a:effectLst/>
                <a:latin typeface="-apple-system"/>
                <a:hlinkClick r:id="rId4"/>
              </a:rPr>
              <a:t>A Gold Standard Methodology for Evaluating Accuracy in Data-To-Text Systems</a:t>
            </a:r>
            <a:endParaRPr lang="en-GB" dirty="0"/>
          </a:p>
          <a:p>
            <a:pPr marL="0" indent="0">
              <a:buClr>
                <a:srgbClr val="DA291C"/>
              </a:buClr>
              <a:buNone/>
            </a:pPr>
            <a:r>
              <a:rPr lang="en-GB" dirty="0">
                <a:hlinkClick r:id="rId5"/>
              </a:rPr>
              <a:t>Thomson &amp; Reiter 2021: Generation Challenges: Results of the Accuracy Evaluation Shared Task</a:t>
            </a:r>
            <a:endParaRPr lang="en-GB" dirty="0"/>
          </a:p>
          <a:p>
            <a:pPr marL="0" indent="0">
              <a:buClr>
                <a:srgbClr val="DA291C"/>
              </a:buClr>
              <a:buNone/>
            </a:pPr>
            <a:r>
              <a:rPr lang="en-GB" dirty="0">
                <a:hlinkClick r:id="rId6"/>
              </a:rPr>
              <a:t>https://github.com/ehudreiter/accuracySharedTask</a:t>
            </a:r>
            <a:endParaRPr lang="en-GB" dirty="0"/>
          </a:p>
          <a:p>
            <a:pPr marL="0" indent="0">
              <a:buClr>
                <a:srgbClr val="DA291C"/>
              </a:buClr>
              <a:buNone/>
            </a:pPr>
            <a:r>
              <a:rPr lang="en-GB" dirty="0"/>
              <a:t>Refs (other):</a:t>
            </a:r>
            <a:endParaRPr lang="en-GB" dirty="0">
              <a:hlinkClick r:id="rId3"/>
            </a:endParaRPr>
          </a:p>
          <a:p>
            <a:pPr marL="0" indent="0">
              <a:buClr>
                <a:srgbClr val="DA291C"/>
              </a:buClr>
              <a:buNone/>
            </a:pPr>
            <a:r>
              <a:rPr lang="en-GB" dirty="0">
                <a:hlinkClick r:id="rId3"/>
              </a:rPr>
              <a:t>Wiseman et al. 2017: Challenges in Data-to-Document Generation</a:t>
            </a:r>
            <a:endParaRPr lang="en-GB" dirty="0"/>
          </a:p>
          <a:p>
            <a:pPr marL="0" indent="0">
              <a:buClr>
                <a:srgbClr val="DA291C"/>
              </a:buClr>
              <a:buNone/>
            </a:pPr>
            <a:r>
              <a:rPr lang="en-GB" dirty="0">
                <a:hlinkClick r:id="rId7"/>
              </a:rPr>
              <a:t>Puduppully et al. 2019:  Data-to-Text Generation with Content Selection and Planning</a:t>
            </a:r>
            <a:endParaRPr lang="en-GB" dirty="0"/>
          </a:p>
          <a:p>
            <a:pPr marL="0" indent="0">
              <a:buClr>
                <a:srgbClr val="DA291C"/>
              </a:buClr>
              <a:buNone/>
            </a:pPr>
            <a:r>
              <a:rPr lang="en-GB" dirty="0">
                <a:hlinkClick r:id="rId8"/>
              </a:rPr>
              <a:t>Rebuffel et al. 2020:  A Hierarchical Model for Data-to-Text Generation</a:t>
            </a:r>
            <a:endParaRPr lang="en-GB" dirty="0"/>
          </a:p>
          <a:p>
            <a:pPr marL="0" indent="0">
              <a:buClr>
                <a:srgbClr val="DA291C"/>
              </a:buClr>
              <a:buNone/>
            </a:pPr>
            <a:r>
              <a:rPr lang="en-GB" dirty="0">
                <a:hlinkClick r:id="rId9"/>
              </a:rPr>
              <a:t>Thomson et al. 2020:  SportSett:Basketball - A robust and maintainable dataset for Natural Language Generation</a:t>
            </a:r>
            <a:endParaRPr lang="en-GB" dirty="0"/>
          </a:p>
          <a:p>
            <a:pPr marL="0" indent="0">
              <a:buClr>
                <a:srgbClr val="DA291C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4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Factual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F312-4987-4516-BF9E-819154F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3650"/>
            <a:ext cx="10058400" cy="3705443"/>
          </a:xfrm>
        </p:spPr>
        <p:txBody>
          <a:bodyPr>
            <a:normAutofit/>
          </a:bodyPr>
          <a:lstStyle/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Classic fact checking.  Are statement factually true?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Span of tokens with a mistake category.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Check based on </a:t>
            </a:r>
            <a:r>
              <a:rPr lang="en-GB" sz="3600" dirty="0">
                <a:hlinkClick r:id="rId3"/>
              </a:rPr>
              <a:t>available data</a:t>
            </a:r>
            <a:r>
              <a:rPr lang="en-GB" sz="3600" dirty="0"/>
              <a:t>, not just system input.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Not spelling, grammar, style, or content selection/ordering.  Are the facts true!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5054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Partial basketball game summary </a:t>
            </a:r>
            <a:r>
              <a:rPr lang="en-GB" b="1">
                <a:solidFill>
                  <a:srgbClr val="1C4392"/>
                </a:solidFill>
              </a:rPr>
              <a:t>(RotoWire)</a:t>
            </a:r>
            <a:endParaRPr lang="en-GB" b="1" dirty="0">
              <a:solidFill>
                <a:srgbClr val="1C439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F312-4987-4516-BF9E-819154F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3650"/>
            <a:ext cx="10058400" cy="3705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</a:rPr>
              <a:t>The Memphis Grizzlies (5-2) defeated the Phoenix Suns (3-2) Monday 102-91 at the Talking Stick Resort Arena in Phoenix. The Grizzlies had a strong first half where they out-scored the Suns 59-42. Marc Gasol scored 18 points, leading the Grizzlies. Isaiah Thomas added 15 points, he is averaging 19 points on the season so far.</a:t>
            </a:r>
          </a:p>
        </p:txBody>
      </p:sp>
    </p:spTree>
    <p:extLst>
      <p:ext uri="{BB962C8B-B14F-4D97-AF65-F5344CB8AC3E}">
        <p14:creationId xmlns:p14="http://schemas.microsoft.com/office/powerpoint/2010/main" val="314376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Team &amp; Player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7DDBEF-AFEA-40E8-9ED2-3F883F431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68560"/>
              </p:ext>
            </p:extLst>
          </p:nvPr>
        </p:nvGraphicFramePr>
        <p:xfrm>
          <a:off x="1066801" y="2205457"/>
          <a:ext cx="10058398" cy="14504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45409303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388910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9081389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5855415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6965218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623687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43081817"/>
                    </a:ext>
                  </a:extLst>
                </a:gridCol>
              </a:tblGrid>
              <a:tr h="483475">
                <a:tc>
                  <a:txBody>
                    <a:bodyPr/>
                    <a:lstStyle/>
                    <a:p>
                      <a:r>
                        <a:rPr lang="en-GB" dirty="0"/>
                        <a:t>TEAM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H1-PTS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H2-PTS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PTS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FG%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3372"/>
                  </a:ext>
                </a:extLst>
              </a:tr>
              <a:tr h="483475">
                <a:tc>
                  <a:txBody>
                    <a:bodyPr/>
                    <a:lstStyle/>
                    <a:p>
                      <a:r>
                        <a:rPr lang="en-GB" dirty="0"/>
                        <a:t>Grizzlies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.486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13091"/>
                  </a:ext>
                </a:extLst>
              </a:tr>
              <a:tr h="483475">
                <a:tc>
                  <a:txBody>
                    <a:bodyPr/>
                    <a:lstStyle/>
                    <a:p>
                      <a:r>
                        <a:rPr lang="en-GB" dirty="0"/>
                        <a:t>Suns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.559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673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AFE65B-C9AB-4D1A-982A-67F8BDAE2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51918"/>
              </p:ext>
            </p:extLst>
          </p:nvPr>
        </p:nvGraphicFramePr>
        <p:xfrm>
          <a:off x="1066801" y="4108076"/>
          <a:ext cx="10058398" cy="1607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454093037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63889109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9081389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58554150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6965218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446236872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043081817"/>
                    </a:ext>
                  </a:extLst>
                </a:gridCol>
              </a:tblGrid>
              <a:tr h="483475">
                <a:tc>
                  <a:txBody>
                    <a:bodyPr/>
                    <a:lstStyle/>
                    <a:p>
                      <a:r>
                        <a:rPr lang="en-GB" dirty="0"/>
                        <a:t>Player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TEAM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PTS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REB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AST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BLK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STL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53372"/>
                  </a:ext>
                </a:extLst>
              </a:tr>
              <a:tr h="483475">
                <a:tc>
                  <a:txBody>
                    <a:bodyPr/>
                    <a:lstStyle/>
                    <a:p>
                      <a:r>
                        <a:rPr lang="en-GB" dirty="0"/>
                        <a:t>Marc Gasol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Grizzlies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13091"/>
                  </a:ext>
                </a:extLst>
              </a:tr>
              <a:tr h="483475">
                <a:tc>
                  <a:txBody>
                    <a:bodyPr/>
                    <a:lstStyle/>
                    <a:p>
                      <a:r>
                        <a:rPr lang="en-GB" dirty="0"/>
                        <a:t>Isaiah Thomas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6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39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Partial summary with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F312-4987-4516-BF9E-819154F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3650"/>
            <a:ext cx="10058400" cy="3705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The Memphis Grizzlies (5-</a:t>
            </a:r>
            <a:r>
              <a:rPr lang="en-GB" sz="3600" b="1" u="sng" dirty="0">
                <a:solidFill>
                  <a:srgbClr val="DA291C"/>
                </a:solidFill>
              </a:rPr>
              <a:t>2</a:t>
            </a:r>
            <a:r>
              <a:rPr lang="en-GB" sz="3600" dirty="0"/>
              <a:t>) defeated the Phoenix Suns (3-2) </a:t>
            </a:r>
            <a:r>
              <a:rPr lang="en-GB" sz="3600" b="1" u="sng" dirty="0">
                <a:solidFill>
                  <a:srgbClr val="DA291C"/>
                </a:solidFill>
              </a:rPr>
              <a:t>Monday</a:t>
            </a:r>
            <a:r>
              <a:rPr lang="en-GB" sz="3600" dirty="0"/>
              <a:t> 102-91 at the </a:t>
            </a:r>
            <a:r>
              <a:rPr lang="en-GB" sz="3600" b="1" u="sng" dirty="0">
                <a:solidFill>
                  <a:srgbClr val="DA291C"/>
                </a:solidFill>
              </a:rPr>
              <a:t>Talking Stick Resort Arena</a:t>
            </a:r>
            <a:r>
              <a:rPr lang="en-GB" sz="3600" dirty="0">
                <a:solidFill>
                  <a:srgbClr val="DA291C"/>
                </a:solidFill>
              </a:rPr>
              <a:t> </a:t>
            </a:r>
            <a:r>
              <a:rPr lang="en-GB" sz="3600" dirty="0"/>
              <a:t>in Phoenix. The Grizzlies had a </a:t>
            </a:r>
            <a:r>
              <a:rPr lang="en-GB" sz="3600" b="1" u="sng" dirty="0">
                <a:solidFill>
                  <a:srgbClr val="DA291C"/>
                </a:solidFill>
              </a:rPr>
              <a:t>strong</a:t>
            </a:r>
            <a:r>
              <a:rPr lang="en-GB" sz="3600" dirty="0"/>
              <a:t> first half where they </a:t>
            </a:r>
            <a:r>
              <a:rPr lang="en-GB" sz="3600" b="1" u="sng" dirty="0">
                <a:solidFill>
                  <a:srgbClr val="DA291C"/>
                </a:solidFill>
              </a:rPr>
              <a:t>out-scored</a:t>
            </a:r>
            <a:r>
              <a:rPr lang="en-GB" sz="3600" dirty="0"/>
              <a:t> the Suns </a:t>
            </a:r>
            <a:r>
              <a:rPr lang="en-GB" sz="3600" b="1" u="sng" dirty="0">
                <a:solidFill>
                  <a:srgbClr val="DA291C"/>
                </a:solidFill>
              </a:rPr>
              <a:t>59</a:t>
            </a:r>
            <a:r>
              <a:rPr lang="en-GB" sz="3600" dirty="0"/>
              <a:t>-</a:t>
            </a:r>
            <a:r>
              <a:rPr lang="en-GB" sz="3600" b="1" u="sng" dirty="0">
                <a:solidFill>
                  <a:srgbClr val="DA291C"/>
                </a:solidFill>
              </a:rPr>
              <a:t>42</a:t>
            </a:r>
            <a:r>
              <a:rPr lang="en-GB" sz="3600" dirty="0"/>
              <a:t>. Marc Gasol scored 18 points, </a:t>
            </a:r>
            <a:r>
              <a:rPr lang="en-GB" sz="3600" b="1" u="sng" dirty="0">
                <a:solidFill>
                  <a:srgbClr val="DA291C"/>
                </a:solidFill>
              </a:rPr>
              <a:t>leading</a:t>
            </a:r>
            <a:r>
              <a:rPr lang="en-GB" sz="3600" dirty="0"/>
              <a:t> the Grizzlies. </a:t>
            </a:r>
            <a:r>
              <a:rPr lang="en-GB" sz="3600" b="1" u="sng" dirty="0">
                <a:solidFill>
                  <a:srgbClr val="DA291C"/>
                </a:solidFill>
              </a:rPr>
              <a:t>Isaiah Thomas</a:t>
            </a:r>
            <a:r>
              <a:rPr lang="en-GB" sz="3600" dirty="0"/>
              <a:t> added 15 points, he is averaging </a:t>
            </a:r>
            <a:r>
              <a:rPr lang="en-GB" sz="3600" b="1" u="sng" dirty="0">
                <a:solidFill>
                  <a:srgbClr val="DA291C"/>
                </a:solidFill>
              </a:rPr>
              <a:t>19</a:t>
            </a:r>
            <a:r>
              <a:rPr lang="en-GB" sz="3600" dirty="0"/>
              <a:t> points on the season so far.</a:t>
            </a:r>
          </a:p>
        </p:txBody>
      </p:sp>
    </p:spTree>
    <p:extLst>
      <p:ext uri="{BB962C8B-B14F-4D97-AF65-F5344CB8AC3E}">
        <p14:creationId xmlns:p14="http://schemas.microsoft.com/office/powerpoint/2010/main" val="42247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Mistake categories (Thomson &amp; Reiter 2020)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F027B-5DFC-4C1B-AF24-0D3A1275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51204"/>
              </p:ext>
            </p:extLst>
          </p:nvPr>
        </p:nvGraphicFramePr>
        <p:xfrm>
          <a:off x="1097279" y="1963156"/>
          <a:ext cx="10058399" cy="3916149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631759">
                  <a:extLst>
                    <a:ext uri="{9D8B030D-6E8A-4147-A177-3AD203B41FA5}">
                      <a16:colId xmlns:a16="http://schemas.microsoft.com/office/drawing/2014/main" val="4061972350"/>
                    </a:ext>
                  </a:extLst>
                </a:gridCol>
                <a:gridCol w="7426640">
                  <a:extLst>
                    <a:ext uri="{9D8B030D-6E8A-4147-A177-3AD203B41FA5}">
                      <a16:colId xmlns:a16="http://schemas.microsoft.com/office/drawing/2014/main" val="65975001"/>
                    </a:ext>
                  </a:extLst>
                </a:gridCol>
              </a:tblGrid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Player, Team, day </a:t>
                      </a:r>
                      <a:r>
                        <a:rPr lang="en-GB" sz="3200" b="0"/>
                        <a:t>of week, </a:t>
                      </a:r>
                      <a:r>
                        <a:rPr lang="en-GB" sz="3200" b="0" dirty="0"/>
                        <a:t>etc.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279260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Number, in any form.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737063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Word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Word or phrase that is not </a:t>
                      </a:r>
                      <a:r>
                        <a:rPr lang="en-GB" sz="3200" b="1" dirty="0"/>
                        <a:t>Name</a:t>
                      </a:r>
                      <a:r>
                        <a:rPr lang="en-GB" sz="3200" dirty="0"/>
                        <a:t>/</a:t>
                      </a:r>
                      <a:r>
                        <a:rPr lang="en-GB" sz="3200" b="1" dirty="0"/>
                        <a:t>Number</a:t>
                      </a:r>
                      <a:r>
                        <a:rPr lang="en-GB" sz="3200" dirty="0"/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90249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Context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Something that is contextually wrong.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478918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Not Checkable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Impossible/time-consuming to check.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840765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/>
                        <a:t>Other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Any other error.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53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47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Gold Standard Mistake List (GSML)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F027B-5DFC-4C1B-AF24-0D3A1275B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32495"/>
              </p:ext>
            </p:extLst>
          </p:nvPr>
        </p:nvGraphicFramePr>
        <p:xfrm>
          <a:off x="1097279" y="1963156"/>
          <a:ext cx="10058400" cy="385231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28501">
                  <a:extLst>
                    <a:ext uri="{9D8B030D-6E8A-4147-A177-3AD203B41FA5}">
                      <a16:colId xmlns:a16="http://schemas.microsoft.com/office/drawing/2014/main" val="4061972350"/>
                    </a:ext>
                  </a:extLst>
                </a:gridCol>
                <a:gridCol w="1546197">
                  <a:extLst>
                    <a:ext uri="{9D8B030D-6E8A-4147-A177-3AD203B41FA5}">
                      <a16:colId xmlns:a16="http://schemas.microsoft.com/office/drawing/2014/main" val="65975001"/>
                    </a:ext>
                  </a:extLst>
                </a:gridCol>
                <a:gridCol w="1828068">
                  <a:extLst>
                    <a:ext uri="{9D8B030D-6E8A-4147-A177-3AD203B41FA5}">
                      <a16:colId xmlns:a16="http://schemas.microsoft.com/office/drawing/2014/main" val="3368571673"/>
                    </a:ext>
                  </a:extLst>
                </a:gridCol>
                <a:gridCol w="2112135">
                  <a:extLst>
                    <a:ext uri="{9D8B030D-6E8A-4147-A177-3AD203B41FA5}">
                      <a16:colId xmlns:a16="http://schemas.microsoft.com/office/drawing/2014/main" val="3727253754"/>
                    </a:ext>
                  </a:extLst>
                </a:gridCol>
                <a:gridCol w="2243499">
                  <a:extLst>
                    <a:ext uri="{9D8B030D-6E8A-4147-A177-3AD203B41FA5}">
                      <a16:colId xmlns:a16="http://schemas.microsoft.com/office/drawing/2014/main" val="1973242153"/>
                    </a:ext>
                  </a:extLst>
                </a:gridCol>
              </a:tblGrid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TEXT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START-ID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END-ID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CATEGORY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CORRECTION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90287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/>
                        <a:t>NUMBER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37063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Talking Stick Resort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/>
                        <a:t>US Airways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0249"/>
                  </a:ext>
                </a:extLst>
              </a:tr>
              <a:tr h="654185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strong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35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35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WORD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poor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78918"/>
                  </a:ext>
                </a:extLst>
              </a:tr>
              <a:tr h="645224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NOT CHECKABLE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4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21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1487-660B-406A-9244-D34F04C5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04611"/>
            <a:ext cx="10058400" cy="78878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1C4392"/>
                </a:solidFill>
              </a:rPr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F312-4987-4516-BF9E-819154F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3650"/>
            <a:ext cx="10058400" cy="3705443"/>
          </a:xfrm>
        </p:spPr>
        <p:txBody>
          <a:bodyPr>
            <a:normAutofit/>
          </a:bodyPr>
          <a:lstStyle/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Given the GSML training set, find the error spans in a withheld test set.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We report recall and precision at both the mistake and token level.</a:t>
            </a:r>
          </a:p>
          <a:p>
            <a:pPr marL="269875" indent="-269875">
              <a:buClr>
                <a:srgbClr val="DA291C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Participants were free to use any resources.</a:t>
            </a:r>
          </a:p>
        </p:txBody>
      </p:sp>
    </p:spTree>
    <p:extLst>
      <p:ext uri="{BB962C8B-B14F-4D97-AF65-F5344CB8AC3E}">
        <p14:creationId xmlns:p14="http://schemas.microsoft.com/office/powerpoint/2010/main" val="36346819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DDDFC465C2E74F8EAF0FA04A21E9B9" ma:contentTypeVersion="13" ma:contentTypeDescription="Create a new document." ma:contentTypeScope="" ma:versionID="97e6d54dd8af7fbca18cfa9b787f4fb9">
  <xsd:schema xmlns:xsd="http://www.w3.org/2001/XMLSchema" xmlns:xs="http://www.w3.org/2001/XMLSchema" xmlns:p="http://schemas.microsoft.com/office/2006/metadata/properties" xmlns:ns3="399c20a7-948b-4d71-b55b-7f3ecbd23ef9" xmlns:ns4="d378f408-e1d4-4649-a72d-2a631f4efc9f" targetNamespace="http://schemas.microsoft.com/office/2006/metadata/properties" ma:root="true" ma:fieldsID="5aea0175d3cc75251482ac4c0f0598c4" ns3:_="" ns4:_="">
    <xsd:import namespace="399c20a7-948b-4d71-b55b-7f3ecbd23ef9"/>
    <xsd:import namespace="d378f408-e1d4-4649-a72d-2a631f4efc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c20a7-948b-4d71-b55b-7f3ecbd23e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8f408-e1d4-4649-a72d-2a631f4efc9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3A66D4-03F4-44BE-9F14-6A811878B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F9C39-9EFF-435D-BF1E-9F71B292E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9c20a7-948b-4d71-b55b-7f3ecbd23ef9"/>
    <ds:schemaRef ds:uri="d378f408-e1d4-4649-a72d-2a631f4efc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5B33D6-F817-4752-B81D-EE8D0BCAA461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d378f408-e1d4-4649-a72d-2a631f4efc9f"/>
    <ds:schemaRef ds:uri="http://schemas.microsoft.com/office/infopath/2007/PartnerControls"/>
    <ds:schemaRef ds:uri="http://schemas.microsoft.com/office/2006/documentManagement/types"/>
    <ds:schemaRef ds:uri="399c20a7-948b-4d71-b55b-7f3ecbd23e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1397</TotalTime>
  <Words>1005</Words>
  <Application>Microsoft Office PowerPoint</Application>
  <PresentationFormat>Widescreen</PresentationFormat>
  <Paragraphs>401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Retrospect</vt:lpstr>
      <vt:lpstr>Generation Challenges: Results of the Accuracy Evaluation Shared Task</vt:lpstr>
      <vt:lpstr>This shared task was different</vt:lpstr>
      <vt:lpstr>Factual mistakes</vt:lpstr>
      <vt:lpstr>Partial basketball game summary (RotoWire)</vt:lpstr>
      <vt:lpstr>Team &amp; Player Data</vt:lpstr>
      <vt:lpstr>Partial summary with errors</vt:lpstr>
      <vt:lpstr>Mistake categories (Thomson &amp; Reiter 2020)</vt:lpstr>
      <vt:lpstr>Gold Standard Mistake List (GSML)</vt:lpstr>
      <vt:lpstr>The Task</vt:lpstr>
      <vt:lpstr>Dataset size</vt:lpstr>
      <vt:lpstr>Common mistakes</vt:lpstr>
      <vt:lpstr>Submissions &amp; Results</vt:lpstr>
      <vt:lpstr>Laval human protocol per type</vt:lpstr>
      <vt:lpstr>Laval metric per type</vt:lpstr>
      <vt:lpstr>Charles-UPF per type</vt:lpstr>
      <vt:lpstr>NIJL per type</vt:lpstr>
      <vt:lpstr>Eurecom per type</vt:lpstr>
      <vt:lpstr>What is missed?</vt:lpstr>
      <vt:lpstr>What next?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Gold Standard Methodology for Evaluating Accuracy in Data-To-Text Systems</dc:title>
  <dc:creator>Craig Thomson</dc:creator>
  <cp:lastModifiedBy>THOMSON, CRAIG (PGR)</cp:lastModifiedBy>
  <cp:revision>78</cp:revision>
  <dcterms:created xsi:type="dcterms:W3CDTF">2020-11-29T12:26:51Z</dcterms:created>
  <dcterms:modified xsi:type="dcterms:W3CDTF">2021-09-22T10:14:04Z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0x01010099DDDFC465C2E74F8EAF0FA04A21E9B9</vt:lpwstr>
  </property>
</Properties>
</file>