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3" r:id="rId6"/>
    <p:sldId id="265" r:id="rId7"/>
    <p:sldId id="266" r:id="rId8"/>
    <p:sldId id="267" r:id="rId9"/>
    <p:sldId id="268" r:id="rId10"/>
    <p:sldId id="261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11000">
              <a:schemeClr val="accent2">
                <a:lumMod val="20000"/>
                <a:lumOff val="80000"/>
              </a:schemeClr>
            </a:gs>
            <a:gs pos="8000">
              <a:schemeClr val="accent2"/>
            </a:gs>
            <a:gs pos="2000">
              <a:srgbClr val="0070C0"/>
            </a:gs>
            <a:gs pos="60000">
              <a:schemeClr val="bg1"/>
            </a:gs>
            <a:gs pos="89000">
              <a:schemeClr val="accent2">
                <a:lumMod val="20000"/>
                <a:lumOff val="80000"/>
              </a:schemeClr>
            </a:gs>
            <a:gs pos="92000">
              <a:schemeClr val="accent2"/>
            </a:gs>
            <a:gs pos="99000">
              <a:srgbClr val="0070C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D5D-9D8E-4484-BE86-4458FD589FA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import_export/supported-file-formats.html?searchHighlight=csvwrite&amp;s_tid=doc_srchtit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.byu.edu/courses/computational/phys330/matlab.pdf" TargetMode="External"/><Relationship Id="rId2" Type="http://schemas.openxmlformats.org/officeDocument/2006/relationships/hyperlink" Target="https://www.mathworks.com/help/matlab/import_export/supported-file-formats.html?searchHighlight=csvwrite&amp;s_tid=doc_srchtit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izmann.ac.il/midrasha/courses/MatlabIntro/course_outlin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1066801"/>
            <a:ext cx="9022080" cy="1303019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University of Illinois REU Introduction to </a:t>
            </a:r>
            <a:r>
              <a:rPr lang="en-US" dirty="0" err="1"/>
              <a:t>Matlab</a:t>
            </a:r>
            <a:r>
              <a:rPr lang="en-US" dirty="0"/>
              <a:t> Day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369820"/>
            <a:ext cx="3893820" cy="710882"/>
          </a:xfrm>
        </p:spPr>
        <p:txBody>
          <a:bodyPr/>
          <a:lstStyle/>
          <a:p>
            <a:r>
              <a:rPr lang="en-US" dirty="0"/>
              <a:t>Compiled by Erik Huemiller</a:t>
            </a:r>
          </a:p>
        </p:txBody>
      </p:sp>
    </p:spTree>
    <p:extLst>
      <p:ext uri="{BB962C8B-B14F-4D97-AF65-F5344CB8AC3E}">
        <p14:creationId xmlns:p14="http://schemas.microsoft.com/office/powerpoint/2010/main" val="26757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0" y="77787"/>
            <a:ext cx="10515600" cy="1325563"/>
          </a:xfrm>
        </p:spPr>
        <p:txBody>
          <a:bodyPr/>
          <a:lstStyle/>
          <a:p>
            <a:r>
              <a:rPr lang="en-US" dirty="0"/>
              <a:t>Fitting data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37" y="1190208"/>
            <a:ext cx="8549640" cy="1732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8547" y="1022278"/>
            <a:ext cx="4939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setting up a fit to the test data you generated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821"/>
          <a:stretch/>
        </p:blipFill>
        <p:spPr>
          <a:xfrm>
            <a:off x="800976" y="4628852"/>
            <a:ext cx="2802188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065072" y="4255581"/>
            <a:ext cx="581217" cy="79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54" y="4190730"/>
            <a:ext cx="3537316" cy="2383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0053" y="5914776"/>
            <a:ext cx="161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to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89665" y="4741681"/>
            <a:ext cx="1108481" cy="1037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75523" y="559405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type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027268" y="4614214"/>
            <a:ext cx="1848255" cy="1164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69137" y="3822112"/>
            <a:ext cx="2401633" cy="426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the GUI</a:t>
            </a:r>
          </a:p>
        </p:txBody>
      </p:sp>
    </p:spTree>
    <p:extLst>
      <p:ext uri="{BB962C8B-B14F-4D97-AF65-F5344CB8AC3E}">
        <p14:creationId xmlns:p14="http://schemas.microsoft.com/office/powerpoint/2010/main" val="132414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Fitting App gives a quality of fit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35" y="2218214"/>
            <a:ext cx="4654202" cy="3237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6735" y="392303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adding more and more random noise to your data and see what happens to the different goodness of fit parameters.</a:t>
            </a:r>
          </a:p>
        </p:txBody>
      </p:sp>
    </p:spTree>
    <p:extLst>
      <p:ext uri="{BB962C8B-B14F-4D97-AF65-F5344CB8AC3E}">
        <p14:creationId xmlns:p14="http://schemas.microsoft.com/office/powerpoint/2010/main" val="212141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485"/>
            <a:ext cx="10515600" cy="3104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Code – </a:t>
            </a:r>
            <a:r>
              <a:rPr lang="en-US" dirty="0" err="1"/>
              <a:t>Matlab</a:t>
            </a:r>
            <a:r>
              <a:rPr lang="en-US" dirty="0"/>
              <a:t> has support for importing a large variety of different file formats (</a:t>
            </a:r>
            <a:r>
              <a:rPr lang="en-US" dirty="0">
                <a:hlinkClick r:id="rId2"/>
              </a:rPr>
              <a:t>see her</a:t>
            </a:r>
            <a:r>
              <a:rPr lang="en-US" dirty="0"/>
              <a:t>e).  For today we will stick to using csv files (</a:t>
            </a:r>
            <a:r>
              <a:rPr lang="en-US" dirty="0" err="1"/>
              <a:t>csvread</a:t>
            </a:r>
            <a:r>
              <a:rPr lang="en-US" dirty="0"/>
              <a:t> and </a:t>
            </a:r>
            <a:r>
              <a:rPr lang="en-US" dirty="0" err="1"/>
              <a:t>csvwrite</a:t>
            </a:r>
            <a:r>
              <a:rPr lang="en-US" dirty="0"/>
              <a:t> commands).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we did yesterday, if you have the data file downloaded you can drag and drop it into the workspace to import the data.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5595" y="49530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downloading the sample functions in the </a:t>
            </a:r>
            <a:r>
              <a:rPr lang="en-US" b="1" i="1" dirty="0" err="1"/>
              <a:t>Github</a:t>
            </a:r>
            <a:r>
              <a:rPr lang="en-US" b="1" i="1" dirty="0"/>
              <a:t> folder and figure out what the functions are.  If there is extra time, download the Boston marathon Data, and try fitting the outcomes to different functions (histograms to Gaussians </a:t>
            </a:r>
            <a:r>
              <a:rPr lang="en-US" b="1" i="1" dirty="0" err="1"/>
              <a:t>etc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70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Start with </a:t>
            </a:r>
          </a:p>
          <a:p>
            <a:r>
              <a:rPr lang="en-US" dirty="0"/>
              <a:t>Familiarity using the </a:t>
            </a:r>
            <a:r>
              <a:rPr lang="en-US" dirty="0" err="1"/>
              <a:t>Matlab</a:t>
            </a:r>
            <a:r>
              <a:rPr lang="en-US" dirty="0"/>
              <a:t> interface</a:t>
            </a:r>
          </a:p>
          <a:p>
            <a:r>
              <a:rPr lang="en-US" dirty="0"/>
              <a:t>Be able to create variables, write and run .m files </a:t>
            </a:r>
          </a:p>
          <a:p>
            <a:r>
              <a:rPr lang="en-US" dirty="0"/>
              <a:t>Make graphs with code and the GUI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End with</a:t>
            </a:r>
          </a:p>
          <a:p>
            <a:r>
              <a:rPr lang="en-US" dirty="0"/>
              <a:t>Ability to import data</a:t>
            </a:r>
          </a:p>
          <a:p>
            <a:r>
              <a:rPr lang="en-US" dirty="0"/>
              <a:t>Plot 2 graphs on the same plot</a:t>
            </a:r>
          </a:p>
          <a:p>
            <a:r>
              <a:rPr lang="en-US" dirty="0"/>
              <a:t>Fit the data to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73" y="138622"/>
            <a:ext cx="10515600" cy="1325563"/>
          </a:xfrm>
        </p:spPr>
        <p:txBody>
          <a:bodyPr/>
          <a:lstStyle/>
          <a:p>
            <a:r>
              <a:rPr lang="en-US" dirty="0"/>
              <a:t>Resources 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64" y="1381008"/>
            <a:ext cx="11023833" cy="4852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>
                <a:hlinkClick r:id="rId2"/>
              </a:rPr>
              <a:t>Matlab</a:t>
            </a:r>
            <a:r>
              <a:rPr lang="en-US" u="sng" dirty="0">
                <a:hlinkClick r:id="rId2"/>
              </a:rPr>
              <a:t> Documentation</a:t>
            </a:r>
            <a:endParaRPr lang="en-US" u="sng" dirty="0"/>
          </a:p>
          <a:p>
            <a:pPr lvl="1"/>
            <a:r>
              <a:rPr lang="en-US" dirty="0"/>
              <a:t>Easiest to find through a Google search of “</a:t>
            </a:r>
            <a:r>
              <a:rPr lang="en-US" dirty="0" err="1"/>
              <a:t>Matlab</a:t>
            </a:r>
            <a:r>
              <a:rPr lang="en-US" dirty="0"/>
              <a:t> + command”</a:t>
            </a:r>
          </a:p>
          <a:p>
            <a:pPr lvl="1"/>
            <a:r>
              <a:rPr lang="en-US" dirty="0"/>
              <a:t>There is example code with an explanation of most commands</a:t>
            </a:r>
          </a:p>
          <a:p>
            <a:pPr lvl="1"/>
            <a:r>
              <a:rPr lang="en-US" dirty="0"/>
              <a:t>Links to similar commands are listed at the bottom of the page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BYU Intro to </a:t>
            </a:r>
            <a:r>
              <a:rPr lang="en-US" u="sng" dirty="0" err="1">
                <a:hlinkClick r:id="rId3"/>
              </a:rPr>
              <a:t>Matlab</a:t>
            </a:r>
            <a:endParaRPr lang="en-US" u="sng" dirty="0"/>
          </a:p>
          <a:p>
            <a:pPr lvl="1"/>
            <a:r>
              <a:rPr lang="en-US" dirty="0"/>
              <a:t>Loosely used as an outline for this crash course</a:t>
            </a:r>
          </a:p>
          <a:p>
            <a:pPr lvl="1"/>
            <a:r>
              <a:rPr lang="en-US" dirty="0"/>
              <a:t>PDF with less explicit cross references than the online material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Weitzman Institute</a:t>
            </a:r>
            <a:endParaRPr lang="en-US" u="sng" dirty="0"/>
          </a:p>
          <a:p>
            <a:pPr lvl="1"/>
            <a:r>
              <a:rPr lang="en-US" dirty="0"/>
              <a:t>PDF and PPT lectures with slides and example code</a:t>
            </a:r>
          </a:p>
          <a:p>
            <a:pPr lvl="1"/>
            <a:r>
              <a:rPr lang="en-US" dirty="0"/>
              <a:t>Slow moving course designed for people that have never coded before.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Email grad student mentor with questions</a:t>
            </a:r>
          </a:p>
          <a:p>
            <a:pPr lvl="1"/>
            <a:r>
              <a:rPr lang="en-US" dirty="0"/>
              <a:t>Slower response, but can give individual feedback</a:t>
            </a:r>
          </a:p>
          <a:p>
            <a:pPr lvl="1"/>
            <a:r>
              <a:rPr lang="en-US" dirty="0"/>
              <a:t>Can meet up in person to work through a tough problem</a:t>
            </a:r>
          </a:p>
          <a:p>
            <a:pPr lvl="1"/>
            <a:r>
              <a:rPr lang="en-US" dirty="0"/>
              <a:t>Easiest way to find answers about syntax problems or unknown errors</a:t>
            </a:r>
          </a:p>
        </p:txBody>
      </p:sp>
    </p:spTree>
    <p:extLst>
      <p:ext uri="{BB962C8B-B14F-4D97-AF65-F5344CB8AC3E}">
        <p14:creationId xmlns:p14="http://schemas.microsoft.com/office/powerpoint/2010/main" val="7397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some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33" y="1690688"/>
            <a:ext cx="8003270" cy="1207135"/>
          </a:xfrm>
        </p:spPr>
        <p:txBody>
          <a:bodyPr>
            <a:normAutofit/>
          </a:bodyPr>
          <a:lstStyle/>
          <a:p>
            <a:r>
              <a:rPr lang="en-US" dirty="0"/>
              <a:t>Before we get too far into plotting and fitting, we want to have some test data to play around with.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3323" y="2685949"/>
            <a:ext cx="6667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will create some test data for us to fit functions to.  Have 2 sets of data for each function, a low sample rate set with random noise and a high sample rate set to compare the noisy one to. </a:t>
            </a:r>
            <a:r>
              <a:rPr lang="en-US" b="1" i="1" dirty="0"/>
              <a:t>Then plot both of the data sets for each function on the same graph to check that they </a:t>
            </a:r>
            <a:r>
              <a:rPr lang="en-US" b="1" i="1" dirty="0" err="1"/>
              <a:t>infact</a:t>
            </a:r>
            <a:r>
              <a:rPr lang="en-US" b="1" i="1" dirty="0"/>
              <a:t> overlap.  </a:t>
            </a:r>
          </a:p>
          <a:p>
            <a:endParaRPr lang="en-US" b="1" i="1" u="sng" dirty="0"/>
          </a:p>
          <a:p>
            <a:r>
              <a:rPr lang="en-US" b="1" i="1" u="sng" dirty="0"/>
              <a:t>Function Types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Polynomial Function 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3 periods of a sine function. </a:t>
            </a:r>
          </a:p>
          <a:p>
            <a:endParaRPr lang="en-US" b="1" i="1" dirty="0"/>
          </a:p>
          <a:p>
            <a:r>
              <a:rPr lang="en-US" b="1" i="1" dirty="0"/>
              <a:t>You are encouraged to use the commands from yesterday (creating variables, vector manipulation, for loops) to create the data set.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581" y="3978611"/>
            <a:ext cx="2991119" cy="224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581" y="1159965"/>
            <a:ext cx="2996117" cy="2247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8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47" y="262647"/>
            <a:ext cx="10515600" cy="1325563"/>
          </a:xfrm>
        </p:spPr>
        <p:txBody>
          <a:bodyPr/>
          <a:lstStyle/>
          <a:p>
            <a:r>
              <a:rPr lang="en-US" dirty="0"/>
              <a:t>This is what mine looks like</a:t>
            </a:r>
            <a:br>
              <a:rPr lang="en-US" dirty="0"/>
            </a:br>
            <a:r>
              <a:rPr lang="en-US" sz="2800" dirty="0"/>
              <a:t>Polynomial Function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12" y="2150107"/>
            <a:ext cx="3951328" cy="2963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5" y="1786582"/>
            <a:ext cx="7075472" cy="3690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07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46" y="350195"/>
            <a:ext cx="10515600" cy="1325563"/>
          </a:xfrm>
        </p:spPr>
        <p:txBody>
          <a:bodyPr/>
          <a:lstStyle/>
          <a:p>
            <a:r>
              <a:rPr lang="en-US" dirty="0"/>
              <a:t>This is what mine looks like</a:t>
            </a:r>
            <a:br>
              <a:rPr lang="en-US" dirty="0"/>
            </a:br>
            <a:r>
              <a:rPr lang="en-US" sz="2800" dirty="0"/>
              <a:t>Sinusoidal Function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97" y="2363818"/>
            <a:ext cx="3955918" cy="2966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2" y="2175802"/>
            <a:ext cx="7040318" cy="3342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14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Plots in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9" y="1553251"/>
            <a:ext cx="6875835" cy="3096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 you can make one figure with multiple plots on it using the subplot command.  </a:t>
            </a:r>
          </a:p>
          <a:p>
            <a:pPr marL="0" indent="0">
              <a:buNone/>
            </a:pPr>
            <a:r>
              <a:rPr lang="en-US" u="sng" dirty="0"/>
              <a:t>There are 3 parts to the command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The Number of columns of graphs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The Number of Rows of graphs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The position you want the next plot command to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4844" y="2878814"/>
            <a:ext cx="20168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figure ;</a:t>
            </a:r>
          </a:p>
          <a:p>
            <a:r>
              <a:rPr lang="en-US" dirty="0"/>
              <a:t>subplot ( A , B , C ) ;</a:t>
            </a:r>
          </a:p>
          <a:p>
            <a:r>
              <a:rPr lang="en-US" dirty="0"/>
              <a:t>plot ( x1 , y1 , ’ . ’ )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4844" y="2509482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13" y="1037286"/>
            <a:ext cx="2676728" cy="3205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40925" y="50778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Try to replicate the graphs on the right using the test data you generated earlier today and the subplot command.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13" y="4649821"/>
            <a:ext cx="2676728" cy="2007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2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46" y="350195"/>
            <a:ext cx="10515600" cy="1325563"/>
          </a:xfrm>
        </p:spPr>
        <p:txBody>
          <a:bodyPr/>
          <a:lstStyle/>
          <a:p>
            <a:r>
              <a:rPr lang="en-US" dirty="0"/>
              <a:t>This is what mine looks like</a:t>
            </a:r>
            <a:br>
              <a:rPr lang="en-US" dirty="0"/>
            </a:br>
            <a:r>
              <a:rPr lang="en-US" sz="2800" dirty="0"/>
              <a:t>Utilizing Sub Plots to make 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86" y="1570757"/>
            <a:ext cx="3643493" cy="4363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2748298"/>
            <a:ext cx="7402749" cy="2008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8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46" y="350195"/>
            <a:ext cx="10515600" cy="1325563"/>
          </a:xfrm>
        </p:spPr>
        <p:txBody>
          <a:bodyPr/>
          <a:lstStyle/>
          <a:p>
            <a:r>
              <a:rPr lang="en-US" dirty="0"/>
              <a:t>This is what mine looks like</a:t>
            </a:r>
            <a:br>
              <a:rPr lang="en-US" dirty="0"/>
            </a:br>
            <a:r>
              <a:rPr lang="en-US" sz="2800" dirty="0"/>
              <a:t>3 Graphs with different geometries in a sub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84" y="2529192"/>
            <a:ext cx="3438728" cy="2579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3" y="2739519"/>
            <a:ext cx="7255740" cy="2158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67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6E3FAF-E964-4674-818A-ED49FD6ABB41}" vid="{07A074C7-A02E-4C5D-BA31-35B8216F84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Illinois Diagonal v2</Template>
  <TotalTime>689</TotalTime>
  <Words>599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University of Illinois REU Introduction to Matlab Day II</vt:lpstr>
      <vt:lpstr>Goals for Today</vt:lpstr>
      <vt:lpstr>Resources if you get stuck</vt:lpstr>
      <vt:lpstr>Creating some test Data</vt:lpstr>
      <vt:lpstr>This is what mine looks like Polynomial Function</vt:lpstr>
      <vt:lpstr>This is what mine looks like Sinusoidal Function</vt:lpstr>
      <vt:lpstr>Sub Plots in Figures</vt:lpstr>
      <vt:lpstr>This is what mine looks like Utilizing Sub Plots to make Figures</vt:lpstr>
      <vt:lpstr>This is what mine looks like 3 Graphs with different geometries in a sub plot</vt:lpstr>
      <vt:lpstr>Fitting data to a Function</vt:lpstr>
      <vt:lpstr>Analyzing the Fit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REU Introduction to Matlab Day II</dc:title>
  <dc:creator>Erik Huemiller</dc:creator>
  <cp:lastModifiedBy>Erik Huemiller</cp:lastModifiedBy>
  <cp:revision>24</cp:revision>
  <dcterms:created xsi:type="dcterms:W3CDTF">2017-05-31T13:31:16Z</dcterms:created>
  <dcterms:modified xsi:type="dcterms:W3CDTF">2017-06-30T22:57:13Z</dcterms:modified>
</cp:coreProperties>
</file>