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0" r:id="rId5"/>
    <p:sldId id="266" r:id="rId6"/>
    <p:sldId id="261" r:id="rId7"/>
    <p:sldId id="277" r:id="rId8"/>
    <p:sldId id="262" r:id="rId9"/>
    <p:sldId id="279" r:id="rId10"/>
    <p:sldId id="269" r:id="rId11"/>
    <p:sldId id="271"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98" d="100"/>
          <a:sy n="98" d="100"/>
        </p:scale>
        <p:origin x="4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71359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1894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22237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06997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813D5D-9D8E-4484-BE86-4458FD589FAD}" type="datetimeFigureOut">
              <a:rPr lang="en-US" smtClean="0"/>
              <a:t>7/7/2017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73067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813D5D-9D8E-4484-BE86-4458FD589FAD}"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154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813D5D-9D8E-4484-BE86-4458FD589FAD}" type="datetimeFigureOut">
              <a:rPr lang="en-US" smtClean="0"/>
              <a:t>7/7/2017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398958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813D5D-9D8E-4484-BE86-4458FD589FAD}" type="datetimeFigureOut">
              <a:rPr lang="en-US" smtClean="0"/>
              <a:t>7/7/2017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10412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13D5D-9D8E-4484-BE86-4458FD589FAD}" type="datetimeFigureOut">
              <a:rPr lang="en-US" smtClean="0"/>
              <a:t>7/7/2017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285553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56536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813D5D-9D8E-4484-BE86-4458FD589FAD}" type="datetimeFigureOut">
              <a:rPr lang="en-US" smtClean="0"/>
              <a:t>7/7/2017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8C121-2D64-45AF-9580-2088D619B585}" type="slidenum">
              <a:rPr lang="en-US" smtClean="0"/>
              <a:t>‹#›</a:t>
            </a:fld>
            <a:endParaRPr lang="en-US"/>
          </a:p>
        </p:txBody>
      </p:sp>
    </p:spTree>
    <p:extLst>
      <p:ext uri="{BB962C8B-B14F-4D97-AF65-F5344CB8AC3E}">
        <p14:creationId xmlns:p14="http://schemas.microsoft.com/office/powerpoint/2010/main" val="147117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bg1"/>
            </a:gs>
            <a:gs pos="11000">
              <a:schemeClr val="accent2">
                <a:lumMod val="20000"/>
                <a:lumOff val="80000"/>
              </a:schemeClr>
            </a:gs>
            <a:gs pos="8000">
              <a:schemeClr val="accent2"/>
            </a:gs>
            <a:gs pos="2000">
              <a:srgbClr val="0070C0"/>
            </a:gs>
            <a:gs pos="60000">
              <a:schemeClr val="bg1"/>
            </a:gs>
            <a:gs pos="89000">
              <a:schemeClr val="accent2">
                <a:lumMod val="20000"/>
                <a:lumOff val="80000"/>
              </a:schemeClr>
            </a:gs>
            <a:gs pos="92000">
              <a:schemeClr val="accent2"/>
            </a:gs>
            <a:gs pos="99000">
              <a:srgbClr val="0070C0"/>
            </a:gs>
          </a:gsLst>
          <a:lin ang="5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13D5D-9D8E-4484-BE86-4458FD589FAD}" type="datetimeFigureOut">
              <a:rPr lang="en-US" smtClean="0"/>
              <a:t>7/7/2017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8C121-2D64-45AF-9580-2088D619B585}" type="slidenum">
              <a:rPr lang="en-US" smtClean="0"/>
              <a:t>‹#›</a:t>
            </a:fld>
            <a:endParaRPr lang="en-US"/>
          </a:p>
        </p:txBody>
      </p:sp>
    </p:spTree>
    <p:extLst>
      <p:ext uri="{BB962C8B-B14F-4D97-AF65-F5344CB8AC3E}">
        <p14:creationId xmlns:p14="http://schemas.microsoft.com/office/powerpoint/2010/main" val="1308621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ysics.byu.edu/courses/computational/phys330/matlab.pdf" TargetMode="External"/><Relationship Id="rId2" Type="http://schemas.openxmlformats.org/officeDocument/2006/relationships/hyperlink" Target="https://www.mathworks.com/help/matlab/import_export/supported-file-formats.html?searchHighlight=csvwrite&amp;s_tid=doc_srchtitle" TargetMode="External"/><Relationship Id="rId1" Type="http://schemas.openxmlformats.org/officeDocument/2006/relationships/slideLayout" Target="../slideLayouts/slideLayout2.xml"/><Relationship Id="rId4" Type="http://schemas.openxmlformats.org/officeDocument/2006/relationships/hyperlink" Target="http://www.weizmann.ac.il/midrasha/courses/MatlabIntro/course_outline.ht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mathworks.com/help/curvefit/fittyp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 y="1066801"/>
            <a:ext cx="9022080" cy="1303019"/>
          </a:xfrm>
        </p:spPr>
        <p:txBody>
          <a:bodyPr>
            <a:normAutofit fontScale="90000"/>
          </a:bodyPr>
          <a:lstStyle/>
          <a:p>
            <a:r>
              <a:rPr lang="en-US" dirty="0"/>
              <a:t>University of Illinois REU Introduction to MATLAB Day II</a:t>
            </a:r>
          </a:p>
        </p:txBody>
      </p:sp>
      <p:sp>
        <p:nvSpPr>
          <p:cNvPr id="3" name="Subtitle 2"/>
          <p:cNvSpPr>
            <a:spLocks noGrp="1"/>
          </p:cNvSpPr>
          <p:nvPr>
            <p:ph type="subTitle" idx="1"/>
          </p:nvPr>
        </p:nvSpPr>
        <p:spPr>
          <a:xfrm>
            <a:off x="2628900" y="2369820"/>
            <a:ext cx="3893820" cy="710882"/>
          </a:xfrm>
        </p:spPr>
        <p:txBody>
          <a:bodyPr/>
          <a:lstStyle/>
          <a:p>
            <a:r>
              <a:rPr lang="en-US" dirty="0"/>
              <a:t>Compiled by Erik Huemiller</a:t>
            </a:r>
          </a:p>
        </p:txBody>
      </p:sp>
      <p:pic>
        <p:nvPicPr>
          <p:cNvPr id="4" name="Picture 3"/>
          <p:cNvPicPr>
            <a:picLocks noChangeAspect="1"/>
          </p:cNvPicPr>
          <p:nvPr/>
        </p:nvPicPr>
        <p:blipFill>
          <a:blip r:embed="rId2"/>
          <a:stretch>
            <a:fillRect/>
          </a:stretch>
        </p:blipFill>
        <p:spPr>
          <a:xfrm>
            <a:off x="6621410" y="2812454"/>
            <a:ext cx="4785775" cy="3225064"/>
          </a:xfrm>
          <a:prstGeom prst="rect">
            <a:avLst/>
          </a:prstGeom>
        </p:spPr>
      </p:pic>
      <p:pic>
        <p:nvPicPr>
          <p:cNvPr id="5" name="Picture 4"/>
          <p:cNvPicPr>
            <a:picLocks noChangeAspect="1"/>
          </p:cNvPicPr>
          <p:nvPr/>
        </p:nvPicPr>
        <p:blipFill>
          <a:blip r:embed="rId3"/>
          <a:stretch>
            <a:fillRect/>
          </a:stretch>
        </p:blipFill>
        <p:spPr>
          <a:xfrm>
            <a:off x="833949" y="3080702"/>
            <a:ext cx="5310076" cy="2688569"/>
          </a:xfrm>
          <a:prstGeom prst="rect">
            <a:avLst/>
          </a:prstGeom>
        </p:spPr>
      </p:pic>
    </p:spTree>
    <p:extLst>
      <p:ext uri="{BB962C8B-B14F-4D97-AF65-F5344CB8AC3E}">
        <p14:creationId xmlns:p14="http://schemas.microsoft.com/office/powerpoint/2010/main" val="267570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74" y="0"/>
            <a:ext cx="10515600" cy="1325563"/>
          </a:xfrm>
        </p:spPr>
        <p:txBody>
          <a:bodyPr/>
          <a:lstStyle/>
          <a:p>
            <a:r>
              <a:rPr lang="en-US" dirty="0"/>
              <a:t>Figuring out test functions</a:t>
            </a:r>
          </a:p>
        </p:txBody>
      </p:sp>
      <p:sp>
        <p:nvSpPr>
          <p:cNvPr id="3" name="Content Placeholder 2"/>
          <p:cNvSpPr>
            <a:spLocks noGrp="1"/>
          </p:cNvSpPr>
          <p:nvPr>
            <p:ph idx="1"/>
          </p:nvPr>
        </p:nvSpPr>
        <p:spPr>
          <a:xfrm>
            <a:off x="750651" y="1145940"/>
            <a:ext cx="10515600" cy="1569328"/>
          </a:xfrm>
        </p:spPr>
        <p:txBody>
          <a:bodyPr/>
          <a:lstStyle/>
          <a:p>
            <a:pPr marL="0" indent="0">
              <a:buNone/>
            </a:pPr>
            <a:r>
              <a:rPr lang="en-US" dirty="0"/>
              <a:t>Download  and import the test function data from the GitHub folder.  </a:t>
            </a:r>
          </a:p>
        </p:txBody>
      </p:sp>
      <p:sp>
        <p:nvSpPr>
          <p:cNvPr id="4" name="Rectangle 3"/>
          <p:cNvSpPr/>
          <p:nvPr/>
        </p:nvSpPr>
        <p:spPr>
          <a:xfrm>
            <a:off x="826851" y="1694661"/>
            <a:ext cx="10993877" cy="923330"/>
          </a:xfrm>
          <a:prstGeom prst="rect">
            <a:avLst/>
          </a:prstGeom>
        </p:spPr>
        <p:txBody>
          <a:bodyPr wrap="square">
            <a:spAutoFit/>
          </a:bodyPr>
          <a:lstStyle/>
          <a:p>
            <a:r>
              <a:rPr lang="en-US" b="1" i="1" dirty="0"/>
              <a:t>Try to figure out what functions the data were generated from.  Extract the coefficients using either code or the GUI.  Write you answers in the table below.  Once you have determined the functional forms of the test functions, check your answers against your neighbor or in the </a:t>
            </a:r>
            <a:r>
              <a:rPr lang="en-US" b="1" i="1" dirty="0" err="1"/>
              <a:t>SampleFuncGnerator.m</a:t>
            </a:r>
            <a:r>
              <a:rPr lang="en-US" b="1" i="1" dirty="0"/>
              <a:t> file to see how you did.  </a:t>
            </a:r>
          </a:p>
        </p:txBody>
      </p:sp>
      <p:graphicFrame>
        <p:nvGraphicFramePr>
          <p:cNvPr id="5" name="Table 4"/>
          <p:cNvGraphicFramePr>
            <a:graphicFrameLocks noGrp="1"/>
          </p:cNvGraphicFramePr>
          <p:nvPr>
            <p:extLst>
              <p:ext uri="{D42A27DB-BD31-4B8C-83A1-F6EECF244321}">
                <p14:modId xmlns:p14="http://schemas.microsoft.com/office/powerpoint/2010/main" val="4260143943"/>
              </p:ext>
            </p:extLst>
          </p:nvPr>
        </p:nvGraphicFramePr>
        <p:xfrm>
          <a:off x="1449959" y="2987089"/>
          <a:ext cx="9816292" cy="3235960"/>
        </p:xfrm>
        <a:graphic>
          <a:graphicData uri="http://schemas.openxmlformats.org/drawingml/2006/table">
            <a:tbl>
              <a:tblPr firstRow="1" bandRow="1">
                <a:tableStyleId>{5C22544A-7EE6-4342-B048-85BDC9FD1C3A}</a:tableStyleId>
              </a:tblPr>
              <a:tblGrid>
                <a:gridCol w="1575343">
                  <a:extLst>
                    <a:ext uri="{9D8B030D-6E8A-4147-A177-3AD203B41FA5}">
                      <a16:colId xmlns:a16="http://schemas.microsoft.com/office/drawing/2014/main" val="2008784173"/>
                    </a:ext>
                  </a:extLst>
                </a:gridCol>
                <a:gridCol w="3332803">
                  <a:extLst>
                    <a:ext uri="{9D8B030D-6E8A-4147-A177-3AD203B41FA5}">
                      <a16:colId xmlns:a16="http://schemas.microsoft.com/office/drawing/2014/main" val="1867318938"/>
                    </a:ext>
                  </a:extLst>
                </a:gridCol>
                <a:gridCol w="2454073">
                  <a:extLst>
                    <a:ext uri="{9D8B030D-6E8A-4147-A177-3AD203B41FA5}">
                      <a16:colId xmlns:a16="http://schemas.microsoft.com/office/drawing/2014/main" val="2868927113"/>
                    </a:ext>
                  </a:extLst>
                </a:gridCol>
                <a:gridCol w="2454073">
                  <a:extLst>
                    <a:ext uri="{9D8B030D-6E8A-4147-A177-3AD203B41FA5}">
                      <a16:colId xmlns:a16="http://schemas.microsoft.com/office/drawing/2014/main" val="2603005801"/>
                    </a:ext>
                  </a:extLst>
                </a:gridCol>
              </a:tblGrid>
              <a:tr h="370840">
                <a:tc>
                  <a:txBody>
                    <a:bodyPr/>
                    <a:lstStyle/>
                    <a:p>
                      <a:pPr algn="ctr"/>
                      <a:r>
                        <a:rPr lang="en-US" dirty="0"/>
                        <a:t>Name</a:t>
                      </a:r>
                    </a:p>
                  </a:txBody>
                  <a:tcPr/>
                </a:tc>
                <a:tc>
                  <a:txBody>
                    <a:bodyPr/>
                    <a:lstStyle/>
                    <a:p>
                      <a:pPr algn="ctr"/>
                      <a:r>
                        <a:rPr lang="en-US" dirty="0"/>
                        <a:t>Fitting Functional Form</a:t>
                      </a:r>
                    </a:p>
                  </a:txBody>
                  <a:tcPr/>
                </a:tc>
                <a:tc>
                  <a:txBody>
                    <a:bodyPr/>
                    <a:lstStyle/>
                    <a:p>
                      <a:pPr algn="ctr"/>
                      <a:r>
                        <a:rPr lang="en-US" dirty="0"/>
                        <a:t>Number of Terms Needed to fit</a:t>
                      </a:r>
                    </a:p>
                  </a:txBody>
                  <a:tcPr/>
                </a:tc>
                <a:tc>
                  <a:txBody>
                    <a:bodyPr/>
                    <a:lstStyle/>
                    <a:p>
                      <a:pPr algn="ctr"/>
                      <a:r>
                        <a:rPr lang="en-US" dirty="0"/>
                        <a:t>R</a:t>
                      </a:r>
                      <a:r>
                        <a:rPr lang="en-US" baseline="0" dirty="0"/>
                        <a:t> squared</a:t>
                      </a:r>
                      <a:endParaRPr lang="en-US" dirty="0"/>
                    </a:p>
                  </a:txBody>
                  <a:tcPr/>
                </a:tc>
                <a:extLst>
                  <a:ext uri="{0D108BD9-81ED-4DB2-BD59-A6C34878D82A}">
                    <a16:rowId xmlns:a16="http://schemas.microsoft.com/office/drawing/2014/main" val="2368427240"/>
                  </a:ext>
                </a:extLst>
              </a:tr>
              <a:tr h="370840">
                <a:tc>
                  <a:txBody>
                    <a:bodyPr/>
                    <a:lstStyle/>
                    <a:p>
                      <a:pPr algn="ctr"/>
                      <a:r>
                        <a:rPr lang="en-US" dirty="0"/>
                        <a:t>Func1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109835"/>
                  </a:ext>
                </a:extLst>
              </a:tr>
              <a:tr h="370840">
                <a:tc>
                  <a:txBody>
                    <a:bodyPr/>
                    <a:lstStyle/>
                    <a:p>
                      <a:pPr algn="ctr"/>
                      <a:r>
                        <a:rPr lang="en-US" dirty="0"/>
                        <a:t>Func2 </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50103200"/>
                  </a:ext>
                </a:extLst>
              </a:tr>
              <a:tr h="370840">
                <a:tc>
                  <a:txBody>
                    <a:bodyPr/>
                    <a:lstStyle/>
                    <a:p>
                      <a:pPr algn="ctr"/>
                      <a:r>
                        <a:rPr lang="en-US" dirty="0"/>
                        <a:t>Func3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93733634"/>
                  </a:ext>
                </a:extLst>
              </a:tr>
              <a:tr h="370840">
                <a:tc>
                  <a:txBody>
                    <a:bodyPr/>
                    <a:lstStyle/>
                    <a:p>
                      <a:pPr algn="ctr"/>
                      <a:r>
                        <a:rPr lang="en-US" dirty="0"/>
                        <a:t>Func4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62566"/>
                  </a:ext>
                </a:extLst>
              </a:tr>
              <a:tr h="370840">
                <a:tc>
                  <a:txBody>
                    <a:bodyPr/>
                    <a:lstStyle/>
                    <a:p>
                      <a:pPr algn="ctr"/>
                      <a:r>
                        <a:rPr lang="en-US" dirty="0"/>
                        <a:t>Func5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48970835"/>
                  </a:ext>
                </a:extLst>
              </a:tr>
              <a:tr h="370840">
                <a:tc>
                  <a:txBody>
                    <a:bodyPr/>
                    <a:lstStyle/>
                    <a:p>
                      <a:pPr algn="ctr"/>
                      <a:r>
                        <a:rPr lang="en-US" dirty="0"/>
                        <a:t>Func6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1977636"/>
                  </a:ext>
                </a:extLst>
              </a:tr>
              <a:tr h="370840">
                <a:tc>
                  <a:txBody>
                    <a:bodyPr/>
                    <a:lstStyle/>
                    <a:p>
                      <a:pPr algn="ctr"/>
                      <a:r>
                        <a:rPr lang="en-US" dirty="0"/>
                        <a:t>Func7</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82897216"/>
                  </a:ext>
                </a:extLst>
              </a:tr>
            </a:tbl>
          </a:graphicData>
        </a:graphic>
      </p:graphicFrame>
    </p:spTree>
    <p:extLst>
      <p:ext uri="{BB962C8B-B14F-4D97-AF65-F5344CB8AC3E}">
        <p14:creationId xmlns:p14="http://schemas.microsoft.com/office/powerpoint/2010/main" val="305912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Fitting to Custom Functions</a:t>
            </a:r>
          </a:p>
        </p:txBody>
      </p:sp>
      <p:sp>
        <p:nvSpPr>
          <p:cNvPr id="3" name="Content Placeholder 2"/>
          <p:cNvSpPr>
            <a:spLocks noGrp="1"/>
          </p:cNvSpPr>
          <p:nvPr>
            <p:ph idx="1"/>
          </p:nvPr>
        </p:nvSpPr>
        <p:spPr>
          <a:xfrm>
            <a:off x="283722" y="1325563"/>
            <a:ext cx="10854448" cy="2020751"/>
          </a:xfrm>
        </p:spPr>
        <p:txBody>
          <a:bodyPr>
            <a:normAutofit/>
          </a:bodyPr>
          <a:lstStyle/>
          <a:p>
            <a:pPr marL="0" indent="0">
              <a:buNone/>
            </a:pPr>
            <a:r>
              <a:rPr lang="en-US" dirty="0"/>
              <a:t>MATLAB has the ability to fit the data to an arbitrary function that is user defined.  This is easiest to do in the GUI setup by selecting the “Custom Equation” functional form, and then typing the equation in the following line.  It can be a function of multiple variables if that is what you are trying to fit.</a:t>
            </a:r>
          </a:p>
        </p:txBody>
      </p:sp>
      <p:sp>
        <p:nvSpPr>
          <p:cNvPr id="4" name="Rectangle 3"/>
          <p:cNvSpPr/>
          <p:nvPr/>
        </p:nvSpPr>
        <p:spPr>
          <a:xfrm>
            <a:off x="8706255" y="4492166"/>
            <a:ext cx="3249038" cy="1477328"/>
          </a:xfrm>
          <a:prstGeom prst="rect">
            <a:avLst/>
          </a:prstGeom>
        </p:spPr>
        <p:txBody>
          <a:bodyPr wrap="square">
            <a:spAutoFit/>
          </a:bodyPr>
          <a:lstStyle/>
          <a:p>
            <a:r>
              <a:rPr lang="en-US" b="1" i="1" dirty="0"/>
              <a:t>Try typing in the functional form of func3 and getting the curve fitting tool to output the correct coefficients for each of the terms.  </a:t>
            </a:r>
          </a:p>
        </p:txBody>
      </p:sp>
      <p:pic>
        <p:nvPicPr>
          <p:cNvPr id="6" name="Picture 5"/>
          <p:cNvPicPr>
            <a:picLocks noChangeAspect="1"/>
          </p:cNvPicPr>
          <p:nvPr/>
        </p:nvPicPr>
        <p:blipFill>
          <a:blip r:embed="rId2"/>
          <a:stretch>
            <a:fillRect/>
          </a:stretch>
        </p:blipFill>
        <p:spPr>
          <a:xfrm>
            <a:off x="3034062" y="3943148"/>
            <a:ext cx="5178670" cy="2575364"/>
          </a:xfrm>
          <a:prstGeom prst="rect">
            <a:avLst/>
          </a:prstGeom>
          <a:ln>
            <a:solidFill>
              <a:schemeClr val="tx1"/>
            </a:solidFill>
          </a:ln>
        </p:spPr>
      </p:pic>
      <p:sp>
        <p:nvSpPr>
          <p:cNvPr id="7" name="TextBox 6"/>
          <p:cNvSpPr txBox="1"/>
          <p:nvPr/>
        </p:nvSpPr>
        <p:spPr>
          <a:xfrm>
            <a:off x="452141" y="4748372"/>
            <a:ext cx="2297873" cy="369332"/>
          </a:xfrm>
          <a:prstGeom prst="rect">
            <a:avLst/>
          </a:prstGeom>
          <a:noFill/>
        </p:spPr>
        <p:txBody>
          <a:bodyPr wrap="none" rtlCol="0">
            <a:spAutoFit/>
          </a:bodyPr>
          <a:lstStyle/>
          <a:p>
            <a:r>
              <a:rPr lang="en-US" dirty="0"/>
              <a:t>Definition of Equation</a:t>
            </a:r>
          </a:p>
        </p:txBody>
      </p:sp>
      <p:sp>
        <p:nvSpPr>
          <p:cNvPr id="8" name="TextBox 7"/>
          <p:cNvSpPr txBox="1"/>
          <p:nvPr/>
        </p:nvSpPr>
        <p:spPr>
          <a:xfrm>
            <a:off x="755177" y="4068761"/>
            <a:ext cx="1710789" cy="369332"/>
          </a:xfrm>
          <a:prstGeom prst="rect">
            <a:avLst/>
          </a:prstGeom>
          <a:noFill/>
        </p:spPr>
        <p:txBody>
          <a:bodyPr wrap="none" rtlCol="0">
            <a:spAutoFit/>
          </a:bodyPr>
          <a:lstStyle/>
          <a:p>
            <a:r>
              <a:rPr lang="en-US" dirty="0"/>
              <a:t>Functional Form</a:t>
            </a:r>
          </a:p>
        </p:txBody>
      </p:sp>
      <p:cxnSp>
        <p:nvCxnSpPr>
          <p:cNvPr id="10" name="Straight Arrow Connector 9"/>
          <p:cNvCxnSpPr/>
          <p:nvPr/>
        </p:nvCxnSpPr>
        <p:spPr>
          <a:xfrm>
            <a:off x="2540539" y="4253427"/>
            <a:ext cx="2410840" cy="23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flipV="1">
            <a:off x="2750014" y="4902740"/>
            <a:ext cx="2512650" cy="302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94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169"/>
            <a:ext cx="10515600" cy="1325563"/>
          </a:xfrm>
        </p:spPr>
        <p:txBody>
          <a:bodyPr/>
          <a:lstStyle/>
          <a:p>
            <a:r>
              <a:rPr lang="en-US" dirty="0"/>
              <a:t>Time to Play with MATLAB</a:t>
            </a:r>
          </a:p>
        </p:txBody>
      </p:sp>
      <p:sp>
        <p:nvSpPr>
          <p:cNvPr id="5" name="Rectangle 4"/>
          <p:cNvSpPr/>
          <p:nvPr/>
        </p:nvSpPr>
        <p:spPr>
          <a:xfrm>
            <a:off x="4503907" y="2659408"/>
            <a:ext cx="7023370" cy="1754326"/>
          </a:xfrm>
          <a:prstGeom prst="rect">
            <a:avLst/>
          </a:prstGeom>
        </p:spPr>
        <p:txBody>
          <a:bodyPr wrap="square">
            <a:spAutoFit/>
          </a:bodyPr>
          <a:lstStyle/>
          <a:p>
            <a:r>
              <a:rPr lang="en-US" b="1" i="1" dirty="0"/>
              <a:t>Try using MATLAB to provide some insight into the results from the Boston Marathon. </a:t>
            </a:r>
          </a:p>
          <a:p>
            <a:pPr marL="285750" indent="-285750">
              <a:buFontTx/>
              <a:buChar char="-"/>
            </a:pPr>
            <a:r>
              <a:rPr lang="en-US" b="1" i="1" dirty="0"/>
              <a:t>Can you write a program that extracts the number of people in each bin of a histogram, and then fit them to multiple Gaussians</a:t>
            </a:r>
          </a:p>
          <a:p>
            <a:pPr marL="285750" indent="-285750">
              <a:buFontTx/>
              <a:buChar char="-"/>
            </a:pPr>
            <a:r>
              <a:rPr lang="en-US" b="1" i="1" dirty="0"/>
              <a:t>What is the functional form of the finishing results </a:t>
            </a:r>
          </a:p>
          <a:p>
            <a:pPr marL="285750" indent="-285750">
              <a:buFontTx/>
              <a:buChar char="-"/>
            </a:pPr>
            <a:endParaRPr lang="en-US" b="1" i="1" dirty="0"/>
          </a:p>
        </p:txBody>
      </p:sp>
      <p:sp>
        <p:nvSpPr>
          <p:cNvPr id="3" name="Rectangle 2"/>
          <p:cNvSpPr/>
          <p:nvPr/>
        </p:nvSpPr>
        <p:spPr>
          <a:xfrm>
            <a:off x="301120" y="3253229"/>
            <a:ext cx="3462486" cy="523220"/>
          </a:xfrm>
          <a:prstGeom prst="rect">
            <a:avLst/>
          </a:prstGeom>
        </p:spPr>
        <p:txBody>
          <a:bodyPr wrap="none">
            <a:spAutoFit/>
          </a:bodyPr>
          <a:lstStyle/>
          <a:p>
            <a:r>
              <a:rPr lang="en-US" sz="2800" dirty="0"/>
              <a:t>Boston Marathon Data</a:t>
            </a:r>
          </a:p>
        </p:txBody>
      </p:sp>
      <p:sp>
        <p:nvSpPr>
          <p:cNvPr id="6" name="Rectangle 5"/>
          <p:cNvSpPr/>
          <p:nvPr/>
        </p:nvSpPr>
        <p:spPr>
          <a:xfrm>
            <a:off x="174660" y="5224913"/>
            <a:ext cx="3182474" cy="523220"/>
          </a:xfrm>
          <a:prstGeom prst="rect">
            <a:avLst/>
          </a:prstGeom>
        </p:spPr>
        <p:txBody>
          <a:bodyPr wrap="none">
            <a:spAutoFit/>
          </a:bodyPr>
          <a:lstStyle/>
          <a:p>
            <a:r>
              <a:rPr lang="en-US" sz="2800" dirty="0"/>
              <a:t>Other Scientific Data</a:t>
            </a:r>
          </a:p>
        </p:txBody>
      </p:sp>
      <p:sp>
        <p:nvSpPr>
          <p:cNvPr id="7" name="Rectangle 6"/>
          <p:cNvSpPr/>
          <p:nvPr/>
        </p:nvSpPr>
        <p:spPr>
          <a:xfrm>
            <a:off x="4503907" y="4669001"/>
            <a:ext cx="7475706" cy="1477328"/>
          </a:xfrm>
          <a:prstGeom prst="rect">
            <a:avLst/>
          </a:prstGeom>
        </p:spPr>
        <p:txBody>
          <a:bodyPr wrap="square">
            <a:spAutoFit/>
          </a:bodyPr>
          <a:lstStyle/>
          <a:p>
            <a:r>
              <a:rPr lang="en-US" b="1" i="1" dirty="0"/>
              <a:t>Try to find the public results from a different scientific experiment with public data, and use MATLAB's fitting parameters to fit their data and run analysis on it</a:t>
            </a:r>
          </a:p>
          <a:p>
            <a:endParaRPr lang="en-US" b="1" i="1" dirty="0"/>
          </a:p>
          <a:p>
            <a:pPr marL="285750" indent="-285750">
              <a:buFontTx/>
              <a:buChar char="-"/>
            </a:pPr>
            <a:endParaRPr lang="en-US" b="1" i="1" dirty="0"/>
          </a:p>
        </p:txBody>
      </p:sp>
      <p:sp>
        <p:nvSpPr>
          <p:cNvPr id="8" name="Rectangle 7"/>
          <p:cNvSpPr/>
          <p:nvPr/>
        </p:nvSpPr>
        <p:spPr>
          <a:xfrm>
            <a:off x="301120" y="912829"/>
            <a:ext cx="10214480" cy="1384995"/>
          </a:xfrm>
          <a:prstGeom prst="rect">
            <a:avLst/>
          </a:prstGeom>
        </p:spPr>
        <p:txBody>
          <a:bodyPr wrap="square">
            <a:spAutoFit/>
          </a:bodyPr>
          <a:lstStyle/>
          <a:p>
            <a:r>
              <a:rPr lang="en-US" sz="2800" dirty="0"/>
              <a:t>The remaining time is open ended where you can use the skills you have learned working with MATLAB to do a project of your choosing.  Here are a few suggestions.  </a:t>
            </a:r>
          </a:p>
        </p:txBody>
      </p:sp>
    </p:spTree>
    <p:extLst>
      <p:ext uri="{BB962C8B-B14F-4D97-AF65-F5344CB8AC3E}">
        <p14:creationId xmlns:p14="http://schemas.microsoft.com/office/powerpoint/2010/main" val="155140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Today</a:t>
            </a:r>
          </a:p>
        </p:txBody>
      </p:sp>
      <p:sp>
        <p:nvSpPr>
          <p:cNvPr id="3" name="Content Placeholder 2"/>
          <p:cNvSpPr>
            <a:spLocks noGrp="1"/>
          </p:cNvSpPr>
          <p:nvPr>
            <p:ph idx="1"/>
          </p:nvPr>
        </p:nvSpPr>
        <p:spPr/>
        <p:txBody>
          <a:bodyPr>
            <a:normAutofit/>
          </a:bodyPr>
          <a:lstStyle/>
          <a:p>
            <a:pPr marL="0" indent="0">
              <a:buNone/>
            </a:pPr>
            <a:r>
              <a:rPr lang="en-US" b="1" u="sng" dirty="0"/>
              <a:t>Start with </a:t>
            </a:r>
          </a:p>
          <a:p>
            <a:r>
              <a:rPr lang="en-US" dirty="0"/>
              <a:t>Familiarity using the MATLAB interface</a:t>
            </a:r>
          </a:p>
          <a:p>
            <a:r>
              <a:rPr lang="en-US" dirty="0"/>
              <a:t>Make graphs with code and the GUI</a:t>
            </a:r>
          </a:p>
          <a:p>
            <a:r>
              <a:rPr lang="en-US" dirty="0"/>
              <a:t>Ability to import data from a csv file</a:t>
            </a:r>
          </a:p>
          <a:p>
            <a:pPr marL="0" indent="0">
              <a:buNone/>
            </a:pPr>
            <a:r>
              <a:rPr lang="en-US" b="1" u="sng" dirty="0"/>
              <a:t>End with</a:t>
            </a:r>
          </a:p>
          <a:p>
            <a:r>
              <a:rPr lang="en-US" dirty="0"/>
              <a:t>Ability to plot 2 graphs on the same plot in a variety of geometries</a:t>
            </a:r>
          </a:p>
          <a:p>
            <a:r>
              <a:rPr lang="en-US" dirty="0"/>
              <a:t>Be able fit the data to a predefined or custom function</a:t>
            </a:r>
          </a:p>
          <a:p>
            <a:r>
              <a:rPr lang="en-US" dirty="0"/>
              <a:t>Understanding of 3 Fit components and how to export them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856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73" y="138622"/>
            <a:ext cx="10515600" cy="1325563"/>
          </a:xfrm>
        </p:spPr>
        <p:txBody>
          <a:bodyPr/>
          <a:lstStyle/>
          <a:p>
            <a:r>
              <a:rPr lang="en-US" dirty="0"/>
              <a:t>Resources if you get stuck</a:t>
            </a:r>
          </a:p>
        </p:txBody>
      </p:sp>
      <p:sp>
        <p:nvSpPr>
          <p:cNvPr id="3" name="Content Placeholder 2"/>
          <p:cNvSpPr>
            <a:spLocks noGrp="1"/>
          </p:cNvSpPr>
          <p:nvPr>
            <p:ph idx="1"/>
          </p:nvPr>
        </p:nvSpPr>
        <p:spPr>
          <a:xfrm>
            <a:off x="712364" y="1381008"/>
            <a:ext cx="11023833" cy="4852012"/>
          </a:xfrm>
        </p:spPr>
        <p:txBody>
          <a:bodyPr>
            <a:normAutofit fontScale="92500" lnSpcReduction="20000"/>
          </a:bodyPr>
          <a:lstStyle/>
          <a:p>
            <a:pPr marL="0" indent="0">
              <a:buNone/>
            </a:pPr>
            <a:r>
              <a:rPr lang="en-US" u="sng" dirty="0">
                <a:hlinkClick r:id="rId2"/>
              </a:rPr>
              <a:t>MATLAB Documentation</a:t>
            </a:r>
            <a:endParaRPr lang="en-US" u="sng" dirty="0"/>
          </a:p>
          <a:p>
            <a:pPr lvl="1"/>
            <a:r>
              <a:rPr lang="en-US" dirty="0"/>
              <a:t>Easiest to find through a Google search of “MATLAB + command”</a:t>
            </a:r>
          </a:p>
          <a:p>
            <a:pPr lvl="1"/>
            <a:r>
              <a:rPr lang="en-US" dirty="0"/>
              <a:t>There is example code with an explanation of most commands</a:t>
            </a:r>
          </a:p>
          <a:p>
            <a:pPr lvl="1"/>
            <a:r>
              <a:rPr lang="en-US" dirty="0"/>
              <a:t>Links to similar commands are listed at the bottom of the page</a:t>
            </a:r>
          </a:p>
          <a:p>
            <a:pPr marL="0" indent="0">
              <a:buNone/>
            </a:pPr>
            <a:r>
              <a:rPr lang="en-US" u="sng" dirty="0">
                <a:hlinkClick r:id="rId3"/>
              </a:rPr>
              <a:t>BYU Intro to MATLAB</a:t>
            </a:r>
            <a:endParaRPr lang="en-US" u="sng" dirty="0"/>
          </a:p>
          <a:p>
            <a:pPr lvl="1"/>
            <a:r>
              <a:rPr lang="en-US" dirty="0"/>
              <a:t>Loosely used as an outline for this crash course</a:t>
            </a:r>
          </a:p>
          <a:p>
            <a:pPr lvl="1"/>
            <a:r>
              <a:rPr lang="en-US" dirty="0"/>
              <a:t>PDF with less explicit cross references than the online material</a:t>
            </a:r>
          </a:p>
          <a:p>
            <a:pPr marL="0" indent="0">
              <a:buNone/>
            </a:pPr>
            <a:r>
              <a:rPr lang="en-US" u="sng" dirty="0">
                <a:hlinkClick r:id="rId4"/>
              </a:rPr>
              <a:t>Weitzman Institute</a:t>
            </a:r>
            <a:endParaRPr lang="en-US" u="sng" dirty="0"/>
          </a:p>
          <a:p>
            <a:pPr lvl="1"/>
            <a:r>
              <a:rPr lang="en-US" dirty="0"/>
              <a:t>PDF and PPT lectures with slides and example code</a:t>
            </a:r>
          </a:p>
          <a:p>
            <a:pPr lvl="1"/>
            <a:r>
              <a:rPr lang="en-US" dirty="0"/>
              <a:t>Slow moving course designed for people that have never coded before.</a:t>
            </a:r>
            <a:endParaRPr lang="en-US" u="sng" dirty="0"/>
          </a:p>
          <a:p>
            <a:pPr marL="0" indent="0">
              <a:buNone/>
            </a:pPr>
            <a:r>
              <a:rPr lang="en-US" u="sng" dirty="0"/>
              <a:t>Email grad student mentor with questions</a:t>
            </a:r>
          </a:p>
          <a:p>
            <a:pPr lvl="1"/>
            <a:r>
              <a:rPr lang="en-US" dirty="0"/>
              <a:t>Slower response, but can give individual feedback</a:t>
            </a:r>
          </a:p>
          <a:p>
            <a:pPr lvl="1"/>
            <a:r>
              <a:rPr lang="en-US" dirty="0"/>
              <a:t>Can meet up in person to work through a tough problem</a:t>
            </a:r>
          </a:p>
          <a:p>
            <a:pPr lvl="1"/>
            <a:r>
              <a:rPr lang="en-US" dirty="0"/>
              <a:t>Easiest way to find answers about syntax problems or unknown errors</a:t>
            </a:r>
          </a:p>
        </p:txBody>
      </p:sp>
    </p:spTree>
    <p:extLst>
      <p:ext uri="{BB962C8B-B14F-4D97-AF65-F5344CB8AC3E}">
        <p14:creationId xmlns:p14="http://schemas.microsoft.com/office/powerpoint/2010/main" val="73972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some test Data</a:t>
            </a:r>
          </a:p>
        </p:txBody>
      </p:sp>
      <p:sp>
        <p:nvSpPr>
          <p:cNvPr id="3" name="Content Placeholder 2"/>
          <p:cNvSpPr>
            <a:spLocks noGrp="1"/>
          </p:cNvSpPr>
          <p:nvPr>
            <p:ph idx="1"/>
          </p:nvPr>
        </p:nvSpPr>
        <p:spPr>
          <a:xfrm>
            <a:off x="388133" y="1690688"/>
            <a:ext cx="8003270" cy="1207135"/>
          </a:xfrm>
        </p:spPr>
        <p:txBody>
          <a:bodyPr>
            <a:normAutofit/>
          </a:bodyPr>
          <a:lstStyle/>
          <a:p>
            <a:r>
              <a:rPr lang="en-US" dirty="0"/>
              <a:t>Before we get too far into plotting and fitting, we want to have some test data to play around with.  </a:t>
            </a:r>
          </a:p>
          <a:p>
            <a:pPr marL="0" indent="0">
              <a:buNone/>
            </a:pPr>
            <a:endParaRPr lang="en-US" dirty="0"/>
          </a:p>
          <a:p>
            <a:pPr marL="0" indent="0">
              <a:buNone/>
            </a:pPr>
            <a:endParaRPr lang="en-US" dirty="0"/>
          </a:p>
        </p:txBody>
      </p:sp>
      <p:sp>
        <p:nvSpPr>
          <p:cNvPr id="5" name="Rectangle 4"/>
          <p:cNvSpPr/>
          <p:nvPr/>
        </p:nvSpPr>
        <p:spPr>
          <a:xfrm>
            <a:off x="893323" y="2685949"/>
            <a:ext cx="6667987" cy="3416320"/>
          </a:xfrm>
          <a:prstGeom prst="rect">
            <a:avLst/>
          </a:prstGeom>
        </p:spPr>
        <p:txBody>
          <a:bodyPr wrap="square">
            <a:spAutoFit/>
          </a:bodyPr>
          <a:lstStyle/>
          <a:p>
            <a:r>
              <a:rPr lang="en-US" b="1" i="1" dirty="0"/>
              <a:t>Try to write a program that will create some test data for us to fit functions to.  Have 2 sets of data for each function, a low sample rate set with random noise and a high sample rate set to compare the noisy one to. Then plot both of the data sets for each function on the same graph to check that they in fact overlap.  </a:t>
            </a:r>
          </a:p>
          <a:p>
            <a:endParaRPr lang="en-US" b="1" i="1" u="sng" dirty="0"/>
          </a:p>
          <a:p>
            <a:r>
              <a:rPr lang="en-US" b="1" i="1" u="sng" dirty="0"/>
              <a:t>Function Types</a:t>
            </a:r>
          </a:p>
          <a:p>
            <a:pPr marL="285750" indent="-285750">
              <a:buFontTx/>
              <a:buChar char="-"/>
            </a:pPr>
            <a:r>
              <a:rPr lang="en-US" b="1" i="1" dirty="0"/>
              <a:t>Polynomial Function </a:t>
            </a:r>
          </a:p>
          <a:p>
            <a:pPr marL="285750" indent="-285750">
              <a:buFontTx/>
              <a:buChar char="-"/>
            </a:pPr>
            <a:r>
              <a:rPr lang="en-US" b="1" i="1" dirty="0"/>
              <a:t>3 periods of a sine function. </a:t>
            </a:r>
          </a:p>
          <a:p>
            <a:endParaRPr lang="en-US" b="1" i="1" dirty="0"/>
          </a:p>
          <a:p>
            <a:r>
              <a:rPr lang="en-US" b="1" i="1" dirty="0"/>
              <a:t>You are encouraged to use the commands from yesterday (creating variables, vector manipulation, for loops) to create the data set.  </a:t>
            </a:r>
          </a:p>
        </p:txBody>
      </p:sp>
      <p:pic>
        <p:nvPicPr>
          <p:cNvPr id="9" name="Picture 8"/>
          <p:cNvPicPr>
            <a:picLocks noChangeAspect="1"/>
          </p:cNvPicPr>
          <p:nvPr/>
        </p:nvPicPr>
        <p:blipFill>
          <a:blip r:embed="rId2"/>
          <a:stretch>
            <a:fillRect/>
          </a:stretch>
        </p:blipFill>
        <p:spPr>
          <a:xfrm>
            <a:off x="8391403" y="3732214"/>
            <a:ext cx="3152567" cy="2370055"/>
          </a:xfrm>
          <a:prstGeom prst="rect">
            <a:avLst/>
          </a:prstGeom>
          <a:ln>
            <a:solidFill>
              <a:schemeClr val="tx1"/>
            </a:solidFill>
          </a:ln>
        </p:spPr>
      </p:pic>
      <p:pic>
        <p:nvPicPr>
          <p:cNvPr id="10" name="Picture 9"/>
          <p:cNvPicPr>
            <a:picLocks noChangeAspect="1"/>
          </p:cNvPicPr>
          <p:nvPr/>
        </p:nvPicPr>
        <p:blipFill>
          <a:blip r:embed="rId3"/>
          <a:stretch>
            <a:fillRect/>
          </a:stretch>
        </p:blipFill>
        <p:spPr>
          <a:xfrm>
            <a:off x="8391403" y="792917"/>
            <a:ext cx="3271021" cy="2453266"/>
          </a:xfrm>
          <a:prstGeom prst="rect">
            <a:avLst/>
          </a:prstGeom>
          <a:ln>
            <a:solidFill>
              <a:schemeClr val="tx1"/>
            </a:solidFill>
          </a:ln>
        </p:spPr>
      </p:pic>
    </p:spTree>
    <p:extLst>
      <p:ext uri="{BB962C8B-B14F-4D97-AF65-F5344CB8AC3E}">
        <p14:creationId xmlns:p14="http://schemas.microsoft.com/office/powerpoint/2010/main" val="102289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Plots in Figures</a:t>
            </a:r>
          </a:p>
        </p:txBody>
      </p:sp>
      <p:sp>
        <p:nvSpPr>
          <p:cNvPr id="3" name="Content Placeholder 2"/>
          <p:cNvSpPr>
            <a:spLocks noGrp="1"/>
          </p:cNvSpPr>
          <p:nvPr>
            <p:ph idx="1"/>
          </p:nvPr>
        </p:nvSpPr>
        <p:spPr>
          <a:xfrm>
            <a:off x="507459" y="1553251"/>
            <a:ext cx="8359704" cy="3096570"/>
          </a:xfrm>
        </p:spPr>
        <p:txBody>
          <a:bodyPr/>
          <a:lstStyle/>
          <a:p>
            <a:pPr marL="0" indent="0">
              <a:buNone/>
            </a:pPr>
            <a:r>
              <a:rPr lang="en-US" dirty="0"/>
              <a:t>In MATLAB you can make one figure with multiple plots on it using the subplot command.  </a:t>
            </a:r>
          </a:p>
          <a:p>
            <a:pPr marL="0" indent="0">
              <a:buNone/>
            </a:pPr>
            <a:r>
              <a:rPr lang="en-US" u="sng" dirty="0"/>
              <a:t>There are 3 parts to the command</a:t>
            </a:r>
          </a:p>
          <a:p>
            <a:pPr marL="514350" indent="-514350">
              <a:buFont typeface="+mj-lt"/>
              <a:buAutoNum type="alphaUcPeriod"/>
            </a:pPr>
            <a:r>
              <a:rPr lang="en-US" sz="2000" dirty="0"/>
              <a:t>The Number of columns of graphs</a:t>
            </a:r>
          </a:p>
          <a:p>
            <a:pPr marL="514350" indent="-514350">
              <a:buFont typeface="+mj-lt"/>
              <a:buAutoNum type="alphaUcPeriod"/>
            </a:pPr>
            <a:r>
              <a:rPr lang="en-US" sz="2000" dirty="0"/>
              <a:t>The Number of Rows of graphs</a:t>
            </a:r>
          </a:p>
          <a:p>
            <a:pPr marL="514350" indent="-514350">
              <a:buFont typeface="+mj-lt"/>
              <a:buAutoNum type="alphaUcPeriod"/>
            </a:pPr>
            <a:r>
              <a:rPr lang="en-US" sz="2000" dirty="0"/>
              <a:t>The position you want the next plot command to access</a:t>
            </a:r>
          </a:p>
        </p:txBody>
      </p:sp>
      <p:sp>
        <p:nvSpPr>
          <p:cNvPr id="5" name="TextBox 4"/>
          <p:cNvSpPr txBox="1"/>
          <p:nvPr/>
        </p:nvSpPr>
        <p:spPr>
          <a:xfrm>
            <a:off x="366809" y="4649821"/>
            <a:ext cx="2016899" cy="923330"/>
          </a:xfrm>
          <a:prstGeom prst="rect">
            <a:avLst/>
          </a:prstGeom>
          <a:noFill/>
          <a:ln>
            <a:solidFill>
              <a:schemeClr val="tx1"/>
            </a:solidFill>
          </a:ln>
        </p:spPr>
        <p:txBody>
          <a:bodyPr wrap="none" rtlCol="0">
            <a:spAutoFit/>
          </a:bodyPr>
          <a:lstStyle/>
          <a:p>
            <a:r>
              <a:rPr lang="en-US" dirty="0"/>
              <a:t>figure ;</a:t>
            </a:r>
          </a:p>
          <a:p>
            <a:r>
              <a:rPr lang="en-US" dirty="0"/>
              <a:t>subplot ( A , B , C ) ;</a:t>
            </a:r>
          </a:p>
          <a:p>
            <a:r>
              <a:rPr lang="en-US" dirty="0"/>
              <a:t>plot ( x1 , y1 , ’ . ’ ) ;</a:t>
            </a:r>
          </a:p>
        </p:txBody>
      </p:sp>
      <p:sp>
        <p:nvSpPr>
          <p:cNvPr id="6" name="TextBox 5"/>
          <p:cNvSpPr txBox="1"/>
          <p:nvPr/>
        </p:nvSpPr>
        <p:spPr>
          <a:xfrm>
            <a:off x="291308" y="4280489"/>
            <a:ext cx="1512594" cy="369332"/>
          </a:xfrm>
          <a:prstGeom prst="rect">
            <a:avLst/>
          </a:prstGeom>
          <a:noFill/>
        </p:spPr>
        <p:txBody>
          <a:bodyPr wrap="none" rtlCol="0">
            <a:spAutoFit/>
          </a:bodyPr>
          <a:lstStyle/>
          <a:p>
            <a:r>
              <a:rPr lang="en-US" dirty="0"/>
              <a:t>Example Code</a:t>
            </a:r>
          </a:p>
        </p:txBody>
      </p:sp>
      <p:sp>
        <p:nvSpPr>
          <p:cNvPr id="9" name="Rectangle 8"/>
          <p:cNvSpPr/>
          <p:nvPr/>
        </p:nvSpPr>
        <p:spPr>
          <a:xfrm>
            <a:off x="2647760" y="4649821"/>
            <a:ext cx="6096000" cy="923330"/>
          </a:xfrm>
          <a:prstGeom prst="rect">
            <a:avLst/>
          </a:prstGeom>
        </p:spPr>
        <p:txBody>
          <a:bodyPr>
            <a:spAutoFit/>
          </a:bodyPr>
          <a:lstStyle/>
          <a:p>
            <a:r>
              <a:rPr lang="en-US" b="1" i="1" dirty="0"/>
              <a:t>Try to replicate the figures on the right using the test data you generated earlier today and the subplot command.  Don’t forget to add axis labels and titles for each of the graphs. </a:t>
            </a:r>
          </a:p>
        </p:txBody>
      </p:sp>
      <p:pic>
        <p:nvPicPr>
          <p:cNvPr id="4" name="Picture 3"/>
          <p:cNvPicPr>
            <a:picLocks noChangeAspect="1"/>
          </p:cNvPicPr>
          <p:nvPr/>
        </p:nvPicPr>
        <p:blipFill>
          <a:blip r:embed="rId2"/>
          <a:stretch>
            <a:fillRect/>
          </a:stretch>
        </p:blipFill>
        <p:spPr>
          <a:xfrm>
            <a:off x="8867163" y="1298371"/>
            <a:ext cx="2910890" cy="2183168"/>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8867163" y="4161217"/>
            <a:ext cx="2910890" cy="2183168"/>
          </a:xfrm>
          <a:prstGeom prst="rect">
            <a:avLst/>
          </a:prstGeom>
          <a:ln>
            <a:solidFill>
              <a:schemeClr val="tx1"/>
            </a:solidFill>
          </a:ln>
        </p:spPr>
      </p:pic>
    </p:spTree>
    <p:extLst>
      <p:ext uri="{BB962C8B-B14F-4D97-AF65-F5344CB8AC3E}">
        <p14:creationId xmlns:p14="http://schemas.microsoft.com/office/powerpoint/2010/main" val="1138218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77" y="189025"/>
            <a:ext cx="10515600" cy="808431"/>
          </a:xfrm>
        </p:spPr>
        <p:txBody>
          <a:bodyPr/>
          <a:lstStyle/>
          <a:p>
            <a:r>
              <a:rPr lang="en-US" dirty="0"/>
              <a:t>Fitting data to a Function</a:t>
            </a:r>
          </a:p>
        </p:txBody>
      </p:sp>
      <p:sp>
        <p:nvSpPr>
          <p:cNvPr id="3" name="Content Placeholder 2"/>
          <p:cNvSpPr>
            <a:spLocks noGrp="1"/>
          </p:cNvSpPr>
          <p:nvPr>
            <p:ph idx="1"/>
          </p:nvPr>
        </p:nvSpPr>
        <p:spPr>
          <a:xfrm>
            <a:off x="365360" y="997455"/>
            <a:ext cx="5957619" cy="4352757"/>
          </a:xfrm>
        </p:spPr>
        <p:txBody>
          <a:bodyPr>
            <a:normAutofit fontScale="92500"/>
          </a:bodyPr>
          <a:lstStyle/>
          <a:p>
            <a:pPr marL="0" indent="0">
              <a:buNone/>
            </a:pPr>
            <a:r>
              <a:rPr lang="en-US" u="sng" dirty="0"/>
              <a:t>Using Code</a:t>
            </a:r>
            <a:endParaRPr lang="en-US" dirty="0"/>
          </a:p>
          <a:p>
            <a:pPr marL="0" indent="0">
              <a:buNone/>
            </a:pPr>
            <a:r>
              <a:rPr lang="en-US" sz="2400" dirty="0"/>
              <a:t>Many functional forms are available in MATLAB</a:t>
            </a:r>
          </a:p>
          <a:p>
            <a:pPr marL="0" indent="0">
              <a:buNone/>
            </a:pPr>
            <a:r>
              <a:rPr lang="en-US" dirty="0"/>
              <a:t>	</a:t>
            </a:r>
            <a:r>
              <a:rPr lang="en-US" sz="2200" dirty="0">
                <a:hlinkClick r:id="rId2"/>
              </a:rPr>
              <a:t>Here is a list of them online</a:t>
            </a:r>
            <a:endParaRPr lang="en-US" sz="2200" dirty="0"/>
          </a:p>
          <a:p>
            <a:pPr marL="0" indent="0">
              <a:buNone/>
            </a:pPr>
            <a:r>
              <a:rPr lang="en-US" sz="2200" dirty="0"/>
              <a:t>Simplest Example code:</a:t>
            </a:r>
          </a:p>
          <a:p>
            <a:pPr marL="0" indent="0">
              <a:buNone/>
            </a:pPr>
            <a:endParaRPr lang="en-US" sz="2200" dirty="0"/>
          </a:p>
          <a:p>
            <a:pPr marL="0" indent="0">
              <a:buNone/>
            </a:pPr>
            <a:r>
              <a:rPr lang="en-US" dirty="0"/>
              <a:t>The MATLAB command includes 3 pieces</a:t>
            </a:r>
          </a:p>
          <a:p>
            <a:pPr marL="514350" indent="-514350">
              <a:buFont typeface="+mj-lt"/>
              <a:buAutoNum type="arabicPeriod"/>
            </a:pPr>
            <a:r>
              <a:rPr lang="en-US" sz="2200" dirty="0"/>
              <a:t>The x data</a:t>
            </a:r>
          </a:p>
          <a:p>
            <a:pPr marL="514350" indent="-514350">
              <a:buFont typeface="+mj-lt"/>
              <a:buAutoNum type="arabicPeriod"/>
            </a:pPr>
            <a:r>
              <a:rPr lang="en-US" sz="2200" dirty="0"/>
              <a:t>The y data</a:t>
            </a:r>
          </a:p>
          <a:p>
            <a:pPr marL="514350" indent="-514350">
              <a:buFont typeface="+mj-lt"/>
              <a:buAutoNum type="arabicPeriod"/>
            </a:pPr>
            <a:r>
              <a:rPr lang="en-US" sz="2200" dirty="0"/>
              <a:t>The functional form of the fit</a:t>
            </a:r>
          </a:p>
          <a:p>
            <a:pPr marL="0" indent="0">
              <a:buNone/>
            </a:pPr>
            <a:endParaRPr lang="en-US" dirty="0"/>
          </a:p>
          <a:p>
            <a:pPr>
              <a:buFontTx/>
              <a:buChar char="-"/>
            </a:pPr>
            <a:endParaRPr lang="en-US" sz="2000" dirty="0"/>
          </a:p>
          <a:p>
            <a:pPr>
              <a:buFontTx/>
              <a:buChar char="-"/>
            </a:pPr>
            <a:endParaRPr lang="en-US" dirty="0"/>
          </a:p>
          <a:p>
            <a:pPr>
              <a:buFontTx/>
              <a:buChar char="-"/>
            </a:pPr>
            <a:endParaRPr lang="en-US" dirty="0"/>
          </a:p>
        </p:txBody>
      </p:sp>
      <p:sp>
        <p:nvSpPr>
          <p:cNvPr id="4" name="Rectangle 3"/>
          <p:cNvSpPr/>
          <p:nvPr/>
        </p:nvSpPr>
        <p:spPr>
          <a:xfrm>
            <a:off x="2101175" y="5350212"/>
            <a:ext cx="10071370" cy="646331"/>
          </a:xfrm>
          <a:prstGeom prst="rect">
            <a:avLst/>
          </a:prstGeom>
        </p:spPr>
        <p:txBody>
          <a:bodyPr wrap="square">
            <a:spAutoFit/>
          </a:bodyPr>
          <a:lstStyle/>
          <a:p>
            <a:r>
              <a:rPr lang="en-US" b="1" i="1" dirty="0"/>
              <a:t>Try setting up a fit to the test data you generated earlier today.  Try to extract the coefficients using code.  How do the coefficients compare to the values you used to create the data set?</a:t>
            </a:r>
          </a:p>
        </p:txBody>
      </p:sp>
      <p:sp>
        <p:nvSpPr>
          <p:cNvPr id="19" name="Rectangle 18"/>
          <p:cNvSpPr/>
          <p:nvPr/>
        </p:nvSpPr>
        <p:spPr>
          <a:xfrm>
            <a:off x="6613585" y="1356594"/>
            <a:ext cx="5622587" cy="3261406"/>
          </a:xfrm>
          <a:prstGeom prst="rect">
            <a:avLst/>
          </a:prstGeom>
        </p:spPr>
        <p:txBody>
          <a:bodyPr wrap="square">
            <a:spAutoFit/>
          </a:bodyPr>
          <a:lstStyle/>
          <a:p>
            <a:pPr lvl="0">
              <a:lnSpc>
                <a:spcPct val="90000"/>
              </a:lnSpc>
              <a:spcBef>
                <a:spcPts val="1000"/>
              </a:spcBef>
            </a:pPr>
            <a:r>
              <a:rPr lang="en-US" sz="2400" i="1" dirty="0">
                <a:solidFill>
                  <a:prstClr val="black"/>
                </a:solidFill>
              </a:rPr>
              <a:t>Some commonly used functional forms:</a:t>
            </a:r>
          </a:p>
          <a:p>
            <a:pPr marL="228600" lvl="0" indent="-228600">
              <a:lnSpc>
                <a:spcPct val="90000"/>
              </a:lnSpc>
              <a:spcBef>
                <a:spcPts val="1000"/>
              </a:spcBef>
              <a:buFontTx/>
              <a:buChar char="-"/>
            </a:pPr>
            <a:r>
              <a:rPr lang="en-US" sz="2000" dirty="0">
                <a:solidFill>
                  <a:prstClr val="black"/>
                </a:solidFill>
              </a:rPr>
              <a:t>Polynomial – ‘poly#’ with # = 1 to 8</a:t>
            </a:r>
          </a:p>
          <a:p>
            <a:pPr marL="228600" lvl="0" indent="-228600">
              <a:lnSpc>
                <a:spcPct val="90000"/>
              </a:lnSpc>
              <a:spcBef>
                <a:spcPts val="1000"/>
              </a:spcBef>
              <a:buFontTx/>
              <a:buChar char="-"/>
            </a:pPr>
            <a:r>
              <a:rPr lang="en-US" sz="2000" dirty="0">
                <a:solidFill>
                  <a:prstClr val="black"/>
                </a:solidFill>
              </a:rPr>
              <a:t>Sum of Sins – ‘sin#’ with # = 1 to 8</a:t>
            </a:r>
          </a:p>
          <a:p>
            <a:pPr marL="228600" lvl="0" indent="-228600">
              <a:lnSpc>
                <a:spcPct val="90000"/>
              </a:lnSpc>
              <a:spcBef>
                <a:spcPts val="1000"/>
              </a:spcBef>
              <a:buFontTx/>
              <a:buChar char="-"/>
            </a:pPr>
            <a:r>
              <a:rPr lang="en-US" sz="2000" dirty="0">
                <a:solidFill>
                  <a:prstClr val="black"/>
                </a:solidFill>
              </a:rPr>
              <a:t>Gaussian – ‘</a:t>
            </a:r>
            <a:r>
              <a:rPr lang="en-US" sz="2000" dirty="0" err="1">
                <a:solidFill>
                  <a:prstClr val="black"/>
                </a:solidFill>
              </a:rPr>
              <a:t>gaussian</a:t>
            </a:r>
            <a:r>
              <a:rPr lang="en-US" sz="2000" dirty="0">
                <a:solidFill>
                  <a:prstClr val="black"/>
                </a:solidFill>
              </a:rPr>
              <a:t>#’ with # = 1 to 8</a:t>
            </a:r>
          </a:p>
          <a:p>
            <a:pPr marL="228600" lvl="0" indent="-228600">
              <a:lnSpc>
                <a:spcPct val="90000"/>
              </a:lnSpc>
              <a:spcBef>
                <a:spcPts val="1000"/>
              </a:spcBef>
              <a:buFontTx/>
              <a:buChar char="-"/>
            </a:pPr>
            <a:r>
              <a:rPr lang="en-US" sz="2000" dirty="0">
                <a:solidFill>
                  <a:prstClr val="black"/>
                </a:solidFill>
              </a:rPr>
              <a:t>Exponential – ‘</a:t>
            </a:r>
            <a:r>
              <a:rPr lang="en-US" sz="2000" dirty="0" err="1">
                <a:solidFill>
                  <a:prstClr val="black"/>
                </a:solidFill>
              </a:rPr>
              <a:t>exp</a:t>
            </a:r>
            <a:r>
              <a:rPr lang="en-US" sz="2000" dirty="0">
                <a:solidFill>
                  <a:prstClr val="black"/>
                </a:solidFill>
              </a:rPr>
              <a:t>#’ with # = 1 to 2</a:t>
            </a:r>
          </a:p>
          <a:p>
            <a:pPr marL="228600" lvl="0" indent="-228600">
              <a:lnSpc>
                <a:spcPct val="90000"/>
              </a:lnSpc>
              <a:spcBef>
                <a:spcPts val="1000"/>
              </a:spcBef>
              <a:buFontTx/>
              <a:buChar char="-"/>
            </a:pPr>
            <a:r>
              <a:rPr lang="en-US" sz="2000" dirty="0">
                <a:solidFill>
                  <a:prstClr val="black"/>
                </a:solidFill>
              </a:rPr>
              <a:t>Power Law – ‘power#’ with # = 1 to 2</a:t>
            </a:r>
          </a:p>
          <a:p>
            <a:pPr marL="228600" lvl="0" indent="-228600">
              <a:lnSpc>
                <a:spcPct val="90000"/>
              </a:lnSpc>
              <a:spcBef>
                <a:spcPts val="1000"/>
              </a:spcBef>
              <a:buFontTx/>
              <a:buChar char="-"/>
            </a:pPr>
            <a:r>
              <a:rPr lang="en-US" sz="2000" dirty="0">
                <a:solidFill>
                  <a:prstClr val="black"/>
                </a:solidFill>
              </a:rPr>
              <a:t>Polynomial surface fit – ‘poly##’ with # = 1 to 8</a:t>
            </a:r>
          </a:p>
          <a:p>
            <a:pPr marL="685800" lvl="1" indent="-228600">
              <a:lnSpc>
                <a:spcPct val="90000"/>
              </a:lnSpc>
              <a:spcBef>
                <a:spcPts val="1000"/>
              </a:spcBef>
              <a:buFontTx/>
              <a:buChar char="-"/>
            </a:pPr>
            <a:r>
              <a:rPr lang="en-US" sz="2000" dirty="0">
                <a:solidFill>
                  <a:prstClr val="black"/>
                </a:solidFill>
              </a:rPr>
              <a:t>The two numbers can be different values</a:t>
            </a:r>
          </a:p>
        </p:txBody>
      </p:sp>
      <p:pic>
        <p:nvPicPr>
          <p:cNvPr id="21" name="Picture 20"/>
          <p:cNvPicPr>
            <a:picLocks noChangeAspect="1"/>
          </p:cNvPicPr>
          <p:nvPr/>
        </p:nvPicPr>
        <p:blipFill>
          <a:blip r:embed="rId3"/>
          <a:stretch>
            <a:fillRect/>
          </a:stretch>
        </p:blipFill>
        <p:spPr>
          <a:xfrm>
            <a:off x="542715" y="2834634"/>
            <a:ext cx="5925567" cy="305325"/>
          </a:xfrm>
          <a:prstGeom prst="rect">
            <a:avLst/>
          </a:prstGeom>
          <a:ln>
            <a:solidFill>
              <a:schemeClr val="tx1"/>
            </a:solidFill>
          </a:ln>
        </p:spPr>
      </p:pic>
    </p:spTree>
    <p:extLst>
      <p:ext uri="{BB962C8B-B14F-4D97-AF65-F5344CB8AC3E}">
        <p14:creationId xmlns:p14="http://schemas.microsoft.com/office/powerpoint/2010/main" val="132414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77" y="189025"/>
            <a:ext cx="10515600" cy="808431"/>
          </a:xfrm>
        </p:spPr>
        <p:txBody>
          <a:bodyPr/>
          <a:lstStyle/>
          <a:p>
            <a:r>
              <a:rPr lang="en-US" dirty="0"/>
              <a:t>Fitting data to a Function</a:t>
            </a:r>
          </a:p>
        </p:txBody>
      </p:sp>
      <p:sp>
        <p:nvSpPr>
          <p:cNvPr id="4" name="Rectangle 3"/>
          <p:cNvSpPr/>
          <p:nvPr/>
        </p:nvSpPr>
        <p:spPr>
          <a:xfrm>
            <a:off x="3821586" y="5753664"/>
            <a:ext cx="8269807" cy="646331"/>
          </a:xfrm>
          <a:prstGeom prst="rect">
            <a:avLst/>
          </a:prstGeom>
        </p:spPr>
        <p:txBody>
          <a:bodyPr wrap="square">
            <a:spAutoFit/>
          </a:bodyPr>
          <a:lstStyle/>
          <a:p>
            <a:r>
              <a:rPr lang="en-US" b="1" i="1" dirty="0"/>
              <a:t>Try setting up a fit to the test data you generated earlier today.  Try to extract the coefficients using the GUI and compare the values you used to create the data set?</a:t>
            </a:r>
          </a:p>
        </p:txBody>
      </p:sp>
      <p:pic>
        <p:nvPicPr>
          <p:cNvPr id="5" name="Picture 4"/>
          <p:cNvPicPr>
            <a:picLocks noChangeAspect="1"/>
          </p:cNvPicPr>
          <p:nvPr/>
        </p:nvPicPr>
        <p:blipFill rotWithShape="1">
          <a:blip r:embed="rId2"/>
          <a:srcRect r="45821"/>
          <a:stretch/>
        </p:blipFill>
        <p:spPr>
          <a:xfrm>
            <a:off x="475528" y="2811733"/>
            <a:ext cx="2802188" cy="1038225"/>
          </a:xfrm>
          <a:prstGeom prst="rect">
            <a:avLst/>
          </a:prstGeom>
          <a:ln>
            <a:solidFill>
              <a:schemeClr val="tx1"/>
            </a:solidFill>
          </a:ln>
        </p:spPr>
      </p:pic>
      <p:cxnSp>
        <p:nvCxnSpPr>
          <p:cNvPr id="7" name="Straight Arrow Connector 6"/>
          <p:cNvCxnSpPr/>
          <p:nvPr/>
        </p:nvCxnSpPr>
        <p:spPr>
          <a:xfrm>
            <a:off x="2207060" y="2462311"/>
            <a:ext cx="227349" cy="777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5669195" y="1282183"/>
            <a:ext cx="6074796" cy="4092702"/>
          </a:xfrm>
          <a:prstGeom prst="rect">
            <a:avLst/>
          </a:prstGeom>
          <a:ln>
            <a:solidFill>
              <a:schemeClr val="tx1"/>
            </a:solidFill>
          </a:ln>
        </p:spPr>
      </p:pic>
      <p:sp>
        <p:nvSpPr>
          <p:cNvPr id="9" name="TextBox 8"/>
          <p:cNvSpPr txBox="1"/>
          <p:nvPr/>
        </p:nvSpPr>
        <p:spPr>
          <a:xfrm>
            <a:off x="3531989" y="1699401"/>
            <a:ext cx="1613943" cy="369332"/>
          </a:xfrm>
          <a:prstGeom prst="rect">
            <a:avLst/>
          </a:prstGeom>
          <a:noFill/>
        </p:spPr>
        <p:txBody>
          <a:bodyPr wrap="square" rtlCol="0">
            <a:spAutoFit/>
          </a:bodyPr>
          <a:lstStyle/>
          <a:p>
            <a:r>
              <a:rPr lang="en-US" dirty="0"/>
              <a:t>Variables to fit</a:t>
            </a:r>
          </a:p>
        </p:txBody>
      </p:sp>
      <p:cxnSp>
        <p:nvCxnSpPr>
          <p:cNvPr id="12" name="Straight Arrow Connector 11"/>
          <p:cNvCxnSpPr/>
          <p:nvPr/>
        </p:nvCxnSpPr>
        <p:spPr>
          <a:xfrm>
            <a:off x="5145932" y="1926619"/>
            <a:ext cx="660999" cy="2354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713214" y="1249483"/>
            <a:ext cx="486553" cy="6345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700280" y="1130423"/>
            <a:ext cx="2401633" cy="426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Using the GUI</a:t>
            </a:r>
          </a:p>
        </p:txBody>
      </p:sp>
      <p:sp>
        <p:nvSpPr>
          <p:cNvPr id="17" name="TextBox 16"/>
          <p:cNvSpPr txBox="1"/>
          <p:nvPr/>
        </p:nvSpPr>
        <p:spPr>
          <a:xfrm>
            <a:off x="3472445" y="5122158"/>
            <a:ext cx="1984710" cy="369332"/>
          </a:xfrm>
          <a:prstGeom prst="rect">
            <a:avLst/>
          </a:prstGeom>
          <a:noFill/>
        </p:spPr>
        <p:txBody>
          <a:bodyPr wrap="none" rtlCol="0">
            <a:spAutoFit/>
          </a:bodyPr>
          <a:lstStyle/>
          <a:p>
            <a:r>
              <a:rPr lang="en-US" dirty="0"/>
              <a:t>Plot of Data and Fit</a:t>
            </a:r>
          </a:p>
        </p:txBody>
      </p:sp>
      <p:cxnSp>
        <p:nvCxnSpPr>
          <p:cNvPr id="20" name="Straight Arrow Connector 19"/>
          <p:cNvCxnSpPr>
            <a:stCxn id="17" idx="3"/>
          </p:cNvCxnSpPr>
          <p:nvPr/>
        </p:nvCxnSpPr>
        <p:spPr>
          <a:xfrm flipV="1">
            <a:off x="5457155" y="4173166"/>
            <a:ext cx="3268556" cy="11336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38874" y="842845"/>
            <a:ext cx="2395398" cy="369332"/>
          </a:xfrm>
          <a:prstGeom prst="rect">
            <a:avLst/>
          </a:prstGeom>
          <a:noFill/>
        </p:spPr>
        <p:txBody>
          <a:bodyPr wrap="square" rtlCol="0">
            <a:spAutoFit/>
          </a:bodyPr>
          <a:lstStyle/>
          <a:p>
            <a:r>
              <a:rPr lang="en-US" dirty="0"/>
              <a:t>Fitting Functional Form</a:t>
            </a:r>
          </a:p>
        </p:txBody>
      </p:sp>
      <p:sp>
        <p:nvSpPr>
          <p:cNvPr id="23" name="TextBox 22"/>
          <p:cNvSpPr txBox="1"/>
          <p:nvPr/>
        </p:nvSpPr>
        <p:spPr>
          <a:xfrm>
            <a:off x="3472445" y="3939279"/>
            <a:ext cx="1969363" cy="369332"/>
          </a:xfrm>
          <a:prstGeom prst="rect">
            <a:avLst/>
          </a:prstGeom>
          <a:noFill/>
        </p:spPr>
        <p:txBody>
          <a:bodyPr wrap="square" rtlCol="0">
            <a:spAutoFit/>
          </a:bodyPr>
          <a:lstStyle/>
          <a:p>
            <a:r>
              <a:rPr lang="en-US" dirty="0"/>
              <a:t>Coefficients of Fit</a:t>
            </a:r>
          </a:p>
        </p:txBody>
      </p:sp>
      <p:cxnSp>
        <p:nvCxnSpPr>
          <p:cNvPr id="24" name="Straight Arrow Connector 23"/>
          <p:cNvCxnSpPr/>
          <p:nvPr/>
        </p:nvCxnSpPr>
        <p:spPr>
          <a:xfrm flipV="1">
            <a:off x="4970834" y="3501957"/>
            <a:ext cx="1147864" cy="4373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37827" y="2025407"/>
            <a:ext cx="2244982" cy="369332"/>
          </a:xfrm>
          <a:prstGeom prst="rect">
            <a:avLst/>
          </a:prstGeom>
          <a:noFill/>
        </p:spPr>
        <p:txBody>
          <a:bodyPr wrap="square" rtlCol="0">
            <a:spAutoFit/>
          </a:bodyPr>
          <a:lstStyle/>
          <a:p>
            <a:r>
              <a:rPr lang="en-US" dirty="0"/>
              <a:t>Open the Fitting App</a:t>
            </a:r>
          </a:p>
        </p:txBody>
      </p:sp>
    </p:spTree>
    <p:extLst>
      <p:ext uri="{BB962C8B-B14F-4D97-AF65-F5344CB8AC3E}">
        <p14:creationId xmlns:p14="http://schemas.microsoft.com/office/powerpoint/2010/main" val="423021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7806000" y="532543"/>
            <a:ext cx="3091253" cy="1951492"/>
          </a:xfrm>
          <a:prstGeom prst="rect">
            <a:avLst/>
          </a:prstGeom>
          <a:ln>
            <a:solidFill>
              <a:schemeClr val="tx1"/>
            </a:solidFill>
          </a:ln>
        </p:spPr>
      </p:pic>
      <p:sp>
        <p:nvSpPr>
          <p:cNvPr id="2" name="Title 1"/>
          <p:cNvSpPr>
            <a:spLocks noGrp="1"/>
          </p:cNvSpPr>
          <p:nvPr>
            <p:ph type="title"/>
          </p:nvPr>
        </p:nvSpPr>
        <p:spPr>
          <a:xfrm>
            <a:off x="33182" y="-113736"/>
            <a:ext cx="10515600" cy="1325563"/>
          </a:xfrm>
        </p:spPr>
        <p:txBody>
          <a:bodyPr/>
          <a:lstStyle/>
          <a:p>
            <a:r>
              <a:rPr lang="en-US" dirty="0"/>
              <a:t>Analyzing the Fit</a:t>
            </a:r>
          </a:p>
        </p:txBody>
      </p:sp>
      <p:sp>
        <p:nvSpPr>
          <p:cNvPr id="3" name="Content Placeholder 2"/>
          <p:cNvSpPr>
            <a:spLocks noGrp="1"/>
          </p:cNvSpPr>
          <p:nvPr>
            <p:ph idx="1"/>
          </p:nvPr>
        </p:nvSpPr>
        <p:spPr>
          <a:xfrm>
            <a:off x="400456" y="1403278"/>
            <a:ext cx="11253280" cy="4597192"/>
          </a:xfrm>
        </p:spPr>
        <p:txBody>
          <a:bodyPr>
            <a:normAutofit lnSpcReduction="10000"/>
          </a:bodyPr>
          <a:lstStyle/>
          <a:p>
            <a:pPr marL="0" indent="0">
              <a:buNone/>
            </a:pPr>
            <a:r>
              <a:rPr lang="en-US" dirty="0"/>
              <a:t>In the GUI, MATLAB provides parameters to </a:t>
            </a:r>
          </a:p>
          <a:p>
            <a:pPr marL="0" indent="0">
              <a:buNone/>
            </a:pPr>
            <a:r>
              <a:rPr lang="en-US" dirty="0"/>
              <a:t>give information about the quality of the fits</a:t>
            </a:r>
          </a:p>
          <a:p>
            <a:pPr marL="0" indent="0">
              <a:buNone/>
            </a:pPr>
            <a:endParaRPr lang="en-US" dirty="0"/>
          </a:p>
          <a:p>
            <a:pPr marL="0" indent="0">
              <a:buNone/>
            </a:pPr>
            <a:r>
              <a:rPr lang="en-US" u="sng" dirty="0"/>
              <a:t>Goodness of Fit Statistics</a:t>
            </a:r>
          </a:p>
          <a:p>
            <a:r>
              <a:rPr lang="en-US" sz="2200" b="1" dirty="0"/>
              <a:t>SSE</a:t>
            </a:r>
            <a:r>
              <a:rPr lang="en-US" sz="2200" dirty="0"/>
              <a:t> = Sum of Squares Due to Error.  A small number is better.</a:t>
            </a:r>
          </a:p>
          <a:p>
            <a:r>
              <a:rPr lang="en-US" sz="2200" b="1" dirty="0"/>
              <a:t>R-square </a:t>
            </a:r>
            <a:r>
              <a:rPr lang="en-US" sz="2200" dirty="0"/>
              <a:t>= This statistic measures how successful the fit is in explaining the variation of the data.  A value close to 1 signifies a better fit</a:t>
            </a:r>
          </a:p>
          <a:p>
            <a:r>
              <a:rPr lang="en-US" sz="2200" b="1" dirty="0"/>
              <a:t>Adjusted R-square </a:t>
            </a:r>
            <a:r>
              <a:rPr lang="en-US" sz="2200" dirty="0"/>
              <a:t>= Same as above, but adjusted based on the number of fitting parameters (degrees of freedom) in the fit. A value close to 1 signifies a better fit</a:t>
            </a:r>
          </a:p>
          <a:p>
            <a:r>
              <a:rPr lang="en-US" sz="2200" b="1" dirty="0"/>
              <a:t>RMSE</a:t>
            </a:r>
            <a:r>
              <a:rPr lang="en-US" sz="2200" dirty="0"/>
              <a:t> = Root Mean Squared Error.  Just like the name suggests, a value close to 0 is better, but this value can be very large if there his high variance in your data.</a:t>
            </a:r>
          </a:p>
        </p:txBody>
      </p:sp>
      <p:sp>
        <p:nvSpPr>
          <p:cNvPr id="5" name="Rectangle 4"/>
          <p:cNvSpPr/>
          <p:nvPr/>
        </p:nvSpPr>
        <p:spPr>
          <a:xfrm>
            <a:off x="5290982" y="5758008"/>
            <a:ext cx="6960893" cy="923330"/>
          </a:xfrm>
          <a:prstGeom prst="rect">
            <a:avLst/>
          </a:prstGeom>
        </p:spPr>
        <p:txBody>
          <a:bodyPr wrap="square">
            <a:spAutoFit/>
          </a:bodyPr>
          <a:lstStyle/>
          <a:p>
            <a:r>
              <a:rPr lang="en-US" b="1" i="1" dirty="0"/>
              <a:t>Try fitting your low density data to the curves and see what the R squared and RMSE parameters are like.  Then try adding more random noise to your data to see what effect that has on the same parameters.</a:t>
            </a:r>
          </a:p>
        </p:txBody>
      </p:sp>
      <p:pic>
        <p:nvPicPr>
          <p:cNvPr id="10" name="Picture 9"/>
          <p:cNvPicPr>
            <a:picLocks noChangeAspect="1"/>
          </p:cNvPicPr>
          <p:nvPr/>
        </p:nvPicPr>
        <p:blipFill>
          <a:blip r:embed="rId3"/>
          <a:stretch>
            <a:fillRect/>
          </a:stretch>
        </p:blipFill>
        <p:spPr>
          <a:xfrm>
            <a:off x="7932611" y="2818231"/>
            <a:ext cx="2393916" cy="789809"/>
          </a:xfrm>
          <a:prstGeom prst="rect">
            <a:avLst/>
          </a:prstGeom>
        </p:spPr>
      </p:pic>
      <p:sp>
        <p:nvSpPr>
          <p:cNvPr id="13" name="Rectangle 12"/>
          <p:cNvSpPr/>
          <p:nvPr/>
        </p:nvSpPr>
        <p:spPr>
          <a:xfrm>
            <a:off x="7608057" y="1042937"/>
            <a:ext cx="1362438" cy="11069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6965004" y="1726750"/>
            <a:ext cx="557322" cy="1215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41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98"/>
            <a:ext cx="10515600" cy="1325563"/>
          </a:xfrm>
        </p:spPr>
        <p:txBody>
          <a:bodyPr/>
          <a:lstStyle/>
          <a:p>
            <a:r>
              <a:rPr lang="en-US" dirty="0"/>
              <a:t>Saving a Fit in MATLAB</a:t>
            </a:r>
          </a:p>
        </p:txBody>
      </p:sp>
      <p:sp>
        <p:nvSpPr>
          <p:cNvPr id="3" name="Content Placeholder 2"/>
          <p:cNvSpPr>
            <a:spLocks noGrp="1"/>
          </p:cNvSpPr>
          <p:nvPr>
            <p:ph idx="1"/>
          </p:nvPr>
        </p:nvSpPr>
        <p:spPr>
          <a:xfrm>
            <a:off x="186841" y="1481580"/>
            <a:ext cx="7523029" cy="4634690"/>
          </a:xfrm>
        </p:spPr>
        <p:txBody>
          <a:bodyPr>
            <a:normAutofit lnSpcReduction="10000"/>
          </a:bodyPr>
          <a:lstStyle/>
          <a:p>
            <a:pPr marL="0" indent="0">
              <a:buNone/>
            </a:pPr>
            <a:r>
              <a:rPr lang="en-US" dirty="0"/>
              <a:t>When a fit is created there are three items created</a:t>
            </a:r>
          </a:p>
          <a:p>
            <a:r>
              <a:rPr lang="en-US" sz="2000" dirty="0"/>
              <a:t>The Fit data itself with the functional form and coefficients</a:t>
            </a:r>
          </a:p>
          <a:p>
            <a:r>
              <a:rPr lang="en-US" sz="2000" dirty="0"/>
              <a:t>The Goodness of Fit analysis</a:t>
            </a:r>
          </a:p>
          <a:p>
            <a:r>
              <a:rPr lang="en-US" sz="2000" dirty="0"/>
              <a:t>The Output quantifying the fit</a:t>
            </a:r>
          </a:p>
          <a:p>
            <a:pPr marL="0" indent="0">
              <a:buNone/>
            </a:pPr>
            <a:endParaRPr lang="en-US" sz="2000" dirty="0"/>
          </a:p>
          <a:p>
            <a:pPr marL="0" indent="0">
              <a:buNone/>
            </a:pPr>
            <a:endParaRPr lang="en-US" sz="2000" dirty="0"/>
          </a:p>
          <a:p>
            <a:pPr marL="0" indent="0">
              <a:buNone/>
            </a:pPr>
            <a:r>
              <a:rPr lang="en-US" sz="2000" b="1" u="sng" dirty="0"/>
              <a:t>Using Code: </a:t>
            </a:r>
            <a:r>
              <a:rPr lang="en-US" sz="2000" dirty="0"/>
              <a:t>If you only include the first part of the output in your code, then the rest of the fit will not be added to your workspace</a:t>
            </a:r>
          </a:p>
          <a:p>
            <a:pPr marL="0" indent="0">
              <a:buNone/>
            </a:pPr>
            <a:endParaRPr lang="en-US" sz="2000" dirty="0"/>
          </a:p>
          <a:p>
            <a:pPr marL="0" indent="0">
              <a:buNone/>
            </a:pPr>
            <a:r>
              <a:rPr lang="en-US" sz="2000" b="1" u="sng" dirty="0"/>
              <a:t>In the GUI: </a:t>
            </a:r>
            <a:r>
              <a:rPr lang="en-US" sz="2000" dirty="0"/>
              <a:t>To export a fit you like in the App to the workspace, go to &lt;fit -&gt; save to workspace&gt; and then a pop up window will show up giving you the option to name and save (or not) each of the items in the fit. The data you save will be in your workspace and accessible to manipulate with MATLAB functions and plotting.</a:t>
            </a:r>
          </a:p>
        </p:txBody>
      </p:sp>
      <p:pic>
        <p:nvPicPr>
          <p:cNvPr id="4" name="Picture 3"/>
          <p:cNvPicPr>
            <a:picLocks noChangeAspect="1"/>
          </p:cNvPicPr>
          <p:nvPr/>
        </p:nvPicPr>
        <p:blipFill>
          <a:blip r:embed="rId2"/>
          <a:stretch>
            <a:fillRect/>
          </a:stretch>
        </p:blipFill>
        <p:spPr>
          <a:xfrm>
            <a:off x="6051821" y="994382"/>
            <a:ext cx="4991100" cy="30480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8024627" y="1486223"/>
            <a:ext cx="3798971" cy="1519588"/>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5617340" y="2484837"/>
            <a:ext cx="1976108" cy="1041948"/>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8222962" y="3200353"/>
            <a:ext cx="3600636" cy="1583682"/>
          </a:xfrm>
          <a:prstGeom prst="rect">
            <a:avLst/>
          </a:prstGeom>
          <a:ln>
            <a:solidFill>
              <a:schemeClr val="tx1"/>
            </a:solidFill>
          </a:ln>
        </p:spPr>
      </p:pic>
      <p:pic>
        <p:nvPicPr>
          <p:cNvPr id="8" name="Picture 7"/>
          <p:cNvPicPr>
            <a:picLocks noChangeAspect="1"/>
          </p:cNvPicPr>
          <p:nvPr/>
        </p:nvPicPr>
        <p:blipFill>
          <a:blip r:embed="rId6"/>
          <a:stretch>
            <a:fillRect/>
          </a:stretch>
        </p:blipFill>
        <p:spPr>
          <a:xfrm>
            <a:off x="8145390" y="5128403"/>
            <a:ext cx="3152213" cy="1339884"/>
          </a:xfrm>
          <a:prstGeom prst="rect">
            <a:avLst/>
          </a:prstGeom>
        </p:spPr>
      </p:pic>
      <p:sp>
        <p:nvSpPr>
          <p:cNvPr id="9" name="TextBox 8"/>
          <p:cNvSpPr txBox="1"/>
          <p:nvPr/>
        </p:nvSpPr>
        <p:spPr>
          <a:xfrm>
            <a:off x="5959955" y="625050"/>
            <a:ext cx="1512594" cy="369332"/>
          </a:xfrm>
          <a:prstGeom prst="rect">
            <a:avLst/>
          </a:prstGeom>
          <a:noFill/>
        </p:spPr>
        <p:txBody>
          <a:bodyPr wrap="none" rtlCol="0">
            <a:spAutoFit/>
          </a:bodyPr>
          <a:lstStyle/>
          <a:p>
            <a:r>
              <a:rPr lang="en-US" dirty="0"/>
              <a:t>Example Code</a:t>
            </a:r>
          </a:p>
        </p:txBody>
      </p:sp>
    </p:spTree>
    <p:extLst>
      <p:ext uri="{BB962C8B-B14F-4D97-AF65-F5344CB8AC3E}">
        <p14:creationId xmlns:p14="http://schemas.microsoft.com/office/powerpoint/2010/main" val="396452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76E3FAF-E964-4674-818A-ED49FD6ABB41}" vid="{07A074C7-A02E-4C5D-BA31-35B8216F8427}"/>
    </a:ext>
  </a:extLst>
</a:theme>
</file>

<file path=docProps/app.xml><?xml version="1.0" encoding="utf-8"?>
<Properties xmlns="http://schemas.openxmlformats.org/officeDocument/2006/extended-properties" xmlns:vt="http://schemas.openxmlformats.org/officeDocument/2006/docPropsVTypes">
  <Template>Illinois Diagonal v2</Template>
  <TotalTime>1372</TotalTime>
  <Words>1269</Words>
  <Application>Microsoft Office PowerPoint</Application>
  <PresentationFormat>Widescreen</PresentationFormat>
  <Paragraphs>125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University of Illinois REU Introduction to MATLAB Day II</vt:lpstr>
      <vt:lpstr>Goals for Today</vt:lpstr>
      <vt:lpstr>Resources if you get stuck</vt:lpstr>
      <vt:lpstr>Creating some test Data</vt:lpstr>
      <vt:lpstr>Sub Plots in Figures</vt:lpstr>
      <vt:lpstr>Fitting data to a Function</vt:lpstr>
      <vt:lpstr>Fitting data to a Function</vt:lpstr>
      <vt:lpstr>Analyzing the Fit</vt:lpstr>
      <vt:lpstr>Saving a Fit in MATLAB</vt:lpstr>
      <vt:lpstr>Figuring out test functions</vt:lpstr>
      <vt:lpstr>Fitting to Custom Functions</vt:lpstr>
      <vt:lpstr>Time to Play with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Illinois REU Introduction to Matlab Day II</dc:title>
  <dc:creator>Erik Huemiller</dc:creator>
  <cp:lastModifiedBy>Erik Huemiller</cp:lastModifiedBy>
  <cp:revision>64</cp:revision>
  <dcterms:created xsi:type="dcterms:W3CDTF">2017-05-31T13:31:16Z</dcterms:created>
  <dcterms:modified xsi:type="dcterms:W3CDTF">2017-07-07T22:17:27Z</dcterms:modified>
</cp:coreProperties>
</file>