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11000">
              <a:schemeClr val="accent2">
                <a:lumMod val="20000"/>
                <a:lumOff val="80000"/>
              </a:schemeClr>
            </a:gs>
            <a:gs pos="8000">
              <a:schemeClr val="accent2"/>
            </a:gs>
            <a:gs pos="2000">
              <a:srgbClr val="0070C0"/>
            </a:gs>
            <a:gs pos="60000">
              <a:schemeClr val="bg1"/>
            </a:gs>
            <a:gs pos="89000">
              <a:schemeClr val="accent2">
                <a:lumMod val="20000"/>
                <a:lumOff val="80000"/>
              </a:schemeClr>
            </a:gs>
            <a:gs pos="92000">
              <a:schemeClr val="accent2"/>
            </a:gs>
            <a:gs pos="99000">
              <a:srgbClr val="0070C0"/>
            </a:gs>
          </a:gsLst>
          <a:lin ang="5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3D5D-9D8E-4484-BE86-4458FD589FAD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zmann.ac.il/midrasha/courses/MatlabIntro/course_outline.htm" TargetMode="External"/><Relationship Id="rId2" Type="http://schemas.openxmlformats.org/officeDocument/2006/relationships/hyperlink" Target="https://www.physics.byu.edu/courses/computational/phys330/matla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7629"/>
            <a:ext cx="9144000" cy="2387600"/>
          </a:xfrm>
        </p:spPr>
        <p:txBody>
          <a:bodyPr/>
          <a:lstStyle/>
          <a:p>
            <a:r>
              <a:rPr lang="en-US" dirty="0"/>
              <a:t>University of Illinois REU Introduction to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631" y="3467814"/>
            <a:ext cx="3688360" cy="516956"/>
          </a:xfrm>
        </p:spPr>
        <p:txBody>
          <a:bodyPr/>
          <a:lstStyle/>
          <a:p>
            <a:r>
              <a:rPr lang="en-US" dirty="0"/>
              <a:t>Compiled by Erik Huemiller</a:t>
            </a:r>
          </a:p>
        </p:txBody>
      </p:sp>
      <p:pic>
        <p:nvPicPr>
          <p:cNvPr id="1026" name="Picture 2" descr="https://engineering.usu.edu/images/MATLA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54" y="4356952"/>
            <a:ext cx="3363243" cy="127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0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Start With</a:t>
            </a:r>
          </a:p>
          <a:p>
            <a:r>
              <a:rPr lang="en-US" dirty="0" err="1"/>
              <a:t>Matlab</a:t>
            </a:r>
            <a:r>
              <a:rPr lang="en-US" dirty="0"/>
              <a:t> loaded on a computer</a:t>
            </a:r>
          </a:p>
          <a:p>
            <a:r>
              <a:rPr lang="en-US" dirty="0"/>
              <a:t>No prior experience with </a:t>
            </a:r>
            <a:r>
              <a:rPr lang="en-US" dirty="0" err="1"/>
              <a:t>Matlab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End with the ability to </a:t>
            </a:r>
          </a:p>
          <a:p>
            <a:r>
              <a:rPr lang="en-US" dirty="0"/>
              <a:t>Learn how to operate in the </a:t>
            </a:r>
            <a:r>
              <a:rPr lang="en-US" dirty="0" err="1"/>
              <a:t>Matlab</a:t>
            </a:r>
            <a:r>
              <a:rPr lang="en-US" dirty="0"/>
              <a:t> Environment</a:t>
            </a:r>
          </a:p>
          <a:p>
            <a:r>
              <a:rPr lang="en-US" dirty="0"/>
              <a:t>Create and Import data to visualize it in plots</a:t>
            </a:r>
          </a:p>
          <a:p>
            <a:r>
              <a:rPr lang="en-US" dirty="0"/>
              <a:t>Fit a model to the data and analyze the error</a:t>
            </a:r>
          </a:p>
        </p:txBody>
      </p:sp>
    </p:spTree>
    <p:extLst>
      <p:ext uri="{BB962C8B-B14F-4D97-AF65-F5344CB8AC3E}">
        <p14:creationId xmlns:p14="http://schemas.microsoft.com/office/powerpoint/2010/main" val="21724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73" y="138622"/>
            <a:ext cx="10515600" cy="1325563"/>
          </a:xfrm>
        </p:spPr>
        <p:txBody>
          <a:bodyPr/>
          <a:lstStyle/>
          <a:p>
            <a:r>
              <a:rPr lang="en-US" dirty="0"/>
              <a:t>Resources if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364" y="1381008"/>
            <a:ext cx="11023833" cy="4852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/>
              <a:t>Matlab</a:t>
            </a:r>
            <a:r>
              <a:rPr lang="en-US" u="sng" dirty="0"/>
              <a:t> Documentation (online)</a:t>
            </a:r>
          </a:p>
          <a:p>
            <a:pPr lvl="1"/>
            <a:r>
              <a:rPr lang="en-US" dirty="0"/>
              <a:t>Easiest to find through a Google search of “</a:t>
            </a:r>
            <a:r>
              <a:rPr lang="en-US" dirty="0" err="1"/>
              <a:t>Matlab</a:t>
            </a:r>
            <a:r>
              <a:rPr lang="en-US" dirty="0"/>
              <a:t> + command”</a:t>
            </a:r>
          </a:p>
          <a:p>
            <a:pPr lvl="1"/>
            <a:r>
              <a:rPr lang="en-US" dirty="0"/>
              <a:t>There is example code with an explanation of most commands</a:t>
            </a:r>
          </a:p>
          <a:p>
            <a:pPr lvl="1"/>
            <a:r>
              <a:rPr lang="en-US" dirty="0"/>
              <a:t>Links to similar commands are listed at the bottom of the page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BYU Intro to </a:t>
            </a:r>
            <a:r>
              <a:rPr lang="en-US" u="sng" dirty="0" err="1">
                <a:hlinkClick r:id="rId2"/>
              </a:rPr>
              <a:t>Matlab</a:t>
            </a:r>
            <a:endParaRPr lang="en-US" u="sng" dirty="0"/>
          </a:p>
          <a:p>
            <a:pPr lvl="1"/>
            <a:r>
              <a:rPr lang="en-US" dirty="0"/>
              <a:t>Loosely used as an outline for this crash course</a:t>
            </a:r>
          </a:p>
          <a:p>
            <a:pPr lvl="1"/>
            <a:r>
              <a:rPr lang="en-US" dirty="0"/>
              <a:t>PDF with less explicit cross references than the online material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Weitzman Institute</a:t>
            </a:r>
            <a:endParaRPr lang="en-US" u="sng" dirty="0"/>
          </a:p>
          <a:p>
            <a:pPr lvl="1"/>
            <a:r>
              <a:rPr lang="en-US" dirty="0"/>
              <a:t>PDF and PPT lectures with slides and example code</a:t>
            </a:r>
          </a:p>
          <a:p>
            <a:pPr lvl="1"/>
            <a:r>
              <a:rPr lang="en-US" dirty="0"/>
              <a:t>Slow moving course designed for people that have never coded before.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Email grad student mentor with questions</a:t>
            </a:r>
          </a:p>
          <a:p>
            <a:pPr lvl="1"/>
            <a:r>
              <a:rPr lang="en-US" dirty="0"/>
              <a:t>Slower response, but can give individual feedback</a:t>
            </a:r>
          </a:p>
          <a:p>
            <a:pPr lvl="1"/>
            <a:r>
              <a:rPr lang="en-US" dirty="0"/>
              <a:t>Can meet up in person to work through a tough problem</a:t>
            </a:r>
          </a:p>
          <a:p>
            <a:pPr lvl="1"/>
            <a:r>
              <a:rPr lang="en-US" dirty="0"/>
              <a:t>Has experience fitting data similar to the data you are fitting in your field </a:t>
            </a:r>
          </a:p>
        </p:txBody>
      </p:sp>
    </p:spTree>
    <p:extLst>
      <p:ext uri="{BB962C8B-B14F-4D97-AF65-F5344CB8AC3E}">
        <p14:creationId xmlns:p14="http://schemas.microsoft.com/office/powerpoint/2010/main" val="73972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open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Tools for Running Program</a:t>
            </a:r>
          </a:p>
          <a:p>
            <a:pPr lvl="1"/>
            <a:r>
              <a:rPr lang="en-US" dirty="0"/>
              <a:t>Saving, Running, Changing Preferences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Current Folder</a:t>
            </a:r>
          </a:p>
          <a:p>
            <a:pPr lvl="1"/>
            <a:r>
              <a:rPr lang="en-US" dirty="0"/>
              <a:t>This is where you can find your programs</a:t>
            </a:r>
          </a:p>
          <a:p>
            <a:r>
              <a:rPr lang="en-US" b="1" u="sng" dirty="0">
                <a:solidFill>
                  <a:srgbClr val="00B0F0"/>
                </a:solidFill>
              </a:rPr>
              <a:t>Command Window</a:t>
            </a:r>
          </a:p>
          <a:p>
            <a:pPr lvl="1"/>
            <a:r>
              <a:rPr lang="en-US" dirty="0"/>
              <a:t>This is where you enter Commands</a:t>
            </a:r>
          </a:p>
          <a:p>
            <a:pPr lvl="1"/>
            <a:r>
              <a:rPr lang="en-US" dirty="0"/>
              <a:t>It is also where the output is displayed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Workspace</a:t>
            </a:r>
          </a:p>
          <a:p>
            <a:pPr lvl="1"/>
            <a:r>
              <a:rPr lang="en-US" dirty="0"/>
              <a:t>This shows variables you have made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239" y="2084971"/>
            <a:ext cx="4822272" cy="26030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57239" y="2634143"/>
            <a:ext cx="1130416" cy="1971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66651" y="2634142"/>
            <a:ext cx="2513201" cy="19714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58848" y="2634141"/>
            <a:ext cx="1020663" cy="1971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6571" y="1950034"/>
            <a:ext cx="5056464" cy="6016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2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Variables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27" y="162226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Some things to try</a:t>
            </a:r>
          </a:p>
          <a:p>
            <a:r>
              <a:rPr lang="en-US" dirty="0"/>
              <a:t>Display a string of words </a:t>
            </a:r>
          </a:p>
          <a:p>
            <a:r>
              <a:rPr lang="en-US" dirty="0"/>
              <a:t>Using it as a calculator (+, -, *, /)</a:t>
            </a:r>
          </a:p>
          <a:p>
            <a:r>
              <a:rPr lang="en-US" dirty="0"/>
              <a:t>Create a variable (=)</a:t>
            </a:r>
          </a:p>
          <a:p>
            <a:r>
              <a:rPr lang="en-US" dirty="0"/>
              <a:t>Create a vector and a matrix</a:t>
            </a:r>
          </a:p>
          <a:p>
            <a:r>
              <a:rPr lang="en-US" dirty="0"/>
              <a:t>Taking the transpose of a matrix (‘)</a:t>
            </a:r>
          </a:p>
          <a:p>
            <a:r>
              <a:rPr lang="en-US" dirty="0"/>
              <a:t>Create a matrix of ones or zeros</a:t>
            </a:r>
          </a:p>
          <a:p>
            <a:r>
              <a:rPr lang="en-US" dirty="0"/>
              <a:t>Accessing an element of a matrix</a:t>
            </a:r>
          </a:p>
          <a:p>
            <a:r>
              <a:rPr lang="en-US" dirty="0"/>
              <a:t>Matrix multiplication (* vs .*)</a:t>
            </a:r>
          </a:p>
          <a:p>
            <a:r>
              <a:rPr lang="en-US" dirty="0"/>
              <a:t> What does adding a “;” at the end of a line do?</a:t>
            </a:r>
          </a:p>
          <a:p>
            <a:r>
              <a:rPr lang="en-US" dirty="0"/>
              <a:t>What do different clearing commands do (like clear, </a:t>
            </a:r>
            <a:r>
              <a:rPr lang="en-US" dirty="0" err="1"/>
              <a:t>clc</a:t>
            </a:r>
            <a:r>
              <a:rPr lang="en-US" dirty="0"/>
              <a:t>, clear all)?</a:t>
            </a:r>
          </a:p>
          <a:p>
            <a:r>
              <a:rPr lang="en-US" dirty="0"/>
              <a:t>What happens if you take the sin or cosine of a variable/vector/matrix?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673"/>
          <a:stretch/>
        </p:blipFill>
        <p:spPr>
          <a:xfrm>
            <a:off x="10042751" y="1433103"/>
            <a:ext cx="1413354" cy="1094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7551"/>
          <a:stretch/>
        </p:blipFill>
        <p:spPr>
          <a:xfrm>
            <a:off x="8186871" y="458557"/>
            <a:ext cx="2124381" cy="482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170" y="338107"/>
            <a:ext cx="1006903" cy="899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703"/>
          <a:stretch/>
        </p:blipFill>
        <p:spPr>
          <a:xfrm>
            <a:off x="5093294" y="1654877"/>
            <a:ext cx="1769202" cy="770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349" y="1556446"/>
            <a:ext cx="2210239" cy="875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583" y="2906343"/>
            <a:ext cx="3737160" cy="917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7920" y="2839953"/>
            <a:ext cx="1251711" cy="1050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2511"/>
          <a:stretch/>
        </p:blipFill>
        <p:spPr>
          <a:xfrm>
            <a:off x="9431035" y="5890840"/>
            <a:ext cx="1760434" cy="455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7679" y="4184159"/>
            <a:ext cx="1170551" cy="90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0764" y="4184315"/>
            <a:ext cx="1917504" cy="904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8537" y="4263398"/>
            <a:ext cx="1716536" cy="1210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04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 files and writing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27" y="3317962"/>
            <a:ext cx="7545937" cy="29568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Some notes about file names</a:t>
            </a:r>
          </a:p>
          <a:p>
            <a:r>
              <a:rPr lang="en-US" dirty="0"/>
              <a:t>Stick with Alpha Numeric</a:t>
            </a:r>
          </a:p>
          <a:p>
            <a:r>
              <a:rPr lang="en-US" dirty="0"/>
              <a:t>No Spaces allowed (use underscore instead for spaces)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notes about Variable Names</a:t>
            </a:r>
          </a:p>
          <a:p>
            <a:r>
              <a:rPr lang="en-US" dirty="0"/>
              <a:t>Try to make them descriptive in the program</a:t>
            </a:r>
          </a:p>
          <a:p>
            <a:r>
              <a:rPr lang="en-US" dirty="0"/>
              <a:t>Keep them short so that its easier to type them without mistakes</a:t>
            </a:r>
          </a:p>
          <a:p>
            <a:r>
              <a:rPr lang="en-US" dirty="0"/>
              <a:t>No spaces allowed (use underscore instead for spaces)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2290" b="39369"/>
          <a:stretch/>
        </p:blipFill>
        <p:spPr>
          <a:xfrm>
            <a:off x="838200" y="1690688"/>
            <a:ext cx="1572427" cy="39744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61715" y="2743199"/>
            <a:ext cx="11529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7562" y="14947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Try to write a program that will create a variable but not output it yet, and print the phrase “Hello World” in the command window.  Then the program should print the value of the variable squared.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79136" y="1990554"/>
            <a:ext cx="2951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have written it, save it in the home directory and hit the run button.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6782"/>
          <a:stretch/>
        </p:blipFill>
        <p:spPr>
          <a:xfrm>
            <a:off x="9041165" y="3539855"/>
            <a:ext cx="2827091" cy="9886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9395670" y="2913884"/>
            <a:ext cx="486562" cy="622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3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95" y="1548787"/>
            <a:ext cx="10515600" cy="28973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Loops</a:t>
            </a:r>
          </a:p>
          <a:p>
            <a:pPr lvl="1"/>
            <a:r>
              <a:rPr lang="en-US" dirty="0"/>
              <a:t>The loop runs for values in a range dictated by the input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While Loops</a:t>
            </a:r>
          </a:p>
          <a:p>
            <a:pPr lvl="1"/>
            <a:r>
              <a:rPr lang="en-US" dirty="0"/>
              <a:t>The Loop runs while an inequality is satisfied.</a:t>
            </a:r>
          </a:p>
          <a:p>
            <a:pPr lvl="1"/>
            <a:r>
              <a:rPr lang="en-US" dirty="0"/>
              <a:t>Be careful of factors of 1 in this kind of loop.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97095" y="5595416"/>
            <a:ext cx="6495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to write a program that sums the first 100 integers using a for loop.  Can you make it only count the 10s between 0 and 100?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05" y="2340540"/>
            <a:ext cx="6437501" cy="842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05" y="4434702"/>
            <a:ext cx="6229148" cy="10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2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80" y="-47048"/>
            <a:ext cx="10515600" cy="1325563"/>
          </a:xfrm>
        </p:spPr>
        <p:txBody>
          <a:bodyPr/>
          <a:lstStyle/>
          <a:p>
            <a:r>
              <a:rPr lang="en-US" dirty="0"/>
              <a:t>Plotting in 2D and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088" y="1578705"/>
            <a:ext cx="6233719" cy="41593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Code plotting</a:t>
            </a:r>
          </a:p>
          <a:p>
            <a:r>
              <a:rPr lang="en-US" dirty="0"/>
              <a:t>Create the figure</a:t>
            </a:r>
          </a:p>
          <a:p>
            <a:r>
              <a:rPr lang="en-US" dirty="0"/>
              <a:t>Plot the variables that are the same length</a:t>
            </a:r>
          </a:p>
          <a:p>
            <a:r>
              <a:rPr lang="en-US" dirty="0"/>
              <a:t>Add formatting after the second variable </a:t>
            </a:r>
          </a:p>
          <a:p>
            <a:r>
              <a:rPr lang="en-US" dirty="0"/>
              <a:t>Add labels and a title in the next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GUI to plot graphs</a:t>
            </a:r>
          </a:p>
          <a:p>
            <a:r>
              <a:rPr lang="en-US" dirty="0"/>
              <a:t>Select the variable you want to plot</a:t>
            </a:r>
          </a:p>
          <a:p>
            <a:r>
              <a:rPr lang="en-US" dirty="0"/>
              <a:t>Click on the type of plot you want to use</a:t>
            </a:r>
          </a:p>
          <a:p>
            <a:r>
              <a:rPr lang="en-US" dirty="0"/>
              <a:t>Open Plot Tools and Dock Figure</a:t>
            </a:r>
          </a:p>
          <a:p>
            <a:r>
              <a:rPr lang="en-US" dirty="0"/>
              <a:t>Adjust the range and setup using the toolbar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5300" y="5352368"/>
            <a:ext cx="5559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to write a program that plots a sine function on a 2D plot with 500 points in the plot with Title and axis labels.  Then try and replicate the graph using the GUI.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71" y="1508682"/>
            <a:ext cx="7021371" cy="1087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8527"/>
          <a:stretch/>
        </p:blipFill>
        <p:spPr>
          <a:xfrm>
            <a:off x="9323818" y="3333781"/>
            <a:ext cx="2717724" cy="699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33135"/>
          <a:stretch/>
        </p:blipFill>
        <p:spPr>
          <a:xfrm>
            <a:off x="6615899" y="3398102"/>
            <a:ext cx="2421839" cy="699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647" y="4358684"/>
            <a:ext cx="4079846" cy="7326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85571" y="4655890"/>
            <a:ext cx="297109" cy="435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0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graphing capabilities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09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Download the Boston Marathon results from </a:t>
            </a:r>
            <a:r>
              <a:rPr lang="en-US" dirty="0" err="1"/>
              <a:t>github</a:t>
            </a:r>
            <a:r>
              <a:rPr lang="en-US" dirty="0"/>
              <a:t> and make some other graphs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things to try</a:t>
            </a:r>
          </a:p>
          <a:p>
            <a:r>
              <a:rPr lang="en-US" dirty="0"/>
              <a:t>Histograms of race results</a:t>
            </a:r>
          </a:p>
          <a:p>
            <a:r>
              <a:rPr lang="en-US" dirty="0"/>
              <a:t>Multiple line 2D plot</a:t>
            </a:r>
            <a:endParaRPr lang="en-US" dirty="0"/>
          </a:p>
          <a:p>
            <a:r>
              <a:rPr lang="en-US" dirty="0"/>
              <a:t>3D plotting</a:t>
            </a:r>
          </a:p>
          <a:p>
            <a:r>
              <a:rPr lang="en-US" dirty="0"/>
              <a:t>Break down results by gender/age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Tomorrow’s session will focus more on fitting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839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6E3FAF-E964-4674-818A-ED49FD6ABB41}" vid="{07A074C7-A02E-4C5D-BA31-35B8216F84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Illinois Diagonal v2</Template>
  <TotalTime>1135</TotalTime>
  <Words>680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University of Illinois REU Introduction to Matlab</vt:lpstr>
      <vt:lpstr>Goals for the Crash Course</vt:lpstr>
      <vt:lpstr>Resources if you get stuck</vt:lpstr>
      <vt:lpstr>When you open Matlab</vt:lpstr>
      <vt:lpstr>Playing with Variables in Matlab</vt:lpstr>
      <vt:lpstr>.m files and writing programs</vt:lpstr>
      <vt:lpstr>Writing Programs with Loops</vt:lpstr>
      <vt:lpstr>Plotting in 2D and 3D</vt:lpstr>
      <vt:lpstr>Some other graphing capabilities to 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Illinois REU Introduction to Matlab</dc:title>
  <dc:creator>Erik Huemiller</dc:creator>
  <cp:lastModifiedBy>Erik Huemiller</cp:lastModifiedBy>
  <cp:revision>27</cp:revision>
  <dcterms:created xsi:type="dcterms:W3CDTF">2017-05-29T15:09:36Z</dcterms:created>
  <dcterms:modified xsi:type="dcterms:W3CDTF">2017-05-30T17:09:58Z</dcterms:modified>
</cp:coreProperties>
</file>