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5" r:id="rId4"/>
    <p:sldId id="258" r:id="rId5"/>
    <p:sldId id="259" r:id="rId6"/>
    <p:sldId id="260" r:id="rId7"/>
    <p:sldId id="262" r:id="rId8"/>
    <p:sldId id="264" r:id="rId9"/>
    <p:sldId id="270" r:id="rId10"/>
    <p:sldId id="267" r:id="rId11"/>
    <p:sldId id="271" r:id="rId12"/>
    <p:sldId id="272"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06" autoAdjust="0"/>
    <p:restoredTop sz="94660"/>
  </p:normalViewPr>
  <p:slideViewPr>
    <p:cSldViewPr snapToGrid="0">
      <p:cViewPr varScale="1">
        <p:scale>
          <a:sx n="98" d="100"/>
          <a:sy n="98" d="100"/>
        </p:scale>
        <p:origin x="480"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F813D5D-9D8E-4484-BE86-4458FD589FAD}" type="datetimeFigureOut">
              <a:rPr lang="en-US" smtClean="0"/>
              <a:t>6/16/2017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98C121-2D64-45AF-9580-2088D619B585}" type="slidenum">
              <a:rPr lang="en-US" smtClean="0"/>
              <a:t>‹#›</a:t>
            </a:fld>
            <a:endParaRPr lang="en-US"/>
          </a:p>
        </p:txBody>
      </p:sp>
    </p:spTree>
    <p:extLst>
      <p:ext uri="{BB962C8B-B14F-4D97-AF65-F5344CB8AC3E}">
        <p14:creationId xmlns:p14="http://schemas.microsoft.com/office/powerpoint/2010/main" val="7135923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F813D5D-9D8E-4484-BE86-4458FD589FAD}" type="datetimeFigureOut">
              <a:rPr lang="en-US" smtClean="0"/>
              <a:t>6/16/2017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98C121-2D64-45AF-9580-2088D619B585}" type="slidenum">
              <a:rPr lang="en-US" smtClean="0"/>
              <a:t>‹#›</a:t>
            </a:fld>
            <a:endParaRPr lang="en-US"/>
          </a:p>
        </p:txBody>
      </p:sp>
    </p:spTree>
    <p:extLst>
      <p:ext uri="{BB962C8B-B14F-4D97-AF65-F5344CB8AC3E}">
        <p14:creationId xmlns:p14="http://schemas.microsoft.com/office/powerpoint/2010/main" val="11894784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F813D5D-9D8E-4484-BE86-4458FD589FAD}" type="datetimeFigureOut">
              <a:rPr lang="en-US" smtClean="0"/>
              <a:t>6/16/2017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98C121-2D64-45AF-9580-2088D619B585}" type="slidenum">
              <a:rPr lang="en-US" smtClean="0"/>
              <a:t>‹#›</a:t>
            </a:fld>
            <a:endParaRPr lang="en-US"/>
          </a:p>
        </p:txBody>
      </p:sp>
    </p:spTree>
    <p:extLst>
      <p:ext uri="{BB962C8B-B14F-4D97-AF65-F5344CB8AC3E}">
        <p14:creationId xmlns:p14="http://schemas.microsoft.com/office/powerpoint/2010/main" val="22223784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F813D5D-9D8E-4484-BE86-4458FD589FAD}" type="datetimeFigureOut">
              <a:rPr lang="en-US" smtClean="0"/>
              <a:t>6/16/2017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98C121-2D64-45AF-9580-2088D619B585}" type="slidenum">
              <a:rPr lang="en-US" smtClean="0"/>
              <a:t>‹#›</a:t>
            </a:fld>
            <a:endParaRPr lang="en-US"/>
          </a:p>
        </p:txBody>
      </p:sp>
    </p:spTree>
    <p:extLst>
      <p:ext uri="{BB962C8B-B14F-4D97-AF65-F5344CB8AC3E}">
        <p14:creationId xmlns:p14="http://schemas.microsoft.com/office/powerpoint/2010/main" val="30699713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F813D5D-9D8E-4484-BE86-4458FD589FAD}" type="datetimeFigureOut">
              <a:rPr lang="en-US" smtClean="0"/>
              <a:t>6/16/2017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98C121-2D64-45AF-9580-2088D619B585}" type="slidenum">
              <a:rPr lang="en-US" smtClean="0"/>
              <a:t>‹#›</a:t>
            </a:fld>
            <a:endParaRPr lang="en-US"/>
          </a:p>
        </p:txBody>
      </p:sp>
    </p:spTree>
    <p:extLst>
      <p:ext uri="{BB962C8B-B14F-4D97-AF65-F5344CB8AC3E}">
        <p14:creationId xmlns:p14="http://schemas.microsoft.com/office/powerpoint/2010/main" val="37306735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F813D5D-9D8E-4484-BE86-4458FD589FAD}" type="datetimeFigureOut">
              <a:rPr lang="en-US" smtClean="0"/>
              <a:t>6/16/2017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98C121-2D64-45AF-9580-2088D619B585}" type="slidenum">
              <a:rPr lang="en-US" smtClean="0"/>
              <a:t>‹#›</a:t>
            </a:fld>
            <a:endParaRPr lang="en-US"/>
          </a:p>
        </p:txBody>
      </p:sp>
    </p:spTree>
    <p:extLst>
      <p:ext uri="{BB962C8B-B14F-4D97-AF65-F5344CB8AC3E}">
        <p14:creationId xmlns:p14="http://schemas.microsoft.com/office/powerpoint/2010/main" val="39154167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F813D5D-9D8E-4484-BE86-4458FD589FAD}" type="datetimeFigureOut">
              <a:rPr lang="en-US" smtClean="0"/>
              <a:t>6/16/2017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398C121-2D64-45AF-9580-2088D619B585}" type="slidenum">
              <a:rPr lang="en-US" smtClean="0"/>
              <a:t>‹#›</a:t>
            </a:fld>
            <a:endParaRPr lang="en-US"/>
          </a:p>
        </p:txBody>
      </p:sp>
    </p:spTree>
    <p:extLst>
      <p:ext uri="{BB962C8B-B14F-4D97-AF65-F5344CB8AC3E}">
        <p14:creationId xmlns:p14="http://schemas.microsoft.com/office/powerpoint/2010/main" val="39895818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F813D5D-9D8E-4484-BE86-4458FD589FAD}" type="datetimeFigureOut">
              <a:rPr lang="en-US" smtClean="0"/>
              <a:t>6/16/2017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398C121-2D64-45AF-9580-2088D619B585}" type="slidenum">
              <a:rPr lang="en-US" smtClean="0"/>
              <a:t>‹#›</a:t>
            </a:fld>
            <a:endParaRPr lang="en-US"/>
          </a:p>
        </p:txBody>
      </p:sp>
    </p:spTree>
    <p:extLst>
      <p:ext uri="{BB962C8B-B14F-4D97-AF65-F5344CB8AC3E}">
        <p14:creationId xmlns:p14="http://schemas.microsoft.com/office/powerpoint/2010/main" val="21041264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813D5D-9D8E-4484-BE86-4458FD589FAD}" type="datetimeFigureOut">
              <a:rPr lang="en-US" smtClean="0"/>
              <a:t>6/16/2017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398C121-2D64-45AF-9580-2088D619B585}" type="slidenum">
              <a:rPr lang="en-US" smtClean="0"/>
              <a:t>‹#›</a:t>
            </a:fld>
            <a:endParaRPr lang="en-US"/>
          </a:p>
        </p:txBody>
      </p:sp>
    </p:spTree>
    <p:extLst>
      <p:ext uri="{BB962C8B-B14F-4D97-AF65-F5344CB8AC3E}">
        <p14:creationId xmlns:p14="http://schemas.microsoft.com/office/powerpoint/2010/main" val="28555356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F813D5D-9D8E-4484-BE86-4458FD589FAD}" type="datetimeFigureOut">
              <a:rPr lang="en-US" smtClean="0"/>
              <a:t>6/16/2017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98C121-2D64-45AF-9580-2088D619B585}" type="slidenum">
              <a:rPr lang="en-US" smtClean="0"/>
              <a:t>‹#›</a:t>
            </a:fld>
            <a:endParaRPr lang="en-US"/>
          </a:p>
        </p:txBody>
      </p:sp>
    </p:spTree>
    <p:extLst>
      <p:ext uri="{BB962C8B-B14F-4D97-AF65-F5344CB8AC3E}">
        <p14:creationId xmlns:p14="http://schemas.microsoft.com/office/powerpoint/2010/main" val="5653645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F813D5D-9D8E-4484-BE86-4458FD589FAD}" type="datetimeFigureOut">
              <a:rPr lang="en-US" smtClean="0"/>
              <a:t>6/16/2017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98C121-2D64-45AF-9580-2088D619B585}" type="slidenum">
              <a:rPr lang="en-US" smtClean="0"/>
              <a:t>‹#›</a:t>
            </a:fld>
            <a:endParaRPr lang="en-US"/>
          </a:p>
        </p:txBody>
      </p:sp>
    </p:spTree>
    <p:extLst>
      <p:ext uri="{BB962C8B-B14F-4D97-AF65-F5344CB8AC3E}">
        <p14:creationId xmlns:p14="http://schemas.microsoft.com/office/powerpoint/2010/main" val="14711772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40000">
              <a:schemeClr val="bg1"/>
            </a:gs>
            <a:gs pos="11000">
              <a:schemeClr val="accent2">
                <a:lumMod val="20000"/>
                <a:lumOff val="80000"/>
              </a:schemeClr>
            </a:gs>
            <a:gs pos="8000">
              <a:schemeClr val="accent2"/>
            </a:gs>
            <a:gs pos="2000">
              <a:srgbClr val="0070C0"/>
            </a:gs>
            <a:gs pos="60000">
              <a:schemeClr val="bg1"/>
            </a:gs>
            <a:gs pos="89000">
              <a:schemeClr val="accent2">
                <a:lumMod val="20000"/>
                <a:lumOff val="80000"/>
              </a:schemeClr>
            </a:gs>
            <a:gs pos="92000">
              <a:schemeClr val="accent2"/>
            </a:gs>
            <a:gs pos="99000">
              <a:srgbClr val="0070C0"/>
            </a:gs>
          </a:gsLst>
          <a:lin ang="57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813D5D-9D8E-4484-BE86-4458FD589FAD}" type="datetimeFigureOut">
              <a:rPr lang="en-US" smtClean="0"/>
              <a:t>6/16/2017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98C121-2D64-45AF-9580-2088D619B585}" type="slidenum">
              <a:rPr lang="en-US" smtClean="0"/>
              <a:t>‹#›</a:t>
            </a:fld>
            <a:endParaRPr lang="en-US"/>
          </a:p>
        </p:txBody>
      </p:sp>
    </p:spTree>
    <p:extLst>
      <p:ext uri="{BB962C8B-B14F-4D97-AF65-F5344CB8AC3E}">
        <p14:creationId xmlns:p14="http://schemas.microsoft.com/office/powerpoint/2010/main" val="13086213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hyperlink" Target="https://github.com/llimllib/bostonmarathon/tree/master/results/2014"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physics.byu.edu/courses/computational/phys330/matlab.pdf" TargetMode="External"/><Relationship Id="rId2" Type="http://schemas.openxmlformats.org/officeDocument/2006/relationships/hyperlink" Target="https://www.mathworks.com/help/matlab/import_export/supported-file-formats.html?searchHighlight=csvwrite&amp;s_tid=doc_srchtitle" TargetMode="External"/><Relationship Id="rId1" Type="http://schemas.openxmlformats.org/officeDocument/2006/relationships/slideLayout" Target="../slideLayouts/slideLayout2.xml"/><Relationship Id="rId4" Type="http://schemas.openxmlformats.org/officeDocument/2006/relationships/hyperlink" Target="http://www.weizmann.ac.il/midrasha/courses/MatlabIntro/course_outline.htm"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7629"/>
            <a:ext cx="9144000" cy="2387600"/>
          </a:xfrm>
        </p:spPr>
        <p:txBody>
          <a:bodyPr/>
          <a:lstStyle/>
          <a:p>
            <a:r>
              <a:rPr lang="en-US" dirty="0"/>
              <a:t>University of Illinois REU Introduction to </a:t>
            </a:r>
            <a:r>
              <a:rPr lang="en-US" dirty="0" err="1"/>
              <a:t>Matlab</a:t>
            </a:r>
            <a:endParaRPr lang="en-US" dirty="0"/>
          </a:p>
        </p:txBody>
      </p:sp>
      <p:sp>
        <p:nvSpPr>
          <p:cNvPr id="3" name="Subtitle 2"/>
          <p:cNvSpPr>
            <a:spLocks noGrp="1"/>
          </p:cNvSpPr>
          <p:nvPr>
            <p:ph type="subTitle" idx="1"/>
          </p:nvPr>
        </p:nvSpPr>
        <p:spPr>
          <a:xfrm>
            <a:off x="2255745" y="2670146"/>
            <a:ext cx="3688360" cy="516956"/>
          </a:xfrm>
        </p:spPr>
        <p:txBody>
          <a:bodyPr/>
          <a:lstStyle/>
          <a:p>
            <a:r>
              <a:rPr lang="en-US" dirty="0"/>
              <a:t>Compiled by Erik Huemiller</a:t>
            </a:r>
          </a:p>
        </p:txBody>
      </p:sp>
      <p:pic>
        <p:nvPicPr>
          <p:cNvPr id="1026" name="Picture 2" descr="https://engineering.usu.edu/images/MATLAB-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66381" y="2670146"/>
            <a:ext cx="4216717" cy="159473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963039" y="3312019"/>
            <a:ext cx="5165387" cy="2585323"/>
          </a:xfrm>
          <a:prstGeom prst="rect">
            <a:avLst/>
          </a:prstGeom>
          <a:noFill/>
        </p:spPr>
        <p:txBody>
          <a:bodyPr wrap="square" rtlCol="0">
            <a:spAutoFit/>
          </a:bodyPr>
          <a:lstStyle/>
          <a:p>
            <a:r>
              <a:rPr lang="en-US" dirty="0"/>
              <a:t>This is designed to provide guided self learning of using </a:t>
            </a:r>
            <a:r>
              <a:rPr lang="en-US" dirty="0" err="1"/>
              <a:t>matlab</a:t>
            </a:r>
            <a:r>
              <a:rPr lang="en-US" dirty="0"/>
              <a:t> for analysis and plotting of data.  The self guided part is to enable you to go back later in the summer and relearn/refresh your </a:t>
            </a:r>
            <a:r>
              <a:rPr lang="en-US" dirty="0" err="1"/>
              <a:t>matlab</a:t>
            </a:r>
            <a:r>
              <a:rPr lang="en-US" dirty="0"/>
              <a:t> knowledge on your own.  </a:t>
            </a:r>
          </a:p>
          <a:p>
            <a:endParaRPr lang="en-US" dirty="0"/>
          </a:p>
          <a:p>
            <a:r>
              <a:rPr lang="en-US" dirty="0"/>
              <a:t>One big frustration is when an error happens that is syntax related.  If this happens asking the TA is a good thing to do.    </a:t>
            </a:r>
          </a:p>
        </p:txBody>
      </p:sp>
      <p:pic>
        <p:nvPicPr>
          <p:cNvPr id="5" name="Picture 2" descr="Image result for NSF REU"/>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35820" y="4337718"/>
            <a:ext cx="4789251" cy="15596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57080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2014 Boston Marathon Data</a:t>
            </a:r>
          </a:p>
        </p:txBody>
      </p:sp>
      <p:sp>
        <p:nvSpPr>
          <p:cNvPr id="3" name="Content Placeholder 2"/>
          <p:cNvSpPr>
            <a:spLocks noGrp="1"/>
          </p:cNvSpPr>
          <p:nvPr>
            <p:ph idx="1"/>
          </p:nvPr>
        </p:nvSpPr>
        <p:spPr>
          <a:xfrm>
            <a:off x="569670" y="1525317"/>
            <a:ext cx="11191070" cy="1431891"/>
          </a:xfrm>
        </p:spPr>
        <p:txBody>
          <a:bodyPr>
            <a:normAutofit fontScale="92500"/>
          </a:bodyPr>
          <a:lstStyle/>
          <a:p>
            <a:pPr marL="0" indent="0">
              <a:buNone/>
            </a:pPr>
            <a:r>
              <a:rPr lang="en-US" dirty="0"/>
              <a:t>As the last step, we will explore different plotting functions using some test data.  The test data set is the 2014 Boston Marathon Results.  The original data can be found on </a:t>
            </a:r>
            <a:r>
              <a:rPr lang="en-US" dirty="0" err="1"/>
              <a:t>Git</a:t>
            </a:r>
            <a:r>
              <a:rPr lang="en-US" dirty="0"/>
              <a:t> Hub here, but a cleaner version is in the </a:t>
            </a:r>
            <a:r>
              <a:rPr lang="en-US" dirty="0" err="1"/>
              <a:t>Matlab</a:t>
            </a:r>
            <a:r>
              <a:rPr lang="en-US" dirty="0"/>
              <a:t> Intro Folder.</a:t>
            </a:r>
          </a:p>
        </p:txBody>
      </p:sp>
      <p:pic>
        <p:nvPicPr>
          <p:cNvPr id="4" name="Picture 3"/>
          <p:cNvPicPr>
            <a:picLocks noChangeAspect="1"/>
          </p:cNvPicPr>
          <p:nvPr/>
        </p:nvPicPr>
        <p:blipFill>
          <a:blip r:embed="rId2"/>
          <a:stretch>
            <a:fillRect/>
          </a:stretch>
        </p:blipFill>
        <p:spPr>
          <a:xfrm>
            <a:off x="8426846" y="2743875"/>
            <a:ext cx="2282170" cy="3835231"/>
          </a:xfrm>
          <a:prstGeom prst="rect">
            <a:avLst/>
          </a:prstGeom>
        </p:spPr>
      </p:pic>
      <p:sp>
        <p:nvSpPr>
          <p:cNvPr id="5" name="TextBox 4"/>
          <p:cNvSpPr txBox="1"/>
          <p:nvPr/>
        </p:nvSpPr>
        <p:spPr>
          <a:xfrm>
            <a:off x="314630" y="3122579"/>
            <a:ext cx="7161956" cy="1846659"/>
          </a:xfrm>
          <a:prstGeom prst="rect">
            <a:avLst/>
          </a:prstGeom>
          <a:noFill/>
        </p:spPr>
        <p:txBody>
          <a:bodyPr wrap="square" rtlCol="0">
            <a:spAutoFit/>
          </a:bodyPr>
          <a:lstStyle/>
          <a:p>
            <a:r>
              <a:rPr lang="en-US" sz="1600" b="1" u="sng" dirty="0"/>
              <a:t>Explanation of Data Labels</a:t>
            </a:r>
          </a:p>
          <a:p>
            <a:pPr lvl="1"/>
            <a:r>
              <a:rPr lang="en-US" sz="1400" dirty="0"/>
              <a:t>Age – Runner’s Age</a:t>
            </a:r>
          </a:p>
          <a:p>
            <a:pPr lvl="1"/>
            <a:r>
              <a:rPr lang="en-US" sz="1400" dirty="0"/>
              <a:t>Bib – Runners Bib Number (w# is for wheel chair athletes)</a:t>
            </a:r>
          </a:p>
          <a:p>
            <a:pPr lvl="1"/>
            <a:r>
              <a:rPr lang="en-US" sz="1400" dirty="0" err="1"/>
              <a:t>Divisionplace</a:t>
            </a:r>
            <a:r>
              <a:rPr lang="en-US" sz="1400" dirty="0"/>
              <a:t> – Place in their division (age, gender, mobility)</a:t>
            </a:r>
            <a:endParaRPr lang="en-US" sz="1400" dirty="0"/>
          </a:p>
          <a:p>
            <a:pPr lvl="1"/>
            <a:r>
              <a:rPr lang="en-US" sz="1400" dirty="0"/>
              <a:t>City – City of Origin</a:t>
            </a:r>
          </a:p>
          <a:p>
            <a:pPr lvl="1"/>
            <a:r>
              <a:rPr lang="en-US" sz="1400" dirty="0"/>
              <a:t>Country – Country of Residence</a:t>
            </a:r>
          </a:p>
          <a:p>
            <a:pPr lvl="1"/>
            <a:r>
              <a:rPr lang="en-US" sz="1400" dirty="0" err="1"/>
              <a:t>Ctz</a:t>
            </a:r>
            <a:r>
              <a:rPr lang="en-US" sz="1400" dirty="0"/>
              <a:t> - Citizenship</a:t>
            </a:r>
          </a:p>
          <a:p>
            <a:pPr lvl="1"/>
            <a:r>
              <a:rPr lang="en-US" sz="1400" dirty="0"/>
              <a:t>Gender – Male or Female</a:t>
            </a:r>
          </a:p>
        </p:txBody>
      </p:sp>
      <p:sp>
        <p:nvSpPr>
          <p:cNvPr id="6" name="Rectangle 5"/>
          <p:cNvSpPr/>
          <p:nvPr/>
        </p:nvSpPr>
        <p:spPr>
          <a:xfrm>
            <a:off x="3125822" y="4300631"/>
            <a:ext cx="6096000" cy="1815882"/>
          </a:xfrm>
          <a:prstGeom prst="rect">
            <a:avLst/>
          </a:prstGeom>
        </p:spPr>
        <p:txBody>
          <a:bodyPr>
            <a:spAutoFit/>
          </a:bodyPr>
          <a:lstStyle/>
          <a:p>
            <a:pPr lvl="1"/>
            <a:r>
              <a:rPr lang="en-US" sz="1400" dirty="0" err="1"/>
              <a:t>Genderplace</a:t>
            </a:r>
            <a:r>
              <a:rPr lang="en-US" sz="1400" dirty="0"/>
              <a:t> – Overall Place for their Gender</a:t>
            </a:r>
          </a:p>
          <a:p>
            <a:pPr lvl="1"/>
            <a:r>
              <a:rPr lang="en-US" sz="1400" dirty="0"/>
              <a:t>Halftime -  Half Marathon Time</a:t>
            </a:r>
          </a:p>
          <a:p>
            <a:pPr lvl="1"/>
            <a:r>
              <a:rPr lang="en-US" sz="1400" dirty="0" err="1"/>
              <a:t>Milepace</a:t>
            </a:r>
            <a:r>
              <a:rPr lang="en-US" sz="1400" dirty="0"/>
              <a:t> – Average Mile time for the full marathon</a:t>
            </a:r>
          </a:p>
          <a:p>
            <a:pPr lvl="1"/>
            <a:r>
              <a:rPr lang="en-US" sz="1400" dirty="0"/>
              <a:t>Name – Runner’s Name</a:t>
            </a:r>
          </a:p>
          <a:p>
            <a:pPr lvl="1"/>
            <a:r>
              <a:rPr lang="en-US" sz="1400" dirty="0" err="1"/>
              <a:t>Officialtime</a:t>
            </a:r>
            <a:r>
              <a:rPr lang="en-US" sz="1400" dirty="0"/>
              <a:t> – Full Marathon Time (26.2 miles)</a:t>
            </a:r>
          </a:p>
          <a:p>
            <a:pPr lvl="1"/>
            <a:r>
              <a:rPr lang="en-US" sz="1400" dirty="0" err="1"/>
              <a:t>Overallplace</a:t>
            </a:r>
            <a:r>
              <a:rPr lang="en-US" sz="1400" dirty="0"/>
              <a:t> – What place did they come in</a:t>
            </a:r>
          </a:p>
          <a:p>
            <a:pPr lvl="1"/>
            <a:r>
              <a:rPr lang="en-US" sz="1400" dirty="0"/>
              <a:t>State – State of Residence</a:t>
            </a:r>
          </a:p>
          <a:p>
            <a:pPr lvl="1"/>
            <a:r>
              <a:rPr lang="en-US" sz="1400" dirty="0"/>
              <a:t>Time[X]k – split at X kilometers through the race</a:t>
            </a:r>
          </a:p>
        </p:txBody>
      </p:sp>
    </p:spTree>
    <p:extLst>
      <p:ext uri="{BB962C8B-B14F-4D97-AF65-F5344CB8AC3E}">
        <p14:creationId xmlns:p14="http://schemas.microsoft.com/office/powerpoint/2010/main" val="42839492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2014 Boston Marathon Data</a:t>
            </a:r>
          </a:p>
        </p:txBody>
      </p:sp>
      <p:sp>
        <p:nvSpPr>
          <p:cNvPr id="3" name="Content Placeholder 2"/>
          <p:cNvSpPr>
            <a:spLocks noGrp="1"/>
          </p:cNvSpPr>
          <p:nvPr>
            <p:ph idx="1"/>
          </p:nvPr>
        </p:nvSpPr>
        <p:spPr>
          <a:xfrm>
            <a:off x="569670" y="1525317"/>
            <a:ext cx="11191070" cy="1675083"/>
          </a:xfrm>
        </p:spPr>
        <p:txBody>
          <a:bodyPr>
            <a:normAutofit/>
          </a:bodyPr>
          <a:lstStyle/>
          <a:p>
            <a:pPr marL="0" indent="0">
              <a:buNone/>
            </a:pPr>
            <a:r>
              <a:rPr lang="en-US" dirty="0"/>
              <a:t>As the last step, we will explore different plotting functions using some test data.  The test data set is the 2014 Boston Marathon Results.  The original data can be found on </a:t>
            </a:r>
            <a:r>
              <a:rPr lang="en-US" dirty="0" err="1"/>
              <a:t>Git</a:t>
            </a:r>
            <a:r>
              <a:rPr lang="en-US" dirty="0"/>
              <a:t> Hub </a:t>
            </a:r>
            <a:r>
              <a:rPr lang="en-US" dirty="0">
                <a:hlinkClick r:id="rId2"/>
              </a:rPr>
              <a:t>here</a:t>
            </a:r>
            <a:r>
              <a:rPr lang="en-US" dirty="0"/>
              <a:t>, but a cleaner version is in the </a:t>
            </a:r>
            <a:r>
              <a:rPr lang="en-US" dirty="0" err="1"/>
              <a:t>Matlab</a:t>
            </a:r>
            <a:r>
              <a:rPr lang="en-US" dirty="0"/>
              <a:t> Intro Folder.</a:t>
            </a:r>
          </a:p>
        </p:txBody>
      </p:sp>
      <p:sp>
        <p:nvSpPr>
          <p:cNvPr id="9" name="Rectangle 8"/>
          <p:cNvSpPr/>
          <p:nvPr/>
        </p:nvSpPr>
        <p:spPr>
          <a:xfrm>
            <a:off x="264267" y="3573449"/>
            <a:ext cx="7428689" cy="923330"/>
          </a:xfrm>
          <a:prstGeom prst="rect">
            <a:avLst/>
          </a:prstGeom>
        </p:spPr>
        <p:txBody>
          <a:bodyPr wrap="square">
            <a:spAutoFit/>
          </a:bodyPr>
          <a:lstStyle/>
          <a:p>
            <a:r>
              <a:rPr lang="en-US" b="1" i="1" dirty="0"/>
              <a:t>Try to import the Boston Marathon results into </a:t>
            </a:r>
            <a:r>
              <a:rPr lang="en-US" b="1" i="1" dirty="0" err="1"/>
              <a:t>Matlab</a:t>
            </a:r>
            <a:r>
              <a:rPr lang="en-US" b="1" i="1" dirty="0"/>
              <a:t> and make some plots that provide some insight into the results of the Boston Marathon.  Here are some examples to get you thinking</a:t>
            </a:r>
          </a:p>
        </p:txBody>
      </p:sp>
      <p:pic>
        <p:nvPicPr>
          <p:cNvPr id="13" name="Picture 12"/>
          <p:cNvPicPr>
            <a:picLocks noChangeAspect="1"/>
          </p:cNvPicPr>
          <p:nvPr/>
        </p:nvPicPr>
        <p:blipFill>
          <a:blip r:embed="rId3"/>
          <a:stretch>
            <a:fillRect/>
          </a:stretch>
        </p:blipFill>
        <p:spPr>
          <a:xfrm>
            <a:off x="8072230" y="3268679"/>
            <a:ext cx="3281570" cy="2694244"/>
          </a:xfrm>
          <a:prstGeom prst="rect">
            <a:avLst/>
          </a:prstGeom>
          <a:ln w="12700">
            <a:solidFill>
              <a:schemeClr val="tx1"/>
            </a:solidFill>
          </a:ln>
        </p:spPr>
      </p:pic>
    </p:spTree>
    <p:extLst>
      <p:ext uri="{BB962C8B-B14F-4D97-AF65-F5344CB8AC3E}">
        <p14:creationId xmlns:p14="http://schemas.microsoft.com/office/powerpoint/2010/main" val="35525950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6839" y="384581"/>
            <a:ext cx="10515600" cy="1325563"/>
          </a:xfrm>
        </p:spPr>
        <p:txBody>
          <a:bodyPr/>
          <a:lstStyle/>
          <a:p>
            <a:r>
              <a:rPr lang="en-US" dirty="0"/>
              <a:t>2014 Boston Marathon Data</a:t>
            </a:r>
          </a:p>
        </p:txBody>
      </p:sp>
      <p:pic>
        <p:nvPicPr>
          <p:cNvPr id="10" name="Picture 9"/>
          <p:cNvPicPr>
            <a:picLocks noChangeAspect="1"/>
          </p:cNvPicPr>
          <p:nvPr/>
        </p:nvPicPr>
        <p:blipFill>
          <a:blip r:embed="rId2"/>
          <a:stretch>
            <a:fillRect/>
          </a:stretch>
        </p:blipFill>
        <p:spPr>
          <a:xfrm>
            <a:off x="8307458" y="2750596"/>
            <a:ext cx="3284638" cy="2696762"/>
          </a:xfrm>
          <a:prstGeom prst="rect">
            <a:avLst/>
          </a:prstGeom>
          <a:ln w="12700">
            <a:solidFill>
              <a:schemeClr val="tx1"/>
            </a:solidFill>
          </a:ln>
        </p:spPr>
      </p:pic>
      <p:pic>
        <p:nvPicPr>
          <p:cNvPr id="8" name="Picture 7"/>
          <p:cNvPicPr>
            <a:picLocks noChangeAspect="1"/>
          </p:cNvPicPr>
          <p:nvPr/>
        </p:nvPicPr>
        <p:blipFill>
          <a:blip r:embed="rId3"/>
          <a:stretch>
            <a:fillRect/>
          </a:stretch>
        </p:blipFill>
        <p:spPr>
          <a:xfrm>
            <a:off x="4595614" y="2750596"/>
            <a:ext cx="3284638" cy="2696762"/>
          </a:xfrm>
          <a:prstGeom prst="rect">
            <a:avLst/>
          </a:prstGeom>
          <a:ln w="12700">
            <a:solidFill>
              <a:schemeClr val="tx1"/>
            </a:solidFill>
          </a:ln>
        </p:spPr>
      </p:pic>
      <p:sp>
        <p:nvSpPr>
          <p:cNvPr id="6" name="TextBox 5"/>
          <p:cNvSpPr txBox="1"/>
          <p:nvPr/>
        </p:nvSpPr>
        <p:spPr>
          <a:xfrm>
            <a:off x="980926" y="2045704"/>
            <a:ext cx="2275688" cy="369332"/>
          </a:xfrm>
          <a:prstGeom prst="rect">
            <a:avLst/>
          </a:prstGeom>
          <a:noFill/>
        </p:spPr>
        <p:txBody>
          <a:bodyPr wrap="none" rtlCol="0">
            <a:spAutoFit/>
          </a:bodyPr>
          <a:lstStyle/>
          <a:p>
            <a:r>
              <a:rPr lang="en-US" dirty="0"/>
              <a:t>Some Example Graphs</a:t>
            </a:r>
          </a:p>
        </p:txBody>
      </p:sp>
      <p:pic>
        <p:nvPicPr>
          <p:cNvPr id="16" name="Picture 15"/>
          <p:cNvPicPr>
            <a:picLocks noChangeAspect="1"/>
          </p:cNvPicPr>
          <p:nvPr/>
        </p:nvPicPr>
        <p:blipFill>
          <a:blip r:embed="rId4"/>
          <a:stretch>
            <a:fillRect/>
          </a:stretch>
        </p:blipFill>
        <p:spPr>
          <a:xfrm>
            <a:off x="462563" y="2510320"/>
            <a:ext cx="3869945" cy="3177313"/>
          </a:xfrm>
          <a:prstGeom prst="rect">
            <a:avLst/>
          </a:prstGeom>
        </p:spPr>
      </p:pic>
      <p:grpSp>
        <p:nvGrpSpPr>
          <p:cNvPr id="25" name="Group 24"/>
          <p:cNvGrpSpPr/>
          <p:nvPr/>
        </p:nvGrpSpPr>
        <p:grpSpPr>
          <a:xfrm>
            <a:off x="940448" y="4738933"/>
            <a:ext cx="10039085" cy="1573999"/>
            <a:chOff x="940448" y="4738933"/>
            <a:chExt cx="10039085" cy="1573999"/>
          </a:xfrm>
        </p:grpSpPr>
        <p:sp>
          <p:nvSpPr>
            <p:cNvPr id="7" name="TextBox 6"/>
            <p:cNvSpPr txBox="1"/>
            <p:nvPr/>
          </p:nvSpPr>
          <p:spPr>
            <a:xfrm>
              <a:off x="7771732" y="5943600"/>
              <a:ext cx="3207801" cy="369332"/>
            </a:xfrm>
            <a:prstGeom prst="rect">
              <a:avLst/>
            </a:prstGeom>
            <a:noFill/>
          </p:spPr>
          <p:txBody>
            <a:bodyPr wrap="none" rtlCol="0">
              <a:spAutoFit/>
            </a:bodyPr>
            <a:lstStyle/>
            <a:p>
              <a:r>
                <a:rPr lang="en-US" dirty="0"/>
                <a:t>What are  these outliers due to?</a:t>
              </a:r>
            </a:p>
          </p:txBody>
        </p:sp>
        <p:sp>
          <p:nvSpPr>
            <p:cNvPr id="11" name="Oval 10"/>
            <p:cNvSpPr/>
            <p:nvPr/>
          </p:nvSpPr>
          <p:spPr>
            <a:xfrm>
              <a:off x="5107021" y="4834647"/>
              <a:ext cx="1352145" cy="243191"/>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p:cNvCxnSpPr/>
            <p:nvPr/>
          </p:nvCxnSpPr>
          <p:spPr>
            <a:xfrm flipH="1" flipV="1">
              <a:off x="6238918" y="5077838"/>
              <a:ext cx="1840751" cy="73930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Oval 13"/>
            <p:cNvSpPr/>
            <p:nvPr/>
          </p:nvSpPr>
          <p:spPr>
            <a:xfrm rot="20098870">
              <a:off x="10042955" y="4738933"/>
              <a:ext cx="710453" cy="19143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940448" y="5204167"/>
              <a:ext cx="547992" cy="243191"/>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p:cNvCxnSpPr/>
            <p:nvPr/>
          </p:nvCxnSpPr>
          <p:spPr>
            <a:xfrm flipH="1" flipV="1">
              <a:off x="1660432" y="5447358"/>
              <a:ext cx="5729591" cy="68090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9460851" y="5071614"/>
              <a:ext cx="583204" cy="87198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59492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Goals for the REU Crash Course</a:t>
            </a:r>
          </a:p>
        </p:txBody>
      </p:sp>
      <p:sp>
        <p:nvSpPr>
          <p:cNvPr id="3" name="Content Placeholder 2"/>
          <p:cNvSpPr>
            <a:spLocks noGrp="1"/>
          </p:cNvSpPr>
          <p:nvPr>
            <p:ph idx="1"/>
          </p:nvPr>
        </p:nvSpPr>
        <p:spPr>
          <a:xfrm>
            <a:off x="838200" y="1825625"/>
            <a:ext cx="10515600" cy="3904056"/>
          </a:xfrm>
        </p:spPr>
        <p:txBody>
          <a:bodyPr>
            <a:normAutofit lnSpcReduction="10000"/>
          </a:bodyPr>
          <a:lstStyle/>
          <a:p>
            <a:pPr marL="0" indent="0">
              <a:buNone/>
            </a:pPr>
            <a:r>
              <a:rPr lang="en-US" b="1" u="sng" dirty="0"/>
              <a:t>Start With</a:t>
            </a:r>
          </a:p>
          <a:p>
            <a:r>
              <a:rPr lang="en-US" dirty="0" err="1"/>
              <a:t>Matlab</a:t>
            </a:r>
            <a:r>
              <a:rPr lang="en-US" dirty="0"/>
              <a:t> loaded on a computer</a:t>
            </a:r>
          </a:p>
          <a:p>
            <a:r>
              <a:rPr lang="en-US" dirty="0"/>
              <a:t>No prior experience with </a:t>
            </a:r>
            <a:r>
              <a:rPr lang="en-US" dirty="0" err="1"/>
              <a:t>Matlab</a:t>
            </a:r>
            <a:endParaRPr lang="en-US" dirty="0"/>
          </a:p>
          <a:p>
            <a:pPr marL="0" indent="0">
              <a:buNone/>
            </a:pPr>
            <a:endParaRPr lang="en-US" b="1" u="sng" dirty="0"/>
          </a:p>
          <a:p>
            <a:pPr marL="0" indent="0">
              <a:buNone/>
            </a:pPr>
            <a:r>
              <a:rPr lang="en-US" b="1" u="sng" dirty="0"/>
              <a:t>End with the ability to </a:t>
            </a:r>
          </a:p>
          <a:p>
            <a:r>
              <a:rPr lang="en-US" dirty="0"/>
              <a:t>Operate in the </a:t>
            </a:r>
            <a:r>
              <a:rPr lang="en-US" dirty="0" err="1"/>
              <a:t>Matlab</a:t>
            </a:r>
            <a:r>
              <a:rPr lang="en-US" dirty="0"/>
              <a:t> Environment</a:t>
            </a:r>
          </a:p>
          <a:p>
            <a:r>
              <a:rPr lang="en-US" dirty="0"/>
              <a:t>Create and Import data to visualize it in plots</a:t>
            </a:r>
          </a:p>
          <a:p>
            <a:r>
              <a:rPr lang="en-US" dirty="0"/>
              <a:t>Fit a model to the data and analyze the error</a:t>
            </a:r>
          </a:p>
        </p:txBody>
      </p:sp>
      <p:pic>
        <p:nvPicPr>
          <p:cNvPr id="4" name="Picture 3"/>
          <p:cNvPicPr>
            <a:picLocks noChangeAspect="1"/>
          </p:cNvPicPr>
          <p:nvPr/>
        </p:nvPicPr>
        <p:blipFill>
          <a:blip r:embed="rId2"/>
          <a:stretch>
            <a:fillRect/>
          </a:stretch>
        </p:blipFill>
        <p:spPr>
          <a:xfrm>
            <a:off x="8289267" y="1825625"/>
            <a:ext cx="2834649" cy="1530209"/>
          </a:xfrm>
          <a:prstGeom prst="rect">
            <a:avLst/>
          </a:prstGeom>
          <a:ln>
            <a:solidFill>
              <a:schemeClr val="tx1"/>
            </a:solidFill>
          </a:ln>
        </p:spPr>
      </p:pic>
      <p:sp>
        <p:nvSpPr>
          <p:cNvPr id="5" name="TextBox 4"/>
          <p:cNvSpPr txBox="1"/>
          <p:nvPr/>
        </p:nvSpPr>
        <p:spPr>
          <a:xfrm>
            <a:off x="8289267" y="1434316"/>
            <a:ext cx="1805494" cy="369332"/>
          </a:xfrm>
          <a:prstGeom prst="rect">
            <a:avLst/>
          </a:prstGeom>
          <a:noFill/>
        </p:spPr>
        <p:txBody>
          <a:bodyPr wrap="none" rtlCol="0">
            <a:spAutoFit/>
          </a:bodyPr>
          <a:lstStyle/>
          <a:p>
            <a:r>
              <a:rPr lang="en-US" dirty="0"/>
              <a:t>Where do I type?</a:t>
            </a:r>
          </a:p>
        </p:txBody>
      </p:sp>
      <p:pic>
        <p:nvPicPr>
          <p:cNvPr id="6" name="Picture 5"/>
          <p:cNvPicPr>
            <a:picLocks noChangeAspect="1"/>
          </p:cNvPicPr>
          <p:nvPr/>
        </p:nvPicPr>
        <p:blipFill>
          <a:blip r:embed="rId3"/>
          <a:stretch>
            <a:fillRect/>
          </a:stretch>
        </p:blipFill>
        <p:spPr>
          <a:xfrm>
            <a:off x="8289267" y="4029121"/>
            <a:ext cx="2834649" cy="2327311"/>
          </a:xfrm>
          <a:prstGeom prst="rect">
            <a:avLst/>
          </a:prstGeom>
          <a:ln w="12700">
            <a:solidFill>
              <a:schemeClr val="tx1"/>
            </a:solidFill>
          </a:ln>
        </p:spPr>
      </p:pic>
      <p:sp>
        <p:nvSpPr>
          <p:cNvPr id="7" name="TextBox 6"/>
          <p:cNvSpPr txBox="1"/>
          <p:nvPr/>
        </p:nvSpPr>
        <p:spPr>
          <a:xfrm>
            <a:off x="8289267" y="3637812"/>
            <a:ext cx="1272849" cy="369332"/>
          </a:xfrm>
          <a:prstGeom prst="rect">
            <a:avLst/>
          </a:prstGeom>
          <a:noFill/>
        </p:spPr>
        <p:txBody>
          <a:bodyPr wrap="none" rtlCol="0">
            <a:spAutoFit/>
          </a:bodyPr>
          <a:lstStyle/>
          <a:p>
            <a:r>
              <a:rPr lang="en-US" dirty="0"/>
              <a:t>Plot Master</a:t>
            </a:r>
          </a:p>
        </p:txBody>
      </p:sp>
    </p:spTree>
    <p:extLst>
      <p:ext uri="{BB962C8B-B14F-4D97-AF65-F5344CB8AC3E}">
        <p14:creationId xmlns:p14="http://schemas.microsoft.com/office/powerpoint/2010/main" val="21724786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1973" y="138622"/>
            <a:ext cx="10515600" cy="1325563"/>
          </a:xfrm>
        </p:spPr>
        <p:txBody>
          <a:bodyPr/>
          <a:lstStyle/>
          <a:p>
            <a:r>
              <a:rPr lang="en-US" dirty="0"/>
              <a:t>Resources if you get stuck</a:t>
            </a:r>
          </a:p>
        </p:txBody>
      </p:sp>
      <p:sp>
        <p:nvSpPr>
          <p:cNvPr id="3" name="Content Placeholder 2"/>
          <p:cNvSpPr>
            <a:spLocks noGrp="1"/>
          </p:cNvSpPr>
          <p:nvPr>
            <p:ph idx="1"/>
          </p:nvPr>
        </p:nvSpPr>
        <p:spPr>
          <a:xfrm>
            <a:off x="712364" y="1381008"/>
            <a:ext cx="11023833" cy="4852012"/>
          </a:xfrm>
        </p:spPr>
        <p:txBody>
          <a:bodyPr>
            <a:normAutofit fontScale="92500" lnSpcReduction="20000"/>
          </a:bodyPr>
          <a:lstStyle/>
          <a:p>
            <a:pPr marL="0" indent="0">
              <a:buNone/>
            </a:pPr>
            <a:r>
              <a:rPr lang="en-US" u="sng" dirty="0" err="1">
                <a:hlinkClick r:id="rId2"/>
              </a:rPr>
              <a:t>Matlab</a:t>
            </a:r>
            <a:r>
              <a:rPr lang="en-US" u="sng" dirty="0">
                <a:hlinkClick r:id="rId2"/>
              </a:rPr>
              <a:t> Documentation</a:t>
            </a:r>
            <a:endParaRPr lang="en-US" u="sng" dirty="0"/>
          </a:p>
          <a:p>
            <a:pPr lvl="1"/>
            <a:r>
              <a:rPr lang="en-US" dirty="0"/>
              <a:t>Easiest to find through a Google search of “</a:t>
            </a:r>
            <a:r>
              <a:rPr lang="en-US" dirty="0" err="1"/>
              <a:t>Matlab</a:t>
            </a:r>
            <a:r>
              <a:rPr lang="en-US" dirty="0"/>
              <a:t> + command”</a:t>
            </a:r>
          </a:p>
          <a:p>
            <a:pPr lvl="1"/>
            <a:r>
              <a:rPr lang="en-US" dirty="0"/>
              <a:t>There is example code with an explanation of most commands</a:t>
            </a:r>
          </a:p>
          <a:p>
            <a:pPr lvl="1"/>
            <a:r>
              <a:rPr lang="en-US" dirty="0"/>
              <a:t>Links to similar commands are listed at the bottom of the page</a:t>
            </a:r>
          </a:p>
          <a:p>
            <a:pPr marL="0" indent="0">
              <a:buNone/>
            </a:pPr>
            <a:r>
              <a:rPr lang="en-US" u="sng" dirty="0">
                <a:hlinkClick r:id="rId3"/>
              </a:rPr>
              <a:t>BYU Intro to </a:t>
            </a:r>
            <a:r>
              <a:rPr lang="en-US" u="sng" dirty="0" err="1">
                <a:hlinkClick r:id="rId3"/>
              </a:rPr>
              <a:t>Matlab</a:t>
            </a:r>
            <a:endParaRPr lang="en-US" u="sng" dirty="0"/>
          </a:p>
          <a:p>
            <a:pPr lvl="1"/>
            <a:r>
              <a:rPr lang="en-US" dirty="0"/>
              <a:t>Loosely used as an outline for this crash course</a:t>
            </a:r>
          </a:p>
          <a:p>
            <a:pPr lvl="1"/>
            <a:r>
              <a:rPr lang="en-US" dirty="0"/>
              <a:t>PDF with less explicit cross references than the online material</a:t>
            </a:r>
          </a:p>
          <a:p>
            <a:pPr marL="0" indent="0">
              <a:buNone/>
            </a:pPr>
            <a:r>
              <a:rPr lang="en-US" u="sng" dirty="0">
                <a:hlinkClick r:id="rId4"/>
              </a:rPr>
              <a:t>Weitzman Institute</a:t>
            </a:r>
            <a:endParaRPr lang="en-US" u="sng" dirty="0"/>
          </a:p>
          <a:p>
            <a:pPr lvl="1"/>
            <a:r>
              <a:rPr lang="en-US" dirty="0"/>
              <a:t>PDF and PPT lectures with slides and example code</a:t>
            </a:r>
          </a:p>
          <a:p>
            <a:pPr lvl="1"/>
            <a:r>
              <a:rPr lang="en-US" dirty="0"/>
              <a:t>Slow moving course designed for people that have never coded before.</a:t>
            </a:r>
            <a:endParaRPr lang="en-US" u="sng" dirty="0"/>
          </a:p>
          <a:p>
            <a:pPr marL="0" indent="0">
              <a:buNone/>
            </a:pPr>
            <a:r>
              <a:rPr lang="en-US" u="sng" dirty="0"/>
              <a:t>Email grad student mentor with questions</a:t>
            </a:r>
          </a:p>
          <a:p>
            <a:pPr lvl="1"/>
            <a:r>
              <a:rPr lang="en-US" dirty="0"/>
              <a:t>Slower response, but can give individual feedback</a:t>
            </a:r>
          </a:p>
          <a:p>
            <a:pPr lvl="1"/>
            <a:r>
              <a:rPr lang="en-US" dirty="0"/>
              <a:t>Can meet up in person to work through a tough problem</a:t>
            </a:r>
          </a:p>
          <a:p>
            <a:pPr lvl="1"/>
            <a:r>
              <a:rPr lang="en-US" dirty="0"/>
              <a:t>Easiest way to find answers about syntax problems or unknown errors</a:t>
            </a:r>
          </a:p>
        </p:txBody>
      </p:sp>
    </p:spTree>
    <p:extLst>
      <p:ext uri="{BB962C8B-B14F-4D97-AF65-F5344CB8AC3E}">
        <p14:creationId xmlns:p14="http://schemas.microsoft.com/office/powerpoint/2010/main" val="7397258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When you open </a:t>
            </a:r>
            <a:r>
              <a:rPr lang="en-US" dirty="0" err="1"/>
              <a:t>Matlab</a:t>
            </a:r>
            <a:endParaRPr lang="en-US" dirty="0"/>
          </a:p>
        </p:txBody>
      </p:sp>
      <p:sp>
        <p:nvSpPr>
          <p:cNvPr id="3" name="Content Placeholder 2"/>
          <p:cNvSpPr>
            <a:spLocks noGrp="1"/>
          </p:cNvSpPr>
          <p:nvPr>
            <p:ph idx="1"/>
          </p:nvPr>
        </p:nvSpPr>
        <p:spPr>
          <a:xfrm>
            <a:off x="463843" y="1690688"/>
            <a:ext cx="10515600" cy="4351338"/>
          </a:xfrm>
        </p:spPr>
        <p:txBody>
          <a:bodyPr>
            <a:normAutofit lnSpcReduction="10000"/>
          </a:bodyPr>
          <a:lstStyle/>
          <a:p>
            <a:r>
              <a:rPr lang="en-US" b="1" u="sng" dirty="0"/>
              <a:t>Tools for Running Program</a:t>
            </a:r>
          </a:p>
          <a:p>
            <a:pPr lvl="1"/>
            <a:r>
              <a:rPr lang="en-US" dirty="0"/>
              <a:t>Saving, Running, Changing Preferences</a:t>
            </a:r>
          </a:p>
          <a:p>
            <a:pPr lvl="1"/>
            <a:r>
              <a:rPr lang="en-US" dirty="0"/>
              <a:t>This is also </a:t>
            </a:r>
            <a:r>
              <a:rPr lang="en-US" dirty="0" err="1"/>
              <a:t>wthe</a:t>
            </a:r>
            <a:r>
              <a:rPr lang="en-US" dirty="0"/>
              <a:t> GUI for plots and apps</a:t>
            </a:r>
          </a:p>
          <a:p>
            <a:r>
              <a:rPr lang="en-US" b="1" u="sng" dirty="0">
                <a:solidFill>
                  <a:srgbClr val="FF0000"/>
                </a:solidFill>
              </a:rPr>
              <a:t>Current Folder</a:t>
            </a:r>
          </a:p>
          <a:p>
            <a:pPr lvl="1"/>
            <a:r>
              <a:rPr lang="en-US" dirty="0"/>
              <a:t>This is where you can find your programs</a:t>
            </a:r>
          </a:p>
          <a:p>
            <a:r>
              <a:rPr lang="en-US" b="1" u="sng" dirty="0">
                <a:solidFill>
                  <a:srgbClr val="00B0F0"/>
                </a:solidFill>
              </a:rPr>
              <a:t>Command Window</a:t>
            </a:r>
          </a:p>
          <a:p>
            <a:pPr lvl="1"/>
            <a:r>
              <a:rPr lang="en-US" dirty="0"/>
              <a:t>This is where you enter Commands</a:t>
            </a:r>
          </a:p>
          <a:p>
            <a:pPr lvl="1"/>
            <a:r>
              <a:rPr lang="en-US" dirty="0"/>
              <a:t>It is also where the output is displayed</a:t>
            </a:r>
          </a:p>
          <a:p>
            <a:r>
              <a:rPr lang="en-US" b="1" u="sng" dirty="0">
                <a:solidFill>
                  <a:schemeClr val="accent2"/>
                </a:solidFill>
              </a:rPr>
              <a:t>Workspace</a:t>
            </a:r>
          </a:p>
          <a:p>
            <a:pPr lvl="1"/>
            <a:r>
              <a:rPr lang="en-US" dirty="0"/>
              <a:t>This shows variables you have made</a:t>
            </a:r>
          </a:p>
        </p:txBody>
      </p:sp>
      <p:pic>
        <p:nvPicPr>
          <p:cNvPr id="4" name="Picture 3"/>
          <p:cNvPicPr>
            <a:picLocks noChangeAspect="1"/>
          </p:cNvPicPr>
          <p:nvPr/>
        </p:nvPicPr>
        <p:blipFill>
          <a:blip r:embed="rId2"/>
          <a:stretch>
            <a:fillRect/>
          </a:stretch>
        </p:blipFill>
        <p:spPr>
          <a:xfrm>
            <a:off x="7057239" y="2084971"/>
            <a:ext cx="4822272" cy="2603006"/>
          </a:xfrm>
          <a:prstGeom prst="rect">
            <a:avLst/>
          </a:prstGeom>
        </p:spPr>
      </p:pic>
      <p:sp>
        <p:nvSpPr>
          <p:cNvPr id="8" name="Rectangle 7"/>
          <p:cNvSpPr/>
          <p:nvPr/>
        </p:nvSpPr>
        <p:spPr>
          <a:xfrm>
            <a:off x="7057239" y="2634143"/>
            <a:ext cx="1130416" cy="197141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9" name="Rectangle 8"/>
          <p:cNvSpPr/>
          <p:nvPr/>
        </p:nvSpPr>
        <p:spPr>
          <a:xfrm>
            <a:off x="8266651" y="2634142"/>
            <a:ext cx="2513201" cy="1971413"/>
          </a:xfrm>
          <a:prstGeom prst="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0" name="Rectangle 9"/>
          <p:cNvSpPr/>
          <p:nvPr/>
        </p:nvSpPr>
        <p:spPr>
          <a:xfrm>
            <a:off x="10858848" y="2634141"/>
            <a:ext cx="1020663" cy="1971413"/>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1" name="Rectangle 10"/>
          <p:cNvSpPr/>
          <p:nvPr/>
        </p:nvSpPr>
        <p:spPr>
          <a:xfrm>
            <a:off x="6956571" y="1950034"/>
            <a:ext cx="5056464" cy="601684"/>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Tree>
    <p:extLst>
      <p:ext uri="{BB962C8B-B14F-4D97-AF65-F5344CB8AC3E}">
        <p14:creationId xmlns:p14="http://schemas.microsoft.com/office/powerpoint/2010/main" val="38372213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Playing with Variables in </a:t>
            </a:r>
            <a:r>
              <a:rPr lang="en-US" dirty="0" err="1"/>
              <a:t>Matlab</a:t>
            </a:r>
            <a:endParaRPr lang="en-US" dirty="0"/>
          </a:p>
        </p:txBody>
      </p:sp>
      <p:sp>
        <p:nvSpPr>
          <p:cNvPr id="3" name="Content Placeholder 2"/>
          <p:cNvSpPr>
            <a:spLocks noGrp="1"/>
          </p:cNvSpPr>
          <p:nvPr>
            <p:ph idx="1"/>
          </p:nvPr>
        </p:nvSpPr>
        <p:spPr>
          <a:xfrm>
            <a:off x="316927" y="1622264"/>
            <a:ext cx="10515600" cy="4351338"/>
          </a:xfrm>
        </p:spPr>
        <p:txBody>
          <a:bodyPr>
            <a:normAutofit fontScale="77500" lnSpcReduction="20000"/>
          </a:bodyPr>
          <a:lstStyle/>
          <a:p>
            <a:pPr marL="0" indent="0">
              <a:buNone/>
            </a:pPr>
            <a:r>
              <a:rPr lang="en-US" dirty="0"/>
              <a:t>Some things to try</a:t>
            </a:r>
          </a:p>
          <a:p>
            <a:r>
              <a:rPr lang="en-US" dirty="0"/>
              <a:t>Display a string of words </a:t>
            </a:r>
          </a:p>
          <a:p>
            <a:r>
              <a:rPr lang="en-US" dirty="0"/>
              <a:t>Using it as a calculator (+, -, *, /)</a:t>
            </a:r>
          </a:p>
          <a:p>
            <a:r>
              <a:rPr lang="en-US" dirty="0"/>
              <a:t>Create a variable (=)</a:t>
            </a:r>
          </a:p>
          <a:p>
            <a:r>
              <a:rPr lang="en-US" dirty="0"/>
              <a:t>Create a vector and a matrix</a:t>
            </a:r>
          </a:p>
          <a:p>
            <a:r>
              <a:rPr lang="en-US" dirty="0"/>
              <a:t>Taking the transpose of a matrix (‘)</a:t>
            </a:r>
          </a:p>
          <a:p>
            <a:r>
              <a:rPr lang="en-US" dirty="0"/>
              <a:t>Create a matrix of ones or zeros</a:t>
            </a:r>
          </a:p>
          <a:p>
            <a:r>
              <a:rPr lang="en-US" dirty="0"/>
              <a:t>Accessing an element of a matrix</a:t>
            </a:r>
          </a:p>
          <a:p>
            <a:r>
              <a:rPr lang="en-US" dirty="0"/>
              <a:t>Matrix multiplication (* vs .*)</a:t>
            </a:r>
          </a:p>
          <a:p>
            <a:r>
              <a:rPr lang="en-US" dirty="0"/>
              <a:t> What does adding a “;” at the end of a line do?</a:t>
            </a:r>
          </a:p>
          <a:p>
            <a:r>
              <a:rPr lang="en-US" dirty="0"/>
              <a:t>What do different clearing commands do (like clear, </a:t>
            </a:r>
            <a:r>
              <a:rPr lang="en-US" dirty="0" err="1"/>
              <a:t>clc</a:t>
            </a:r>
            <a:r>
              <a:rPr lang="en-US" dirty="0"/>
              <a:t>, clear all)?</a:t>
            </a:r>
          </a:p>
          <a:p>
            <a:r>
              <a:rPr lang="en-US" dirty="0"/>
              <a:t>What happens if you take the sin or cosine of a variable/vector/matrix?</a:t>
            </a:r>
          </a:p>
        </p:txBody>
      </p:sp>
      <p:pic>
        <p:nvPicPr>
          <p:cNvPr id="9" name="Picture 8"/>
          <p:cNvPicPr>
            <a:picLocks noChangeAspect="1"/>
          </p:cNvPicPr>
          <p:nvPr/>
        </p:nvPicPr>
        <p:blipFill>
          <a:blip r:embed="rId2"/>
          <a:stretch>
            <a:fillRect/>
          </a:stretch>
        </p:blipFill>
        <p:spPr>
          <a:xfrm>
            <a:off x="5214212" y="2902059"/>
            <a:ext cx="3737160" cy="917762"/>
          </a:xfrm>
          <a:prstGeom prst="rect">
            <a:avLst/>
          </a:prstGeom>
          <a:ln>
            <a:solidFill>
              <a:schemeClr val="tx1"/>
            </a:solidFill>
          </a:ln>
        </p:spPr>
      </p:pic>
      <p:pic>
        <p:nvPicPr>
          <p:cNvPr id="11" name="Picture 10"/>
          <p:cNvPicPr>
            <a:picLocks noChangeAspect="1"/>
          </p:cNvPicPr>
          <p:nvPr/>
        </p:nvPicPr>
        <p:blipFill rotWithShape="1">
          <a:blip r:embed="rId3"/>
          <a:srcRect l="2511"/>
          <a:stretch/>
        </p:blipFill>
        <p:spPr>
          <a:xfrm>
            <a:off x="9486660" y="6057417"/>
            <a:ext cx="1760434" cy="455664"/>
          </a:xfrm>
          <a:prstGeom prst="rect">
            <a:avLst/>
          </a:prstGeom>
          <a:ln w="12700">
            <a:solidFill>
              <a:schemeClr val="tx1"/>
            </a:solidFill>
          </a:ln>
        </p:spPr>
      </p:pic>
      <p:pic>
        <p:nvPicPr>
          <p:cNvPr id="16" name="Picture 15"/>
          <p:cNvPicPr>
            <a:picLocks noChangeAspect="1"/>
          </p:cNvPicPr>
          <p:nvPr/>
        </p:nvPicPr>
        <p:blipFill>
          <a:blip r:embed="rId4"/>
          <a:stretch>
            <a:fillRect/>
          </a:stretch>
        </p:blipFill>
        <p:spPr>
          <a:xfrm>
            <a:off x="8333893" y="631150"/>
            <a:ext cx="2171700" cy="438150"/>
          </a:xfrm>
          <a:prstGeom prst="rect">
            <a:avLst/>
          </a:prstGeom>
          <a:ln w="12700">
            <a:solidFill>
              <a:schemeClr val="tx1"/>
            </a:solidFill>
          </a:ln>
        </p:spPr>
      </p:pic>
      <p:pic>
        <p:nvPicPr>
          <p:cNvPr id="17" name="Picture 16"/>
          <p:cNvPicPr>
            <a:picLocks noChangeAspect="1"/>
          </p:cNvPicPr>
          <p:nvPr/>
        </p:nvPicPr>
        <p:blipFill>
          <a:blip r:embed="rId5"/>
          <a:stretch>
            <a:fillRect/>
          </a:stretch>
        </p:blipFill>
        <p:spPr>
          <a:xfrm>
            <a:off x="10108794" y="1410773"/>
            <a:ext cx="1333500" cy="1123950"/>
          </a:xfrm>
          <a:prstGeom prst="rect">
            <a:avLst/>
          </a:prstGeom>
          <a:ln w="12700">
            <a:solidFill>
              <a:schemeClr val="tx1"/>
            </a:solidFill>
          </a:ln>
        </p:spPr>
      </p:pic>
      <p:pic>
        <p:nvPicPr>
          <p:cNvPr id="18" name="Picture 17"/>
          <p:cNvPicPr>
            <a:picLocks noChangeAspect="1"/>
          </p:cNvPicPr>
          <p:nvPr/>
        </p:nvPicPr>
        <p:blipFill>
          <a:blip r:embed="rId6"/>
          <a:stretch>
            <a:fillRect/>
          </a:stretch>
        </p:blipFill>
        <p:spPr>
          <a:xfrm>
            <a:off x="11084498" y="212669"/>
            <a:ext cx="790575" cy="1104900"/>
          </a:xfrm>
          <a:prstGeom prst="rect">
            <a:avLst/>
          </a:prstGeom>
          <a:ln w="12700">
            <a:solidFill>
              <a:schemeClr val="tx1"/>
            </a:solidFill>
          </a:ln>
        </p:spPr>
      </p:pic>
      <p:pic>
        <p:nvPicPr>
          <p:cNvPr id="19" name="Picture 18"/>
          <p:cNvPicPr>
            <a:picLocks noChangeAspect="1"/>
          </p:cNvPicPr>
          <p:nvPr/>
        </p:nvPicPr>
        <p:blipFill>
          <a:blip r:embed="rId7"/>
          <a:stretch>
            <a:fillRect/>
          </a:stretch>
        </p:blipFill>
        <p:spPr>
          <a:xfrm>
            <a:off x="4472942" y="1388253"/>
            <a:ext cx="2609850" cy="1200150"/>
          </a:xfrm>
          <a:prstGeom prst="rect">
            <a:avLst/>
          </a:prstGeom>
          <a:ln w="12700">
            <a:solidFill>
              <a:schemeClr val="tx1"/>
            </a:solidFill>
          </a:ln>
        </p:spPr>
      </p:pic>
      <p:pic>
        <p:nvPicPr>
          <p:cNvPr id="20" name="Picture 19"/>
          <p:cNvPicPr>
            <a:picLocks noChangeAspect="1"/>
          </p:cNvPicPr>
          <p:nvPr/>
        </p:nvPicPr>
        <p:blipFill>
          <a:blip r:embed="rId8"/>
          <a:stretch>
            <a:fillRect/>
          </a:stretch>
        </p:blipFill>
        <p:spPr>
          <a:xfrm>
            <a:off x="7390200" y="1329057"/>
            <a:ext cx="2450043" cy="1196860"/>
          </a:xfrm>
          <a:prstGeom prst="rect">
            <a:avLst/>
          </a:prstGeom>
          <a:ln w="12700">
            <a:solidFill>
              <a:schemeClr val="tx1"/>
            </a:solidFill>
          </a:ln>
        </p:spPr>
      </p:pic>
      <p:pic>
        <p:nvPicPr>
          <p:cNvPr id="22" name="Picture 21"/>
          <p:cNvPicPr>
            <a:picLocks noChangeAspect="1"/>
          </p:cNvPicPr>
          <p:nvPr/>
        </p:nvPicPr>
        <p:blipFill>
          <a:blip r:embed="rId9"/>
          <a:stretch>
            <a:fillRect/>
          </a:stretch>
        </p:blipFill>
        <p:spPr>
          <a:xfrm>
            <a:off x="10001454" y="2955117"/>
            <a:ext cx="1181100" cy="1209675"/>
          </a:xfrm>
          <a:prstGeom prst="rect">
            <a:avLst/>
          </a:prstGeom>
          <a:ln w="12700">
            <a:solidFill>
              <a:schemeClr val="tx1"/>
            </a:solidFill>
          </a:ln>
        </p:spPr>
      </p:pic>
      <p:pic>
        <p:nvPicPr>
          <p:cNvPr id="23" name="Picture 22"/>
          <p:cNvPicPr>
            <a:picLocks noChangeAspect="1"/>
          </p:cNvPicPr>
          <p:nvPr/>
        </p:nvPicPr>
        <p:blipFill>
          <a:blip r:embed="rId10"/>
          <a:stretch>
            <a:fillRect/>
          </a:stretch>
        </p:blipFill>
        <p:spPr>
          <a:xfrm>
            <a:off x="6513638" y="3973707"/>
            <a:ext cx="889085" cy="1041500"/>
          </a:xfrm>
          <a:prstGeom prst="rect">
            <a:avLst/>
          </a:prstGeom>
          <a:ln w="12700">
            <a:solidFill>
              <a:schemeClr val="tx1"/>
            </a:solidFill>
          </a:ln>
        </p:spPr>
      </p:pic>
      <p:pic>
        <p:nvPicPr>
          <p:cNvPr id="24" name="Picture 23"/>
          <p:cNvPicPr>
            <a:picLocks noChangeAspect="1"/>
          </p:cNvPicPr>
          <p:nvPr/>
        </p:nvPicPr>
        <p:blipFill>
          <a:blip r:embed="rId11"/>
          <a:stretch>
            <a:fillRect/>
          </a:stretch>
        </p:blipFill>
        <p:spPr>
          <a:xfrm>
            <a:off x="7699560" y="4044407"/>
            <a:ext cx="1907629" cy="911423"/>
          </a:xfrm>
          <a:prstGeom prst="rect">
            <a:avLst/>
          </a:prstGeom>
          <a:ln w="12700">
            <a:solidFill>
              <a:schemeClr val="tx1"/>
            </a:solidFill>
          </a:ln>
        </p:spPr>
      </p:pic>
      <p:pic>
        <p:nvPicPr>
          <p:cNvPr id="25" name="Picture 24"/>
          <p:cNvPicPr>
            <a:picLocks noChangeAspect="1"/>
          </p:cNvPicPr>
          <p:nvPr/>
        </p:nvPicPr>
        <p:blipFill>
          <a:blip r:embed="rId12"/>
          <a:stretch>
            <a:fillRect/>
          </a:stretch>
        </p:blipFill>
        <p:spPr>
          <a:xfrm>
            <a:off x="9904026" y="4494457"/>
            <a:ext cx="2013228" cy="1414498"/>
          </a:xfrm>
          <a:prstGeom prst="rect">
            <a:avLst/>
          </a:prstGeom>
          <a:ln w="12700">
            <a:solidFill>
              <a:schemeClr val="tx1"/>
            </a:solidFill>
          </a:ln>
        </p:spPr>
      </p:pic>
      <p:sp>
        <p:nvSpPr>
          <p:cNvPr id="26" name="Rectangle 25"/>
          <p:cNvSpPr/>
          <p:nvPr/>
        </p:nvSpPr>
        <p:spPr>
          <a:xfrm>
            <a:off x="5221797" y="5942496"/>
            <a:ext cx="3965399" cy="738664"/>
          </a:xfrm>
          <a:prstGeom prst="rect">
            <a:avLst/>
          </a:prstGeom>
        </p:spPr>
        <p:txBody>
          <a:bodyPr wrap="square">
            <a:spAutoFit/>
          </a:bodyPr>
          <a:lstStyle/>
          <a:p>
            <a:r>
              <a:rPr lang="en-US" sz="1400" dirty="0"/>
              <a:t>When you do not specify an output variable, MATLAB uses the variable </a:t>
            </a:r>
            <a:r>
              <a:rPr lang="en-US" sz="1400" dirty="0" err="1"/>
              <a:t>ans</a:t>
            </a:r>
            <a:r>
              <a:rPr lang="en-US" sz="1400" dirty="0"/>
              <a:t>, short for answer, to store the results of your calculation.</a:t>
            </a:r>
          </a:p>
        </p:txBody>
      </p:sp>
    </p:spTree>
    <p:extLst>
      <p:ext uri="{BB962C8B-B14F-4D97-AF65-F5344CB8AC3E}">
        <p14:creationId xmlns:p14="http://schemas.microsoft.com/office/powerpoint/2010/main" val="1630459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 files and writing programs</a:t>
            </a:r>
          </a:p>
        </p:txBody>
      </p:sp>
      <p:sp>
        <p:nvSpPr>
          <p:cNvPr id="3" name="Content Placeholder 2"/>
          <p:cNvSpPr>
            <a:spLocks noGrp="1"/>
          </p:cNvSpPr>
          <p:nvPr>
            <p:ph idx="1"/>
          </p:nvPr>
        </p:nvSpPr>
        <p:spPr>
          <a:xfrm>
            <a:off x="3034014" y="3911124"/>
            <a:ext cx="6639953" cy="2128363"/>
          </a:xfrm>
        </p:spPr>
        <p:txBody>
          <a:bodyPr>
            <a:normAutofit fontScale="55000" lnSpcReduction="20000"/>
          </a:bodyPr>
          <a:lstStyle/>
          <a:p>
            <a:pPr marL="0" indent="0">
              <a:buNone/>
            </a:pPr>
            <a:r>
              <a:rPr lang="en-US" u="sng" dirty="0"/>
              <a:t>Some notes about file names</a:t>
            </a:r>
          </a:p>
          <a:p>
            <a:r>
              <a:rPr lang="en-US" dirty="0"/>
              <a:t>Stick with Alpha Numeric</a:t>
            </a:r>
          </a:p>
          <a:p>
            <a:r>
              <a:rPr lang="en-US" dirty="0"/>
              <a:t>No Spaces allowed (use underscore instead for spaces)</a:t>
            </a:r>
          </a:p>
          <a:p>
            <a:pPr marL="0" indent="0">
              <a:buNone/>
            </a:pPr>
            <a:r>
              <a:rPr lang="en-US" u="sng" dirty="0"/>
              <a:t>Some notes about Variable Names</a:t>
            </a:r>
          </a:p>
          <a:p>
            <a:r>
              <a:rPr lang="en-US" dirty="0"/>
              <a:t>Try to make them descriptive in the program</a:t>
            </a:r>
          </a:p>
          <a:p>
            <a:r>
              <a:rPr lang="en-US" dirty="0"/>
              <a:t>Keep them short so that its easier to type them without mistakes</a:t>
            </a:r>
          </a:p>
          <a:p>
            <a:r>
              <a:rPr lang="en-US" dirty="0"/>
              <a:t>No spaces allowed (use underscore instead for spaces)</a:t>
            </a:r>
          </a:p>
        </p:txBody>
      </p:sp>
      <p:pic>
        <p:nvPicPr>
          <p:cNvPr id="4" name="Picture 3"/>
          <p:cNvPicPr>
            <a:picLocks noChangeAspect="1"/>
          </p:cNvPicPr>
          <p:nvPr/>
        </p:nvPicPr>
        <p:blipFill rotWithShape="1">
          <a:blip r:embed="rId2"/>
          <a:srcRect r="92290" b="39369"/>
          <a:stretch/>
        </p:blipFill>
        <p:spPr>
          <a:xfrm>
            <a:off x="570002" y="2337019"/>
            <a:ext cx="1572427" cy="3974460"/>
          </a:xfrm>
          <a:prstGeom prst="rect">
            <a:avLst/>
          </a:prstGeom>
        </p:spPr>
      </p:pic>
      <p:cxnSp>
        <p:nvCxnSpPr>
          <p:cNvPr id="6" name="Straight Arrow Connector 5"/>
          <p:cNvCxnSpPr>
            <a:stCxn id="13" idx="2"/>
          </p:cNvCxnSpPr>
          <p:nvPr/>
        </p:nvCxnSpPr>
        <p:spPr>
          <a:xfrm>
            <a:off x="1071944" y="2117265"/>
            <a:ext cx="74543" cy="1272265"/>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486693" y="2670722"/>
            <a:ext cx="6096000" cy="923330"/>
          </a:xfrm>
          <a:prstGeom prst="rect">
            <a:avLst/>
          </a:prstGeom>
        </p:spPr>
        <p:txBody>
          <a:bodyPr>
            <a:spAutoFit/>
          </a:bodyPr>
          <a:lstStyle/>
          <a:p>
            <a:r>
              <a:rPr lang="en-US" b="1" i="1" dirty="0"/>
              <a:t>Try to write a program that will create a variable but not output it yet, print the phrase “Hello World” in the command window and then print the value of the variable squared.</a:t>
            </a:r>
          </a:p>
        </p:txBody>
      </p:sp>
      <p:sp>
        <p:nvSpPr>
          <p:cNvPr id="9" name="Rectangle 8"/>
          <p:cNvSpPr/>
          <p:nvPr/>
        </p:nvSpPr>
        <p:spPr>
          <a:xfrm>
            <a:off x="9116233" y="3283213"/>
            <a:ext cx="2951148" cy="923330"/>
          </a:xfrm>
          <a:prstGeom prst="rect">
            <a:avLst/>
          </a:prstGeom>
        </p:spPr>
        <p:txBody>
          <a:bodyPr wrap="square">
            <a:spAutoFit/>
          </a:bodyPr>
          <a:lstStyle/>
          <a:p>
            <a:r>
              <a:rPr lang="en-US" dirty="0"/>
              <a:t>When you have written it, save it in the home directory and hit the run button.  </a:t>
            </a:r>
          </a:p>
        </p:txBody>
      </p:sp>
      <p:pic>
        <p:nvPicPr>
          <p:cNvPr id="11" name="Picture 10"/>
          <p:cNvPicPr>
            <a:picLocks noChangeAspect="1"/>
          </p:cNvPicPr>
          <p:nvPr/>
        </p:nvPicPr>
        <p:blipFill rotWithShape="1">
          <a:blip r:embed="rId3"/>
          <a:srcRect l="66782"/>
          <a:stretch/>
        </p:blipFill>
        <p:spPr>
          <a:xfrm>
            <a:off x="9078699" y="4978376"/>
            <a:ext cx="2827091" cy="988620"/>
          </a:xfrm>
          <a:prstGeom prst="rect">
            <a:avLst/>
          </a:prstGeom>
        </p:spPr>
      </p:pic>
      <p:cxnSp>
        <p:nvCxnSpPr>
          <p:cNvPr id="12" name="Straight Arrow Connector 11"/>
          <p:cNvCxnSpPr/>
          <p:nvPr/>
        </p:nvCxnSpPr>
        <p:spPr>
          <a:xfrm flipH="1">
            <a:off x="9433204" y="4259458"/>
            <a:ext cx="636105" cy="715848"/>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2611160" y="1528180"/>
            <a:ext cx="9244582" cy="923330"/>
          </a:xfrm>
          <a:prstGeom prst="rect">
            <a:avLst/>
          </a:prstGeom>
          <a:noFill/>
        </p:spPr>
        <p:txBody>
          <a:bodyPr wrap="square" rtlCol="0">
            <a:spAutoFit/>
          </a:bodyPr>
          <a:lstStyle/>
          <a:p>
            <a:r>
              <a:rPr lang="en-US" dirty="0"/>
              <a:t>You can write </a:t>
            </a:r>
            <a:r>
              <a:rPr lang="en-US" dirty="0" err="1"/>
              <a:t>Matlab</a:t>
            </a:r>
            <a:r>
              <a:rPr lang="en-US" dirty="0"/>
              <a:t> code into a file and save it as a .m file.  This makes it easier to write and debut larger programs without using the command line.  The interface in the script editor also makes it easier to write clean and functional code.</a:t>
            </a:r>
          </a:p>
        </p:txBody>
      </p:sp>
      <p:sp>
        <p:nvSpPr>
          <p:cNvPr id="13" name="TextBox 12"/>
          <p:cNvSpPr txBox="1"/>
          <p:nvPr/>
        </p:nvSpPr>
        <p:spPr>
          <a:xfrm>
            <a:off x="1458" y="1747933"/>
            <a:ext cx="2140971" cy="369332"/>
          </a:xfrm>
          <a:prstGeom prst="rect">
            <a:avLst/>
          </a:prstGeom>
          <a:noFill/>
        </p:spPr>
        <p:txBody>
          <a:bodyPr wrap="none" rtlCol="0">
            <a:spAutoFit/>
          </a:bodyPr>
          <a:lstStyle/>
          <a:p>
            <a:r>
              <a:rPr lang="en-US" dirty="0"/>
              <a:t>Open a new file here</a:t>
            </a:r>
          </a:p>
        </p:txBody>
      </p:sp>
    </p:spTree>
    <p:extLst>
      <p:ext uri="{BB962C8B-B14F-4D97-AF65-F5344CB8AC3E}">
        <p14:creationId xmlns:p14="http://schemas.microsoft.com/office/powerpoint/2010/main" val="1624373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Writing Programs with Loops</a:t>
            </a:r>
          </a:p>
        </p:txBody>
      </p:sp>
      <p:sp>
        <p:nvSpPr>
          <p:cNvPr id="3" name="Content Placeholder 2"/>
          <p:cNvSpPr>
            <a:spLocks noGrp="1"/>
          </p:cNvSpPr>
          <p:nvPr>
            <p:ph idx="1"/>
          </p:nvPr>
        </p:nvSpPr>
        <p:spPr>
          <a:xfrm>
            <a:off x="460695" y="1548787"/>
            <a:ext cx="10515600" cy="2897378"/>
          </a:xfrm>
        </p:spPr>
        <p:txBody>
          <a:bodyPr>
            <a:normAutofit fontScale="92500" lnSpcReduction="20000"/>
          </a:bodyPr>
          <a:lstStyle/>
          <a:p>
            <a:pPr marL="0" indent="0">
              <a:buNone/>
            </a:pPr>
            <a:r>
              <a:rPr lang="en-US" dirty="0"/>
              <a:t>For Loops</a:t>
            </a:r>
          </a:p>
          <a:p>
            <a:pPr lvl="1"/>
            <a:r>
              <a:rPr lang="en-US" dirty="0"/>
              <a:t>The loop runs for values in a range dictated by the input</a:t>
            </a:r>
          </a:p>
          <a:p>
            <a:pPr lvl="1"/>
            <a:endParaRPr lang="en-US" dirty="0"/>
          </a:p>
          <a:p>
            <a:endParaRPr lang="en-US" dirty="0"/>
          </a:p>
          <a:p>
            <a:endParaRPr lang="en-US" dirty="0"/>
          </a:p>
          <a:p>
            <a:pPr marL="0" indent="0">
              <a:buNone/>
            </a:pPr>
            <a:r>
              <a:rPr lang="en-US" dirty="0"/>
              <a:t>While Loops</a:t>
            </a:r>
          </a:p>
          <a:p>
            <a:pPr lvl="1"/>
            <a:r>
              <a:rPr lang="en-US" dirty="0"/>
              <a:t>The Loop runs while an inequality is satisfied.</a:t>
            </a:r>
          </a:p>
          <a:p>
            <a:pPr lvl="1"/>
            <a:r>
              <a:rPr lang="en-US" dirty="0"/>
              <a:t>Be careful of factors of 1 in this kind of loop.</a:t>
            </a:r>
          </a:p>
        </p:txBody>
      </p:sp>
      <p:sp>
        <p:nvSpPr>
          <p:cNvPr id="4" name="Rectangle 3"/>
          <p:cNvSpPr/>
          <p:nvPr/>
        </p:nvSpPr>
        <p:spPr>
          <a:xfrm>
            <a:off x="5152738" y="5753208"/>
            <a:ext cx="6495822" cy="646331"/>
          </a:xfrm>
          <a:prstGeom prst="rect">
            <a:avLst/>
          </a:prstGeom>
        </p:spPr>
        <p:txBody>
          <a:bodyPr wrap="square">
            <a:spAutoFit/>
          </a:bodyPr>
          <a:lstStyle/>
          <a:p>
            <a:r>
              <a:rPr lang="en-US" b="1" i="1" dirty="0"/>
              <a:t>Try to write a program that sums the first 100 integers using a for loop.  Can you make it only count the 10s from 1 to 100?</a:t>
            </a:r>
          </a:p>
        </p:txBody>
      </p:sp>
      <p:pic>
        <p:nvPicPr>
          <p:cNvPr id="8" name="Picture 7"/>
          <p:cNvPicPr>
            <a:picLocks noChangeAspect="1"/>
          </p:cNvPicPr>
          <p:nvPr/>
        </p:nvPicPr>
        <p:blipFill>
          <a:blip r:embed="rId2"/>
          <a:stretch>
            <a:fillRect/>
          </a:stretch>
        </p:blipFill>
        <p:spPr>
          <a:xfrm>
            <a:off x="1796409" y="4446165"/>
            <a:ext cx="7410450" cy="1095375"/>
          </a:xfrm>
          <a:prstGeom prst="rect">
            <a:avLst/>
          </a:prstGeom>
        </p:spPr>
      </p:pic>
      <p:pic>
        <p:nvPicPr>
          <p:cNvPr id="9" name="Picture 8"/>
          <p:cNvPicPr>
            <a:picLocks noChangeAspect="1"/>
          </p:cNvPicPr>
          <p:nvPr/>
        </p:nvPicPr>
        <p:blipFill>
          <a:blip r:embed="rId3"/>
          <a:stretch>
            <a:fillRect/>
          </a:stretch>
        </p:blipFill>
        <p:spPr>
          <a:xfrm>
            <a:off x="1796409" y="2450360"/>
            <a:ext cx="7439025" cy="847725"/>
          </a:xfrm>
          <a:prstGeom prst="rect">
            <a:avLst/>
          </a:prstGeom>
        </p:spPr>
      </p:pic>
    </p:spTree>
    <p:extLst>
      <p:ext uri="{BB962C8B-B14F-4D97-AF65-F5344CB8AC3E}">
        <p14:creationId xmlns:p14="http://schemas.microsoft.com/office/powerpoint/2010/main" val="16465212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080" y="-297409"/>
            <a:ext cx="10515600" cy="1325563"/>
          </a:xfrm>
        </p:spPr>
        <p:txBody>
          <a:bodyPr/>
          <a:lstStyle/>
          <a:p>
            <a:r>
              <a:rPr lang="en-US" dirty="0"/>
              <a:t>Plotting in 2D and 3D</a:t>
            </a:r>
          </a:p>
        </p:txBody>
      </p:sp>
      <p:sp>
        <p:nvSpPr>
          <p:cNvPr id="3" name="Content Placeholder 2"/>
          <p:cNvSpPr>
            <a:spLocks noGrp="1"/>
          </p:cNvSpPr>
          <p:nvPr>
            <p:ph idx="1"/>
          </p:nvPr>
        </p:nvSpPr>
        <p:spPr>
          <a:xfrm>
            <a:off x="167080" y="1363581"/>
            <a:ext cx="7058427" cy="1899864"/>
          </a:xfrm>
        </p:spPr>
        <p:txBody>
          <a:bodyPr>
            <a:normAutofit/>
          </a:bodyPr>
          <a:lstStyle/>
          <a:p>
            <a:pPr marL="0" indent="0">
              <a:buNone/>
            </a:pPr>
            <a:r>
              <a:rPr lang="en-US" dirty="0"/>
              <a:t>In Code plotting Order</a:t>
            </a:r>
          </a:p>
          <a:p>
            <a:pPr marL="514350" indent="-514350">
              <a:buFont typeface="+mj-lt"/>
              <a:buAutoNum type="arabicPeriod"/>
            </a:pPr>
            <a:r>
              <a:rPr lang="en-US" sz="2000" dirty="0"/>
              <a:t>Plot two variables that are the same length</a:t>
            </a:r>
          </a:p>
          <a:p>
            <a:pPr marL="514350" indent="-514350">
              <a:buFont typeface="+mj-lt"/>
              <a:buAutoNum type="arabicPeriod"/>
            </a:pPr>
            <a:r>
              <a:rPr lang="en-US" sz="2000" dirty="0"/>
              <a:t>Add formatting after the second variable  if you want</a:t>
            </a:r>
          </a:p>
          <a:p>
            <a:pPr marL="514350" indent="-514350">
              <a:buFont typeface="+mj-lt"/>
              <a:buAutoNum type="arabicPeriod"/>
            </a:pPr>
            <a:r>
              <a:rPr lang="en-US" sz="2000" dirty="0"/>
              <a:t>Add labels and a title in the next line</a:t>
            </a:r>
          </a:p>
          <a:p>
            <a:pPr marL="0" indent="0">
              <a:buNone/>
            </a:pPr>
            <a:endParaRPr lang="en-US" dirty="0"/>
          </a:p>
        </p:txBody>
      </p:sp>
      <p:sp>
        <p:nvSpPr>
          <p:cNvPr id="4" name="Rectangle 3"/>
          <p:cNvSpPr/>
          <p:nvPr/>
        </p:nvSpPr>
        <p:spPr>
          <a:xfrm>
            <a:off x="216506" y="3440712"/>
            <a:ext cx="6658427" cy="2308324"/>
          </a:xfrm>
          <a:prstGeom prst="rect">
            <a:avLst/>
          </a:prstGeom>
        </p:spPr>
        <p:txBody>
          <a:bodyPr wrap="square">
            <a:spAutoFit/>
          </a:bodyPr>
          <a:lstStyle/>
          <a:p>
            <a:r>
              <a:rPr lang="en-US" b="1" i="1" dirty="0"/>
              <a:t>Try to write a program that makes two vectors of equal length (theta, sine) that are 100 points long and are the first 3 periods of a sine function.  </a:t>
            </a:r>
          </a:p>
          <a:p>
            <a:endParaRPr lang="en-US" b="1" i="1" dirty="0"/>
          </a:p>
          <a:p>
            <a:r>
              <a:rPr lang="en-US" b="1" i="1" dirty="0"/>
              <a:t>Then try to plot them on a 2D plot.  It should include axis labels and </a:t>
            </a:r>
            <a:r>
              <a:rPr lang="en-US" b="1" i="1" dirty="0"/>
              <a:t>a title like in the examples (on the right)</a:t>
            </a:r>
            <a:endParaRPr lang="en-US" b="1" i="1" dirty="0"/>
          </a:p>
          <a:p>
            <a:endParaRPr lang="en-US" b="1" i="1" dirty="0"/>
          </a:p>
          <a:p>
            <a:r>
              <a:rPr lang="en-US" b="1" i="1" dirty="0"/>
              <a:t>Try to change the line to red. Try to change the line to black dots.</a:t>
            </a:r>
          </a:p>
        </p:txBody>
      </p:sp>
      <p:pic>
        <p:nvPicPr>
          <p:cNvPr id="6" name="Picture 5"/>
          <p:cNvPicPr>
            <a:picLocks noChangeAspect="1"/>
          </p:cNvPicPr>
          <p:nvPr/>
        </p:nvPicPr>
        <p:blipFill>
          <a:blip r:embed="rId2"/>
          <a:stretch>
            <a:fillRect/>
          </a:stretch>
        </p:blipFill>
        <p:spPr>
          <a:xfrm>
            <a:off x="4973517" y="652278"/>
            <a:ext cx="7021371" cy="1087180"/>
          </a:xfrm>
          <a:prstGeom prst="rect">
            <a:avLst/>
          </a:prstGeom>
        </p:spPr>
      </p:pic>
      <p:pic>
        <p:nvPicPr>
          <p:cNvPr id="12" name="Picture 11"/>
          <p:cNvPicPr>
            <a:picLocks noChangeAspect="1"/>
          </p:cNvPicPr>
          <p:nvPr/>
        </p:nvPicPr>
        <p:blipFill>
          <a:blip r:embed="rId3"/>
          <a:stretch>
            <a:fillRect/>
          </a:stretch>
        </p:blipFill>
        <p:spPr>
          <a:xfrm>
            <a:off x="8105539" y="2161121"/>
            <a:ext cx="2682787" cy="2012090"/>
          </a:xfrm>
          <a:prstGeom prst="rect">
            <a:avLst/>
          </a:prstGeom>
          <a:ln w="12700">
            <a:solidFill>
              <a:schemeClr val="tx1"/>
            </a:solidFill>
          </a:ln>
        </p:spPr>
      </p:pic>
      <p:pic>
        <p:nvPicPr>
          <p:cNvPr id="13" name="Picture 12"/>
          <p:cNvPicPr>
            <a:picLocks noChangeAspect="1"/>
          </p:cNvPicPr>
          <p:nvPr/>
        </p:nvPicPr>
        <p:blipFill>
          <a:blip r:embed="rId4"/>
          <a:stretch>
            <a:fillRect/>
          </a:stretch>
        </p:blipFill>
        <p:spPr>
          <a:xfrm>
            <a:off x="7167702" y="4594874"/>
            <a:ext cx="2218570" cy="1663928"/>
          </a:xfrm>
          <a:prstGeom prst="rect">
            <a:avLst/>
          </a:prstGeom>
          <a:ln w="12700">
            <a:solidFill>
              <a:schemeClr val="tx1"/>
            </a:solidFill>
          </a:ln>
        </p:spPr>
      </p:pic>
      <p:pic>
        <p:nvPicPr>
          <p:cNvPr id="14" name="Picture 13"/>
          <p:cNvPicPr>
            <a:picLocks noChangeAspect="1"/>
          </p:cNvPicPr>
          <p:nvPr/>
        </p:nvPicPr>
        <p:blipFill>
          <a:blip r:embed="rId5"/>
          <a:stretch>
            <a:fillRect/>
          </a:stretch>
        </p:blipFill>
        <p:spPr>
          <a:xfrm>
            <a:off x="9679041" y="4594874"/>
            <a:ext cx="2218570" cy="1663928"/>
          </a:xfrm>
          <a:prstGeom prst="rect">
            <a:avLst/>
          </a:prstGeom>
          <a:ln w="12700">
            <a:solidFill>
              <a:schemeClr val="tx1"/>
            </a:solidFill>
          </a:ln>
        </p:spPr>
      </p:pic>
    </p:spTree>
    <p:extLst>
      <p:ext uri="{BB962C8B-B14F-4D97-AF65-F5344CB8AC3E}">
        <p14:creationId xmlns:p14="http://schemas.microsoft.com/office/powerpoint/2010/main" val="22526052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Group 43"/>
          <p:cNvGrpSpPr/>
          <p:nvPr/>
        </p:nvGrpSpPr>
        <p:grpSpPr>
          <a:xfrm>
            <a:off x="7813844" y="3357183"/>
            <a:ext cx="4079846" cy="749355"/>
            <a:chOff x="7813844" y="3357183"/>
            <a:chExt cx="4079846" cy="749355"/>
          </a:xfrm>
        </p:grpSpPr>
        <p:pic>
          <p:nvPicPr>
            <p:cNvPr id="9" name="Picture 8"/>
            <p:cNvPicPr>
              <a:picLocks noChangeAspect="1"/>
            </p:cNvPicPr>
            <p:nvPr/>
          </p:nvPicPr>
          <p:blipFill>
            <a:blip r:embed="rId2"/>
            <a:stretch>
              <a:fillRect/>
            </a:stretch>
          </p:blipFill>
          <p:spPr>
            <a:xfrm>
              <a:off x="7813844" y="3357183"/>
              <a:ext cx="4079846" cy="732648"/>
            </a:xfrm>
            <a:prstGeom prst="rect">
              <a:avLst/>
            </a:prstGeom>
          </p:spPr>
        </p:pic>
        <p:sp>
          <p:nvSpPr>
            <p:cNvPr id="10" name="Rectangle 9"/>
            <p:cNvSpPr/>
            <p:nvPr/>
          </p:nvSpPr>
          <p:spPr>
            <a:xfrm>
              <a:off x="10648217" y="3654389"/>
              <a:ext cx="297109" cy="43544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8476308" y="3671096"/>
              <a:ext cx="297109" cy="43544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p:cNvSpPr>
            <a:spLocks noGrp="1"/>
          </p:cNvSpPr>
          <p:nvPr>
            <p:ph type="title"/>
          </p:nvPr>
        </p:nvSpPr>
        <p:spPr>
          <a:xfrm>
            <a:off x="167080" y="-297409"/>
            <a:ext cx="10515600" cy="1325563"/>
          </a:xfrm>
        </p:spPr>
        <p:txBody>
          <a:bodyPr/>
          <a:lstStyle/>
          <a:p>
            <a:r>
              <a:rPr lang="en-US" dirty="0"/>
              <a:t>Plotting in 2D and 3D</a:t>
            </a:r>
          </a:p>
        </p:txBody>
      </p:sp>
      <p:sp>
        <p:nvSpPr>
          <p:cNvPr id="3" name="Content Placeholder 2"/>
          <p:cNvSpPr>
            <a:spLocks noGrp="1"/>
          </p:cNvSpPr>
          <p:nvPr>
            <p:ph idx="1"/>
          </p:nvPr>
        </p:nvSpPr>
        <p:spPr>
          <a:xfrm>
            <a:off x="171694" y="890185"/>
            <a:ext cx="6876281" cy="4168555"/>
          </a:xfrm>
        </p:spPr>
        <p:txBody>
          <a:bodyPr>
            <a:normAutofit fontScale="92500" lnSpcReduction="10000"/>
          </a:bodyPr>
          <a:lstStyle/>
          <a:p>
            <a:pPr marL="0" indent="0">
              <a:buNone/>
            </a:pPr>
            <a:r>
              <a:rPr lang="en-US" u="sng" dirty="0"/>
              <a:t>Using the GUI to plot graphs</a:t>
            </a:r>
          </a:p>
          <a:p>
            <a:pPr marL="514350" indent="-514350">
              <a:buFont typeface="+mj-lt"/>
              <a:buAutoNum type="arabicPeriod"/>
            </a:pPr>
            <a:r>
              <a:rPr lang="en-US" dirty="0"/>
              <a:t>Select the variable you want to plot</a:t>
            </a:r>
          </a:p>
          <a:p>
            <a:pPr lvl="1"/>
            <a:r>
              <a:rPr lang="en-US" dirty="0"/>
              <a:t>Select X then Y for plotting 2D plots</a:t>
            </a:r>
          </a:p>
          <a:p>
            <a:pPr marL="514350" indent="-514350">
              <a:buFont typeface="+mj-lt"/>
              <a:buAutoNum type="arabicPeriod"/>
            </a:pPr>
            <a:r>
              <a:rPr lang="en-US" dirty="0"/>
              <a:t>Click on the type of plot you want to use</a:t>
            </a:r>
          </a:p>
          <a:p>
            <a:pPr marL="514350" indent="-514350">
              <a:buFont typeface="+mj-lt"/>
              <a:buAutoNum type="arabicPeriod"/>
            </a:pPr>
            <a:r>
              <a:rPr lang="en-US" dirty="0"/>
              <a:t>Open Plot Tools and Dock Figure</a:t>
            </a:r>
          </a:p>
          <a:p>
            <a:pPr marL="514350" indent="-514350">
              <a:buFont typeface="+mj-lt"/>
              <a:buAutoNum type="arabicPeriod"/>
            </a:pPr>
            <a:r>
              <a:rPr lang="en-US" dirty="0"/>
              <a:t>Select parts of the graph  to configure them</a:t>
            </a:r>
          </a:p>
          <a:p>
            <a:pPr lvl="1"/>
            <a:r>
              <a:rPr lang="en-US" dirty="0"/>
              <a:t>Use the “edit plot” curser to select parts of the plot</a:t>
            </a:r>
          </a:p>
          <a:p>
            <a:pPr lvl="1"/>
            <a:r>
              <a:rPr lang="en-US" dirty="0"/>
              <a:t>Blue squares should show up on whatever part is selected for formatting (figure, plot, data)</a:t>
            </a:r>
          </a:p>
          <a:p>
            <a:pPr marL="514350" indent="-514350">
              <a:buFont typeface="+mj-lt"/>
              <a:buAutoNum type="arabicPeriod"/>
            </a:pPr>
            <a:r>
              <a:rPr lang="en-US" dirty="0"/>
              <a:t>Use the Property Editor to edit the figure</a:t>
            </a:r>
          </a:p>
          <a:p>
            <a:pPr marL="0" indent="0">
              <a:buNone/>
            </a:pPr>
            <a:endParaRPr lang="en-US" dirty="0"/>
          </a:p>
        </p:txBody>
      </p:sp>
      <p:pic>
        <p:nvPicPr>
          <p:cNvPr id="7" name="Picture 6"/>
          <p:cNvPicPr>
            <a:picLocks noChangeAspect="1"/>
          </p:cNvPicPr>
          <p:nvPr/>
        </p:nvPicPr>
        <p:blipFill rotWithShape="1">
          <a:blip r:embed="rId3"/>
          <a:srcRect r="18527"/>
          <a:stretch/>
        </p:blipFill>
        <p:spPr>
          <a:xfrm>
            <a:off x="7858825" y="453162"/>
            <a:ext cx="3881595" cy="999128"/>
          </a:xfrm>
          <a:prstGeom prst="rect">
            <a:avLst/>
          </a:prstGeom>
        </p:spPr>
      </p:pic>
      <p:pic>
        <p:nvPicPr>
          <p:cNvPr id="8" name="Picture 7"/>
          <p:cNvPicPr>
            <a:picLocks noChangeAspect="1"/>
          </p:cNvPicPr>
          <p:nvPr/>
        </p:nvPicPr>
        <p:blipFill rotWithShape="1">
          <a:blip r:embed="rId4"/>
          <a:srcRect r="33135"/>
          <a:stretch/>
        </p:blipFill>
        <p:spPr>
          <a:xfrm>
            <a:off x="8456853" y="1790380"/>
            <a:ext cx="3263479" cy="942653"/>
          </a:xfrm>
          <a:prstGeom prst="rect">
            <a:avLst/>
          </a:prstGeom>
        </p:spPr>
      </p:pic>
      <p:cxnSp>
        <p:nvCxnSpPr>
          <p:cNvPr id="12" name="Straight Arrow Connector 11"/>
          <p:cNvCxnSpPr/>
          <p:nvPr/>
        </p:nvCxnSpPr>
        <p:spPr>
          <a:xfrm flipV="1">
            <a:off x="5719864" y="1221937"/>
            <a:ext cx="2051243" cy="27898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6358593" y="2308866"/>
            <a:ext cx="3729999" cy="1206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5719864" y="2793699"/>
            <a:ext cx="4834647" cy="101134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21" name="Picture 20"/>
          <p:cNvPicPr>
            <a:picLocks noChangeAspect="1"/>
          </p:cNvPicPr>
          <p:nvPr/>
        </p:nvPicPr>
        <p:blipFill>
          <a:blip r:embed="rId5"/>
          <a:stretch>
            <a:fillRect/>
          </a:stretch>
        </p:blipFill>
        <p:spPr>
          <a:xfrm>
            <a:off x="9343712" y="4265897"/>
            <a:ext cx="2141794" cy="1273367"/>
          </a:xfrm>
          <a:prstGeom prst="rect">
            <a:avLst/>
          </a:prstGeom>
        </p:spPr>
      </p:pic>
      <p:cxnSp>
        <p:nvCxnSpPr>
          <p:cNvPr id="22" name="Straight Arrow Connector 21"/>
          <p:cNvCxnSpPr/>
          <p:nvPr/>
        </p:nvCxnSpPr>
        <p:spPr>
          <a:xfrm>
            <a:off x="6378759" y="4061583"/>
            <a:ext cx="2784696" cy="84099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6832655" y="3553349"/>
            <a:ext cx="1479454" cy="38636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38" name="Picture 37"/>
          <p:cNvPicPr>
            <a:picLocks noChangeAspect="1"/>
          </p:cNvPicPr>
          <p:nvPr/>
        </p:nvPicPr>
        <p:blipFill>
          <a:blip r:embed="rId6"/>
          <a:stretch>
            <a:fillRect/>
          </a:stretch>
        </p:blipFill>
        <p:spPr>
          <a:xfrm>
            <a:off x="5606401" y="5644649"/>
            <a:ext cx="6350983" cy="936312"/>
          </a:xfrm>
          <a:prstGeom prst="rect">
            <a:avLst/>
          </a:prstGeom>
        </p:spPr>
      </p:pic>
      <p:cxnSp>
        <p:nvCxnSpPr>
          <p:cNvPr id="39" name="Straight Arrow Connector 38"/>
          <p:cNvCxnSpPr/>
          <p:nvPr/>
        </p:nvCxnSpPr>
        <p:spPr>
          <a:xfrm>
            <a:off x="6358593" y="4653310"/>
            <a:ext cx="1188251" cy="89026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Rectangle 45"/>
          <p:cNvSpPr/>
          <p:nvPr/>
        </p:nvSpPr>
        <p:spPr>
          <a:xfrm>
            <a:off x="282759" y="5029564"/>
            <a:ext cx="6096000" cy="646331"/>
          </a:xfrm>
          <a:prstGeom prst="rect">
            <a:avLst/>
          </a:prstGeom>
        </p:spPr>
        <p:txBody>
          <a:bodyPr>
            <a:spAutoFit/>
          </a:bodyPr>
          <a:lstStyle/>
          <a:p>
            <a:r>
              <a:rPr lang="en-US" b="1" i="1" dirty="0"/>
              <a:t>Try to replicate the graphs from the previous section (slide 12) using the </a:t>
            </a:r>
            <a:r>
              <a:rPr lang="en-US" b="1" i="1" dirty="0" err="1"/>
              <a:t>Matlab</a:t>
            </a:r>
            <a:r>
              <a:rPr lang="en-US" b="1" i="1" dirty="0"/>
              <a:t> plotting GUI</a:t>
            </a:r>
          </a:p>
        </p:txBody>
      </p:sp>
    </p:spTree>
    <p:extLst>
      <p:ext uri="{BB962C8B-B14F-4D97-AF65-F5344CB8AC3E}">
        <p14:creationId xmlns:p14="http://schemas.microsoft.com/office/powerpoint/2010/main" val="4592154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376E3FAF-E964-4674-818A-ED49FD6ABB41}" vid="{07A074C7-A02E-4C5D-BA31-35B8216F8427}"/>
    </a:ext>
  </a:extLst>
</a:theme>
</file>

<file path=docProps/app.xml><?xml version="1.0" encoding="utf-8"?>
<Properties xmlns="http://schemas.openxmlformats.org/officeDocument/2006/extended-properties" xmlns:vt="http://schemas.openxmlformats.org/officeDocument/2006/docPropsVTypes">
  <Template>Illinois Diagonal v2</Template>
  <TotalTime>1543</TotalTime>
  <Words>1162</Words>
  <Application>Microsoft Office PowerPoint</Application>
  <PresentationFormat>Widescreen</PresentationFormat>
  <Paragraphs>123</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University of Illinois REU Introduction to Matlab</vt:lpstr>
      <vt:lpstr>Goals for the REU Crash Course</vt:lpstr>
      <vt:lpstr>Resources if you get stuck</vt:lpstr>
      <vt:lpstr>When you open Matlab</vt:lpstr>
      <vt:lpstr>Playing with Variables in Matlab</vt:lpstr>
      <vt:lpstr>.m files and writing programs</vt:lpstr>
      <vt:lpstr>Writing Programs with Loops</vt:lpstr>
      <vt:lpstr>Plotting in 2D and 3D</vt:lpstr>
      <vt:lpstr>Plotting in 2D and 3D</vt:lpstr>
      <vt:lpstr>2014 Boston Marathon Data</vt:lpstr>
      <vt:lpstr>2014 Boston Marathon Data</vt:lpstr>
      <vt:lpstr>2014 Boston Marathon Data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University of Illinois REU Introduction to Matlab</dc:title>
  <dc:creator>Erik Huemiller</dc:creator>
  <cp:lastModifiedBy>Erik Huemiller</cp:lastModifiedBy>
  <cp:revision>48</cp:revision>
  <dcterms:created xsi:type="dcterms:W3CDTF">2017-05-29T15:09:36Z</dcterms:created>
  <dcterms:modified xsi:type="dcterms:W3CDTF">2017-06-16T21:43:17Z</dcterms:modified>
</cp:coreProperties>
</file>