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0" r:id="rId5"/>
    <p:sldId id="263" r:id="rId6"/>
    <p:sldId id="265" r:id="rId7"/>
    <p:sldId id="266" r:id="rId8"/>
    <p:sldId id="267" r:id="rId9"/>
    <p:sldId id="268" r:id="rId10"/>
    <p:sldId id="261" r:id="rId11"/>
    <p:sldId id="270" r:id="rId12"/>
    <p:sldId id="269" r:id="rId13"/>
    <p:sldId id="262"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F813D5D-9D8E-4484-BE86-4458FD589FAD}" type="datetimeFigureOut">
              <a:rPr lang="en-US" smtClean="0"/>
              <a:t>7/1/2017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713592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813D5D-9D8E-4484-BE86-4458FD589FAD}" type="datetimeFigureOut">
              <a:rPr lang="en-US" smtClean="0"/>
              <a:t>7/1/2017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118947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813D5D-9D8E-4484-BE86-4458FD589FAD}" type="datetimeFigureOut">
              <a:rPr lang="en-US" smtClean="0"/>
              <a:t>7/1/2017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2222378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813D5D-9D8E-4484-BE86-4458FD589FAD}" type="datetimeFigureOut">
              <a:rPr lang="en-US" smtClean="0"/>
              <a:t>7/1/2017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3069971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813D5D-9D8E-4484-BE86-4458FD589FAD}" type="datetimeFigureOut">
              <a:rPr lang="en-US" smtClean="0"/>
              <a:t>7/1/2017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3730673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813D5D-9D8E-4484-BE86-4458FD589FAD}" type="datetimeFigureOut">
              <a:rPr lang="en-US" smtClean="0"/>
              <a:t>7/1/2017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3915416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813D5D-9D8E-4484-BE86-4458FD589FAD}" type="datetimeFigureOut">
              <a:rPr lang="en-US" smtClean="0"/>
              <a:t>7/1/2017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3989581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813D5D-9D8E-4484-BE86-4458FD589FAD}" type="datetimeFigureOut">
              <a:rPr lang="en-US" smtClean="0"/>
              <a:t>7/1/2017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2104126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813D5D-9D8E-4484-BE86-4458FD589FAD}" type="datetimeFigureOut">
              <a:rPr lang="en-US" smtClean="0"/>
              <a:t>7/1/2017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2855535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813D5D-9D8E-4484-BE86-4458FD589FAD}" type="datetimeFigureOut">
              <a:rPr lang="en-US" smtClean="0"/>
              <a:t>7/1/2017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565364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813D5D-9D8E-4484-BE86-4458FD589FAD}" type="datetimeFigureOut">
              <a:rPr lang="en-US" smtClean="0"/>
              <a:t>7/1/2017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147117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0000">
              <a:schemeClr val="bg1"/>
            </a:gs>
            <a:gs pos="11000">
              <a:schemeClr val="accent2">
                <a:lumMod val="20000"/>
                <a:lumOff val="80000"/>
              </a:schemeClr>
            </a:gs>
            <a:gs pos="8000">
              <a:schemeClr val="accent2"/>
            </a:gs>
            <a:gs pos="2000">
              <a:srgbClr val="0070C0"/>
            </a:gs>
            <a:gs pos="60000">
              <a:schemeClr val="bg1"/>
            </a:gs>
            <a:gs pos="89000">
              <a:schemeClr val="accent2">
                <a:lumMod val="20000"/>
                <a:lumOff val="80000"/>
              </a:schemeClr>
            </a:gs>
            <a:gs pos="92000">
              <a:schemeClr val="accent2"/>
            </a:gs>
            <a:gs pos="99000">
              <a:srgbClr val="0070C0"/>
            </a:gs>
          </a:gsLst>
          <a:lin ang="57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813D5D-9D8E-4484-BE86-4458FD589FAD}" type="datetimeFigureOut">
              <a:rPr lang="en-US" smtClean="0"/>
              <a:t>7/1/2017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98C121-2D64-45AF-9580-2088D619B585}" type="slidenum">
              <a:rPr lang="en-US" smtClean="0"/>
              <a:t>‹#›</a:t>
            </a:fld>
            <a:endParaRPr lang="en-US"/>
          </a:p>
        </p:txBody>
      </p:sp>
    </p:spTree>
    <p:extLst>
      <p:ext uri="{BB962C8B-B14F-4D97-AF65-F5344CB8AC3E}">
        <p14:creationId xmlns:p14="http://schemas.microsoft.com/office/powerpoint/2010/main" val="1308621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mathworks.com/help/matlab/import_export/supported-file-formats.html?searchHighlight=csvwrite&amp;s_tid=doc_srchtitl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hysics.byu.edu/courses/computational/phys330/matlab.pdf" TargetMode="External"/><Relationship Id="rId2" Type="http://schemas.openxmlformats.org/officeDocument/2006/relationships/hyperlink" Target="https://www.mathworks.com/help/matlab/import_export/supported-file-formats.html?searchHighlight=csvwrite&amp;s_tid=doc_srchtitle" TargetMode="External"/><Relationship Id="rId1" Type="http://schemas.openxmlformats.org/officeDocument/2006/relationships/slideLayout" Target="../slideLayouts/slideLayout2.xml"/><Relationship Id="rId4" Type="http://schemas.openxmlformats.org/officeDocument/2006/relationships/hyperlink" Target="http://www.weizmann.ac.il/midrasha/courses/MatlabIntro/course_outline.ht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 y="1066801"/>
            <a:ext cx="9022080" cy="1303019"/>
          </a:xfrm>
        </p:spPr>
        <p:txBody>
          <a:bodyPr>
            <a:normAutofit fontScale="90000"/>
          </a:bodyPr>
          <a:lstStyle/>
          <a:p>
            <a:r>
              <a:rPr lang="en-US" dirty="0"/>
              <a:t>University of Illinois REU Introduction to </a:t>
            </a:r>
            <a:r>
              <a:rPr lang="en-US" dirty="0" err="1"/>
              <a:t>Matlab</a:t>
            </a:r>
            <a:r>
              <a:rPr lang="en-US" dirty="0"/>
              <a:t> Day II</a:t>
            </a:r>
          </a:p>
        </p:txBody>
      </p:sp>
      <p:sp>
        <p:nvSpPr>
          <p:cNvPr id="3" name="Subtitle 2"/>
          <p:cNvSpPr>
            <a:spLocks noGrp="1"/>
          </p:cNvSpPr>
          <p:nvPr>
            <p:ph type="subTitle" idx="1"/>
          </p:nvPr>
        </p:nvSpPr>
        <p:spPr>
          <a:xfrm>
            <a:off x="2628900" y="2369820"/>
            <a:ext cx="3893820" cy="710882"/>
          </a:xfrm>
        </p:spPr>
        <p:txBody>
          <a:bodyPr/>
          <a:lstStyle/>
          <a:p>
            <a:r>
              <a:rPr lang="en-US" dirty="0"/>
              <a:t>Compiled by Erik Huemiller</a:t>
            </a:r>
          </a:p>
        </p:txBody>
      </p:sp>
    </p:spTree>
    <p:extLst>
      <p:ext uri="{BB962C8B-B14F-4D97-AF65-F5344CB8AC3E}">
        <p14:creationId xmlns:p14="http://schemas.microsoft.com/office/powerpoint/2010/main" val="2675708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877" y="189025"/>
            <a:ext cx="10515600" cy="808431"/>
          </a:xfrm>
        </p:spPr>
        <p:txBody>
          <a:bodyPr/>
          <a:lstStyle/>
          <a:p>
            <a:r>
              <a:rPr lang="en-US" dirty="0"/>
              <a:t>Fitting data to a Function</a:t>
            </a:r>
          </a:p>
        </p:txBody>
      </p:sp>
      <p:sp>
        <p:nvSpPr>
          <p:cNvPr id="3" name="Content Placeholder 2"/>
          <p:cNvSpPr>
            <a:spLocks noGrp="1"/>
          </p:cNvSpPr>
          <p:nvPr>
            <p:ph idx="1"/>
          </p:nvPr>
        </p:nvSpPr>
        <p:spPr>
          <a:xfrm>
            <a:off x="118156" y="1186274"/>
            <a:ext cx="8549640" cy="3041979"/>
          </a:xfrm>
        </p:spPr>
        <p:txBody>
          <a:bodyPr>
            <a:normAutofit/>
          </a:bodyPr>
          <a:lstStyle/>
          <a:p>
            <a:pPr marL="0" indent="0">
              <a:buNone/>
            </a:pPr>
            <a:r>
              <a:rPr lang="en-US" u="sng" dirty="0"/>
              <a:t>Using Code</a:t>
            </a:r>
            <a:endParaRPr lang="en-US" dirty="0"/>
          </a:p>
          <a:p>
            <a:pPr marL="0" indent="0">
              <a:buNone/>
            </a:pPr>
            <a:r>
              <a:rPr lang="en-US" dirty="0"/>
              <a:t>Functional forms commonly used in physics</a:t>
            </a:r>
          </a:p>
          <a:p>
            <a:pPr>
              <a:buFontTx/>
              <a:buChar char="-"/>
            </a:pPr>
            <a:r>
              <a:rPr lang="en-US" sz="2000" dirty="0"/>
              <a:t>Polynomial (up to 8)</a:t>
            </a:r>
          </a:p>
          <a:p>
            <a:pPr>
              <a:buFontTx/>
              <a:buChar char="-"/>
            </a:pPr>
            <a:r>
              <a:rPr lang="en-US" sz="2000" dirty="0"/>
              <a:t>Sum of Sins (up to 6)</a:t>
            </a:r>
          </a:p>
          <a:p>
            <a:pPr>
              <a:buFontTx/>
              <a:buChar char="-"/>
            </a:pPr>
            <a:r>
              <a:rPr lang="en-US" sz="2000" dirty="0"/>
              <a:t>Gaussian (up to 2)</a:t>
            </a:r>
          </a:p>
          <a:p>
            <a:pPr>
              <a:buFontTx/>
              <a:buChar char="-"/>
            </a:pPr>
            <a:r>
              <a:rPr lang="en-US" sz="2000" dirty="0"/>
              <a:t>Exponential (up to 3)</a:t>
            </a:r>
            <a:endParaRPr lang="en-US" dirty="0"/>
          </a:p>
          <a:p>
            <a:pPr>
              <a:buFontTx/>
              <a:buChar char="-"/>
            </a:pPr>
            <a:endParaRPr lang="en-US" dirty="0"/>
          </a:p>
        </p:txBody>
      </p:sp>
      <p:sp>
        <p:nvSpPr>
          <p:cNvPr id="4" name="Rectangle 3"/>
          <p:cNvSpPr/>
          <p:nvPr/>
        </p:nvSpPr>
        <p:spPr>
          <a:xfrm>
            <a:off x="449133" y="4374859"/>
            <a:ext cx="5565426" cy="1477328"/>
          </a:xfrm>
          <a:prstGeom prst="rect">
            <a:avLst/>
          </a:prstGeom>
        </p:spPr>
        <p:txBody>
          <a:bodyPr wrap="square">
            <a:spAutoFit/>
          </a:bodyPr>
          <a:lstStyle/>
          <a:p>
            <a:r>
              <a:rPr lang="en-US" b="1" i="1" dirty="0"/>
              <a:t>Try setting up a fit to the test data you generated earlier today.  Try to extract the coefficients using both code and the GUI and compare them to the values you used to create the data set.  How do the residuals compare between the noisy data and the high resolution data?</a:t>
            </a:r>
          </a:p>
        </p:txBody>
      </p:sp>
      <p:pic>
        <p:nvPicPr>
          <p:cNvPr id="5" name="Picture 4"/>
          <p:cNvPicPr>
            <a:picLocks noChangeAspect="1"/>
          </p:cNvPicPr>
          <p:nvPr/>
        </p:nvPicPr>
        <p:blipFill rotWithShape="1">
          <a:blip r:embed="rId2"/>
          <a:srcRect r="45821"/>
          <a:stretch/>
        </p:blipFill>
        <p:spPr>
          <a:xfrm>
            <a:off x="8800164" y="1839585"/>
            <a:ext cx="2802188" cy="1038225"/>
          </a:xfrm>
          <a:prstGeom prst="rect">
            <a:avLst/>
          </a:prstGeom>
          <a:ln>
            <a:solidFill>
              <a:schemeClr val="tx1"/>
            </a:solidFill>
          </a:ln>
        </p:spPr>
      </p:pic>
      <p:cxnSp>
        <p:nvCxnSpPr>
          <p:cNvPr id="7" name="Straight Arrow Connector 6"/>
          <p:cNvCxnSpPr/>
          <p:nvPr/>
        </p:nvCxnSpPr>
        <p:spPr>
          <a:xfrm>
            <a:off x="10064260" y="1466314"/>
            <a:ext cx="581217" cy="7968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a:stretch>
            <a:fillRect/>
          </a:stretch>
        </p:blipFill>
        <p:spPr>
          <a:xfrm>
            <a:off x="8432600" y="3266834"/>
            <a:ext cx="3537316" cy="2383155"/>
          </a:xfrm>
          <a:prstGeom prst="rect">
            <a:avLst/>
          </a:prstGeom>
          <a:ln>
            <a:solidFill>
              <a:schemeClr val="tx1"/>
            </a:solidFill>
          </a:ln>
        </p:spPr>
      </p:pic>
      <p:sp>
        <p:nvSpPr>
          <p:cNvPr id="9" name="TextBox 8"/>
          <p:cNvSpPr txBox="1"/>
          <p:nvPr/>
        </p:nvSpPr>
        <p:spPr>
          <a:xfrm>
            <a:off x="6336904" y="3536391"/>
            <a:ext cx="1613943" cy="369332"/>
          </a:xfrm>
          <a:prstGeom prst="rect">
            <a:avLst/>
          </a:prstGeom>
          <a:noFill/>
        </p:spPr>
        <p:txBody>
          <a:bodyPr wrap="square" rtlCol="0">
            <a:spAutoFit/>
          </a:bodyPr>
          <a:lstStyle/>
          <a:p>
            <a:r>
              <a:rPr lang="en-US" dirty="0"/>
              <a:t>Variables to fit</a:t>
            </a:r>
          </a:p>
        </p:txBody>
      </p:sp>
      <p:cxnSp>
        <p:nvCxnSpPr>
          <p:cNvPr id="12" name="Straight Arrow Connector 11"/>
          <p:cNvCxnSpPr>
            <a:stCxn id="9" idx="3"/>
          </p:cNvCxnSpPr>
          <p:nvPr/>
        </p:nvCxnSpPr>
        <p:spPr>
          <a:xfrm>
            <a:off x="7950847" y="3721057"/>
            <a:ext cx="641448" cy="578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063292" y="4019290"/>
            <a:ext cx="891591" cy="369332"/>
          </a:xfrm>
          <a:prstGeom prst="rect">
            <a:avLst/>
          </a:prstGeom>
          <a:noFill/>
        </p:spPr>
        <p:txBody>
          <a:bodyPr wrap="none" rtlCol="0">
            <a:spAutoFit/>
          </a:bodyPr>
          <a:lstStyle/>
          <a:p>
            <a:r>
              <a:rPr lang="en-US" dirty="0"/>
              <a:t>Fit type</a:t>
            </a:r>
          </a:p>
        </p:txBody>
      </p:sp>
      <p:cxnSp>
        <p:nvCxnSpPr>
          <p:cNvPr id="15" name="Straight Arrow Connector 14"/>
          <p:cNvCxnSpPr/>
          <p:nvPr/>
        </p:nvCxnSpPr>
        <p:spPr>
          <a:xfrm flipV="1">
            <a:off x="8114122" y="3721057"/>
            <a:ext cx="1675948" cy="5016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2"/>
          <p:cNvSpPr txBox="1">
            <a:spLocks/>
          </p:cNvSpPr>
          <p:nvPr/>
        </p:nvSpPr>
        <p:spPr>
          <a:xfrm>
            <a:off x="7063292" y="1191903"/>
            <a:ext cx="2401633" cy="4268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u="sng" dirty="0"/>
              <a:t>Using the GUI</a:t>
            </a:r>
          </a:p>
        </p:txBody>
      </p:sp>
      <p:sp>
        <p:nvSpPr>
          <p:cNvPr id="17" name="TextBox 16"/>
          <p:cNvSpPr txBox="1"/>
          <p:nvPr/>
        </p:nvSpPr>
        <p:spPr>
          <a:xfrm>
            <a:off x="7443693" y="5852187"/>
            <a:ext cx="1984710" cy="369332"/>
          </a:xfrm>
          <a:prstGeom prst="rect">
            <a:avLst/>
          </a:prstGeom>
          <a:noFill/>
        </p:spPr>
        <p:txBody>
          <a:bodyPr wrap="none" rtlCol="0">
            <a:spAutoFit/>
          </a:bodyPr>
          <a:lstStyle/>
          <a:p>
            <a:r>
              <a:rPr lang="en-US" dirty="0"/>
              <a:t>Plot of Data and Fit</a:t>
            </a:r>
          </a:p>
        </p:txBody>
      </p:sp>
      <p:sp>
        <p:nvSpPr>
          <p:cNvPr id="19" name="TextBox 18"/>
          <p:cNvSpPr txBox="1"/>
          <p:nvPr/>
        </p:nvSpPr>
        <p:spPr>
          <a:xfrm>
            <a:off x="6394862" y="4727985"/>
            <a:ext cx="1590756" cy="646331"/>
          </a:xfrm>
          <a:prstGeom prst="rect">
            <a:avLst/>
          </a:prstGeom>
          <a:noFill/>
        </p:spPr>
        <p:txBody>
          <a:bodyPr wrap="none" rtlCol="0">
            <a:spAutoFit/>
          </a:bodyPr>
          <a:lstStyle/>
          <a:p>
            <a:r>
              <a:rPr lang="en-US" dirty="0"/>
              <a:t>Fit Parameters </a:t>
            </a:r>
          </a:p>
          <a:p>
            <a:r>
              <a:rPr lang="en-US" dirty="0"/>
              <a:t>and Residuals</a:t>
            </a:r>
          </a:p>
        </p:txBody>
      </p:sp>
      <p:cxnSp>
        <p:nvCxnSpPr>
          <p:cNvPr id="20" name="Straight Arrow Connector 19"/>
          <p:cNvCxnSpPr>
            <a:stCxn id="17" idx="3"/>
          </p:cNvCxnSpPr>
          <p:nvPr/>
        </p:nvCxnSpPr>
        <p:spPr>
          <a:xfrm flipV="1">
            <a:off x="9428403" y="5051151"/>
            <a:ext cx="772855" cy="9857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7950847" y="4713212"/>
            <a:ext cx="716949" cy="3458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4146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646" y="350195"/>
            <a:ext cx="10515600" cy="1325563"/>
          </a:xfrm>
        </p:spPr>
        <p:txBody>
          <a:bodyPr/>
          <a:lstStyle/>
          <a:p>
            <a:r>
              <a:rPr lang="en-US" dirty="0"/>
              <a:t>This is what mine looks like</a:t>
            </a:r>
            <a:br>
              <a:rPr lang="en-US" dirty="0"/>
            </a:br>
            <a:r>
              <a:rPr lang="en-US" sz="2800" dirty="0"/>
              <a:t>extracting coefficients from fits to test data</a:t>
            </a:r>
            <a:endParaRPr lang="en-US" dirty="0"/>
          </a:p>
        </p:txBody>
      </p:sp>
      <p:pic>
        <p:nvPicPr>
          <p:cNvPr id="3" name="Picture 2"/>
          <p:cNvPicPr>
            <a:picLocks noChangeAspect="1"/>
          </p:cNvPicPr>
          <p:nvPr/>
        </p:nvPicPr>
        <p:blipFill>
          <a:blip r:embed="rId2"/>
          <a:stretch>
            <a:fillRect/>
          </a:stretch>
        </p:blipFill>
        <p:spPr>
          <a:xfrm>
            <a:off x="8165886" y="1570757"/>
            <a:ext cx="3643493" cy="4363116"/>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408562" y="2748298"/>
            <a:ext cx="7402749" cy="2008033"/>
          </a:xfrm>
          <a:prstGeom prst="rect">
            <a:avLst/>
          </a:prstGeom>
          <a:ln>
            <a:solidFill>
              <a:schemeClr val="tx1"/>
            </a:solidFill>
          </a:ln>
        </p:spPr>
      </p:pic>
    </p:spTree>
    <p:extLst>
      <p:ext uri="{BB962C8B-B14F-4D97-AF65-F5344CB8AC3E}">
        <p14:creationId xmlns:p14="http://schemas.microsoft.com/office/powerpoint/2010/main" val="2746466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Figuring out test functions</a:t>
            </a:r>
          </a:p>
        </p:txBody>
      </p:sp>
      <p:sp>
        <p:nvSpPr>
          <p:cNvPr id="3" name="Content Placeholder 2"/>
          <p:cNvSpPr>
            <a:spLocks noGrp="1"/>
          </p:cNvSpPr>
          <p:nvPr>
            <p:ph idx="1"/>
          </p:nvPr>
        </p:nvSpPr>
        <p:spPr/>
        <p:txBody>
          <a:bodyPr/>
          <a:lstStyle/>
          <a:p>
            <a:r>
              <a:rPr lang="en-US" dirty="0"/>
              <a:t>Can you figure out what the </a:t>
            </a:r>
            <a:r>
              <a:rPr lang="en-US" dirty="0" err="1"/>
              <a:t>coeficients</a:t>
            </a:r>
            <a:r>
              <a:rPr lang="en-US" dirty="0"/>
              <a:t> on each of the following functions are?</a:t>
            </a:r>
          </a:p>
          <a:p>
            <a:r>
              <a:rPr lang="en-US" dirty="0"/>
              <a:t>Have like 10 or 15 functions without noise on them</a:t>
            </a:r>
          </a:p>
        </p:txBody>
      </p:sp>
    </p:spTree>
    <p:extLst>
      <p:ext uri="{BB962C8B-B14F-4D97-AF65-F5344CB8AC3E}">
        <p14:creationId xmlns:p14="http://schemas.microsoft.com/office/powerpoint/2010/main" val="3059122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the Fit</a:t>
            </a:r>
          </a:p>
        </p:txBody>
      </p:sp>
      <p:sp>
        <p:nvSpPr>
          <p:cNvPr id="3" name="Content Placeholder 2"/>
          <p:cNvSpPr>
            <a:spLocks noGrp="1"/>
          </p:cNvSpPr>
          <p:nvPr>
            <p:ph idx="1"/>
          </p:nvPr>
        </p:nvSpPr>
        <p:spPr/>
        <p:txBody>
          <a:bodyPr/>
          <a:lstStyle/>
          <a:p>
            <a:r>
              <a:rPr lang="en-US" dirty="0"/>
              <a:t>The Fitting App gives a quality of fit</a:t>
            </a:r>
          </a:p>
          <a:p>
            <a:pPr marL="0" indent="0">
              <a:buNone/>
            </a:pPr>
            <a:endParaRPr lang="en-US" dirty="0"/>
          </a:p>
        </p:txBody>
      </p:sp>
      <p:pic>
        <p:nvPicPr>
          <p:cNvPr id="4" name="Picture 3"/>
          <p:cNvPicPr>
            <a:picLocks noChangeAspect="1"/>
          </p:cNvPicPr>
          <p:nvPr/>
        </p:nvPicPr>
        <p:blipFill>
          <a:blip r:embed="rId2"/>
          <a:stretch>
            <a:fillRect/>
          </a:stretch>
        </p:blipFill>
        <p:spPr>
          <a:xfrm>
            <a:off x="6795135" y="2218214"/>
            <a:ext cx="4654202" cy="3237706"/>
          </a:xfrm>
          <a:prstGeom prst="rect">
            <a:avLst/>
          </a:prstGeom>
          <a:ln>
            <a:solidFill>
              <a:schemeClr val="tx1"/>
            </a:solidFill>
          </a:ln>
        </p:spPr>
      </p:pic>
      <p:sp>
        <p:nvSpPr>
          <p:cNvPr id="5" name="Rectangle 4"/>
          <p:cNvSpPr/>
          <p:nvPr/>
        </p:nvSpPr>
        <p:spPr>
          <a:xfrm>
            <a:off x="546735" y="3923031"/>
            <a:ext cx="6248400" cy="646331"/>
          </a:xfrm>
          <a:prstGeom prst="rect">
            <a:avLst/>
          </a:prstGeom>
        </p:spPr>
        <p:txBody>
          <a:bodyPr wrap="square">
            <a:spAutoFit/>
          </a:bodyPr>
          <a:lstStyle/>
          <a:p>
            <a:r>
              <a:rPr lang="en-US" b="1" i="1" dirty="0"/>
              <a:t>Try adding more and more random noise to your data and see what happens to the different goodness of fit parameters.</a:t>
            </a:r>
          </a:p>
        </p:txBody>
      </p:sp>
    </p:spTree>
    <p:extLst>
      <p:ext uri="{BB962C8B-B14F-4D97-AF65-F5344CB8AC3E}">
        <p14:creationId xmlns:p14="http://schemas.microsoft.com/office/powerpoint/2010/main" val="2121419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Data</a:t>
            </a:r>
          </a:p>
        </p:txBody>
      </p:sp>
      <p:sp>
        <p:nvSpPr>
          <p:cNvPr id="3" name="Content Placeholder 2"/>
          <p:cNvSpPr>
            <a:spLocks noGrp="1"/>
          </p:cNvSpPr>
          <p:nvPr>
            <p:ph idx="1"/>
          </p:nvPr>
        </p:nvSpPr>
        <p:spPr>
          <a:xfrm>
            <a:off x="838200" y="1848485"/>
            <a:ext cx="10515600" cy="3104515"/>
          </a:xfrm>
        </p:spPr>
        <p:txBody>
          <a:bodyPr/>
          <a:lstStyle/>
          <a:p>
            <a:pPr marL="0" indent="0">
              <a:buNone/>
            </a:pPr>
            <a:r>
              <a:rPr lang="en-US" dirty="0"/>
              <a:t>Using Code – </a:t>
            </a:r>
            <a:r>
              <a:rPr lang="en-US" dirty="0" err="1"/>
              <a:t>Matlab</a:t>
            </a:r>
            <a:r>
              <a:rPr lang="en-US" dirty="0"/>
              <a:t> has support for importing a large variety of different file formats (</a:t>
            </a:r>
            <a:r>
              <a:rPr lang="en-US" dirty="0">
                <a:hlinkClick r:id="rId2"/>
              </a:rPr>
              <a:t>see her</a:t>
            </a:r>
            <a:r>
              <a:rPr lang="en-US" dirty="0"/>
              <a:t>e).  For today we will stick to using csv files (</a:t>
            </a:r>
            <a:r>
              <a:rPr lang="en-US" dirty="0" err="1"/>
              <a:t>csvread</a:t>
            </a:r>
            <a:r>
              <a:rPr lang="en-US" dirty="0"/>
              <a:t> and </a:t>
            </a:r>
            <a:r>
              <a:rPr lang="en-US" dirty="0" err="1"/>
              <a:t>csvwrite</a:t>
            </a:r>
            <a:r>
              <a:rPr lang="en-US" dirty="0"/>
              <a:t> commands).</a:t>
            </a:r>
          </a:p>
          <a:p>
            <a:pPr marL="0" indent="0">
              <a:buNone/>
            </a:pPr>
            <a:endParaRPr lang="en-US" dirty="0"/>
          </a:p>
          <a:p>
            <a:pPr marL="0" indent="0">
              <a:buNone/>
            </a:pPr>
            <a:r>
              <a:rPr lang="en-US" dirty="0"/>
              <a:t>Like we did yesterday, if you have the data file downloaded you can drag and drop it into the workspace to import the data.  </a:t>
            </a:r>
          </a:p>
        </p:txBody>
      </p:sp>
      <p:sp>
        <p:nvSpPr>
          <p:cNvPr id="4" name="Rectangle 3"/>
          <p:cNvSpPr/>
          <p:nvPr/>
        </p:nvSpPr>
        <p:spPr>
          <a:xfrm>
            <a:off x="2855595" y="4953000"/>
            <a:ext cx="6248400" cy="1200329"/>
          </a:xfrm>
          <a:prstGeom prst="rect">
            <a:avLst/>
          </a:prstGeom>
        </p:spPr>
        <p:txBody>
          <a:bodyPr wrap="square">
            <a:spAutoFit/>
          </a:bodyPr>
          <a:lstStyle/>
          <a:p>
            <a:r>
              <a:rPr lang="en-US" b="1" i="1" dirty="0"/>
              <a:t>Try downloading the sample functions in the </a:t>
            </a:r>
            <a:r>
              <a:rPr lang="en-US" b="1" i="1" dirty="0" err="1"/>
              <a:t>Github</a:t>
            </a:r>
            <a:r>
              <a:rPr lang="en-US" b="1" i="1" dirty="0"/>
              <a:t> folder and figure out what the functions are.  If there is extra time, download the Boston marathon Data, and try fitting the outcomes to different functions (histograms to Gaussians </a:t>
            </a:r>
            <a:r>
              <a:rPr lang="en-US" b="1" i="1" dirty="0" err="1"/>
              <a:t>etc</a:t>
            </a:r>
            <a:r>
              <a:rPr lang="en-US" b="1" i="1" dirty="0"/>
              <a:t>)</a:t>
            </a:r>
          </a:p>
        </p:txBody>
      </p:sp>
    </p:spTree>
    <p:extLst>
      <p:ext uri="{BB962C8B-B14F-4D97-AF65-F5344CB8AC3E}">
        <p14:creationId xmlns:p14="http://schemas.microsoft.com/office/powerpoint/2010/main" val="1081705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for Today</a:t>
            </a:r>
          </a:p>
        </p:txBody>
      </p:sp>
      <p:sp>
        <p:nvSpPr>
          <p:cNvPr id="3" name="Content Placeholder 2"/>
          <p:cNvSpPr>
            <a:spLocks noGrp="1"/>
          </p:cNvSpPr>
          <p:nvPr>
            <p:ph idx="1"/>
          </p:nvPr>
        </p:nvSpPr>
        <p:spPr/>
        <p:txBody>
          <a:bodyPr>
            <a:normAutofit lnSpcReduction="10000"/>
          </a:bodyPr>
          <a:lstStyle/>
          <a:p>
            <a:pPr marL="0" indent="0">
              <a:buNone/>
            </a:pPr>
            <a:r>
              <a:rPr lang="en-US" dirty="0"/>
              <a:t>Start with </a:t>
            </a:r>
          </a:p>
          <a:p>
            <a:r>
              <a:rPr lang="en-US" dirty="0"/>
              <a:t>Familiarity using the </a:t>
            </a:r>
            <a:r>
              <a:rPr lang="en-US" dirty="0" err="1"/>
              <a:t>Matlab</a:t>
            </a:r>
            <a:r>
              <a:rPr lang="en-US" dirty="0"/>
              <a:t> interface</a:t>
            </a:r>
          </a:p>
          <a:p>
            <a:r>
              <a:rPr lang="en-US" dirty="0"/>
              <a:t>Be able to create variables, write and run .m files </a:t>
            </a:r>
          </a:p>
          <a:p>
            <a:r>
              <a:rPr lang="en-US" dirty="0"/>
              <a:t>Make graphs with code and the GUI</a:t>
            </a:r>
          </a:p>
          <a:p>
            <a:endParaRPr lang="en-US" dirty="0"/>
          </a:p>
          <a:p>
            <a:pPr marL="0" indent="0">
              <a:buNone/>
            </a:pPr>
            <a:r>
              <a:rPr lang="en-US" dirty="0"/>
              <a:t>End with</a:t>
            </a:r>
          </a:p>
          <a:p>
            <a:r>
              <a:rPr lang="en-US" dirty="0"/>
              <a:t>Ability to import data</a:t>
            </a:r>
          </a:p>
          <a:p>
            <a:r>
              <a:rPr lang="en-US" dirty="0"/>
              <a:t>Plot 2 graphs on the same plot</a:t>
            </a:r>
          </a:p>
          <a:p>
            <a:r>
              <a:rPr lang="en-US" dirty="0"/>
              <a:t>Fit the data to a function</a:t>
            </a:r>
          </a:p>
          <a:p>
            <a:endParaRPr lang="en-US" dirty="0"/>
          </a:p>
        </p:txBody>
      </p:sp>
    </p:spTree>
    <p:extLst>
      <p:ext uri="{BB962C8B-B14F-4D97-AF65-F5344CB8AC3E}">
        <p14:creationId xmlns:p14="http://schemas.microsoft.com/office/powerpoint/2010/main" val="3108560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973" y="138622"/>
            <a:ext cx="10515600" cy="1325563"/>
          </a:xfrm>
        </p:spPr>
        <p:txBody>
          <a:bodyPr/>
          <a:lstStyle/>
          <a:p>
            <a:r>
              <a:rPr lang="en-US" dirty="0"/>
              <a:t>Resources if you get stuck</a:t>
            </a:r>
          </a:p>
        </p:txBody>
      </p:sp>
      <p:sp>
        <p:nvSpPr>
          <p:cNvPr id="3" name="Content Placeholder 2"/>
          <p:cNvSpPr>
            <a:spLocks noGrp="1"/>
          </p:cNvSpPr>
          <p:nvPr>
            <p:ph idx="1"/>
          </p:nvPr>
        </p:nvSpPr>
        <p:spPr>
          <a:xfrm>
            <a:off x="712364" y="1381008"/>
            <a:ext cx="11023833" cy="4852012"/>
          </a:xfrm>
        </p:spPr>
        <p:txBody>
          <a:bodyPr>
            <a:normAutofit fontScale="92500" lnSpcReduction="20000"/>
          </a:bodyPr>
          <a:lstStyle/>
          <a:p>
            <a:pPr marL="0" indent="0">
              <a:buNone/>
            </a:pPr>
            <a:r>
              <a:rPr lang="en-US" u="sng" dirty="0" err="1">
                <a:hlinkClick r:id="rId2"/>
              </a:rPr>
              <a:t>Matlab</a:t>
            </a:r>
            <a:r>
              <a:rPr lang="en-US" u="sng" dirty="0">
                <a:hlinkClick r:id="rId2"/>
              </a:rPr>
              <a:t> Documentation</a:t>
            </a:r>
            <a:endParaRPr lang="en-US" u="sng" dirty="0"/>
          </a:p>
          <a:p>
            <a:pPr lvl="1"/>
            <a:r>
              <a:rPr lang="en-US" dirty="0"/>
              <a:t>Easiest to find through a Google search of “</a:t>
            </a:r>
            <a:r>
              <a:rPr lang="en-US" dirty="0" err="1"/>
              <a:t>Matlab</a:t>
            </a:r>
            <a:r>
              <a:rPr lang="en-US" dirty="0"/>
              <a:t> + command”</a:t>
            </a:r>
          </a:p>
          <a:p>
            <a:pPr lvl="1"/>
            <a:r>
              <a:rPr lang="en-US" dirty="0"/>
              <a:t>There is example code with an explanation of most commands</a:t>
            </a:r>
          </a:p>
          <a:p>
            <a:pPr lvl="1"/>
            <a:r>
              <a:rPr lang="en-US" dirty="0"/>
              <a:t>Links to similar commands are listed at the bottom of the page</a:t>
            </a:r>
          </a:p>
          <a:p>
            <a:pPr marL="0" indent="0">
              <a:buNone/>
            </a:pPr>
            <a:r>
              <a:rPr lang="en-US" u="sng" dirty="0">
                <a:hlinkClick r:id="rId3"/>
              </a:rPr>
              <a:t>BYU Intro to </a:t>
            </a:r>
            <a:r>
              <a:rPr lang="en-US" u="sng" dirty="0" err="1">
                <a:hlinkClick r:id="rId3"/>
              </a:rPr>
              <a:t>Matlab</a:t>
            </a:r>
            <a:endParaRPr lang="en-US" u="sng" dirty="0"/>
          </a:p>
          <a:p>
            <a:pPr lvl="1"/>
            <a:r>
              <a:rPr lang="en-US" dirty="0"/>
              <a:t>Loosely used as an outline for this crash course</a:t>
            </a:r>
          </a:p>
          <a:p>
            <a:pPr lvl="1"/>
            <a:r>
              <a:rPr lang="en-US" dirty="0"/>
              <a:t>PDF with less explicit cross references than the online material</a:t>
            </a:r>
          </a:p>
          <a:p>
            <a:pPr marL="0" indent="0">
              <a:buNone/>
            </a:pPr>
            <a:r>
              <a:rPr lang="en-US" u="sng" dirty="0">
                <a:hlinkClick r:id="rId4"/>
              </a:rPr>
              <a:t>Weitzman Institute</a:t>
            </a:r>
            <a:endParaRPr lang="en-US" u="sng" dirty="0"/>
          </a:p>
          <a:p>
            <a:pPr lvl="1"/>
            <a:r>
              <a:rPr lang="en-US" dirty="0"/>
              <a:t>PDF and PPT lectures with slides and example code</a:t>
            </a:r>
          </a:p>
          <a:p>
            <a:pPr lvl="1"/>
            <a:r>
              <a:rPr lang="en-US" dirty="0"/>
              <a:t>Slow moving course designed for people that have never coded before.</a:t>
            </a:r>
            <a:endParaRPr lang="en-US" u="sng" dirty="0"/>
          </a:p>
          <a:p>
            <a:pPr marL="0" indent="0">
              <a:buNone/>
            </a:pPr>
            <a:r>
              <a:rPr lang="en-US" u="sng" dirty="0"/>
              <a:t>Email grad student mentor with questions</a:t>
            </a:r>
          </a:p>
          <a:p>
            <a:pPr lvl="1"/>
            <a:r>
              <a:rPr lang="en-US" dirty="0"/>
              <a:t>Slower response, but can give individual feedback</a:t>
            </a:r>
          </a:p>
          <a:p>
            <a:pPr lvl="1"/>
            <a:r>
              <a:rPr lang="en-US" dirty="0"/>
              <a:t>Can meet up in person to work through a tough problem</a:t>
            </a:r>
          </a:p>
          <a:p>
            <a:pPr lvl="1"/>
            <a:r>
              <a:rPr lang="en-US" dirty="0"/>
              <a:t>Easiest way to find answers about syntax problems or unknown errors</a:t>
            </a:r>
          </a:p>
        </p:txBody>
      </p:sp>
    </p:spTree>
    <p:extLst>
      <p:ext uri="{BB962C8B-B14F-4D97-AF65-F5344CB8AC3E}">
        <p14:creationId xmlns:p14="http://schemas.microsoft.com/office/powerpoint/2010/main" val="739725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some test Data</a:t>
            </a:r>
          </a:p>
        </p:txBody>
      </p:sp>
      <p:sp>
        <p:nvSpPr>
          <p:cNvPr id="3" name="Content Placeholder 2"/>
          <p:cNvSpPr>
            <a:spLocks noGrp="1"/>
          </p:cNvSpPr>
          <p:nvPr>
            <p:ph idx="1"/>
          </p:nvPr>
        </p:nvSpPr>
        <p:spPr>
          <a:xfrm>
            <a:off x="388133" y="1690688"/>
            <a:ext cx="8003270" cy="1207135"/>
          </a:xfrm>
        </p:spPr>
        <p:txBody>
          <a:bodyPr>
            <a:normAutofit/>
          </a:bodyPr>
          <a:lstStyle/>
          <a:p>
            <a:r>
              <a:rPr lang="en-US" dirty="0"/>
              <a:t>Before we get too far into plotting and fitting, we want to have some test data to play around with.  </a:t>
            </a:r>
          </a:p>
          <a:p>
            <a:pPr marL="0" indent="0">
              <a:buNone/>
            </a:pPr>
            <a:endParaRPr lang="en-US" dirty="0"/>
          </a:p>
          <a:p>
            <a:pPr marL="0" indent="0">
              <a:buNone/>
            </a:pPr>
            <a:endParaRPr lang="en-US" dirty="0"/>
          </a:p>
        </p:txBody>
      </p:sp>
      <p:sp>
        <p:nvSpPr>
          <p:cNvPr id="5" name="Rectangle 4"/>
          <p:cNvSpPr/>
          <p:nvPr/>
        </p:nvSpPr>
        <p:spPr>
          <a:xfrm>
            <a:off x="893323" y="2685949"/>
            <a:ext cx="6667987" cy="3416320"/>
          </a:xfrm>
          <a:prstGeom prst="rect">
            <a:avLst/>
          </a:prstGeom>
        </p:spPr>
        <p:txBody>
          <a:bodyPr wrap="square">
            <a:spAutoFit/>
          </a:bodyPr>
          <a:lstStyle/>
          <a:p>
            <a:r>
              <a:rPr lang="en-US" b="1" i="1" dirty="0"/>
              <a:t>Try to write a program that will create some test data for us to fit functions to.  Have 2 sets of data for each function, a low sample rate set with random noise and a high sample rate set to compare the noisy one to. Then plot both of the data sets for each function on the same graph to check that they </a:t>
            </a:r>
            <a:r>
              <a:rPr lang="en-US" b="1" i="1" dirty="0" err="1"/>
              <a:t>infact</a:t>
            </a:r>
            <a:r>
              <a:rPr lang="en-US" b="1" i="1" dirty="0"/>
              <a:t> overlap.  </a:t>
            </a:r>
          </a:p>
          <a:p>
            <a:endParaRPr lang="en-US" b="1" i="1" u="sng" dirty="0"/>
          </a:p>
          <a:p>
            <a:r>
              <a:rPr lang="en-US" b="1" i="1" u="sng" dirty="0"/>
              <a:t>Function Types</a:t>
            </a:r>
          </a:p>
          <a:p>
            <a:pPr marL="285750" indent="-285750">
              <a:buFontTx/>
              <a:buChar char="-"/>
            </a:pPr>
            <a:r>
              <a:rPr lang="en-US" b="1" i="1" dirty="0"/>
              <a:t>Polynomial Function </a:t>
            </a:r>
          </a:p>
          <a:p>
            <a:pPr marL="285750" indent="-285750">
              <a:buFontTx/>
              <a:buChar char="-"/>
            </a:pPr>
            <a:r>
              <a:rPr lang="en-US" b="1" i="1" dirty="0"/>
              <a:t>3 periods of a sine function. </a:t>
            </a:r>
          </a:p>
          <a:p>
            <a:endParaRPr lang="en-US" b="1" i="1" dirty="0"/>
          </a:p>
          <a:p>
            <a:r>
              <a:rPr lang="en-US" b="1" i="1" dirty="0"/>
              <a:t>You are encouraged to use the commands from yesterday (creating variables, vector manipulation, for loops) to create the data set.  </a:t>
            </a:r>
          </a:p>
        </p:txBody>
      </p:sp>
      <p:pic>
        <p:nvPicPr>
          <p:cNvPr id="7" name="Picture 6"/>
          <p:cNvPicPr>
            <a:picLocks noChangeAspect="1"/>
          </p:cNvPicPr>
          <p:nvPr/>
        </p:nvPicPr>
        <p:blipFill>
          <a:blip r:embed="rId2"/>
          <a:stretch>
            <a:fillRect/>
          </a:stretch>
        </p:blipFill>
        <p:spPr>
          <a:xfrm>
            <a:off x="8705581" y="3978611"/>
            <a:ext cx="2991119" cy="2243339"/>
          </a:xfrm>
          <a:prstGeom prst="rect">
            <a:avLst/>
          </a:prstGeom>
          <a:ln>
            <a:solidFill>
              <a:schemeClr val="tx1"/>
            </a:solidFill>
          </a:ln>
        </p:spPr>
      </p:pic>
      <p:pic>
        <p:nvPicPr>
          <p:cNvPr id="8" name="Picture 7"/>
          <p:cNvPicPr>
            <a:picLocks noChangeAspect="1"/>
          </p:cNvPicPr>
          <p:nvPr/>
        </p:nvPicPr>
        <p:blipFill>
          <a:blip r:embed="rId3"/>
          <a:stretch>
            <a:fillRect/>
          </a:stretch>
        </p:blipFill>
        <p:spPr>
          <a:xfrm>
            <a:off x="8705581" y="1159965"/>
            <a:ext cx="2996117" cy="2247088"/>
          </a:xfrm>
          <a:prstGeom prst="rect">
            <a:avLst/>
          </a:prstGeom>
          <a:ln>
            <a:solidFill>
              <a:schemeClr val="tx1"/>
            </a:solidFill>
          </a:ln>
        </p:spPr>
      </p:pic>
    </p:spTree>
    <p:extLst>
      <p:ext uri="{BB962C8B-B14F-4D97-AF65-F5344CB8AC3E}">
        <p14:creationId xmlns:p14="http://schemas.microsoft.com/office/powerpoint/2010/main" val="1022895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647" y="262647"/>
            <a:ext cx="10515600" cy="1325563"/>
          </a:xfrm>
        </p:spPr>
        <p:txBody>
          <a:bodyPr/>
          <a:lstStyle/>
          <a:p>
            <a:r>
              <a:rPr lang="en-US" dirty="0"/>
              <a:t>This is what mine looks like</a:t>
            </a:r>
            <a:br>
              <a:rPr lang="en-US" dirty="0"/>
            </a:br>
            <a:r>
              <a:rPr lang="en-US" sz="2800" dirty="0"/>
              <a:t>Polynomial Function</a:t>
            </a:r>
            <a:endParaRPr lang="en-US" dirty="0"/>
          </a:p>
        </p:txBody>
      </p:sp>
      <p:pic>
        <p:nvPicPr>
          <p:cNvPr id="8" name="Picture 7"/>
          <p:cNvPicPr>
            <a:picLocks noChangeAspect="1"/>
          </p:cNvPicPr>
          <p:nvPr/>
        </p:nvPicPr>
        <p:blipFill>
          <a:blip r:embed="rId2"/>
          <a:stretch>
            <a:fillRect/>
          </a:stretch>
        </p:blipFill>
        <p:spPr>
          <a:xfrm>
            <a:off x="7795912" y="2150107"/>
            <a:ext cx="3951328" cy="2963496"/>
          </a:xfrm>
          <a:prstGeom prst="rect">
            <a:avLst/>
          </a:prstGeom>
          <a:ln>
            <a:solidFill>
              <a:schemeClr val="tx1"/>
            </a:solidFill>
          </a:ln>
        </p:spPr>
      </p:pic>
      <p:pic>
        <p:nvPicPr>
          <p:cNvPr id="9" name="Picture 8"/>
          <p:cNvPicPr>
            <a:picLocks noChangeAspect="1"/>
          </p:cNvPicPr>
          <p:nvPr/>
        </p:nvPicPr>
        <p:blipFill>
          <a:blip r:embed="rId3"/>
          <a:stretch>
            <a:fillRect/>
          </a:stretch>
        </p:blipFill>
        <p:spPr>
          <a:xfrm>
            <a:off x="398835" y="1786582"/>
            <a:ext cx="7075472" cy="3690547"/>
          </a:xfrm>
          <a:prstGeom prst="rect">
            <a:avLst/>
          </a:prstGeom>
          <a:ln>
            <a:solidFill>
              <a:schemeClr val="tx1"/>
            </a:solidFill>
          </a:ln>
        </p:spPr>
      </p:pic>
    </p:spTree>
    <p:extLst>
      <p:ext uri="{BB962C8B-B14F-4D97-AF65-F5344CB8AC3E}">
        <p14:creationId xmlns:p14="http://schemas.microsoft.com/office/powerpoint/2010/main" val="2736078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646" y="350195"/>
            <a:ext cx="10515600" cy="1325563"/>
          </a:xfrm>
        </p:spPr>
        <p:txBody>
          <a:bodyPr/>
          <a:lstStyle/>
          <a:p>
            <a:r>
              <a:rPr lang="en-US" dirty="0"/>
              <a:t>This is what mine looks like</a:t>
            </a:r>
            <a:br>
              <a:rPr lang="en-US" dirty="0"/>
            </a:br>
            <a:r>
              <a:rPr lang="en-US" sz="2800" dirty="0"/>
              <a:t>Sinusoidal Function</a:t>
            </a:r>
            <a:endParaRPr lang="en-US" dirty="0"/>
          </a:p>
        </p:txBody>
      </p:sp>
      <p:pic>
        <p:nvPicPr>
          <p:cNvPr id="11" name="Picture 10"/>
          <p:cNvPicPr>
            <a:picLocks noChangeAspect="1"/>
          </p:cNvPicPr>
          <p:nvPr/>
        </p:nvPicPr>
        <p:blipFill>
          <a:blip r:embed="rId2"/>
          <a:stretch>
            <a:fillRect/>
          </a:stretch>
        </p:blipFill>
        <p:spPr>
          <a:xfrm>
            <a:off x="7892597" y="2363818"/>
            <a:ext cx="3955918" cy="2966938"/>
          </a:xfrm>
          <a:prstGeom prst="rect">
            <a:avLst/>
          </a:prstGeom>
          <a:ln>
            <a:solidFill>
              <a:schemeClr val="tx1"/>
            </a:solidFill>
          </a:ln>
        </p:spPr>
      </p:pic>
      <p:pic>
        <p:nvPicPr>
          <p:cNvPr id="4" name="Picture 3"/>
          <p:cNvPicPr>
            <a:picLocks noChangeAspect="1"/>
          </p:cNvPicPr>
          <p:nvPr/>
        </p:nvPicPr>
        <p:blipFill>
          <a:blip r:embed="rId3"/>
          <a:stretch>
            <a:fillRect/>
          </a:stretch>
        </p:blipFill>
        <p:spPr>
          <a:xfrm>
            <a:off x="359922" y="2175802"/>
            <a:ext cx="7040318" cy="3342970"/>
          </a:xfrm>
          <a:prstGeom prst="rect">
            <a:avLst/>
          </a:prstGeom>
          <a:ln>
            <a:solidFill>
              <a:schemeClr val="tx1"/>
            </a:solidFill>
          </a:ln>
        </p:spPr>
      </p:pic>
    </p:spTree>
    <p:extLst>
      <p:ext uri="{BB962C8B-B14F-4D97-AF65-F5344CB8AC3E}">
        <p14:creationId xmlns:p14="http://schemas.microsoft.com/office/powerpoint/2010/main" val="1111142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 Plots in Figures</a:t>
            </a:r>
          </a:p>
        </p:txBody>
      </p:sp>
      <p:sp>
        <p:nvSpPr>
          <p:cNvPr id="3" name="Content Placeholder 2"/>
          <p:cNvSpPr>
            <a:spLocks noGrp="1"/>
          </p:cNvSpPr>
          <p:nvPr>
            <p:ph idx="1"/>
          </p:nvPr>
        </p:nvSpPr>
        <p:spPr>
          <a:xfrm>
            <a:off x="507459" y="1553251"/>
            <a:ext cx="8359704" cy="3096570"/>
          </a:xfrm>
        </p:spPr>
        <p:txBody>
          <a:bodyPr/>
          <a:lstStyle/>
          <a:p>
            <a:pPr marL="0" indent="0">
              <a:buNone/>
            </a:pPr>
            <a:r>
              <a:rPr lang="en-US" dirty="0"/>
              <a:t>In </a:t>
            </a:r>
            <a:r>
              <a:rPr lang="en-US" dirty="0" err="1"/>
              <a:t>Matlab</a:t>
            </a:r>
            <a:r>
              <a:rPr lang="en-US" dirty="0"/>
              <a:t> you can make one figure with multiple plots on it using the subplot command.  </a:t>
            </a:r>
          </a:p>
          <a:p>
            <a:pPr marL="0" indent="0">
              <a:buNone/>
            </a:pPr>
            <a:r>
              <a:rPr lang="en-US" u="sng" dirty="0"/>
              <a:t>There are 3 parts to the command</a:t>
            </a:r>
          </a:p>
          <a:p>
            <a:pPr marL="514350" indent="-514350">
              <a:buFont typeface="+mj-lt"/>
              <a:buAutoNum type="alphaUcPeriod"/>
            </a:pPr>
            <a:r>
              <a:rPr lang="en-US" sz="2000" dirty="0"/>
              <a:t>The Number of columns of graphs</a:t>
            </a:r>
          </a:p>
          <a:p>
            <a:pPr marL="514350" indent="-514350">
              <a:buFont typeface="+mj-lt"/>
              <a:buAutoNum type="alphaUcPeriod"/>
            </a:pPr>
            <a:r>
              <a:rPr lang="en-US" sz="2000" dirty="0"/>
              <a:t>The Number of Rows of graphs</a:t>
            </a:r>
          </a:p>
          <a:p>
            <a:pPr marL="514350" indent="-514350">
              <a:buFont typeface="+mj-lt"/>
              <a:buAutoNum type="alphaUcPeriod"/>
            </a:pPr>
            <a:r>
              <a:rPr lang="en-US" sz="2000" dirty="0"/>
              <a:t>The position you want the next plot command to access</a:t>
            </a:r>
          </a:p>
        </p:txBody>
      </p:sp>
      <p:sp>
        <p:nvSpPr>
          <p:cNvPr id="5" name="TextBox 4"/>
          <p:cNvSpPr txBox="1"/>
          <p:nvPr/>
        </p:nvSpPr>
        <p:spPr>
          <a:xfrm>
            <a:off x="366809" y="4649821"/>
            <a:ext cx="2016899" cy="923330"/>
          </a:xfrm>
          <a:prstGeom prst="rect">
            <a:avLst/>
          </a:prstGeom>
          <a:noFill/>
          <a:ln>
            <a:solidFill>
              <a:schemeClr val="tx1"/>
            </a:solidFill>
          </a:ln>
        </p:spPr>
        <p:txBody>
          <a:bodyPr wrap="none" rtlCol="0">
            <a:spAutoFit/>
          </a:bodyPr>
          <a:lstStyle/>
          <a:p>
            <a:r>
              <a:rPr lang="en-US" dirty="0"/>
              <a:t>figure ;</a:t>
            </a:r>
          </a:p>
          <a:p>
            <a:r>
              <a:rPr lang="en-US" dirty="0"/>
              <a:t>subplot ( A , B , C ) ;</a:t>
            </a:r>
          </a:p>
          <a:p>
            <a:r>
              <a:rPr lang="en-US" dirty="0"/>
              <a:t>plot ( x1 , y1 , ’ . ’ ) ;</a:t>
            </a:r>
          </a:p>
        </p:txBody>
      </p:sp>
      <p:sp>
        <p:nvSpPr>
          <p:cNvPr id="6" name="TextBox 5"/>
          <p:cNvSpPr txBox="1"/>
          <p:nvPr/>
        </p:nvSpPr>
        <p:spPr>
          <a:xfrm>
            <a:off x="291308" y="4280489"/>
            <a:ext cx="1512594" cy="369332"/>
          </a:xfrm>
          <a:prstGeom prst="rect">
            <a:avLst/>
          </a:prstGeom>
          <a:noFill/>
        </p:spPr>
        <p:txBody>
          <a:bodyPr wrap="none" rtlCol="0">
            <a:spAutoFit/>
          </a:bodyPr>
          <a:lstStyle/>
          <a:p>
            <a:r>
              <a:rPr lang="en-US" dirty="0"/>
              <a:t>Example Code</a:t>
            </a:r>
          </a:p>
        </p:txBody>
      </p:sp>
      <p:pic>
        <p:nvPicPr>
          <p:cNvPr id="8" name="Picture 7"/>
          <p:cNvPicPr>
            <a:picLocks noChangeAspect="1"/>
          </p:cNvPicPr>
          <p:nvPr/>
        </p:nvPicPr>
        <p:blipFill>
          <a:blip r:embed="rId2"/>
          <a:stretch>
            <a:fillRect/>
          </a:stretch>
        </p:blipFill>
        <p:spPr>
          <a:xfrm>
            <a:off x="9007813" y="682048"/>
            <a:ext cx="2676728" cy="3205406"/>
          </a:xfrm>
          <a:prstGeom prst="rect">
            <a:avLst/>
          </a:prstGeom>
          <a:ln>
            <a:solidFill>
              <a:schemeClr val="tx1"/>
            </a:solidFill>
          </a:ln>
        </p:spPr>
      </p:pic>
      <p:sp>
        <p:nvSpPr>
          <p:cNvPr id="9" name="Rectangle 8"/>
          <p:cNvSpPr/>
          <p:nvPr/>
        </p:nvSpPr>
        <p:spPr>
          <a:xfrm>
            <a:off x="2647760" y="4649821"/>
            <a:ext cx="6096000" cy="923330"/>
          </a:xfrm>
          <a:prstGeom prst="rect">
            <a:avLst/>
          </a:prstGeom>
        </p:spPr>
        <p:txBody>
          <a:bodyPr>
            <a:spAutoFit/>
          </a:bodyPr>
          <a:lstStyle/>
          <a:p>
            <a:r>
              <a:rPr lang="en-US" b="1" i="1" dirty="0"/>
              <a:t>Try to replicate the figures on the right using the test data you generated earlier today and the subplot command.  Don’t forget to add axis labels and titles for each of the graphs. </a:t>
            </a:r>
          </a:p>
        </p:txBody>
      </p:sp>
      <p:pic>
        <p:nvPicPr>
          <p:cNvPr id="10" name="Picture 9"/>
          <p:cNvPicPr>
            <a:picLocks noChangeAspect="1"/>
          </p:cNvPicPr>
          <p:nvPr/>
        </p:nvPicPr>
        <p:blipFill>
          <a:blip r:embed="rId3"/>
          <a:stretch>
            <a:fillRect/>
          </a:stretch>
        </p:blipFill>
        <p:spPr>
          <a:xfrm>
            <a:off x="9007813" y="4215643"/>
            <a:ext cx="2676728" cy="2007546"/>
          </a:xfrm>
          <a:prstGeom prst="rect">
            <a:avLst/>
          </a:prstGeom>
          <a:ln>
            <a:solidFill>
              <a:schemeClr val="tx1"/>
            </a:solidFill>
          </a:ln>
        </p:spPr>
      </p:pic>
    </p:spTree>
    <p:extLst>
      <p:ext uri="{BB962C8B-B14F-4D97-AF65-F5344CB8AC3E}">
        <p14:creationId xmlns:p14="http://schemas.microsoft.com/office/powerpoint/2010/main" val="1138218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646" y="350195"/>
            <a:ext cx="10515600" cy="1325563"/>
          </a:xfrm>
        </p:spPr>
        <p:txBody>
          <a:bodyPr/>
          <a:lstStyle/>
          <a:p>
            <a:r>
              <a:rPr lang="en-US" dirty="0"/>
              <a:t>This is what mine looks like</a:t>
            </a:r>
            <a:br>
              <a:rPr lang="en-US" dirty="0"/>
            </a:br>
            <a:r>
              <a:rPr lang="en-US" sz="2800" dirty="0"/>
              <a:t>Utilizing Sub Plots to make Figures</a:t>
            </a:r>
            <a:endParaRPr lang="en-US" dirty="0"/>
          </a:p>
        </p:txBody>
      </p:sp>
      <p:pic>
        <p:nvPicPr>
          <p:cNvPr id="3" name="Picture 2"/>
          <p:cNvPicPr>
            <a:picLocks noChangeAspect="1"/>
          </p:cNvPicPr>
          <p:nvPr/>
        </p:nvPicPr>
        <p:blipFill>
          <a:blip r:embed="rId2"/>
          <a:stretch>
            <a:fillRect/>
          </a:stretch>
        </p:blipFill>
        <p:spPr>
          <a:xfrm>
            <a:off x="8165886" y="1570757"/>
            <a:ext cx="3643493" cy="4363116"/>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408562" y="2748298"/>
            <a:ext cx="7402749" cy="2008033"/>
          </a:xfrm>
          <a:prstGeom prst="rect">
            <a:avLst/>
          </a:prstGeom>
          <a:ln>
            <a:solidFill>
              <a:schemeClr val="tx1"/>
            </a:solidFill>
          </a:ln>
        </p:spPr>
      </p:pic>
    </p:spTree>
    <p:extLst>
      <p:ext uri="{BB962C8B-B14F-4D97-AF65-F5344CB8AC3E}">
        <p14:creationId xmlns:p14="http://schemas.microsoft.com/office/powerpoint/2010/main" val="353788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646" y="350195"/>
            <a:ext cx="10515600" cy="1325563"/>
          </a:xfrm>
        </p:spPr>
        <p:txBody>
          <a:bodyPr/>
          <a:lstStyle/>
          <a:p>
            <a:r>
              <a:rPr lang="en-US" dirty="0"/>
              <a:t>This is what mine looks like</a:t>
            </a:r>
            <a:br>
              <a:rPr lang="en-US" dirty="0"/>
            </a:br>
            <a:r>
              <a:rPr lang="en-US" sz="2800" dirty="0"/>
              <a:t>3 Graphs with different geometries in a sub plot</a:t>
            </a:r>
            <a:endParaRPr lang="en-US" dirty="0"/>
          </a:p>
        </p:txBody>
      </p:sp>
      <p:pic>
        <p:nvPicPr>
          <p:cNvPr id="4" name="Picture 3"/>
          <p:cNvPicPr>
            <a:picLocks noChangeAspect="1"/>
          </p:cNvPicPr>
          <p:nvPr/>
        </p:nvPicPr>
        <p:blipFill>
          <a:blip r:embed="rId2"/>
          <a:stretch>
            <a:fillRect/>
          </a:stretch>
        </p:blipFill>
        <p:spPr>
          <a:xfrm>
            <a:off x="8388484" y="2529192"/>
            <a:ext cx="3438728" cy="2579046"/>
          </a:xfrm>
          <a:prstGeom prst="rect">
            <a:avLst/>
          </a:prstGeom>
          <a:ln>
            <a:solidFill>
              <a:schemeClr val="tx1"/>
            </a:solidFill>
          </a:ln>
        </p:spPr>
      </p:pic>
      <p:pic>
        <p:nvPicPr>
          <p:cNvPr id="7" name="Picture 6"/>
          <p:cNvPicPr>
            <a:picLocks noChangeAspect="1"/>
          </p:cNvPicPr>
          <p:nvPr/>
        </p:nvPicPr>
        <p:blipFill>
          <a:blip r:embed="rId3"/>
          <a:stretch>
            <a:fillRect/>
          </a:stretch>
        </p:blipFill>
        <p:spPr>
          <a:xfrm>
            <a:off x="408563" y="2739519"/>
            <a:ext cx="7255740" cy="2158391"/>
          </a:xfrm>
          <a:prstGeom prst="rect">
            <a:avLst/>
          </a:prstGeom>
          <a:ln>
            <a:solidFill>
              <a:schemeClr val="tx1"/>
            </a:solidFill>
          </a:ln>
        </p:spPr>
      </p:pic>
    </p:spTree>
    <p:extLst>
      <p:ext uri="{BB962C8B-B14F-4D97-AF65-F5344CB8AC3E}">
        <p14:creationId xmlns:p14="http://schemas.microsoft.com/office/powerpoint/2010/main" val="2843677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376E3FAF-E964-4674-818A-ED49FD6ABB41}" vid="{07A074C7-A02E-4C5D-BA31-35B8216F8427}"/>
    </a:ext>
  </a:extLst>
</a:theme>
</file>

<file path=docProps/app.xml><?xml version="1.0" encoding="utf-8"?>
<Properties xmlns="http://schemas.openxmlformats.org/officeDocument/2006/extended-properties" xmlns:vt="http://schemas.openxmlformats.org/officeDocument/2006/docPropsVTypes">
  <Template>Illinois Diagonal v2</Template>
  <TotalTime>726</TotalTime>
  <Words>732</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University of Illinois REU Introduction to Matlab Day II</vt:lpstr>
      <vt:lpstr>Goals for Today</vt:lpstr>
      <vt:lpstr>Resources if you get stuck</vt:lpstr>
      <vt:lpstr>Creating some test Data</vt:lpstr>
      <vt:lpstr>This is what mine looks like Polynomial Function</vt:lpstr>
      <vt:lpstr>This is what mine looks like Sinusoidal Function</vt:lpstr>
      <vt:lpstr>Sub Plots in Figures</vt:lpstr>
      <vt:lpstr>This is what mine looks like Utilizing Sub Plots to make Figures</vt:lpstr>
      <vt:lpstr>This is what mine looks like 3 Graphs with different geometries in a sub plot</vt:lpstr>
      <vt:lpstr>Fitting data to a Function</vt:lpstr>
      <vt:lpstr>This is what mine looks like extracting coefficients from fits to test data</vt:lpstr>
      <vt:lpstr>Figuring out test functions</vt:lpstr>
      <vt:lpstr>Analyzing the Fit</vt:lpstr>
      <vt:lpstr>Importing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of Illinois REU Introduction to Matlab Day II</dc:title>
  <dc:creator>Erik Huemiller</dc:creator>
  <cp:lastModifiedBy>Erik Huemiller</cp:lastModifiedBy>
  <cp:revision>29</cp:revision>
  <dcterms:created xsi:type="dcterms:W3CDTF">2017-05-31T13:31:16Z</dcterms:created>
  <dcterms:modified xsi:type="dcterms:W3CDTF">2017-07-01T06:32:15Z</dcterms:modified>
</cp:coreProperties>
</file>