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media/image4.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86" r:id="rId3"/>
    <p:sldId id="262" r:id="rId4"/>
    <p:sldId id="263" r:id="rId5"/>
    <p:sldId id="264" r:id="rId6"/>
    <p:sldId id="266" r:id="rId7"/>
    <p:sldId id="304" r:id="rId8"/>
    <p:sldId id="305" r:id="rId9"/>
    <p:sldId id="306" r:id="rId10"/>
    <p:sldId id="307" r:id="rId11"/>
    <p:sldId id="308" r:id="rId12"/>
    <p:sldId id="267" r:id="rId13"/>
    <p:sldId id="269" r:id="rId14"/>
    <p:sldId id="299" r:id="rId15"/>
    <p:sldId id="265" r:id="rId16"/>
    <p:sldId id="296" r:id="rId17"/>
    <p:sldId id="297" r:id="rId18"/>
    <p:sldId id="270" r:id="rId19"/>
    <p:sldId id="279" r:id="rId20"/>
    <p:sldId id="280" r:id="rId21"/>
    <p:sldId id="281" r:id="rId22"/>
    <p:sldId id="282" r:id="rId23"/>
    <p:sldId id="271" r:id="rId24"/>
    <p:sldId id="300" r:id="rId25"/>
    <p:sldId id="287" r:id="rId26"/>
    <p:sldId id="276" r:id="rId27"/>
    <p:sldId id="298" r:id="rId28"/>
    <p:sldId id="274" r:id="rId29"/>
    <p:sldId id="273" r:id="rId30"/>
    <p:sldId id="283" r:id="rId31"/>
    <p:sldId id="284" r:id="rId32"/>
    <p:sldId id="285" r:id="rId33"/>
    <p:sldId id="289" r:id="rId34"/>
    <p:sldId id="301" r:id="rId35"/>
    <p:sldId id="303" r:id="rId36"/>
    <p:sldId id="277" r:id="rId37"/>
    <p:sldId id="293" r:id="rId38"/>
    <p:sldId id="294" r:id="rId39"/>
    <p:sldId id="302" r:id="rId40"/>
    <p:sldId id="292" r:id="rId41"/>
    <p:sldId id="291" r:id="rId42"/>
    <p:sldId id="290" r:id="rId43"/>
    <p:sldId id="309" r:id="rId44"/>
    <p:sldId id="295" r:id="rId45"/>
  </p:sldIdLst>
  <p:sldSz cx="9144000" cy="5143500" type="screen16x9"/>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14" autoAdjust="0"/>
  </p:normalViewPr>
  <p:slideViewPr>
    <p:cSldViewPr snapToGrid="0" snapToObjects="1">
      <p:cViewPr varScale="1">
        <p:scale>
          <a:sx n="154" d="100"/>
          <a:sy n="154" d="100"/>
        </p:scale>
        <p:origin x="162" y="24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278.90762" units="1/cm"/>
          <inkml:channelProperty channel="Y" name="resolution" value="371.90082" units="1/cm"/>
          <inkml:channelProperty channel="T" name="resolution" value="1" units="1/dev"/>
        </inkml:channelProperties>
      </inkml:inkSource>
      <inkml:timestamp xml:id="ts0" timeString="2015-07-20T00:47:23.557"/>
    </inkml:context>
    <inkml:brush xml:id="br0">
      <inkml:brushProperty name="width" value="0.06667" units="cm"/>
      <inkml:brushProperty name="height" value="0.06667" units="cm"/>
      <inkml:brushProperty name="color" value="#3165BB"/>
      <inkml:brushProperty name="fitToCurve" value="1"/>
    </inkml:brush>
    <inkml:brush xml:id="br1">
      <inkml:brushProperty name="width" value="0.06667" units="cm"/>
      <inkml:brushProperty name="height" value="0.06667" units="cm"/>
      <inkml:brushProperty name="color" value="#177D36"/>
      <inkml:brushProperty name="fitToCurve" value="1"/>
    </inkml:brush>
    <inkml:brush xml:id="br2">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DD7C445-39A3-4E5E-B07A-72579ADA3E3E}" emma:medium="tactile" emma:mode="ink">
          <msink:context xmlns:msink="http://schemas.microsoft.com/ink/2010/main" type="writingRegion" rotatedBoundingBox="11151,321 13631,321 13631,2140 11151,2140"/>
        </emma:interpretation>
      </emma:emma>
    </inkml:annotationXML>
    <inkml:traceGroup>
      <inkml:annotationXML>
        <emma:emma xmlns:emma="http://www.w3.org/2003/04/emma" version="1.0">
          <emma:interpretation id="{D712BE30-293D-4D01-81B2-E844A3C75B8C}" emma:medium="tactile" emma:mode="ink">
            <msink:context xmlns:msink="http://schemas.microsoft.com/ink/2010/main" type="paragraph" rotatedBoundingBox="11151,321 13631,321 13631,2140 11151,2140" alignmentLevel="1"/>
          </emma:interpretation>
        </emma:emma>
      </inkml:annotationXML>
      <inkml:traceGroup>
        <inkml:annotationXML>
          <emma:emma xmlns:emma="http://www.w3.org/2003/04/emma" version="1.0">
            <emma:interpretation id="{DBEE7C20-58EA-4A7B-8C30-A3F5D128EFB8}" emma:medium="tactile" emma:mode="ink">
              <msink:context xmlns:msink="http://schemas.microsoft.com/ink/2010/main" type="line" rotatedBoundingBox="11151,321 13631,321 13631,2140 11151,2140"/>
            </emma:interpretation>
          </emma:emma>
        </inkml:annotationXML>
        <inkml:traceGroup>
          <inkml:annotationXML>
            <emma:emma xmlns:emma="http://www.w3.org/2003/04/emma" version="1.0">
              <emma:interpretation id="{0615500E-C336-4668-BF37-DCB8386850D6}" emma:medium="tactile" emma:mode="ink">
                <msink:context xmlns:msink="http://schemas.microsoft.com/ink/2010/main" type="inkWord" rotatedBoundingBox="11155,284 13651,605 13437,2267 10942,1947"/>
              </emma:interpretation>
              <emma:one-of disjunction-type="recognition" id="oneOf0">
                <emma:interpretation id="interp0" emma:lang="en-US" emma:confidence="0">
                  <emma:literal>:</emma:literal>
                </emma:interpretation>
                <emma:interpretation id="interp1" emma:lang="en-US" emma:confidence="0">
                  <emma:literal>: :</emma:literal>
                </emma:interpretation>
                <emma:interpretation id="interp2" emma:lang="en-US" emma:confidence="0">
                  <emma:literal>: ;</emma:literal>
                </emma:interpretation>
                <emma:interpretation id="interp3" emma:lang="en-US" emma:confidence="0">
                  <emma:literal>%</emma:literal>
                </emma:interpretation>
                <emma:interpretation id="interp4" emma:lang="en-US" emma:confidence="0">
                  <emma:literal>: {</emma:literal>
                </emma:interpretation>
              </emma:one-of>
            </emma:emma>
          </inkml:annotationXML>
          <inkml:trace contextRef="#ctx0" brushRef="#br0">-4621-4661 0,'0'0'15,"0"0"1,0 0-16,0 0 16,0 0-1</inkml:trace>
          <inkml:trace contextRef="#ctx0" brushRef="#br1" timeOffset="93188.653">-4068-4627 0,'0'0'15</inkml:trace>
          <inkml:trace contextRef="#ctx0" brushRef="#br0" timeOffset="-38582.4396">-2141-4220 0,'0'0'15,"0"0"-15,0 0 16,-315-173 0,315 173-16,0 0 15,0 0-15,0 0 16,0 0 0,-144-13-16,144 13 15,-266 15 1,266-15-16,0 0 15,0 0 1,0 0-16</inkml:trace>
          <inkml:trace contextRef="#ctx0" brushRef="#br2" timeOffset="171522.6191">-3446-2857 0,'0'0'16,"0"0"-1,0 0-15,0 0 16,0 0 0</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49:44.93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BF4B5F7-B493-420E-9C65-BC9FD4618005}" emma:medium="tactile" emma:mode="ink">
          <msink:context xmlns:msink="http://schemas.microsoft.com/ink/2010/main" type="inkDrawing" rotatedBoundingBox="10072,8952 12396,8906 12415,9817 10091,9864" semanticType="callout" shapeName="Other">
            <msink:sourceLink direction="from" ref="{D7274C98-50C6-4C1F-BD21-D3399114FC26}"/>
            <msink:sourceLink direction="to" ref="{D7274C98-50C6-4C1F-BD21-D3399114FC26}"/>
          </msink:context>
        </emma:interpretation>
      </emma:emma>
    </inkml:annotationXML>
    <inkml:trace contextRef="#ctx0" brushRef="#br0">-721-2734 38 0,'0'0'19'0,"-4"3"8"0,4-3-19 16,0 0-5-16,0 0 0 15,0 3 3-15,4-3 0 16,0 0-2-16,0 0 1 16,4-3-2-16,0 0 1 0,0 0 0 15,0 0 0-15,0 0 1 16,0 0 1-16,9 0-2 15,3 0 0-15,0-3-1 16,1 3 0-16,3-3 0 16,0 0 0-16,5 0-2 15,-1 0 1-15,1-1 1 16,3 4 0-16,1-3-1 16,3 3 1-16,1 0-1 15,0-3 0-15,11 0 1 16,5 0 0-16,0 0-2 15,4 0 1-15,-4 3 0 16,0 3 1-16,3 0-2 16,-3 3 0-16,4 0 0 15,4 0 0-15,-4 3-1 16,0 0 1-16,-4 0 0 0,-4 0 1 16,-1 0-2-16,1-3 0 15,-4 0 1-15,-1 0 1 16,1-3-1-16,4 0 1 15,-4 0-2-15,-1-3 1 16,1 0-1-16,-4 3 0 16,-5 0 0-16,-3 0 0 15,-1 3 1-15,1 4 0 16,3-1-2-16,1 0 1 16,-5-3 0-16,1 0 0 15,-5 0 0-15,-3 0 0 0,3 0 0 16,-3-3 1-16,-1 0-1 15,-4 0 0-15,1 0-1 16,-1-3 1-16,-8 0 1 16,0 0 1-16,1 0-2 15,-5 0 1-15,-4 0 0 16,0 0 1-16,-4-3-3 16,0-1 1-16,0-2 0 15,-4 3 1-15,-4-3-1 16,-1-3 1-16,1-3-1 15,-8-4 1-15,0-2-2 16,0-3 1-16,-5 2 0 16,1 1 1-16,-4-3 1 15,-1-1 0-15,1 4-1 16,-1-4 0-16,5 4-1 0,0 3 0 16,-1 3 0-16,1 5 1 15,0-2-1-15,-1 3 1 16,1-3-1-16,0 3 0 15,0 0 0-15,-1-1 0 16,5 1 0-16,0 3 0 16,4 0 0-16,-1 0 0 15,5 0-1-15,0 0 1 16,4 3 0-16,4 0 0 16,8 3 0-16,0 6 0 0,4 0-1 15,9 0 1-15,-1 0 1 16,0 0 0-16,5 0-1 15,-1 7 0-15,5 8-1 16,3 0 1-16,1 1 0 16,-1-4 0-16,9-3 0 15,-5 0 0-15,1 4 0 16,0 2 0-16,-5 0 0 16,1 4 1-16,-5-1-1 15,0 0 0-15,-7 1 0 16,-1-1 0-16,-4-2-1 15,-3-4 0-15,-1-3 1 16,-4-3 0-16,0 0 0 16,-4-2 0-16,0-4 1 15,-4 0 0-15,0-3-3 16,-8 3 1-16,0-3 2 16,0 3 0-16,0 0-1 15,-1 3 1-15,-3 0-2 0,0 1 1 16,-4-1 0-16,0-3 1 15,-5 6-1-15,-3 3 0 16,-1 4-1-16,1-1 1 16,0 0 1-16,-1-3 0 15,-3 1 1-15,-1-1 1 16,5 3-3-16,0 6 0 16,-1 4 0-16,5 2 0 15,4 1 0-15,-1-1 1 16,5-2-3-16,4-4 1 0,4-2-9 15,0-7 0-15,4-3-12 16,0-6 0-16,4-9-37 16,8-9 1-16,0-3 32 15,-12-4 1-15</inkml:trace>
  </inkml:traceGroup>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6:02.27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14C916A-3407-4E54-BD2F-377ABA823B22}" emma:medium="tactile" emma:mode="ink">
          <msink:context xmlns:msink="http://schemas.microsoft.com/ink/2010/main" type="writingRegion" rotatedBoundingBox="21151,8606 24715,8710 24649,10968 21086,10865">
            <msink:destinationLink direction="with" ref="{466343D2-1C54-40E6-B39B-440D6B37B4F1}"/>
          </msink:context>
        </emma:interpretation>
      </emma:emma>
    </inkml:annotationXML>
    <inkml:traceGroup>
      <inkml:annotationXML>
        <emma:emma xmlns:emma="http://www.w3.org/2003/04/emma" version="1.0">
          <emma:interpretation id="{2EEC38C9-BEA4-4D84-BA17-33E48E3B9A2D}" emma:medium="tactile" emma:mode="ink">
            <msink:context xmlns:msink="http://schemas.microsoft.com/ink/2010/main" type="paragraph" rotatedBoundingBox="21170,8593 23865,8794 23809,9552 21113,9351" alignmentLevel="1"/>
          </emma:interpretation>
        </emma:emma>
      </inkml:annotationXML>
      <inkml:traceGroup>
        <inkml:annotationXML>
          <emma:emma xmlns:emma="http://www.w3.org/2003/04/emma" version="1.0">
            <emma:interpretation id="{4FC1D8AC-1249-4ED2-AE74-703D0585A76E}" emma:medium="tactile" emma:mode="ink">
              <msink:context xmlns:msink="http://schemas.microsoft.com/ink/2010/main" type="line" rotatedBoundingBox="21170,8593 23865,8794 23809,9552 21113,9351"/>
            </emma:interpretation>
          </emma:emma>
        </inkml:annotationXML>
        <inkml:traceGroup>
          <inkml:annotationXML>
            <emma:emma xmlns:emma="http://www.w3.org/2003/04/emma" version="1.0">
              <emma:interpretation id="{ED0347E3-BF10-498C-A8AA-00ADFCA7F7BF}" emma:medium="tactile" emma:mode="ink">
                <msink:context xmlns:msink="http://schemas.microsoft.com/ink/2010/main" type="inkWord" rotatedBoundingBox="21170,8593 23865,8794 23809,9552 21113,9351"/>
              </emma:interpretation>
              <emma:one-of disjunction-type="recognition" id="oneOf0">
                <emma:interpretation id="interp0" emma:lang="en-US" emma:confidence="1">
                  <emma:literal>event</emma:literal>
                </emma:interpretation>
                <emma:interpretation id="interp1" emma:lang="en-US" emma:confidence="0.5">
                  <emma:literal>even +</emma:literal>
                </emma:interpretation>
                <emma:interpretation id="interp2" emma:lang="en-US" emma:confidence="0">
                  <emma:literal>evens +</emma:literal>
                </emma:interpretation>
                <emma:interpretation id="interp3" emma:lang="en-US" emma:confidence="0">
                  <emma:literal>event +</emma:literal>
                </emma:interpretation>
                <emma:interpretation id="interp4" emma:lang="en-US" emma:confidence="0">
                  <emma:literal>Coven +</emma:literal>
                </emma:interpretation>
              </emma:one-of>
            </emma:emma>
          </inkml:annotationXML>
          <inkml:trace contextRef="#ctx0" brushRef="#br0">699 1038 41 0,'-4'-3'20'0,"0"12"7"0,4-9-20 16,0 0-6-16,0 0 1 15,0 0 3-15,0 0 0 16,0 0-1-16,0 4 1 0,0-4 1 16,0 6 1-16,0-3-4 15,4 0 1 1,0 3 2-1,4-3 0-15,-4 0-3 16,4 3 1-16,1-3-1 16,-5 3 0-16,4 0-2 15,0 0 1-15,0 0-2 16,0 1 1-16,4 2 1 16,0-3 1-16,1 3-3 15,3-3 1-15,0-6-1 16,4 0 0-16,1-3 1 15,-1-3 0-15,0 0 1 16,-3-3 1-16,-1-4-2 16,0 1 0-16,5 0 4 15,-5 0 0-15,-4-3-4 16,0-4 0-16,0-2 1 0,-4 0 0 16,1-4 0-16,-5 1 1 15,0-4-2-15,-8 4 1 16,-4 3-1-16,-1-4 0 15,-3 4 1-15,0 3 0 16,0 2 0-16,0 1 1 16,-5 0-2-16,1 6 0 15,-4 0-2-15,4 3 1 16,-1 6 0-16,-3 0 1 16,0 0-1-16,3 3 0 0,-3 6 0 15,0 0 0-15,-5 6 0 16,1 3 1-16,0 7-2 15,-1 5 1-15,1 7 0 16,4 0 0-16,-1-1 0 16,5 4 0-16,4-1 0 15,8-2 0-15,0-4 0 16,4 4 1-16,4 3-1 16,4 5 1-16,4 1-1 15,0-3 0-15,9-4-1 16,-1-5 1-16,4-4 3 15,5-5 0-15,11-7-1 16,1-3 0-16,8-3-2 16,4-2 0-16,-1-7 1 15,-3-3 0-15,-4 0-1 16,-9-3 0-16,-3 3 1 0,-9 0 1 16,-3 0-17-16,-5-3 1 15,-4 0-22-15,-4 3 0 16,0-4-30-16,5-5 1 15</inkml:trace>
          <inkml:trace contextRef="#ctx0" brushRef="#br0" timeOffset="1687.4953">1382 1130 39 0,'-4'-6'19'0,"0"6"9"16,4 0-21-16,0 0 0 16,0 0 1-16,0-3-3 15,0 0 1-15,4 0 1 16,0 0 1-16,0-1 0 15,0 1 1-15,-4 3-3 16,4-3 0-16,0 3-1 16,-4-3 1-16,4 3-2 15,0 3 0-15,0 3 0 16,0 1 1-16,0-1-5 16,0 3 1-16,5 6 1 0,-1-3 0 15,0 3-3-15,0 4 0 16,0 2 2-16,0 3 0 15,0 4-1-15,0-1 1 16,1 1 0-16,3 2 1 16,0-2-2-16,0-1 1 15,0-6 0-15,1 1 0 16,-5-7-1-16,0 0 1 16,0-3 0-16,4-2 0 15,-4-4 0-15,0 0 1 16,1-6 0-16,-1-3 0 0,-4-6 0 15,4-7 1-15,0-5-2 16,0-3 1-16,0-7 0 16,0-2 1-16,0-1-2 15,1 4 1-15,3-1-2 16,0-2 1-16,-8-1 2 16,4 1 0-16,0 2-4 15,0 7 1-15,1-1-1 16,-5 7 1-16,0 3-11 15,0 6 1-15,-4 3-21 16,0 3 0-16,0 6-26 16,4 9 0-16,4 0 39 15,4 9 1-15</inkml:trace>
          <inkml:trace contextRef="#ctx0" brushRef="#br0" timeOffset="1812.4961">1906 1243 54 0,'0'0'27'0,"0"0"11"16,0 0-27-16,0 0-4 15,4 3 0-15,0-3-2 16,4 0 0-16,5 0-3 15,-1 0 1-15,4 0 1 16,8-3 0-16,1 3 0 16,-1 0 0-16,0-3-2 15,1-1 1-15,-1 1-2 16,1-3 1-16,-1 3 0 16,-4 0 1-16,-3-9-1 15,-5-3 1-15,0-3 1 16,-4-1 0-16,0 1 0 0,-4 0 0 15,0-1-1-15,-4 1 1 16,0 3-3-16,-4 3 1 16,-4 3-2-16,-4 2 1 15,0 4-1-15,-4 6 0 16,-1 4 0-16,-3-1 1 16,0 6 0-16,-1 0 1 15,-3 3-1-15,4 7 0 0,-1-4-1 16,5 0 0-16,-4 3 0 15,3 7 0-15,1 5 0 16,4 7 0-16,4 3-1 16,4-1 1-16,4-5 0 15,4-7 1-15,4-5-1 16,12-1 1-16,9-5-1 16,7-7 0-16,1-3 0 15,-5-3 1-15,1-3-2 16,-1 0 0-16,-3-3-2 15,-5 0 0-15,1 0-9 16,-1 0 0-16,-4-3-13 16,1 3 1-16,-1-3-23 15,0 0 0-15,1-3 21 16,-9-3 1-16</inkml:trace>
          <inkml:trace contextRef="#ctx0" brushRef="#br0" timeOffset="2515.6859">2560 1273 36 0,'-4'-15'18'0,"-12"9"9"16,12 3-18-16,0 0-2 15,4-3 1-15,4-1 1 16,0 4 0-16,0 0 2 15,-4 0 0-15,4 0-2 16,-4 3 0-16,4 0-2 16,-4 0 1-16,0 6-3 15,0 3 0-15,0 7-3 16,0 5 0-16,0 7-2 16,0 2 1-16,0 4-1 15,4-4 0-15,-4-3 0 16,4-5 0-16,0-4 1 0,0-3 0 15,1-6 0-15,-1-2 1 16,0-11-1-16,0-5 0 16,4-9-1-16,-4-6 0 15,4-7 3-15,0-2 0 16,0 2-2-16,5 4 1 16,-1 2-1-16,0 4 0 15,0 3-1-15,-4 6 1 16,4 5-1-16,1 1 1 15,-1 3-2-15,0 0 1 0,0 3 0 16,0 3 1 0,5 25-1-1,-5 5 1-15,0 4-3 16,0-4 1-16,-4 1-1 16,-4-7 1-16,0 1-8 15,1-7 1-15,-1-3-12 16,0-5 1-16,0-1-27 15,0-6 0-15,4-9 17 16,0-6 0-16</inkml:trace>
          <inkml:trace contextRef="#ctx0" brushRef="#br0" timeOffset="3421.8926">2946 1200 53 0,'-4'-3'26'0,"0"3"17"0,4 0-28 0,0 0-6 16,0 0 1-16,0 0-3 16,0 0 0-16,4 3-1 15,0-3 0-15,5 0 2 16,7 0 0-16,0 0-4 15,4-6 0-15,1 3 0 16,-1-3 0-16,0 0-1 16,1 3 1-16,-1-1-4 15,4 4 1-15,-3 0 0 16,-5 4 0-16,0-4-2 16,5 6 1-16,-1 0 0 15,-4-3 1-15,0 0-3 16,-3 0 0-16,-1-3-6 15,-4 0 0-15,0 0-13 0,-4 3 1 16,-4-3-31-16,0 0 1 16,4 9 20-16,0 3 0 15</inkml:trace>
          <inkml:trace contextRef="#ctx0" brushRef="#br0" timeOffset="2984.3867">3133 920 46 0,'0'-10'23'0,"0"10"16"0,-4-3-23 15,4 3-5-15,0 0 1 16,0 0-5-16,0 0 0 16,0 3-1-16,4 0 1 0,-4 4 0 15,4 2 0-15,1 0-1 16,-1 6 0-16,-4 0-3 16,4 7 0-16,0 2-3 15,0 13 0-15,-4-4 1 16,0 4 0-16,0 5 0 15,-4 7 0-15,0 3-2 16,4-3 1-16,0-7 0 16,-4-2 1-16,0-10-5 15,4-2 0-15,0-7-4 16,0-2 1-16,-5-4-12 16,5-3 1-16,0-6-19 15,0-3 0-15,5-6 0 16,-5-6 0-16</inkml:trace>
        </inkml:traceGroup>
      </inkml:traceGroup>
    </inkml:traceGroup>
    <inkml:traceGroup>
      <inkml:annotationXML>
        <emma:emma xmlns:emma="http://www.w3.org/2003/04/emma" version="1.0">
          <emma:interpretation id="{39DE1067-C7B9-4200-89EA-2A82C281B266}" emma:medium="tactile" emma:mode="ink">
            <msink:context xmlns:msink="http://schemas.microsoft.com/ink/2010/main" type="paragraph" rotatedBoundingBox="21255,10041 24673,10141 24649,10968 21231,10869" alignmentLevel="1"/>
          </emma:interpretation>
        </emma:emma>
      </inkml:annotationXML>
      <inkml:traceGroup>
        <inkml:annotationXML>
          <emma:emma xmlns:emma="http://www.w3.org/2003/04/emma" version="1.0">
            <emma:interpretation id="{F88CA9AA-8180-4691-9BD7-1FEFC04A85B7}" emma:medium="tactile" emma:mode="ink">
              <msink:context xmlns:msink="http://schemas.microsoft.com/ink/2010/main" type="line" rotatedBoundingBox="21255,10041 24673,10141 24649,10968 21231,10869"/>
            </emma:interpretation>
          </emma:emma>
        </inkml:annotationXML>
        <inkml:traceGroup>
          <inkml:annotationXML>
            <emma:emma xmlns:emma="http://www.w3.org/2003/04/emma" version="1.0">
              <emma:interpretation id="{58D2C121-2AFF-4E51-9A0C-B59CF35D821F}" emma:medium="tactile" emma:mode="ink">
                <msink:context xmlns:msink="http://schemas.microsoft.com/ink/2010/main" type="inkWord" rotatedBoundingBox="21255,10041 24673,10141 24649,10968 21231,10869"/>
              </emma:interpretation>
              <emma:one-of disjunction-type="recognition" id="oneOf1">
                <emma:interpretation id="interp5" emma:lang="en-US" emma:confidence="1">
                  <emma:literal>detection</emma:literal>
                </emma:interpretation>
                <emma:interpretation id="interp6" emma:lang="en-US" emma:confidence="1">
                  <emma:literal>detect ion</emma:literal>
                </emma:interpretation>
                <emma:interpretation id="interp7" emma:lang="en-US" emma:confidence="0">
                  <emma:literal>detection n</emma:literal>
                </emma:interpretation>
                <emma:interpretation id="interp8" emma:lang="en-US" emma:confidence="0">
                  <emma:literal>detective n</emma:literal>
                </emma:interpretation>
                <emma:interpretation id="interp9" emma:lang="en-US" emma:confidence="0">
                  <emma:literal>detectio n</emma:literal>
                </emma:interpretation>
              </emma:one-of>
            </emma:emma>
          </inkml:annotationXML>
          <inkml:trace contextRef="#ctx0" brushRef="#br0" timeOffset="-29605.416">878 2687 5 0,'8'0'2'0,"4"3"3"0,-8-6-4 0,0 3 2 15,0-3 0-15,5 0 7 16,-1 0 1-16,-4 0-5 15,0 0 1-15,0 0 1 16,0 0 0-16,0 0-3 16,0 0 0-16,0 0 0 15,-4 0 1-15,0 0-1 16,0-3 0-16,0 0 1 16,-4 3 1-16,0-4-2 15,-4 4 0-15,0 0-1 16,0 0 1-16,-5 0-2 15,1 0 0-15,0 0 2 0,-4 3 1 16,-1 0-4-16,1 0 1 16,0 3-2-16,0 3 0 15,-5 6-1-15,1 4 1 16,4 2-2-16,0 3 1 16,3 1 1-16,5 2 1 15,4 3-2-15,4 4 0 16,4-1 0-16,4-2 0 15,1-4-1-15,3 4 0 16,0-1 0-16,4-2 1 16,0-4 0-16,5-6 0 0,3-9 1 15,0-12 1-15,1-3-2 16,-1-6 1-16,1-13-2 16,7-8 1-16,-3-13 2 15,-5-6 0-15,-4 3-1 16,-3-6 1-16,-9 0 1 15,-12-3 1-15,-5-3-2 16,1 0 1-16,0 7-3 16,0 8 1-16,4 9-1 15,0 10 0-15,0 5-2 16,0 7 1-16,4 6 1 16,0 3 0-16,0 6-1 15,4 9 0-15,8 6 0 16,0 12 1-16,0 10 1 15,5 5 0-15,3 1-2 16,0 12 1-16,-3 0 0 16,3 3 1-16,-4 6-1 0,0-1 0 15,1-5-3-15,-1-9 0 16,-4-6-3-16,0-7 0 16,1-5-6-16,-5-7 0 15,0-6-17-15,-4-6 0 16,0-9-8-16,4-9 0 15</inkml:trace>
          <inkml:trace contextRef="#ctx0" brushRef="#br0" timeOffset="-29449.1645">1459 2623 39 0,'-4'3'19'0,"0"0"8"15,4-3-20-15,0 3 1 16,4 1 0-16,0 2-7 15,0-3 1-15,4 0-1 16,4-3 0-16,9 0-1 16,3 0 0-16,0 0-1 0,1-3 1 15,-1 0 2-15,-3 0 0 16,-1-4 4-16,0 1 0 16,-8-3-1-16,-3-3 0 15,-5 0 2-15,-4 0 1 16,-9-4-2-16,-3 4 0 15,-4 0-3-15,-4 3 0 16,-5 3-3-16,1 12 1 16,0 6-2-16,3 3 1 15,5 7 1-15,0-1 1 0,4 6-1 16,3 4 0-16,5-1 0 16,4 4 0-16,8-1-1 15,9 1 0-15,7-7 0 16,5-5 0-16,-1-4-11 15,5-6 1-15,3-9-17 16,-3-3 0-16,-5-3-16 16,1-3 0-16,-1-9 35 15,-4 0 1-15</inkml:trace>
          <inkml:trace contextRef="#ctx0" brushRef="#br0" timeOffset="-28667.8929">1926 2562 56 0,'-12'0'28'0,"8"-9"9"0,4 9-27 16,0 3-1-16,4-6 1 16,0 3-4-16,8 0 0 15,1-6-5-15,7 3 1 16,4-3-2-16,5 3 0 15,-1-3-7-15,9 6 0 16,-5 0-13-16,-3 6 0 16,-9 3-10-16,0-3 0 15,1 0 5-15,-1 0 0 0</inkml:trace>
          <inkml:trace contextRef="#ctx0" brushRef="#br0" timeOffset="-29105.4028">1971 2212 44 0,'4'-9'22'0,"-8"6"14"0,4 3-22 15,0 0-5-15,0 6 0 16,0 3-1-16,0 6 0 16,0 6-6-16,0 10 1 15,4 6 0-15,0 2 0 0,0 13-4 16,0-3 0-16,0 3 1 16,9 2 1-16,-1 1-5 15,0-3 1-15,4-9-9 16,-4-7 1-16,1-8-10 15,-1-7 0-15,0-9-23 16,0-15 1-16</inkml:trace>
          <inkml:trace contextRef="#ctx0" brushRef="#br0" timeOffset="-28214.7737">2312 2629 53 0,'-8'0'26'0,"4"3"9"16,4-3-27-16,4 0-3 15,0 0 0-15,5 0-4 16,3 0 0-16,4 4-1 16,0-4 0-16,5 0 0 15,-1 0 0-15,0 0 0 0,5-4 0 16,-5 1 1-16,0-3 1 16,-4 3 3-16,-3 0 0 15,-1-3-2-15,-4 0 0 16,-4 0-1-16,-4 0 1 15,-8-3 0-15,0 0 1 16,-4-1-1-16,-5 7 0 16,1 3-4-16,-4 10 1 15,-1-1 1-15,5 0 1 16,0 3 0-16,0 3 0 16,3 7 0-16,5 2 0 15,4 3 1-15,4 4 1 0,4-1-4 16,4-2 1-16,5-7-2 15,3-3 1-15,4-2-12 16,5-4 0-16,3-6-21 16,1-6 0-16,-1-3-15 15,4-9 0-15</inkml:trace>
          <inkml:trace contextRef="#ctx0" brushRef="#br0" timeOffset="-27761.6425">2825 2608 51 0,'0'-3'25'0,"-5"3"17"0,5 0-27 15,0 0-4-15,-4 3 0 16,-4-3-5-16,0 0 0 16,0 3-4-16,0 0 0 0,0 3-2 15,0 0 0-15,-5 4 1 16,5-1 0-1,0 18 2 1,4 4 0-16,0-1-4 16,4-3 1-16,4-2-1 15,4-4 0-15,4-2-6 16,5-4 1-16,-1-6-19 16,4 0 1-16,1-6-20 15,3-3 1-15,0-9 30 16,1-6 1-16</inkml:trace>
          <inkml:trace contextRef="#ctx0" brushRef="#br0" timeOffset="-27276.2605">3032 2581 56 0,'-29'-9'28'0,"17"24"13"15,12-15-29-15,0 0-4 16,4 3 0-16,8 0-6 16,5 0 0-16,7-3-3 15,0 0 1-15,1-3-21 16,3 3 0-16,1 3-28 16,-5-3 0-16,5-3 42 0,-1 9 0 15</inkml:trace>
          <inkml:trace contextRef="#ctx0" brushRef="#br0" timeOffset="-27277.2605">3085 2343 67 0,'0'3'33'0,"-4"9"10"0,4-6-33 15,0 3-10-15,0 7 0 16,0 2 1-16,4 3 1 16,0 10-2-16,0 2 0 15,-4 7 0-15,0 6 0 0,0 5-6 16,0 1 0-16,0-6-11 15,4-9 0-15,0-10-10 16,0-6 0-16,0-8-1 16,4-13 1-16</inkml:trace>
          <inkml:trace contextRef="#ctx0" brushRef="#br0" timeOffset="-26791.8798">3337 2538 67 0,'-17'-52'33'0,"9"34"11"16,8 18-35-16,0 0-10 16,0 0 1-16,0 0-18 0,0 9 0 15,4 0-39-15,4 3 0 16</inkml:trace>
          <inkml:trace contextRef="#ctx0" brushRef="#br0" timeOffset="-26792.8798">3357 2712 65 0,'-20'12'32'0,"11"9"16"0,5-12-34 0,0 7-12 16,0 2 0-16,0 3-3 15,4 1 1-15,0-4-8 16,0-3 1-16,0-3-21 16,4-3 0-16,0-5-17 15,4-8 0-15</inkml:trace>
          <inkml:trace contextRef="#ctx0" brushRef="#br0" timeOffset="-26324.1236">3536 2681 67 0,'-21'3'33'0,"5"25"7"15,12-19-34-15,0 6-4 16,4 0 1-16,0 7-3 16,0-4 0-16,8 0-1 15,0-2 0-15,4-1 0 16,1-3 1-16,3-6 1 15,-4 0 0-15,4-6 3 16,-3-3 0-16,-1-6-2 16,0-3 1-16,-4 0-3 15,-4-4 1-15,0 4 0 16,-4 0 0-16,-4 0-15 16,-4 3 1-16,0-1-18 15,4 1 0-15,0 0-7 16,4 6 1-16</inkml:trace>
          <inkml:trace contextRef="#ctx0" brushRef="#br0" timeOffset="-25839.7358">3767 2669 51 0,'-4'6'25'0,"0"15"9"0,0-11-26 0,4 2-4 16,0 0 0-16,0 3 0 15,0 0 1-15,0 1-1 16,0-4 1-16,0-3-2 16,0 0 1-16,0-6 0 15,0-3 0-15,4-9-3 16,0-6 1-16,4-3-3 15,1-4 1-15,3 1 1 16,0 0 0-16,4 2 1 16,0 4 0-16,1 0 2 15,-1 3 0-15,0 2-2 16,0 4 0-16,1 3-2 16,3 0 0-16,0 3-1 15,1 3 1-15,-1 3-1 0,0 4 1 16,-3 5 0-16,-1 6 0 15,0 7-5-15,-4 2 1 16,0-3 0-16,-3 1 1 16,-1-4-13-16,0-2 0 15,-4-4-23-15,-4-3 0 16,4-9 14-16,-4-6 1 16</inkml:trace>
        </inkml:traceGroup>
      </inkml:traceGroup>
    </inkml:traceGroup>
  </inkml:traceGroup>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5:22.38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66343D2-1C54-40E6-B39B-440D6B37B4F1}" emma:medium="tactile" emma:mode="ink">
          <msink:context xmlns:msink="http://schemas.microsoft.com/ink/2010/main" type="inkDrawing" rotatedBoundingBox="20604,7372 25306,8043 24708,12237 20005,11565" hotPoints="24888,8026 24788,11863 20951,11763 21051,7925" semanticType="9" shapeName="Square">
            <msink:sourceLink direction="with" ref="{F14C916A-3407-4E54-BD2F-377ABA823B22}"/>
            <msink:destinationLink direction="with" ref="{8728BE2F-A6E8-4F75-847D-3B1155313FA2}"/>
          </msink:context>
        </emma:interpretation>
      </emma:emma>
    </inkml:annotationXML>
    <inkml:trace contextRef="#ctx0" brushRef="#br0">276 23 28 0,'0'-9'14'0,"0"9"9"0,0 0-14 15,-4 0-4-15,0-3 1 16,4 0-1-16,0 0 0 0,0 0 0 16,0 3 1-16,0-3-1 15,0 3 0-15,0 0 0 16,0 0 0-16,0 0-2 16,0 3 1-16,0 3-1 15,0 0 1-15,0 0 0 16,0 3 0-16,0 1-3 15,0-1 0-15,0 0 1 16,0 3 1-16,0-3-1 16,4 3 0-16,-4-2 0 15,0 2 0-15,0 0-1 16,0 3 1-16,0 4-2 16,0 5 1-16,4-3 0 15,-4 1 0-15,0-1 0 16,0-3 0-16,0 0 0 15,0 4 0-15,0-1 0 0,0 0 0 16,0 4 0-16,0-1 0 16,0 1-2-16,0-1 1 15,0 0 0-15,4 1 0 16,-4-4 0-16,5 0 0 16,-5 1 1-16,0-1 0 15,4 0-1-15,0 4 1 16,0-4-1-16,-4 1 0 15,0-4 1-15,0-3 0 16,0 0-1-16,0 1 1 16,0-1-2-16,-4 3 0 0,4 0 2 15,0-2 0-15,0 2-2 16,0 0 0-16,0 0 1 16,0 4 1-16,0-1-1 15,0 0 0-15,0 1 0 16,0-1 0-16,0 0 0 15,0 1 1-15,0 2-2 16,0 1 1-16,0-1 0 16,0 3 1-16,0-2 1 15,0-7 1-15,0 0-5 16,-4 1 0-16,4-4 2 16,0 3 0-16,0 0 2 15,0-2 1-15,0 2-3 16,0 3 1-16,0 1-1 15,0-1 0-15,0 0 0 16,0 4 0-16,0-4 0 0,0 0 1 16,0 1 0-16,0-4 0 15,-4 3-1-15,4-2 1 16,0-4-2-16,0 3 1 16,0 0 0-16,0 4 1 15,0-1 0-15,0-3 0 16,0 1 0-16,0-4 0 15,0 6-2-15,0 1 1 16,0-1 0-16,0 3 1 16,0-2-1-16,0 2 0 0,0 0 0 15,0 1 0-15,0-4 1 16,0 4 1-16,0-4-1 16,0 0 0-16,0-3-1 15,0 1 0-15,0 2 0 16,0 0 1-16,0 10-2 15,0-7 1-15,0 1 0 16,-5-1 0-16,5-3 0 16,0 4 1-1,-4 14-1 1,4-2 1-16,0 0-1 16,0-4 0-16,-4-2-1 15,4-1 1-15,0-6 0 16,0 1 0-16,0 2 0 15,0 10 0-15,0-7 0 16,0-2 1-16,0 2-1 16,0-2 0-16,0-1-1 0,-4 4 1 15,4-1 0-15,-4 1 0 16,4-1-1-16,0 4 1 16,0-4 0-16,-4 1 0 15,4-7 0-15,0-3 1 16,0 4-1-16,0 2 0 15,0 4 0-15,-4-4 1 16,4 0-2-16,0 1 0 16,0-1 1-16,-4 1 1 15,0 2-1-15,0 4 0 0,-4-1 0 16,0 1 1-16,4-4-2 16,-5 1 1-16,5-4 0 15,0-6 0-15,0 4 0 16,0 2 0-16,0 1 0 15,0-1 1-15,-4-2-1 16,0-1 0-16,0 0 0 16,0 4 0-16,-1 2 0 15,1 1 1-15,0-4-1 16,0-2 0-16,4-4 1 16,0-6 0-16,0-3-1 15,4 0 1-15,0 1-1 16,0-4 0-16,0 0 0 15,4 0 1-15,-4 0-1 16,4-3 0-16,0 0 0 0,0 1 0 16,0-4 0-16,0-3 0 15,4-3 0-15,0-1 0 16,5-2 0-16,3-3 0 16,-4 0 0-16,0 0 0 15,1 0 0-15,-1 3 0 16,0 0 0-16,4 0 1 15,0-1-2-15,1 1 1 16,3 0 0-16,0 0 1 16,1 0-2-16,-1-3 1 15,0 3 0-15,1 0 0 0,-1 0 0 16,0-4 0-16,1 4 0 16,-1 3 1-16,0 0-2 15,0 0 1-15,1 0 1 16,3 0 0-16,-3 0 0 15,3 0 0-15,0 0 0 16,1 3 1-16,-1 0-2 16,5 0 0-16,3 0 0 15,5 3 1-15,3 3 1 16,1 0 0-16,8-3-2 16,3 3 0-16,5 0 0 15,-8 1 0-15,-4 2-1 16,4 0 1-16,-5 0 1 15,5-3 1-15,-4 0-2 16,-5 0 0-16,5-3 0 16,4 0 0-16,-4 0 0 15,-1 0 1-15,-3 4-1 0,-4-1 0 16,-5 0-1-16,-4 3 1 16,1-3 0-16,-1 3 1 15,-3-3-1-15,3 0 0 16,-3 0 0-16,3-3 1 15,0-3-1-15,-3-3 0 16,3 0 0-16,5 0 0 16,-5 0 0-16,1 0 1 15,-1 0-2-15,1 0 1 0,-1 0 0 16,1 0 0-16,-5 0-1 16,-4 3 1-16,1 0 0 15,3 0 0-15,4 0 0 16,1 0 1-16,3 0-1 15,1 0 0-15,-1-3-1 16,9 3 1-16,4 0 1 16,-1 0 0-16,5 0-2 15,-8 0 1-15,-1 3 0 16,5 0 1-16,4 0-1 16,0-3 1-16,-1 0-2 15,9 0 1-15,0-3 0 16,0 0 1-16,-4 0 0 15,-4 0 0-15,-5 0-2 16,-3 3 0-16,0 0 0 16,-5 0 1-16,1 3 0 15,-1 0 1-15,-7 0-1 0,-1 0 1 16,5 0-2-16,-1 0 1 16,-3 0 0-16,3 3 1 15,-7-3-1-15,-1 0 1 16,0 0-2-16,1 0 1 15,-1 1 1-15,-3-1 0 16,-5 0-2-16,0 0 0 16,0-3 1-16,-3 3 0 15,3 0 0-15,-4 0 1 16,4 0-2-16,1 0 0 16,-1-3 2-16,4 0 0 0,0 0-1 15,1 0 1-15,-1 0-2 16,-4 0 0-16,1 0 2 15,3 0 0-15,4 0-3 16,1 0 1-16,-5 0 2 16,0 0 1-16,1-3-3 15,-1 3 1-15,0 0 0 16,-4 3 0-16,1-3 0 16,-1 3 0-16,0-3 0 15,1 0 0-15,-5 0 0 16,-4 0 1-16,0 0-1 15,0 0 0-15,0 0 0 16,0 0 1-16,0-3-1 16,-3 3 0-16,-1 0 0 15,0-3 0-15,0 0 1 0,0 3 1 16,0-3-4-16,0 3 1 16,0 0 3-16,0 0 0 15,-4-3-2-15,0 0 0 16,4 0 0-16,-4-3 1 15,0-1-1-15,0 1 0 16,0 0 0-16,0-3 1 16,0 0-2-16,0 0 1 15,0 0 0-15,0-4 1 16,0 1-1-16,0-3 1 16,0 0-1-16,-4-3 1 0,4-1-1 15,0 4 0-15,0 0 0 16,0 3 0-16,0-1 0 15,-4-2 0-15,0-3 0 16,4 3 0-16,-4-4 1 16,0-2 0-16,0 3-1 15,4-1 0-15,0 1 1 16,0-3 0-16,0-1-1 16,0 1 1-16,0-3-1 15,0 2 0-15,0-2 0 16,0 0 0-16,0 2 1 15,0 1 0-15,0 0-2 16,0-1 1-16,0 1 0 16,0 3 0-16,0-1-1 15,0 1 1-15,4 0 0 16,-4-4 0-16,0-2 1 16,4 0 0-16,0-1-1 0,0 4 0 15,-4-3-1-15,0-1 1 16,0-2 0-16,0-1 0 15,0 1 0-15,0-4 1 16,4 1-2-16,0-1 1 16,0 1 0-16,0 3 1 15,0-1-1-15,0-5 0 16,0-4 0-16,1 3 1 16,-1 4-2-16,-4-4 1 0,4 1 0 15,0-4 0 1,0-2-1-16,-4-1 0 0,4 0 1 15,0 4 1-15,4 5-1 16,-4-5 1-16,0-7-1 16,4 7 0-16,0-1 0 15,-4 4 0-15,5-4 0 16,-5-3 1-16,0 1-2 16,4-4 1-16,-4 3 0 15,0 4 0-15,0 2 0 16,0 1 0-16,0-1 0 15,0 1 1-15,0-1-2 16,-4 7 0-16,0-1 1 16,0 4 1-16,0 0-2 15,0-1 1-15,0 1 0 16,0-1 0-16,0 1 0 16,0 0 0-16,0 2 0 0,0-2 1 15,-4 3-1-15,0-1 1 16,4 1-2-16,-4 0 1 15,4 2 0-15,0 1 0 16,0 3-1-16,0-4 1 16,0 4 0-16,0-3 1 15,0 3-1-15,-4-4 0 16,4 1 0-16,-4 0 1 16,4 0-1-16,-4-1 0 15,0 1 0-15,0 0 0 0,0-4 0 16,0 1 1-16,0-3-1 15,0-1 0-15,4-2-1 16,0 2 1-16,0 1 0 16,0 3 1-16,0 2-1 15,0 1 0-15,4 3 0 16,-4 0 0-16,0 2 0 16,0 4 1-16,0-3-1 15,0 3 0-15,0-6 1 16,0 3 0-16,0-1-3 15,0-2 1-15,0 0 1 16,0-3 1-16,4 2-2 16,-4 1 1-16,0 3 1 15,0 0 0-15,4 0-2 16,-4-1 0-16,4 1 1 16,-4 0 0-1,4-12 0-15,0-1 1 16,-4 1-2-16,4 2 0 15,-4 1 1-15,4 0 1 16,-4 2-1-16,0 1 0 16,4 3 0-16,-4 0 1 15,0 3-2-15,0-1 1 16,0 4 0-16,4 0 0 16,0-3-1-16,-4 0 1 15,4-1 0-15,0-2 1 0,-4 0-1 16,4-3 1-16,0 6-1 15,-4-4 0-15,0 4 0 16,0 0 0-16,0 3 0 16,0 3 0-16,0 0-1 15,0-1 1-15,0 1 0 16,0 0 1-16,0 3-2 16,0 0 0-16,0 0 1 15,0 0 0 1,0-3 0-1,0 3 1-15,0 0-2 16,-4 0 1-16,0 0-1 16,0 3 1-16,-4 0-1 15,0 3 1-15,0-3 0 16,0 3 0-16,0 0 0 16,0-3 1-16,-1 3-1 15,-3 0 0-15,0 0 0 16,0-3 0-16,0 0 0 0,-5 0 1 15,5 0-2-15,-4 0 1 16,0 0 0-16,-1 0 1 16,-7 0-1-16,-4 0 0 15,-1-3-1-15,-7 0 1 16,3 0-1-16,-4 0 1 16,-3-3 1-16,-1 3 0 15,1 0-1-15,-1-3 0 16,-4-1-1-16,1 4 0 15,-5 0 1-15,-4 0 1 0,0-3-1 16,-4 3 0-16,0 0-1 16,0 0 1-16,9 0 0 15,-5 3 0-15,0 0 0 16,0 3 0-16,-4-3-1 16,4 0 1-16,1 0 0 15,3 0 0-15,0 0 0 16,0 0 1-16,5 0-1 15,-1 3 0-15,-8 0 0 16,4 3 0-16,-8-3-1 16,5 3 1-16,-5-3 0 15,0 1 0-15,0 2 0 16,4 0 0-16,0-3 0 16,-4 3 0-16,-4-3 0 15,0 0 0-15,0 0 0 0,0-3 1 16,5 0-1-16,3 0 0 15,4 0 0-15,0 0 0 16,-4 3 0-16,-4-3 0 16,1 3 0-16,7-3 0 15,0 0 0-15,4 0 0 16,1 0-1-16,3 0 1 16,4-3 0-16,5 0 0 15,3 0 0 1,1 0 0-16,0 0 0 0,-1 0 0 15,1 0 0-15,-5 0 1 0,5 3-1 16,-9-3 0-16,9 0 0 16,-1 3 0-16,5-3 0 15,-1 0 0-15,1 3 0 16,0-4 0-16,3 1 0 16,-3 0 0-16,4 0-1 15,-1 0 1 1,1 0 0-16,0 0 1 0,3 0-1 15,1 0 0-15,0 0 0 16,0 3 0-16,-1-3 0 16,-3 0 0-16,0 3 0 15,4-3 0-15,-5 3 0 16,1 0 0-16,-5 0 0 16,-3 0 0-16,4-3 0 15,-1 3 0-15,-3 0-1 0,-1 0 1 16,-3 0 0-16,-1 3 0 15,1 0-1-15,-1 0 1 16,5 0 0-16,3 0 1 16,-3 0-2-16,0 3 1 15,-1-3 0-15,-3 3 1 16,3-3-2-16,-7-3 0 16,3 0-6-16,5-3 0 15,-1-3-14-15,5-3 1 16,3-6-41-16,5-9 1 15,4-1 27-15</inkml:trace>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49:57.87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4EE8074-9C39-433D-AE77-41EB084ADE06}" emma:medium="tactile" emma:mode="ink">
          <msink:context xmlns:msink="http://schemas.microsoft.com/ink/2010/main" type="writingRegion" rotatedBoundingBox="13382,8941 16443,9020 16406,10452 13345,10373">
            <msink:destinationLink direction="with" ref="{D7274C98-50C6-4C1F-BD21-D3399114FC26}"/>
          </msink:context>
        </emma:interpretation>
      </emma:emma>
    </inkml:annotationXML>
    <inkml:traceGroup>
      <inkml:annotationXML>
        <emma:emma xmlns:emma="http://www.w3.org/2003/04/emma" version="1.0">
          <emma:interpretation id="{585467EE-7424-4282-B643-A9B5FE85E095}" emma:medium="tactile" emma:mode="ink">
            <msink:context xmlns:msink="http://schemas.microsoft.com/ink/2010/main" type="paragraph" rotatedBoundingBox="13382,8941 16443,9020 16406,10452 13345,10373" alignmentLevel="1"/>
          </emma:interpretation>
        </emma:emma>
      </inkml:annotationXML>
      <inkml:traceGroup>
        <inkml:annotationXML>
          <emma:emma xmlns:emma="http://www.w3.org/2003/04/emma" version="1.0">
            <emma:interpretation id="{5E1E6A32-8DB9-418B-9CF9-846D5D1FB596}" emma:medium="tactile" emma:mode="ink">
              <msink:context xmlns:msink="http://schemas.microsoft.com/ink/2010/main" type="line" rotatedBoundingBox="13382,8941 16443,9020 16406,10452 13345,10373"/>
            </emma:interpretation>
          </emma:emma>
        </inkml:annotationXML>
        <inkml:traceGroup>
          <inkml:annotationXML>
            <emma:emma xmlns:emma="http://www.w3.org/2003/04/emma" version="1.0">
              <emma:interpretation id="{43159C24-4915-4BA8-AD4F-D7C973E365F7}" emma:medium="tactile" emma:mode="ink">
                <msink:context xmlns:msink="http://schemas.microsoft.com/ink/2010/main" type="inkWord" rotatedBoundingBox="13382,8941 16443,9020 16406,10452 13345,10373"/>
              </emma:interpretation>
              <emma:one-of disjunction-type="recognition" id="oneOf0">
                <emma:interpretation id="interp0" emma:lang="en-US" emma:confidence="0">
                  <emma:literal>"filter"</emma:literal>
                </emma:interpretation>
                <emma:interpretation id="interp1" emma:lang="en-US" emma:confidence="0">
                  <emma:literal>"ilter f"</emma:literal>
                </emma:interpretation>
                <emma:interpretation id="interp2" emma:lang="en-US" emma:confidence="0">
                  <emma:literal>"alter f"</emma:literal>
                </emma:interpretation>
                <emma:interpretation id="interp3" emma:lang="en-US" emma:confidence="0">
                  <emma:literal>"fitter"</emma:literal>
                </emma:interpretation>
                <emma:interpretation id="interp4" emma:lang="en-US" emma:confidence="0">
                  <emma:literal>"itter f"</emma:literal>
                </emma:interpretation>
              </emma:one-of>
            </emma:emma>
          </inkml:annotationXML>
          <inkml:trace contextRef="#ctx0" brushRef="#br0">2790-2354 27 0,'-4'3'13'0,"0"-3"13"15,4 0-14-15,0 0-5 16,0 0 0-16,0-3 3 16,4 0 0-16,0-3-1 15,4 0 0-15,8 0-2 16,9 0 0-16,3 0-3 15,5 3 1-15,-1 0-4 0,1 3 1 16,-5 0-2-16,5 0 1 16,-1 0-5-16,1 0 1 15,-1-3-15-15,-3 0 1 16,-1 3-27-16,-4 0 1 16,-3 0 30-16,11-3 0 15</inkml:trace>
          <inkml:trace contextRef="#ctx0" brushRef="#br0" timeOffset="-468.7299">2920-1762 22 0,'0'6'11'0,"-4"-6"9"15,4 0-12-15,0 0-3 16,0 0 0-16,0 0-1 0,0 0 0 15,0-3 0-15,0 0 0 16,0-3-1-16,0-4 1 16,0-2-1-16,0-9 0 15,0-3 2-15,0-10 1 16,4-6-2-16,0 1 0 16,0 2 0-16,0-15 1 15,0 13-1-15,0-1 1 16,-4-3-2-16,0-8 1 15,4-10-2-15,0 0 1 0,4-6-4 16,1 0 1-16,-1 10 0 16,4 5 1-16,0 0-1 15,0 0 1-15,1 0-1 16,-1 7 0-16,0 2 1 16,0 3 0-16,0 7 0 15,5 5 0-15,-1 7-1 16,0 3 0-16,4 6 0 15,1 2 0-15,-1 7 0 16,0 6 0-16,5 7 0 16,-5 8 0-16,8 6 0 15,-3 4 0-15,-1-1-2 16,1 1 0-16,-5-4-3 16,-4-3 0-16,-4-2-7 15,1-4 0-15,-5-6-12 16,0 0 0-16,-4-6-10 15,4-3 1-15</inkml:trace>
          <inkml:trace contextRef="#ctx0" brushRef="#br0" timeOffset="421.8854">3444-2207 37 0,'4'6'18'0,"0"-9"12"15,-4 6-20-15,4-3 0 0,0 9 0 16,0-3-4-16,1 3 1 16,-1 3-2-16,0 1 0 15,0-1-3-15,0 0 1 32,0 15-3-32,-4-2 0 15,0-4-13-15,-4 0 1 16,4-5-14-16,0-7 1 15,4-6-8-15,0-6 1 16</inkml:trace>
          <inkml:trace contextRef="#ctx0" brushRef="#br0" timeOffset="812.5374">3456-2469 48 0,'-8'0'24'0,"0"9"10"15,8-6-23-15,0 3-11 16,0 0 0-16,4 0-23 16,0-3 0-16,0 0-12 15,4-3 0-15</inkml:trace>
          <inkml:trace contextRef="#ctx0" brushRef="#br0" timeOffset="1859.398">3912-2874 29 0,'0'0'14'0,"-5"3"11"0,5-3-15 15,0 0-5-15,0 0 0 16,0 0 0-16,-4 6 1 16,4 0-1-16,0 1 1 15,0 2-3-15,4 3 0 16,1 3 0-16,-1 0 0 15,0 7 0-15,0-4 1 16,-4 3-1-16,0 13 0 16,0 5-1-16,0 7 1 15,-4 12 0-15,0 6 0 0,0-4 0 16,-1-11 1-16,-3 9-1 16,4-6 0-16,-4-4-2 15,0-2 1-15,8-6-2 16,-4-1 1-16,4-5-2 15,0-7 1-15,0-2-2 16,0-7 1-16,4-6-9 16,0-6 0-16,-4-9-14 15,4-3 1-15,-4-6-22 16,8 0 0-16</inkml:trace>
          <inkml:trace contextRef="#ctx0" brushRef="#br0" timeOffset="2843.7859">4203-2399 49 0,'0'3'24'0,"4"0"14"0,-4-3-25 15,4 0-5-15,0 0 0 16,4-3-2-16,5 0 1 16,3-3-6-16,12-1 0 15,1 1-1-15,3 0 1 16,1 3-2-16,-5 3 1 16,-3 3-17-16,-1 3 1 0,-4 4-17 15,-3-1 1-15,3 0 4 16,-8 0 0-16</inkml:trace>
          <inkml:trace contextRef="#ctx0" brushRef="#br0" timeOffset="2453.1633">4321-2798 31 0,'0'-9'15'0,"-4"12"14"0,4-3-16 16,0 0-5-16,0 6 1 15,0 0-6-15,0 1 1 16,0 2-2-16,4 3 0 16,4 3 1-16,-4 3 0 15,4 13-2-15,-4 2 0 16,0 13 0-16,-4 12 0 16,-4 6-1-16,-4-4 1 15,4 1 0-15,-4 0 0 0,0-6-1 16,0-6 1-16,4-10-2 15,0-2 1-15,0-10-4 16,4-2 1-16,0-10-21 16,0-3 1-16,0-9-14 15,0-3 1-15</inkml:trace>
          <inkml:trace contextRef="#ctx0" brushRef="#br0" timeOffset="3328.2241">4597-2244 49 0,'-8'-3'24'0,"8"12"14"0,0-9-24 16,4 0-9-16,0 3 1 15,0-3-4-15,5 0 0 16,3 0 0-16,4 0 0 16,4-3-3-16,1 0 1 15,-1 0 0-15,-4-3 0 16,0 0 1-16,1 0 1 16,-5-3-2-16,0 0 0 15,-4-1 1-15,-4 1 1 0,0-3 2 16,-4 3 1-16,-4 0-1 15,-4 0 0-15,-8 3-2 16,0 2 0-16,-5 8-2 16,1 5 1-16,4 3 0 15,-1 3 0-15,5 0 0 16,0 1 0-16,0 11 0 16,4 3 0-16,8 1 0 15,0-4 0-15,4-2-1 16,4-1 1-16,4 1-3 15,4-7 0-15,9-3-17 16,-1-9 0-16,9-6-20 16,-1-3 0-16,5 3 9 15,-5 0 1-15</inkml:trace>
          <inkml:trace contextRef="#ctx0" brushRef="#br0" timeOffset="3796.9509">5048-2238 57 0,'0'6'28'16,"13"-3"8"-16,-13-3-29 16,0 6-4-16,0 7 1 0,0 5 1 15,0-3 0-15,0 0-1 16,0-2 0-16,0-4-2 16,0 0 1-16,0-9 0 15,0-6 0-15,-4-3-1 16,0-7 1-16,-1 4-1 15,1-3 0-15,4-3-1 16,4-4 1-16,1 1 0 16,-1 3 0-16,4-4 0 15,4 1 0-15,4 0 0 16,0 2 0-16,5 4-2 16,3 0 1-16,0 3-2 0,-3 6 0 15,-1 3-16-15,-8 3 1 16,1 3-33-16,-5 3 1 15,-4 3 20-15,-4-3 1 16</inkml:trace>
          <inkml:trace contextRef="#ctx0" brushRef="#br0" timeOffset="262505.156">2574-3185 20 0,'0'0'10'0,"0"0"4"15,0 0-10-15,0 0-2 16,0 0 1 0,0 0 0-16,0 0 0 0,0 0 1 15,0 0 1-15,0 0-1 16,0 0 0-16,0 0 0 15,0 0 1-15,0 0-1 16,0 0 1-16,5 0-3 16,-5 0 1-16,0 0-1 15,0 0 0-15,0 0-2 16,0 0 0-16,0 3 1 0,0-3 0 16,0 0 2-16,4 3 1 15,-4 3-1-15,0 3 0 16,4 3-2-16,0 7 1 15,0-1-1-15,0 0 1 16,-4 1-3-16,0-1 1 16,4 0 0-16,0-6 0 15,-4 1-4-15,4-1 1 16,-4-3-14-16,0-3 1 16,0-3-21-16,4-3 0 0,0-3 33 15,4 3 1-15</inkml:trace>
          <inkml:trace contextRef="#ctx0" brushRef="#br0" timeOffset="262958.3142">2676-3188 24 0,'0'-3'12'0,"0"0"6"16,0 3-12-16,0 0 1 16,0 0 0-16,0 0 0 0,0 0 0 15,0 0-2-15,0 3 0 16,0 0 0-16,4-3 1 15,0 9-4-15,-4 0 1 16,4 6-2-16,0 4 0 16,0-1 0-16,0 3 1 15,5-2-4-15,-5-1 1 16,4 0-18-16,-4-3 1 16,4 1-21-16,0-7 0 15</inkml:trace>
          <inkml:trace contextRef="#ctx0" brushRef="#br0" timeOffset="265333.3239">5467-2999 18 0,'0'-6'9'0,"4"9"7"0,-4-3-9 0,0 0-2 15,0 3 0-15,0-3 1 16,0 0 1-16,0 0-2 16,0 3 0-16,0 0-1 15,0 0 1-15,0-3-2 16,0 6 1-16,0 0 1 15,0 0 0-15,0 3-5 16,0 1 1-16,0 2-1 16,0 0 0-16,0 3 0 15,0-3 0-15,0 1 0 16,4 2 0-16,-4-3-1 16,4 0 1-16,-4 0-1 15,0-2 0-15,0-4-13 16,0 0 0-16,0-6-21 0,0 0 1 15,4-3 30-15,0-6 0 16</inkml:trace>
          <inkml:trace contextRef="#ctx0" brushRef="#br0" timeOffset="265348.9511">5613-3033 28 0,'4'0'14'0,"-8"6"7"16,4-6-14-16,0 3-5 15,0 4 0-15,0-1-2 16,0 3 1-16,0 0-1 16,0 3 1-16,0 3-2 15,4 4 1-15,-4 2 0 16,0 3 1-16,0 1-1 15,0-1 0-15,0-2-3 0,0-4 0 16,0-3-25-16,0 0 1 16,4-6 20-16,1-9 1 15</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0:30.065"/>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3E998716-E690-4B12-89E8-FC9891C15A95}" emma:medium="tactile" emma:mode="ink">
          <msink:context xmlns:msink="http://schemas.microsoft.com/ink/2010/main" type="writingRegion" rotatedBoundingBox="726,12464 1864,12464 1864,13835 726,13835"/>
        </emma:interpretation>
      </emma:emma>
    </inkml:annotationXML>
    <inkml:traceGroup>
      <inkml:annotationXML>
        <emma:emma xmlns:emma="http://www.w3.org/2003/04/emma" version="1.0">
          <emma:interpretation id="{F29D085C-E8A6-4580-9B0E-8927DAE24A9B}" emma:medium="tactile" emma:mode="ink">
            <msink:context xmlns:msink="http://schemas.microsoft.com/ink/2010/main" type="paragraph" rotatedBoundingBox="726,12464 1864,12464 1864,13835 726,13835" alignmentLevel="1"/>
          </emma:interpretation>
        </emma:emma>
      </inkml:annotationXML>
      <inkml:traceGroup>
        <inkml:annotationXML>
          <emma:emma xmlns:emma="http://www.w3.org/2003/04/emma" version="1.0">
            <emma:interpretation id="{8E3CFCEC-866E-4F24-BF4A-BAAD5378531A}" emma:medium="tactile" emma:mode="ink">
              <msink:context xmlns:msink="http://schemas.microsoft.com/ink/2010/main" type="line" rotatedBoundingBox="726,12464 1864,12464 1864,13835 726,13835"/>
            </emma:interpretation>
          </emma:emma>
        </inkml:annotationXML>
        <inkml:traceGroup>
          <inkml:annotationXML>
            <emma:emma xmlns:emma="http://www.w3.org/2003/04/emma" version="1.0">
              <emma:interpretation id="{80E1C320-21DE-4A5E-85C6-2938C4DD67D8}" emma:medium="tactile" emma:mode="ink">
                <msink:context xmlns:msink="http://schemas.microsoft.com/ink/2010/main" type="inkWord" rotatedBoundingBox="726,12464 1864,12464 1864,13835 726,13835"/>
              </emma:interpretation>
              <emma:one-of disjunction-type="recognition" id="oneOf0">
                <emma:interpretation id="interp0" emma:lang="en-US" emma:confidence="0">
                  <emma:literal>";</emma:literal>
                </emma:interpretation>
                <emma:interpretation id="interp1" emma:lang="en-US" emma:confidence="0">
                  <emma:literal>"i</emma:literal>
                </emma:interpretation>
                <emma:interpretation id="interp2" emma:lang="en-US" emma:confidence="0">
                  <emma:literal>"I</emma:literal>
                </emma:interpretation>
                <emma:interpretation id="interp3" emma:lang="en-US" emma:confidence="0">
                  <emma:literal>"&amp;</emma:literal>
                </emma:interpretation>
                <emma:interpretation id="interp4" emma:lang="en-US" emma:confidence="0">
                  <emma:literal>l;</emma:literal>
                </emma:interpretation>
              </emma:one-of>
            </emma:emma>
          </inkml:annotationXML>
          <inkml:trace contextRef="#ctx0" brushRef="#br0">1102 423 48 0,'-21'3'24'0,"21"10"15"15,-4-10-25-15,4-3-11 16,-4 3 0-16,4-3-13 15,4 3 1-15,-4-3-46 16,0-3 1-16,8 3 53 16,0 0 1-16</inkml:trace>
          <inkml:trace contextRef="#ctx0" brushRef="#br0" timeOffset="-390.5847">1073 847 28 0,'0'0'14'0,"4"0"8"0,-4 0-13 0,0 0-4 15,4 0 0-15,-8 6 0 16,0-3 1-16,4 3-1 16,0 0 1-16,4 3-1 15,0 4 0-15,0 5-2 16,-4 6 0-16,4 10-1 15,-4 5 0-15,4 1-1 16,5-3 0-16,-1 5 1 16,-4-8 0-16,0-1-1 15,0-2 0-15,0-1 0 16,0-2 0-16,0-7-1 16,0-3 0-16,-4-2 1 15,0-1 0-15,-4-6-9 0,0-3 1 16,-4-3-12-16,0-6 0 15,4-6-22-15,4 0 0 16</inkml:trace>
          <inkml:trace contextRef="#ctx0" brushRef="#br0" timeOffset="-2859.4516">20-3 21 0,'0'0'10'0,"-4"0"12"0,4 0-12 16,0 0 0-16,0 0 0 16,0 0-5-16,0 0 1 15,0 0-1-15,0 0 1 16,-4 3 0-16,0 3 0 15,0 0 0-15,4 3 1 16,-4 0-4-16,4 3 0 16,0 0 0-16,0 4 1 15,0 2-3-15,0 3 0 16,0 1-1-16,4-1 1 16,0-3-1-16,4 1 1 0,1-1 0 15,3 9 0-15,0-8-1 16,0-1 0-16,4-3 0 15,1-3 0-15,-5 1-11 16,0-4 1-16,0-3-13 16,-4-3 0-16,0 0-17 15,1 3 0-15</inkml:trace>
          <inkml:trace contextRef="#ctx0" brushRef="#br0" timeOffset="-2468.8477">329 30 35 0,'0'0'17'0,"-4"3"12"0,4-3-19 15,0 0-3-15,0 6 0 16,-4 0-2-16,4 0 1 16,4 4-1-16,-4 5 0 0,4 3-1 15,0 3 0-15,0 4-3 16,5-1 1-16,-1-2-2 15,0 5 0-15,0-6-9 16,0 4 0-16,0-4-32 16,0-6 1-16,5-9 22 15,-5-6 0-15</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0:30.924"/>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118755C9-948A-4133-A0B9-B0670086F241}" emma:medium="tactile" emma:mode="ink">
          <msink:context xmlns:msink="http://schemas.microsoft.com/ink/2010/main" type="writingRegion" rotatedBoundingBox="2180,13181 5815,12568 5951,13379 2317,13992"/>
        </emma:interpretation>
      </emma:emma>
    </inkml:annotationXML>
    <inkml:traceGroup>
      <inkml:annotationXML>
        <emma:emma xmlns:emma="http://www.w3.org/2003/04/emma" version="1.0">
          <emma:interpretation id="{23DD7073-D778-42B3-B3F7-EA4998F391E9}" emma:medium="tactile" emma:mode="ink">
            <msink:context xmlns:msink="http://schemas.microsoft.com/ink/2010/main" type="paragraph" rotatedBoundingBox="2180,13181 5815,12568 5951,13379 2317,13992" alignmentLevel="1"/>
          </emma:interpretation>
        </emma:emma>
      </inkml:annotationXML>
      <inkml:traceGroup>
        <inkml:annotationXML>
          <emma:emma xmlns:emma="http://www.w3.org/2003/04/emma" version="1.0">
            <emma:interpretation id="{33B6701B-6EBB-4593-A053-E448CE29824D}" emma:medium="tactile" emma:mode="ink">
              <msink:context xmlns:msink="http://schemas.microsoft.com/ink/2010/main" type="line" rotatedBoundingBox="2180,13181 5815,12568 5951,13379 2317,13992"/>
            </emma:interpretation>
          </emma:emma>
        </inkml:annotationXML>
        <inkml:traceGroup>
          <inkml:annotationXML>
            <emma:emma xmlns:emma="http://www.w3.org/2003/04/emma" version="1.0">
              <emma:interpretation id="{08864042-162D-4E91-9419-D28566265470}" emma:medium="tactile" emma:mode="ink">
                <msink:context xmlns:msink="http://schemas.microsoft.com/ink/2010/main" type="inkWord" rotatedBoundingBox="2180,13181 5815,12568 5951,13379 2317,13992"/>
              </emma:interpretation>
              <emma:one-of disjunction-type="recognition" id="oneOf0">
                <emma:interpretation id="interp0" emma:lang="en-US" emma:confidence="0">
                  <emma:literal>impulse"</emma:literal>
                </emma:interpretation>
                <emma:interpretation id="interp1" emma:lang="en-US" emma:confidence="0">
                  <emma:literal>m pulse"</emma:literal>
                </emma:interpretation>
                <emma:interpretation id="interp2" emma:lang="en-US" emma:confidence="0">
                  <emma:literal>M pulse"</emma:literal>
                </emma:interpretation>
                <emma:interpretation id="interp3" emma:lang="en-US" emma:confidence="0">
                  <emma:literal>impulse'</emma:literal>
                </emma:interpretation>
                <emma:interpretation id="interp4" emma:lang="en-US" emma:confidence="0">
                  <emma:literal>n pulse"</emma:literal>
                </emma:interpretation>
              </emma:one-of>
            </emma:emma>
          </inkml:annotationXML>
          <inkml:trace contextRef="#ctx0" brushRef="#br0">1512 1024 37 0,'0'-9'18'0,"0"6"9"15,0 3-19-15,0 0-1 16,0 3 1-16,0 3-3 15,0 3 0-15,0 0-2 0,4 6 1 16,0 4-1-16,0-1 0 16,0 0-2-16,0 13 0 15,0-1 0-15,-4-3 0 16,4-2 0-16,0-4 0 16,5-6-1-16,-1 1 0 15,-8-7 0-15,4-3 0 16,4-6 1-16,-8-3 1 15,0-12-1-15,4-4 1 16,0-5 0-16,0-13 0 16,0-8-2-16,4-4 0 0,5 3 1 15,3 4 0-15,0 8 0 16,0 7 1-16,1 5-1 16,3 10 0-16,0 9-1 15,1 6 0-15,-1 9 1 16,-4 6 0-16,0 7-1 15,1-1 1-15,-5-2-1 16,-4-1 0-16,0-6 0 16,0-3 1-16,-4-6-1 15,0-6 1-15,0-9-1 16,-4-9 0-16,4-6 0 16,0-4 0-16,1 1 1 15,3 2 1-15,0 7-1 16,4 3 1-16,0 3-1 15,0 6 1-15,5 3-2 0,-1 3 1 16,4 6-1-16,1 0 0 16,3 3 1-16,0 3 1 15,1 3-2-15,-1 7 0 16,0 5 0-16,1 4 1 16,-5 2-1-16,0 1 1 15,1 2-12-15,-5 1 1 16,-4-7-25-16,0-5 1 15,1-7-6-15,-9 0 1 16</inkml:trace>
          <inkml:trace contextRef="#ctx0" brushRef="#br0" timeOffset="1078.1326">2500 1051 34 0,'0'6'17'0,"0"13"9"16,0-10-18-16,0 0-4 16,4 3 0-16,-4 3-1 15,4 1 1-15,0 11 2 16,0 0 1-16,0-2-4 16,-4-1 1-16,0-3-4 15,0 1 1-15,0-1 0 16,0-3 0-16,0-2-1 15,-4-7 0-15,4-3-1 16,-4-9 1-16,4-3 0 0,-4-3 1 16,4-10-1-16,0-8 1 15,0-4 1-15,0-2 1 16,0-10 0-16,4-6 1 16,4-2-3-16,4-4 0 15,4 9-2-15,5-6 1 16,3 7 1-16,-4 11 1 15,5 7 0-15,-5 5 0 16,0 7-1-16,9 9 0 16,-9 9-1-16,0 9 1 15,-3 3 1-15,-5 4 0 0,0 5-1 16,-4 3 1-16,0 4 0 16,-4 2 0-16,-4-2 0 15,-4-7 0-15,-4-5-2 16,-8-4 0-16,-4-6-1 15,-5-3 0-15,-7-6-1 16,-5-3 1-16,5 0-12 16,3 0 1-16,5 0-14 15,3 0 1-15,9-3-15 16,4-3 1-16</inkml:trace>
          <inkml:trace contextRef="#ctx0" brushRef="#br0" timeOffset="1562.5356">2987 914 35 0,'0'-6'17'0,"0"3"10"16,0 3-19-16,0 0 0 16,0 0 0-16,0 6-3 15,0 0 0-15,4 0-2 16,0 3 0-16,0 3-2 16,0 4 0-16,5 5-1 15,3 3 1-15,4 4-2 16,4-1 1-16,5-2-1 15,-1-7 1-15,1-3 0 16,-5-3 0-16,0-9 1 16,0-3 1-16,-3-9-1 15,-5-6 0-15,0-12 1 0,0-7 0 16,-4 1 5-16,-3-1 1 16,-1 7-4-16,0 2 1 15,0 7-2-15,0 3 0 16,0 9-1-16,0 3 0 31,8 24-2-31,0 6 1 16,0 4-1-16,5-1 1 15,-1-2-15-15,-4-1 0 0,0-5-19 16,-4-4 1-16,5-6-3 16,-5-6 0-16</inkml:trace>
          <inkml:trace contextRef="#ctx0" brushRef="#br0" timeOffset="1953.1436">3511 368 52 0,'0'7'26'0,"0"5"10"0,0-3-25 16,5 6-6-16,-1 9 1 16,4 10-4-16,4 9 0 15,0 2-1-15,4 4 1 16,-3 3-2-16,-1 0 0 15,0 0-8-15,0 6 1 16,-4-4-6-16,0-11 1 16,-4-6-37-16,5-10 1 15,-1-9 45-15,0-8 1 16</inkml:trace>
          <inkml:trace contextRef="#ctx0" brushRef="#br0" timeOffset="2828.2025">3979 688 34 0,'4'-3'17'0,"-4"0"14"16,0 3-18-16,0 0-3 15,0 0 0-15,-4 3-5 16,0 0 0-16,0 1 0 16,-4-1 0-16,-1 0-3 15,1 3 1-15,0-3-1 16,0 0 1-16,0 0-1 16,0 3 0-16,0 3-4 0,4 0 1 15,0 3 1-15,4 1 0 16,0-1-1-16,4-3 1 15,4-3-1-15,0 3 1 16,4-3-1-16,0 0 1 16,0-3 0-16,9 0 0 15,-1 1 1-15,4 2 0 16,1 3-1-16,-5 0 1 16,0 3 0-16,1 0 1 15,-9 7 1-15,-4-1 0 0,-4 0-1 16,-4 3 1-16,-8 1-1 15,0-4 1-15,-8-3-3 16,-5-2 1-16,1-7-2 16,-4-3 1-16,-1 0-2 15,1-3 1-15,4 0-14 16,3 0 1-16,5 0-10 16,4-3 0-16,4-3-18 15,12 0 0-15</inkml:trace>
          <inkml:trace contextRef="#ctx0" brushRef="#br0" timeOffset="3296.9338">4332 826 47 0,'0'6'23'0,"4"-3"9"0,-4-3-24 16,5 3-5-16,3-3 1 15,4 0-3-15,4-6 0 16,0 0 0-16,5-4 0 16,-5-2 2-16,0-3 0 15,-4 0 2-15,1 3 1 0,-5 2 0 16,-4 1 0-16,0 0-2 15,-4 0 1-15,-4 3-2 16,-8 3 0-16,-5 0 0 16,-3 3 0-16,-4 0-3 15,-1 0 1-15,5 6-1 16,4 12 0-16,-1 4-1 16,5-1 0-16,4 6 2 15,4 4 0-15,4 2 0 16,8 1 0-16,4-1-1 15,5-2 0-15,3-7-1 16,4-2 1-16,1-7-13 16,3-6 1-16,1-9-14 15,-5-3 0-15,4-6-22 16,1 0 1-16</inkml:trace>
          <inkml:trace contextRef="#ctx0" brushRef="#br0" timeOffset="3968.8033">4849 225 44 0,'-5'3'22'0,"5"0"8"15,0 0-21-15,0 3-3 0,0 4 0 16,0 11-3-16,0 0 0 15,0 4-2-15,0 5 0 16,0 7-2-16,5 2 0 16,-1 1 1-16,0-4 0 15,0-5-10-15,0-7 0 16,-4-8-41-16,4-4 1 16</inkml:trace>
          <inkml:trace contextRef="#ctx0" brushRef="#br0" timeOffset="4078.2215">5113 243 50 0,'-17'7'25'0,"17"-7"16"15,0 0-25-15,0 0-8 16,0 0 1-16,4 15-6 16,1 3 1-16,-1-3-3 15,0 1 1-15,0 2-7 16,0 3 1-16,-4 1-32 16,0-4 0-16,4 3-2 15,-4-3 0-15</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3:03.450"/>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62F7D9C0-2675-4DEF-827E-8D2BF74719DC}" emma:medium="tactile" emma:mode="ink">
          <msink:context xmlns:msink="http://schemas.microsoft.com/ink/2010/main" type="writingRegion" rotatedBoundingBox="5011,7084 6913,7084 6913,8907 5011,8907"/>
        </emma:interpretation>
      </emma:emma>
    </inkml:annotationXML>
    <inkml:traceGroup>
      <inkml:annotationXML>
        <emma:emma xmlns:emma="http://www.w3.org/2003/04/emma" version="1.0">
          <emma:interpretation id="{B2435FDF-BC99-4B73-865C-39CD82A271F7}" emma:medium="tactile" emma:mode="ink">
            <msink:context xmlns:msink="http://schemas.microsoft.com/ink/2010/main" type="paragraph" rotatedBoundingBox="5011,7084 6913,7084 6913,8907 5011,8907" alignmentLevel="1"/>
          </emma:interpretation>
        </emma:emma>
      </inkml:annotationXML>
      <inkml:traceGroup>
        <inkml:annotationXML>
          <emma:emma xmlns:emma="http://www.w3.org/2003/04/emma" version="1.0">
            <emma:interpretation id="{41EE0F96-1206-42BA-825F-8B32D79F3164}" emma:medium="tactile" emma:mode="ink">
              <msink:context xmlns:msink="http://schemas.microsoft.com/ink/2010/main" type="line" rotatedBoundingBox="5011,7084 6791,7084 6791,7879 5011,7879"/>
            </emma:interpretation>
          </emma:emma>
        </inkml:annotationXML>
        <inkml:traceGroup>
          <inkml:annotationXML>
            <emma:emma xmlns:emma="http://www.w3.org/2003/04/emma" version="1.0">
              <emma:interpretation id="{2373CFAA-B8FE-4175-80CF-69E66F022EA5}" emma:medium="tactile" emma:mode="ink">
                <msink:context xmlns:msink="http://schemas.microsoft.com/ink/2010/main" type="inkWord" rotatedBoundingBox="5011,7084 6791,7084 6791,7879 5011,7879"/>
              </emma:interpretation>
              <emma:one-of disjunction-type="recognition" id="oneOf0">
                <emma:interpretation id="interp0" emma:lang="en-US" emma:confidence="0">
                  <emma:literal>Piezo</emma:literal>
                </emma:interpretation>
                <emma:interpretation id="interp1" emma:lang="en-US" emma:confidence="0">
                  <emma:literal>Pieto</emma:literal>
                </emma:interpretation>
                <emma:interpretation id="interp2" emma:lang="en-US" emma:confidence="0">
                  <emma:literal>pieto</emma:literal>
                </emma:interpretation>
                <emma:interpretation id="interp3" emma:lang="en-US" emma:confidence="0">
                  <emma:literal>pinto</emma:literal>
                </emma:interpretation>
                <emma:interpretation id="interp4" emma:lang="en-US" emma:confidence="0">
                  <emma:literal>pieta</emma:literal>
                </emma:interpretation>
              </emma:one-of>
            </emma:emma>
          </inkml:annotationXML>
          <inkml:trace contextRef="#ctx0" brushRef="#br0">-1 110 21 0,'0'3'10'0,"0"-13"9"15,0 10-11-15,0 0-3 16,0 0 1-16,0-6-2 16,0 6 1-16,0 0-1 15,0 0 1-15,0 6 1 16,0-6 1-16,0 7-1 15,0-1 0-15,0 0-3 16,0 0 0-16,0 3 0 16,0 0 1-16,4 3-2 0,0 7 0 15,0 5-2-15,0 6 0 16,0 7 0-16,0 3 1 16,4-4 0-16,0-2 0 15,0 2 2-15,-4 7 1 16,1-9 0-16,-1-1 0 15,0 1-2-15,-4-1 0 16,0 4-1-16,0-1 1 16,0-2-2-16,0-4 1 15,0-5-1-15,0-7 1 16,0-3-1-16,0-6 1 0,0-9-2 16,-4-3 1-16,0-6 0 15,-1-9 0-15,1-6 2 16,-4-4 0-16,0-8-1 15,4-4 1-15,-4 0-1 16,0-9 0-16,4-11 1 16,0-4 0-16,4 6-2 15,0-3 1-15,0 0-1 16,4 12 0-16,0 6 1 16,0 7 0-16,4 5-2 15,4 7 1-15,0 2 0 16,1 4 0-16,7 6 0 15,0 6 0-15,1 3-1 16,-5 3 1-16,0 3 1 16,0 3 1-16,-3 3-2 0,-5 9 0 15,0 7 1 1,-4-4 0-16,-4 0 0 0,-4 1 0 16,0-1 0-16,-4 4 1 15,-5-1-2-15,-3 0 0 16,0-2-4-16,0-4 0 15,-1-3-12-15,5-3 0 16,0-2-14-16,4-4 1 16,8 0-11-16,8-6 1 15</inkml:trace>
          <inkml:trace contextRef="#ctx0" brushRef="#br0" timeOffset="781.2565">368 195 68 0,'-4'6'34'0,"-12"6"3"16,12-6-33-16,4 3-17 15,0-2 0-15,4-1-45 16,8-6 1-16</inkml:trace>
          <inkml:trace contextRef="#ctx0" brushRef="#br0" timeOffset="390.6334">462 491 49 0,'-4'0'24'0,"0"3"12"0,4-3-25 16,0 0-5-16,4 0 0 15,-4 0-3-15,4 6 0 16,0 15-2-16,0-3 0 15,0 1 1-15,0-1 0 16,0 0-16-16,0-3 0 16,-4-2-21-16,0-10 0 15,4-3 13-15,0-9 0 16</inkml:trace>
          <inkml:trace contextRef="#ctx0" brushRef="#br0" timeOffset="1328.1667">669 436 57 0,'-4'6'28'0,"0"-3"16"0,4 0-29 16,4-3-12-16,0 3 1 0,0-3-4 15,4 0 1-15,5 0-2 16,-1 0 1-16,8-6-3 15,0 0 0-15,5 0 0 16,-5 0 1-16,0-4 3 16,-3 1 1-16,-5 0 0 15,-4 0 0-15,-4 0 2 16,-4 0 0-16,0 0 1 16,-8-1 1-16,-4 1-1 15,-5 3 1-15,-3 3-4 16,0 6 1-16,4 6-4 15,-1 7 0-15,1 5 0 16,8 0 1-16,0 7 0 16,8 2 0-16,0 1-2 15,8-7 1-15,8 0 1 16,5-2 1-16,3-4-1 16,8-6 0-16,1-3-6 0,-5-3 0 15,1-3-21-15,-1-6 0 16,1-3-28-16,-1-9 1 15</inkml:trace>
          <inkml:trace contextRef="#ctx0" brushRef="#br0" timeOffset="1796.8947">1100 195 46 0,'-4'-6'23'0,"0"12"18"15,4-6-24-15,0 0-7 16,0 0 0-16,4 0-4 16,4 0 0-16,0-3-3 0,4 0 0 15,1-3-5-15,3 0 1 16,4 0 1-16,0-1 0 15,1 1-2-15,-1 0 0 16,0 3 2-16,1 3 0 16,-9 0 1-16,0 3 0 15,-4 3-1-15,0 3 1 16,-8 7-1-16,-4 5 1 16,-4 10-3-16,0 8 1 15,-4 1-2-15,0-4 1 0,-1-2 2 16,5 6 0-16,-4-1-1 15,4-5 1-15,4-10 1 16,0-6 1-16,0-2 1 16,8-7 1-16,4-3-1 15,4 3 1-15,0-3-3 16,5-3 0-16,3-6 0 16,0-3 0-16,1 3-3 15,-1-3 0-15,0 0-10 16,1-3 0-16,-5 6-1 15,-4-4 0-15,0-2-19 16,-4 6 0-16,0-3 4 16,1 3 1-16</inkml:trace>
          <inkml:trace contextRef="#ctx0" brushRef="#br0" timeOffset="2265.6518">1189 420 48 0,'-4'0'24'0,"4"7"16"0,0-7-24 0,0 3-3 15,4-3 0-15,0 0-2 16,5 0 0-16,7-3-7 16,0 0 0-16,4-7-3 15,1 1 1-15,-1 0-5 16,0 3 0-16,1-3-19 16,-5 3 0-16,0 0-34 15,5 0 0-15,-1 3 44 16,4-1 1-16</inkml:trace>
          <inkml:trace contextRef="#ctx0" brushRef="#br0" timeOffset="2687.5373">1620 213 41 0,'0'-6'20'0,"-4"0"18"0,4 6-21 16,-8 0-8-16,0 3 0 16,0 3-2-16,0 0 0 15,-1 6-5-15,1 4 0 16,0 5-1-16,0 3 0 15,4 1 0-15,4 2 1 0,4-2-2 16,4-4 1-16,4-3-1 16,5-3 0-16,3-5 0 15,0-4 1-15,5-6-2 16,-1-6 1-16,5-10-4 16,-5-5 1-16,-4-6 4 15,-8-1 0-15,1-2 0 16,-9 2 0-16,-4 4 2 15,-4-1 1-15,-9 10-3 16,-3 3 1-16,-4 3-18 16,0 6 0-16,-1 3-50 15,5 6 0-15</inkml:trace>
        </inkml:traceGroup>
      </inkml:traceGroup>
      <inkml:traceGroup>
        <inkml:annotationXML>
          <emma:emma xmlns:emma="http://www.w3.org/2003/04/emma" version="1.0">
            <emma:interpretation id="{FBA345D4-F9CC-41AC-8F87-CE39D644A523}" emma:medium="tactile" emma:mode="ink">
              <msink:context xmlns:msink="http://schemas.microsoft.com/ink/2010/main" type="line" rotatedBoundingBox="5157,8285 6776,7870 6940,8507 5320,8922"/>
            </emma:interpretation>
          </emma:emma>
        </inkml:annotationXML>
        <inkml:traceGroup>
          <inkml:annotationXML>
            <emma:emma xmlns:emma="http://www.w3.org/2003/04/emma" version="1.0">
              <emma:interpretation id="{5CF10482-6B20-47A1-86F6-E4E321889860}" emma:medium="tactile" emma:mode="ink">
                <msink:context xmlns:msink="http://schemas.microsoft.com/ink/2010/main" type="inkWord" rotatedBoundingBox="5157,8285 6776,7870 6940,8507 5320,8922"/>
              </emma:interpretation>
              <emma:one-of disjunction-type="recognition" id="oneOf1">
                <emma:interpretation id="interp5" emma:lang="en-US" emma:confidence="1">
                  <emma:literal>disk</emma:literal>
                </emma:interpretation>
                <emma:interpretation id="interp6" emma:lang="en-US" emma:confidence="0.5">
                  <emma:literal>dis K</emma:literal>
                </emma:interpretation>
                <emma:interpretation id="interp7" emma:lang="en-US" emma:confidence="0">
                  <emma:literal>dais K</emma:literal>
                </emma:interpretation>
                <emma:interpretation id="interp8" emma:lang="en-US" emma:confidence="0">
                  <emma:literal>dib K</emma:literal>
                </emma:interpretation>
                <emma:interpretation id="interp9" emma:lang="en-US" emma:confidence="0">
                  <emma:literal>dibs K</emma:literal>
                </emma:interpretation>
              </emma:one-of>
            </emma:emma>
          </inkml:annotationXML>
          <inkml:trace contextRef="#ctx0" brushRef="#br0" timeOffset="4812.5599">458 1487 38 0,'-4'3'19'0,"-4"-9"8"16,4 12-19-16,-5 0-1 16,1-3 1-16,-4 4-4 15,0-1 0-15,4 0-1 16,-4 0 0-16,-1 3-3 15,1 0 1-15,0 6 1 0,-4 4 0 16,4 5-1-16,-1 3 0 16,1 4-1-16,8-1 1 15,4 1-1-15,0-4 1 16,4-2-1-16,4-4 0 16,5-6 0-16,3-6 0 15,4-2 0-15,0-7 1 16,5-13-1-16,-1-11 1 15,1-10-3-15,-5-5 1 16,0 2 1-16,-3-18 1 16,-5 7-1-16,-4 2 1 0,-4-6 5 15,-4-3 1-15,-4 0-1 16,-4-3 1-16,0 13-5 16,-1 2 0-16,1 13-1 15,4 2 0-15,0 13-1 16,0 0 0-16,0 6-1 15,4 5 0-15,4 8 0 16,0 8 0-16,4 9 1 16,0 6 1-16,5 7-1 15,3 3 0-15,0-4-1 16,4-2 1-16,5 2 1 16,-1 7 0-16,-3-7-7 15,-1-2 0-15,8-7-14 16,-7-3 0-16,-1-2-34 15,4-4 1-15</inkml:trace>
          <inkml:trace contextRef="#ctx0" brushRef="#br0" timeOffset="4814.5599">921 1292 59 0,'-12'-24'29'0,"8"21"8"16,4 3-29-16,-4 6-8 15,4 3 1-15,0 0-19 16,4 0 0-16,0 0-31 16,4-2 1-16</inkml:trace>
          <inkml:trace contextRef="#ctx0" brushRef="#br0" timeOffset="4813.5599">946 1411 47 0,'-5'3'23'16,"10"6"13"-16,-1-3-25 0,0 4-9 16,4 2 1-16,-4 3-2 15,0 0 0-15,0 0-13 16,0-2 0-16,0-1-3 15,0-3 1-15,0-6-21 16,0 0 0-16</inkml:trace>
          <inkml:trace contextRef="#ctx0" brushRef="#br0" timeOffset="5000.0621">1234 1259 56 0,'-8'-13'28'15,"-4"7"14"-15,8 6-28 0,0 3-5 16,0 4 0-16,-5 2-7 15,1 0 0-15,0 3 0 16,0 0 0-16,4-3-2 16,0 0 1-16,0 1-1 15,0-1 0-15,4-3-1 16,0 0 1-16,0-3 0 16,4 0 0-16,0-3-1 15,4 0 0-15,0-3 1 16,8 3 0-16,1 0-3 15,3 0 0-15,0 3 2 16,1 3 1-16,-1 3 0 16,0 0 0-16,-3 1 2 0,-5 2 0 15,0 0 2-15,-4 3 1 16,-8 4-2-16,-4 2 1 16,-4-6-3-16,-4 0 1 15,-1 1-3-15,-7-4 1 16,0-3-3-16,0-3 0 15,-1-3-16-15,5-3 1 16,4-3-21-16,4-3 1 16,4 3 9-16,0-3 0 15</inkml:trace>
          <inkml:trace contextRef="#ctx0" brushRef="#br0" timeOffset="5484.4435">1494 1085 54 0,'0'6'27'0,"0"-6"11"15,0 3-26-15,0 6-4 16,0 0 0 0,8 31-7-16,0 6 1 15,1-1-4-15,3-5 0 16,0-6-12-16,0-7 1 16,-4-6-9-16,0-5 1 15,1-7-16-15,3-6 0 16</inkml:trace>
          <inkml:trace contextRef="#ctx0" brushRef="#br0" timeOffset="5953.1984">1795 990 55 0,'-12'3'27'0,"4"13"15"16,-1-13-28-16,1 3-9 15,0 0 1-15,-4 3-5 16,0 0 1-16,0 0-2 16,-5-2 0-16,1 2 0 15,0-3 1-15,-4 3 0 16,3 3 1-16,1 0 1 16,4 4 0-16,4-1 0 15,0 0 1-15,4 3-1 16,-1-2 1-16,5-4-1 15,0 0 1-15,5-3-1 16,3-3 1-16,4 0-3 16,8-6 0-16,0 0-1 15,9-3 0-15,3 0 0 0,1 3 0 16,-5 3 0-16,1 3 0 16,-5 3 0-16,-3 4 1 15,-1-1-8-15,-4 0 0 16,-4 0-10-16,-4 0 0 15,-3-2-43-15,-1-4 1 16,-4-6 46-16,0-3 1 16</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49:07.949"/>
    </inkml:context>
    <inkml:brush xml:id="br0">
      <inkml:brushProperty name="width" value="0.10583" units="cm"/>
      <inkml:brushProperty name="height" value="0.10583" units="cm"/>
      <inkml:brushProperty name="color" value="#177D36"/>
      <inkml:brushProperty name="fitToCurve" value="1"/>
    </inkml:brush>
  </inkml:definitions>
  <inkml:traceGroup>
    <inkml:annotationXML>
      <emma:emma xmlns:emma="http://www.w3.org/2003/04/emma" version="1.0">
        <emma:interpretation id="{823E39E3-7D06-4C7A-9344-6D294622BF84}" emma:medium="tactile" emma:mode="ink">
          <msink:context xmlns:msink="http://schemas.microsoft.com/ink/2010/main" type="inkDrawing" rotatedBoundingBox="123,7628 9161,6834 9535,11083 497,11877" semanticType="callout" shapeName="Other"/>
        </emma:interpretation>
      </emma:emma>
    </inkml:annotationXML>
    <inkml:trace contextRef="#ctx0" brushRef="#br0">-10479-2218 15 0,'0'0'7'0,"-3"0"11"0,3 0-8 15,0 0-4-15,0 0 0 0,0 0-1 16,0 0 0-16,0 0-3 16,0 0 0-16,0 0 2 15,0 0 0-15,0 0-3 16,0 0 1-16,0 0 0 15,0-2 1-15,3-1-2 16,-3 1 0-16,4-1 0 16,-1 0 0-16,1 3 2 15,-1-5 1-15,1 2-3 16,-1 1 1-16,1-1-2 16,-1 0 0-16,1 1 1 15,-1-1 1-15,1 3 0 16,0 0 0-16,-1 0-1 15,4-2 1-15,-3-1-1 16,-1 0 1-16,4 1-1 16,0-1 1-16,0 0-2 15,-3 1 0-15,3 2 1 0,0 0 0 16,0 0-1-16,0 2 0 16,0-2 0-16,0 3 0 15,0-3 0-15,0 3 0 16,0-3 0-16,-4 0 1 15,4 0-1-15,4 0 0 16,-4 0 1-16,0-3 1 16,0 0-2-16,0 3 1 15,0 0-1-15,3 0 0 16,1 0 0-16,-4 0 0 0,3 0-1 16,1 0 1-16,-1 0 0 15,1 0 1-15,-4 0-1 16,3 0 0-16,1-2 0 15,-4-1 0-15,0 1-1 16,3 2 1-16,-3 0 0 16,0 0 1-16,0 0-1 15,0 0 0-15,0 2 0 16,0-2 0-16,0-2 0 16,0-1 0-16,0 0 0 15,-3 3 0-15,-1-2 0 16,1-1 1-16,3 0-1 15,0 1 1-15,0 2-1 16,-4 0 1-16,4 0-2 16,0 0 1-16,0 0-1 0,0 0 1 15,0 0 0-15,0 0 1 16,0 0-1-16,0 0 0 16,4 0 0-16,-4 0 1 15,0 0-1-15,0 0 0 16,3 0-1-16,-3-3 1 15,0 3 0-15,0 0 1 16,1 0-2-16,-1 3 1 16,3-1 0-16,4 4 1 15,0-1-1-15,-3 0 0 16,3 0-1-16,0 1 1 0,0-1 0 16,0-2 1-16,0-3-1 15,0 0 0-15,0 0 0 16,0-3 1-16,0 0 0 15,-4 1 0-15,1 2-1 16,-1 0 0-16,1 0 0 16,-1 0 1-16,1 2-2 15,-4 1 1-15,3-3 0 16,1 0 1-16,-1 0-1 16,-3-3 1-16,4 1 3 15,-1-1 0-15,1-5-4 16,-4 3 1-16,0 0-1 15,3-1 0-15,1 4 0 16,-1-1 0-16,1 3 0 16,-1 5 1-16,4 1-1 15,0 2 1-15,4 2-2 16,-1 1 1-16,1-4 0 0,3 4 0 16,0-3 1-16,-3 2 0 15,-1-4-1-15,1 2 0 16,-1-1 0-16,1 12 0 15,-1-3 0-15,-3-3 0 16,0 2 0-16,0 4 1 16,0-1-1-16,-3 3 1 15,3 3-1-15,-4 5 0 16,1 0 0-16,-1 2 1 0,1-2-1 16,-1 0 1-16,1-5-2 15,-1 2 1-15,1-2 1 16,-1 7 0-16,-3-5 1 15,0-2 0-15,-3 2-1 16,3 1 0-16,-4 2 0 16,4 5 1-16,-3 0-1 15,3 3 0-15,0-3-1 16,0-3 1-16,0 1 0 16,0 5 1-16,0-6 0 15,0 1 0-15,0-1 0 16,3 3 0-16,1 3-1 15,-1 3 1-15,4 2-1 16,0-3 0-16,-3-2-1 16,3-8 1-16,0 8 1 15,-4-6 0-15,1-2-1 16,0 0 0-16,3 5 0 0,-4 0 1 16,4 3-1-16,0 2 0 15,0 1 0-15,-3-3 1 16,3-6-1-16,3 1 0 15,1-1-1-15,6 3 1 16,-3-5-1-16,4-2 0 16,3-4 0-16,3-2 0 15,4-2 0-15,0-4 1 16,0-1 0-16,0-7 1 16,-3 1-2-16,-1-2 0 15,1-4 0-15,0-2 1 0,3 0-1 16,0-5 0-16,0-3 2 15,3 0 0-15,1-2-2 16,-1-9 1 0,15-36-1-1,-8-5 0-15,-3-3 1 16,-3 7 1-16,-1-7-3 16,-3 6 0-16,1-9 2 15,-5-10 1-15,4 2-3 16,0-5 1-16,-3 3 0 15,-4-13 0-15,0-3 0 16,0-6 0-16,-7 4 1 16,-4-16 0-16,1-1 0 15,-1 6 0-15,-3-13-1 16,-3-3 0-16,-1 3 0 0,1-3 0 16,-1 0 0-16,4-3 0 15,-3 17 0-15,-1-11 1 16,1 7-1-16,-1 1 0 15,1-8 0-15,-1-9 0 16,1-1 0-16,-1-4 0 16,4 6 0-16,4 5 0 15,-4 19 0-15,4 10 0 16,3 3 0-16,-4 4 1 16,4 12-2-16,4 12 1 15,-4-2 0-15,3 8 1 0,-3 0-1 16,7 0 0-16,-3 0 0 15,-1 5 0-15,1 8 0 16,-4 5 0-16,0 8 0 16,0 8 0-16,0 3-1 15,3 4 1-15,-3 7 0 16,4 1 1-16,3 4-1 16,-4 4 0-16,4 6 0 15,1 5 1-15,-1 6-1 16,0 4 1-16,-4 4-1 15,-3 2 0-15,0 5 0 16,-3 5 0-16,-1 1 1 16,-3-1 0-16,-3 6-1 15,-1 7 0-15,4-2-1 16,-3 0 1-16,-1 3 0 16,1-1 1-16,-1 3 0 15,1 3 1-15,-1 5-1 0,-3-2 0 16,4-1-1-16,-4 3 0 15,0 5-1-15,0 9 0 16,0-1 1-16,3-10 1 16,1 10-1-16,-4-8 1 15,0 6-2-15,3 7 1 16,4-2 1-16,-3 0 1 16,-4 2-2-16,0 14 0 15,3-1 0-15,-3 1 0 16,0-3 0-16,-3 10 1 15,-1-4 0-15,4-12 1 0,0-4-4 16,4-3 1-16,-1-1 3 16,8-1 0-16,0-9-4 15,3-8 0-15,0 6 2 16,-4-8 1-16,4 0-2 16,0 7 0-16,4 4 1 15,3-9 1-15,0-2-2 16,3-3 1-16,8-10 0 15,-1-11 0-15,1 0-1 16,-1-8 1-16,1-2 0 16,-4-8 0-16,0-6 0 15,4-4 0-15,-1-4 1 16,4-7 0-16,0-13 0 16,4-1 1-16,3-12-2 15,-4-14 0-15,1-13 1 0,-4-15 1 16,0 2-1-16,0-11 0 15,3-7-1-15,-2-6 1 16,2 16-2-16,-3 6 0 16,0-1 1-16,0 3 1 15,-3 3-2-15,-4 10 1 16,0 3 0-16,-4-3 1 16,-3 11-1-16,0 5 0 15,0 2 0-15,-3 4 1 16,-4 2-2-16,0 7 1 0,-7 6-1 15,0 5 1-15,-3 9 1 16,-1 7 1-16,4 5-3 16,0 8 0-16,4 0 1 15,-4-2 1-15,0 7-1 16,0 6 0-16,0-3-1 16,0-6 1-16,0 4 0 15,0-6 1-15,0 0-2 16,0-2 1-16,0-4 0 15,0-4 0-15,-4-3 0 16,1-3 0-16,-1 1-1 16,1-11 0-16,-1 2 1 15,1-5 1-15,-1 3-1 16,1 5 0-16,-1 3-1 16,1 0 1-16,-1 2 1 15,1 1 0-15,-1 7-1 0,4 0 0 16,-3 3 0-16,-1 5 0 15,1-2-1-15,3-1 1 16,0 3 0-16,0-2 0 16,3-1 0-16,1-2 0 15,3 0 0-15,0-3 1 16,0-2-2-16,0-3 1 16,0-3-1-16,0-2 1 15,0 0 0-15,-3 0 1 16,-4-3-1-16,0 0 1 15,3-3-1-15,1-2 0 0,-1 5 1 16,4-5 1-16,0 5-2 16,0 0 0-16,0 6 1 15,0 2 0-15,4 2-1 16,-1 4 0-16,4-1 0 16,4 0 1-16,-4-5-1 15,4 5 0-15,-4-2 0 16,-4 2 1-16,1-5-1 15,-4 0 0-15,3 0-1 16,1 0 1-16,3 0 0 16,0 0 1-16,-4 0-1 15,4 0 0-15,0 3 0 16,0 2 0-16,4-2 0 16,-1-1 0-16,1-2 0 15,-1 3 1-15,-3 2-2 16,0-2 1-16,4 0 1 0,3-3 0 15,0 2-2-15,4 1 0 16,3-3 1-16,7 0 1 16,0 2-2-16,-4-4 1 15,4-3 0-15,4 5 0 16,3-6 0-16,7-2 1 16,7 1-2-16,0-4 1 15,-3-2 0-15,-1 2 1 16,1 1-1-16,3 5 0 15,4-1-1-15,-4 4 1 16,-7-3 0-16,0 2 0 0,0 6 0 16,-4-3 0-16,4 2-1 15,-3 3 1-15,-1 9 0 16,-6-7 1-16,-7 4-2 16,-8-3 0-16,1-3 0 15,-1 3 0-15,-3 0-2 16,-3-3 1-16,-1 3-5 15,-6-3 0-15,-4 3-1 16,-4 0 0-16,-6 0-34 16,-4 2 1-16,-4 6-9 15,-6 0 0-15,3-3 39 16,24-2 0-16</inkml:trace>
  </inkml:traceGroup>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49:49.89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7274C98-50C6-4C1F-BD21-D3399114FC26}" emma:medium="tactile" emma:mode="ink">
          <msink:context xmlns:msink="http://schemas.microsoft.com/ink/2010/main" type="inkDrawing" rotatedBoundingBox="11438,10317 14519,6300 18281,9185 15201,13202" hotPoints="16767,8069 16661,11537 13193,11430 13299,7962" semanticType="9" shapeName="Square">
            <msink:sourceLink direction="with" ref="{74EE8074-9C39-433D-AE77-41EB084ADE06}"/>
            <msink:destinationLink direction="with" ref="{8728BE2F-A6E8-4F75-847D-3B1155313FA2}"/>
            <msink:destinationLink direction="from" ref="{5BF4B5F7-B493-420E-9C65-BC9FD4618005}"/>
            <msink:destinationLink direction="to" ref="{5BF4B5F7-B493-420E-9C65-BC9FD4618005}"/>
          </msink:context>
        </emma:interpretation>
      </emma:emma>
    </inkml:annotationXML>
    <inkml:trace contextRef="#ctx0" brushRef="#br0">2448-4169 28 0,'-4'-9'14'0,"13"-4"9"0,-9 13-14 0,0-3-4 15,0 3 1-15,0 0-3 16,0 0 1-16,4 0 0 15,0 6 0-15,0-2 0 16,0 2 1-16,0 3-1 16,0 3 0-16,0 3-2 15,0 10 1-15,0 5 0 16,0-6 1-16,-4 4-1 16,0 5 1-16,0 10 0 15,0 6 1-15,0 6-3 16,0-7 1-16,-4 16-2 15,0-6 1-15,0 3 0 16,-4 16 0-16,4 2-1 16,0-9 1-16,-4 9 1 0,-1-6 0 15,-3 10-1-15,4 5 1 16,4-3-2-16,4-15 0 16,0 13 0-16,-4 2 0 15,4 19-1-15,0-4 0 16,0-2 1-16,-4 2 0 15,0 19-1-15,0-6 0 16,-12 6 2-16,-1 0 1 16,1 6-3-16,4-12 1 15,0-1 2-15,0-11 0 16,-1-4-3-16,1 1 0 0,4-10 1 16,0-14 1-16,4-1-3 15,0-6 1-15,0-12 1 16,0-4 0-16,0-2-2 15,-1-3 1-15,1-6 1 16,4-7 0-16,0-6 0 16,0-5 0-16,0-7 0 15,0-3 1-15,0-6 0 16,0-6 1-16,4-3 0 16,1-3 0-16,-1-3-3 15,4 0 0-15,4 3 0 16,12-3 0-16,5 3 0 15,7-4 0-15,5 1 0 16,4 3 0-16,-1-3 0 16,9-3 0-16,4 3 0 0,12 0 1 15,4-1-1-15,1 1 1 16,-5 0 1-16,4 0 0 16,4 0-3-16,8 9 1 15,9-3 1-15,-9-9 0 16,-4 6-1-16,1-4 0 15,-5 4 0-15,8-3 1 16,1 3 2-16,-9 3 0 16,-4 0-3-16,-4 6 0 15,4 3 0-15,-4 0 1 16,8 0 1-16,5 0 0 0,-9 4-1 16,0-1 0-16,0 0-2 15,4-3 1-15,5 0 0 16,-1 0 0-16,0-3 2 15,-8 0 0-15,1 0-2 16,-1-3 1-16,0 3-2 16,4-6 1-16,0 3 0 15,-4 3 1-15,-12 0-1 16,-4-3 0-16,-4 3 0 16,-4-3 1-16,-4 0-2 15,-5 0 1-15,-7 0 0 16,-5 0 0-16,-3 0 0 15,-5 0 1-15,-4 0 0 16,0-6 0-16,1-9-1 16,-9-3 1-16,0 3-2 15,0-4 1-15,4-2 0 16,-4-10 1 0,1-45-1-16,-1 0 1 15,0 9-2-15,-4 6 1 16,-8-6 1-16,8-15 0 15,4-7-2-15,0-8 1 16,0 11 0-16,4-14 0 16,1-13 0-16,3-6 0 15,0 12 1-15,0-5 0 16,1-4-2-16,3 0 1 16,-4 15 0-16,-4 7 1 0,-3-1-1 15,-1 7 1-15,-4 9-2 16,0-6 1-16,0 8-1 15,-4 4 1-15,0-6 0 16,0-3 1-16,0 5-1 16,0-2 0-16,-4 6 0 15,0 6 1-15,-4 0-2 16,-1 3 1-16,5 3 0 16,-4 3 0-16,4 6 0 15,0 6 0-15,-4 4 0 16,0-7 1-16,0 3-1 15,0 7 0-15,0-1 0 16,3 7 0-16,-3 2 0 16,0 7 1-16,0 2-1 15,4 10 1-15,0 3-2 16,0 6 1-16,4 3 0 0,-4 6 0 16,0-3 0-16,0 3 1 15,-4 0-2-15,4 0 1 16,-5 0 0-16,-7-2 1 15,4-4 0-15,-4 0 1 16,-1 0-1-16,1 0 1 16,-4 0-2-16,-5 0 1 15,-3 0-1-15,-5 0 0 16,-7 0 0-16,-9 3 0 16,-16-3-1-16,-4 0 1 0,-4-3 0 15,-4-1 0-15,-1 1 0 16,-7 3 1-16,-8-3-1 15,-1 3 1-15,5 0 0 16,3 0 0-16,-3 3-1 16,-5 0 1-16,5 1-1 15,0 2 0-15,7 0-1 16,5 6 1-16,4-6 0 16,-4 0 0-16,4-6-1 15,4-3 1-15,4 0 1 16,0 0 0-16,8-3-1 15,8 3 0-15,0 0-1 16,4 3 1-16,-3-3 0 16,-5 3 1-16,0-3-2 15,4 0 1-15,0 0 0 16,1 0 0-16,3-1 0 0,4 1 0 16,5-3 0-16,3 3 0 15,1 0 0-15,-1 0 0 16,1-3-1-16,-1 3 1 15,5 0 0-15,-1 3 1 16,-7 0-3-16,-1 6 1 16,-4 0-2-16,1 6 0 15,-5 7-2-15,0 2 0 16,9 3-4-16,3-5 1 16,-3-4-11-16,3-3 0 0,5-6-14 15,3-18 1-15,9-3-15 16,4-10 1-16,4-5 35 15,0-1 1-15</inkml:trace>
  </inkml:traceGroup>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0:03.81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728BE2F-A6E8-4F75-847D-3B1155313FA2}" emma:medium="tactile" emma:mode="ink">
          <msink:context xmlns:msink="http://schemas.microsoft.com/ink/2010/main" type="inkDrawing" rotatedBoundingBox="16798,9188 20724,8978 20791,10230 16864,10440" semanticType="10" shapeName="Other">
            <msink:sourceLink direction="with" ref="{D7274C98-50C6-4C1F-BD21-D3399114FC26}"/>
            <msink:sourceLink direction="with" ref="{466343D2-1C54-40E6-B39B-440D6B37B4F1}"/>
          </msink:context>
        </emma:interpretation>
      </emma:emma>
    </inkml:annotationXML>
    <inkml:trace contextRef="#ctx0" brushRef="#br0">6021-2471 26 0,'-4'-4'13'0,"4"11"12"15,0-7-14-15,0 0-4 16,0 0 1-16,0 3-2 16,0 0 1-16,4 0-1 15,0 0 0-15,4-3-1 16,0 0 0-16,4-3-1 0,0 0 0 15,9 0-1-15,3-3 0 16,5-1-3 0,7 1 1-16,9 0 1 0,8 0 0 15,4 3-1-15,0 0 0 16,3 0-1-16,5 3 1 16,5 0-2-16,7 0 1 15,4 3 4-15,-4-3 0 16,5 0-4-16,-1 0 0 15,8-3 0-15,1 0 1 0,-5 0-1 16,-4 0 0-16,-3-3 0 16,-1 3 1-16,4-3-2 15,-4 3 1-15,-4-1 1 16,-4 8 1-16,-8-4 0 16,0 0 1-16,0 3 4 15,4 0 1-15,17 0-8 16,3-3 0-16,0 0 1 15,5 0 1-15,3-3 2 16,21-3 1-16,0 2-5 16,-4-2 0-16,-1-3 0 15,9-3 1-15,-4-3 0 16,-21 0 0-16,-3-1-1 16,-9 7 0-16,-8-3 0 15,-8 3 1-15,-4 3-2 16,-8 0 1-16,-8-3 0 15,-5 5 0-15,-7 4 0 0,-5-3 1 16,-7-3 0 0,-5 6 1-16,-4-6 0 0,-8 3 1 15,0 0-2-15,-4 0 1 16,-4 0-1-16,-4 0 1 16,0 0-3-16,-4 0 1 15,-5 0 0-15,1 0 1 16,0 0-2-16,0 0 0 15,-1 0 2-15,-3 0 0 16,0-3-1-16,-5-1 0 16,1-2-1-16,0-3 1 15,-5-3 1-15,1-3 1 0,-9-10 0 16,-8-2 0-16,-11-4-1 16,-1 1 0-16,0 5-1 15,0 1 0-15,4 2 1 16,8 7 0-16,9 3-2 15,-5 0 1-15,5 2 0 16,3 7 1-16,5-3-2 16,3 3 1-16,5-3 0 15,4 0 0-15,3 0-2 16,9 6 1-16,8 0 1 16,5 9 0-16,7 3 1 15,4 3 0-15,9 0-2 16,11 3 0-16,9 4 0 15,16 5 1-15,8 3 0 0,-4 4 1 16,0 2-1-16,5 1 0 16,-5-3 0-16,4 2 0 15,-4-6 0-15,-8 4 1 16,-4-10-1-16,-9 4 1 16,-11-4 0-16,-9 0 0 15,-3-2-1-15,-5-1 0 16,-4-3 2-16,-7-6 1 15,-9-3-3-15,-4 4 0 16,-9-4 0-16,-3 0 1 16,-12 3-1-16,-5 0 1 0,1 6-1 15,-5 7 0-15,-4 8 0 16,-3 10 1-16,-1 5 0 16,4 7 0-16,-7 6-1 15,-5 0 1-15,-4 6-1 16,4 3 1-16,4-6 1 15,9-6 0-15,7-9-5 16,5-10 0-16,7-11-20 16,5-7 1-16,4-9-41 15,12-15 0-15,-8-9 35 16</inkml:trace>
  </inkml:traceGroup>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3:29.098"/>
    </inkml:context>
    <inkml:brush xml:id="br0">
      <inkml:brushProperty name="width" value="0.06667" units="cm"/>
      <inkml:brushProperty name="height" value="0.06667" units="cm"/>
      <inkml:brushProperty name="color" value="#ED1C24"/>
      <inkml:brushProperty name="fitToCurve" value="1"/>
    </inkml:brush>
    <inkml:context xml:id="ctx1">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278.90762" units="1/cm"/>
          <inkml:channelProperty channel="Y" name="resolution" value="371.90082" units="1/cm"/>
          <inkml:channelProperty channel="T" name="resolution" value="1" units="1/dev"/>
        </inkml:channelProperties>
      </inkml:inkSource>
      <inkml:timestamp xml:id="ts1" timeString="2015-07-20T00:54:21.273"/>
    </inkml:context>
  </inkml:definitions>
  <inkml:traceGroup>
    <inkml:annotationXML>
      <emma:emma xmlns:emma="http://www.w3.org/2003/04/emma" version="1.0">
        <emma:interpretation id="{97FA627F-00D6-42AF-AFB2-70F9777E669F}" emma:medium="tactile" emma:mode="ink">
          <msink:context xmlns:msink="http://schemas.microsoft.com/ink/2010/main" type="writingRegion" rotatedBoundingBox="13066,12159 23165,12262 23145,14167 13047,14064"/>
        </emma:interpretation>
      </emma:emma>
    </inkml:annotationXML>
    <inkml:traceGroup>
      <inkml:annotationXML>
        <emma:emma xmlns:emma="http://www.w3.org/2003/04/emma" version="1.0">
          <emma:interpretation id="{0D73DB3A-4E76-478D-AED6-2CA58CF78A05}" emma:medium="tactile" emma:mode="ink">
            <msink:context xmlns:msink="http://schemas.microsoft.com/ink/2010/main" type="paragraph" rotatedBoundingBox="13066,12159 23165,12262 23145,14167 13047,14064" alignmentLevel="1"/>
          </emma:interpretation>
        </emma:emma>
      </inkml:annotationXML>
      <inkml:traceGroup>
        <inkml:annotationXML>
          <emma:emma xmlns:emma="http://www.w3.org/2003/04/emma" version="1.0">
            <emma:interpretation id="{36FB1F0A-F65A-4590-BCDF-4C458961783B}" emma:medium="tactile" emma:mode="ink">
              <msink:context xmlns:msink="http://schemas.microsoft.com/ink/2010/main" type="line" rotatedBoundingBox="13066,12159 23165,12262 23145,14167 13047,14064"/>
            </emma:interpretation>
          </emma:emma>
        </inkml:annotationXML>
        <inkml:traceGroup>
          <inkml:annotationXML>
            <emma:emma xmlns:emma="http://www.w3.org/2003/04/emma" version="1.0">
              <emma:interpretation id="{9FE302A2-30BD-481F-A8C3-679746573239}" emma:medium="tactile" emma:mode="ink">
                <msink:context xmlns:msink="http://schemas.microsoft.com/ink/2010/main" type="inkWord" rotatedBoundingBox="13065,12243 14479,12257 14467,13467 13053,13453"/>
              </emma:interpretation>
              <emma:one-of disjunction-type="recognition" id="oneOf0">
                <emma:interpretation id="interp0" emma:lang="en-US" emma:confidence="0">
                  <emma:literal>@1</emma:literal>
                </emma:interpretation>
                <emma:interpretation id="interp1" emma:lang="en-US" emma:confidence="0">
                  <emma:literal>@</emma:literal>
                </emma:interpretation>
                <emma:interpretation id="interp2" emma:lang="en-US" emma:confidence="0">
                  <emma:literal>Q</emma:literal>
                </emma:interpretation>
                <emma:interpretation id="interp3" emma:lang="en-US" emma:confidence="0">
                  <emma:literal>@l</emma:literal>
                </emma:interpretation>
                <emma:interpretation id="interp4" emma:lang="en-US" emma:confidence="0">
                  <emma:literal>e</emma:literal>
                </emma:interpretation>
              </emma:one-of>
            </emma:emma>
          </inkml:annotationXML>
          <inkml:trace contextRef="#ctx0" brushRef="#br0">2761 525 25 0,'0'0'12'0,"-4"3"7"16,4-3-13-16,-4-3-2 0,0 0 0 15,0-3-2-15,-4-1 1 16,0-2 3-16,0 0 0 15,0-3-1-15,0 0 0 16,-5 0 0-16,1-1 0 16,0 4 0-16,0 0 0 15,0 3-2-15,-1 0 0 16,1 6-1-16,0 3 1 16,-4 3 0-16,-1 3 0 15,-3 6-3-15,0 4 1 16,0-1 0-16,-1 0 1 0,1 1 0 15,0 2 1-15,3 9-5 16,5-2 1-16,4 5 1 16,8 10 0-16,8 0 0 15,4 5 0-15,5-5-1 16,7-6 1-16,4-10 0 16,1-6 0-16,3-8 2 15,5-13 1-15,4-19-2 16,-1-11 0-16,5-7-1 15,4-18 1-15,-9 10-1 16,-3-7 1-16,-13-6 1 16,-7-9 1-16,-9 3 5 15,-8 3 0-15,-17-6-3 16,-7 9 0-16,-8 9 0 16,-5 7 0-16,-4 2-4 0,-3 13 1 15,-5 8-1-15,-4 13 0 16,-4 6-3-16,4 15 0 15,4 16 0-15,1 18 1 16,3 24-1-16,4 3 0 16,9 15 0-16,12 22 1 15,11 0 0-15,9 0 0 16,9-10 0-16,7-2 1 16,12-3-1-16,13-16 0 15,12-15 3-15,0-18 1 16,8-22-2-16,12-18 0 0,12-21-1 15,8-12 0-15,-11-4-11 16,-5-5 0-16,-4-1-8 16,-16 4 0-16,-12 5-41 15,-9 4 1-15,-11 0 58 16,-9 18 0-16</inkml:trace>
          <inkml:trace contextRef="#ctx0" brushRef="#br0" timeOffset="4437.4559">3639 327 30 0,'0'-7'15'0,"-4"7"8"0,4 0-15 16,0 0-4-16,0-3 0 16,0 0-1-16,0 0 0 0,0 0-1 15,0 0 1-15,0 0-1 16,4 0 1-16,-4 3 3 15,4 0 1-15,-4 0 0 16,0 6 1-16,0 3-1 16,0 4 1-16,0 5-5 15,0 6 1-15,0 4-2 16,4 2 1-16,0 1-2 16,0 2 1-16,-4 10 0 15,5-4 0-15,-5 4-1 16,0 3 1-16,0 3-2 15,0 2 0-15,0-2 1 16,4-3 0-16,-4-6 0 16,0-7 1-16,0-9-2 15,0-2 0-15,0-7 0 0,-4-3 1 16,-1-3-7-16,1-3 1 16,0 1-14-16,0-7 0 15,0-7-14-15,0-2 1 16,8-12 4-16,4-3 1 15</inkml:trace>
        </inkml:traceGroup>
        <inkml:traceGroup>
          <inkml:annotationXML>
            <emma:emma xmlns:emma="http://www.w3.org/2003/04/emma" version="1.0">
              <emma:interpretation id="{533B416C-36FC-440E-9AE1-F6C5D20E233B}" emma:medium="tactile" emma:mode="ink">
                <msink:context xmlns:msink="http://schemas.microsoft.com/ink/2010/main" type="inkWord" rotatedBoundingBox="14814,12455 15071,12458 15065,13071 14808,13069"/>
              </emma:interpretation>
              <emma:one-of disjunction-type="recognition" id="oneOf1">
                <emma:interpretation id="interp5" emma:lang="en-US" emma:confidence="1">
                  <emma:literal>0</emma:literal>
                </emma:interpretation>
                <emma:interpretation id="interp6" emma:lang="en-US" emma:confidence="0">
                  <emma:literal>O</emma:literal>
                </emma:interpretation>
                <emma:interpretation id="interp7" emma:lang="en-US" emma:confidence="0">
                  <emma:literal>o</emma:literal>
                </emma:interpretation>
                <emma:interpretation id="interp8" emma:lang="en-US" emma:confidence="0">
                  <emma:literal>8</emma:literal>
                </emma:interpretation>
                <emma:interpretation id="interp9" emma:lang="en-US" emma:confidence="0">
                  <emma:literal>D</emma:literal>
                </emma:interpretation>
              </emma:one-of>
            </emma:emma>
          </inkml:annotationXML>
          <inkml:trace contextRef="#ctx0" brushRef="#br0" timeOffset="4968.7144">4115 324 48 0,'-8'-4'24'0,"-9"20"13"15,13-10-24-15,0 0-6 16,-4 6 1-16,0 0-3 15,0 7 1-15,-4 2-4 16,-1 3 1-16,5 4-2 16,0-1 1-16,4-2-1 15,0 11 1-15,0 1 0 16,4 5 0-16,0 10-2 16,4 3 0-16,4 0 0 0,4-12 0 15,1-7 0-15,3-5 0 16,0-13 2-16,4-6 0 15,5-15-2-15,-1-12 0 16,5-13 3-16,-5-5 0 16,-4-1-2-16,1 1 0 15,-5-10 2-15,-8 7 1 16,-8-1 2-16,-4 3 0 16,-12-5-4-16,-5-1 1 15,-3 1-3-15,0 2 1 0,3 7-6 16,5 8 1-16,4 7-18 15,0 6 0-15,4 3-24 16,-1 6 1-16,13 3 17 16,-16 0 1-16</inkml:trace>
        </inkml:traceGroup>
        <inkml:traceGroup>
          <inkml:annotationXML>
            <emma:emma xmlns:emma="http://www.w3.org/2003/04/emma" version="1.0">
              <emma:interpretation id="{3CE44DEC-5540-48D1-A2EF-8A3003014A6B}" emma:medium="tactile" emma:mode="ink">
                <msink:context xmlns:msink="http://schemas.microsoft.com/ink/2010/main" type="inkWord" rotatedBoundingBox="15576,12469 16834,12482 16827,13143 15569,13130"/>
              </emma:interpretation>
              <emma:one-of disjunction-type="recognition" id="oneOf2">
                <emma:interpretation id="interp10" emma:lang="en-US" emma:confidence="0">
                  <emma:literal>Kltz</emma:literal>
                </emma:interpretation>
                <emma:interpretation id="interp11" emma:lang="en-US" emma:confidence="0">
                  <emma:literal>Kitz</emma:literal>
                </emma:interpretation>
                <emma:interpretation id="interp12" emma:lang="en-US" emma:confidence="0">
                  <emma:literal>KHz</emma:literal>
                </emma:interpretation>
                <emma:interpretation id="interp13" emma:lang="en-US" emma:confidence="0">
                  <emma:literal>kHz</emma:literal>
                </emma:interpretation>
                <emma:interpretation id="interp14" emma:lang="en-US" emma:confidence="0">
                  <emma:literal>KHZ</emma:literal>
                </emma:interpretation>
              </emma:one-of>
            </emma:emma>
          </inkml:annotationXML>
          <inkml:trace contextRef="#ctx0" brushRef="#br0" timeOffset="6218.6753">4802 333 41 0,'-9'0'20'0,"-3"9"9"0,12-9-21 15,-4 6-1-15,0 0 1 16,0 6-5-16,4 3 1 15,0 4-1-15,0 5 0 16,0 4 1-16,4-1 0 16,0 6-2-16,0 7 0 15,0 0 2-15,0 5 0 16,0 7-4-16,0 3 1 16,-4-3 0-16,0-3 1 15,0-10-3-15,0-5 1 16,0-7-2-16,0-5 1 0,0-7-23 15,0-6 0-15,5-6-24 16,-1-6 0-16</inkml:trace>
          <inkml:trace contextRef="#ctx0" brushRef="#br0" timeOffset="6234.3261">5082 394 47 0,'0'3'23'0,"-4"3"13"16,0 0-24-16,0 0-5 16,0 3 0-16,0 0-3 15,0 3 0-15,-5 1 0 16,1-1 1-16,-4 0-4 0,0 0 0 15,0 3 1-15,-5-2 1 16,1-1-3-16,0 0 1 16,0-3 1-16,4-6 0 15,-1 6-3-15,5-3 1 16,8-6-1-16,4 7 1 16,0-7 1-16,4 3 0 15,5-3 1-15,3 3 0 16,-4 0-1-16,4 12 0 15,1 3-1-15,-1 1 1 0,-4-1 0 16,0 0 0-16,0 0-1 16,5 4 1-16,-5-1-1 15,0 0 1-15,0 4-6 16,0-4 0-16,-3 0-9 16,-1-2 1-16,-4-4-18 15,0-6 1-15,0-9-6 16,4-3 0-16</inkml:trace>
          <inkml:trace contextRef="#ctx0" brushRef="#br0" timeOffset="6515.6076">5277 360 47 0,'0'3'23'0,"-4"9"16"0,0-6-25 16,4 4-7-16,0 2 0 16,0 3-3-16,0 0 1 15,4 4-5-15,0 2 0 16,0 0 0-16,0 10 0 15,0 8 1-15,0 1 1 0,0 6-2 16,-4 2 1-16,0 1-1 16,0-3 0-16,0-10-10 15,0-5 1-15,0-10-19 16,0-9 1-16,4-12-10 16,9-12 0-16</inkml:trace>
          <inkml:trace contextRef="#ctx0" brushRef="#br0" timeOffset="6921.8133">5484 351 55 0,'4'0'27'0,"0"6"11"15,-4 0-28-15,0 3-6 16,4 3 0-16,1 7-2 0,-1 5 1 15,-4 7-3-15,4-4 0 16,0 10 0-16,-4-1 0 16,4 4-3-16,0 3 1 15,0-1 2-15,-4-2 0 16,0-7-7-16,0-2 0 16,0-10-15-16,0-9 1 15,0-12-19-15,0-3 0 16</inkml:trace>
          <inkml:trace contextRef="#ctx0" brushRef="#br0" timeOffset="7359.3188">5318 583 48 0,'-8'9'24'0,"16"-3"14"16,-8 0-24-16,4-9-3 15,4 0 0-15,4 0-8 16,4 0 1-16,5 0-4 16,-1 0 0-16,0 0-9 15,5 3 1-15,-5 0-23 16,0 3 0-16,5-3-6 16,-1 6 1-16</inkml:trace>
          <inkml:trace contextRef="#ctx0" brushRef="#br0" timeOffset="7812.45">5704 540 55 0,'-4'0'27'0,"8"9"7"16,-4-6-28-16,4-3-5 15,4-3 0-15,4 0-1 16,0 0 1-16,13 3-1 16,-1 0 0-16,0 0 1 15,1 3 1-15,-1 0-1 16,-3 3 0-16,-1 0 0 16,-4 0 0-16,-4 4 0 15,-4 8 1-15,-3-6 1 16,-5 6 1-16,-5-2-3 15,-3-1 0-15,-4 3 0 16,0 3 0-16,-8 4-1 0,-1 2 0 16,1 1-1-16,4-1 1 15,-1-3-1-15,5-2 1 16,4-4 1-16,4 0 0 16,4-5 2-16,0-1 1 15,8-6 1-15,4 0 1 16,9-3-4-16,-1-3 1 15,4 0-2-15,1 0 0 16,-5 0 0-16,0 3 1 16,1 0-4-16,-5 3 0 0,-4 0-17 15,0 0 1-15,-3-3-21 16,-5 0 1-16,4-6 11 16,-8-6 0-16</inkml:trace>
          <inkml:trace contextRef="#ctx0" brushRef="#br0" timeOffset="8249.9549">5765 747 46 0,'4'-6'23'0,"12"0"15"0,-8 3-23 16,4 0-2-16,5 0 1 16,3 0-6-16,0 0 0 15,1 0-6-15,3 3 1 16,-8 0-2-16,5 0 0 16,-5 0-15-16,-4 0 1 15,0 0-43-15,0 3 1 16,-8 3 38-16,-4 3 1 15</inkml:trace>
        </inkml:traceGroup>
        <inkml:traceGroup>
          <inkml:annotationXML>
            <emma:emma xmlns:emma="http://www.w3.org/2003/04/emma" version="1.0">
              <emma:interpretation id="{9BDD4B6C-1687-4D85-BB89-22E7C44054AD}" emma:medium="tactile" emma:mode="ink">
                <msink:context xmlns:msink="http://schemas.microsoft.com/ink/2010/main" type="inkWord" rotatedBoundingBox="17406,12203 17948,12208 17939,13178 17396,13173"/>
              </emma:interpretation>
              <emma:one-of disjunction-type="recognition" id="oneOf3">
                <emma:interpretation id="interp15" emma:lang="en-US" emma:confidence="0">
                  <emma:literal>A</emma:literal>
                </emma:interpretation>
                <emma:interpretation id="interp16" emma:lang="en-US" emma:confidence="0">
                  <emma:literal>f</emma:literal>
                </emma:interpretation>
                <emma:interpretation id="interp17" emma:lang="en-US" emma:confidence="0">
                  <emma:literal>a</emma:literal>
                </emma:interpretation>
                <emma:interpretation id="interp18" emma:lang="en-US" emma:confidence="0">
                  <emma:literal>r</emma:literal>
                </emma:interpretation>
                <emma:interpretation id="interp19" emma:lang="en-US" emma:confidence="0">
                  <emma:literal>S</emma:literal>
                </emma:interpretation>
              </emma:one-of>
            </emma:emma>
          </inkml:annotationXML>
          <inkml:trace contextRef="#ctx0" brushRef="#br0" timeOffset="9203.1432">6610 927 30 0,'0'-3'15'0,"0"3"9"0,0 0-16 16,0 0-1-16,0-3 0 15,0-3 2-15,0 0 1 16,0-3-4-16,0-4 1 16,0 1-2-16,0-3 0 15,0-3-4-15,0-4 1 0,0-2 3 16,0-10 0-16,0-2-1 16,0 2 1-16,0 1-1 15,0-4 1-15,-4-2-3 16,0-7 1-16,4-6-1 15,-4 0 1-15,4 10-2 16,0-7 1-16,0 0-2 16,0 6 1-16,0 10 0 15,4 2 0-15,-4 7 0 16,4 3 0-16,-4 2-1 16,0 4 1-16,0 3 1 15,0 3 0-15,0 3-2 16,0 3 1-16,0-3-4 15,0 2 1-15,0 4 1 16,4 0 1-16,-4 0-2 16,4 0 0-16,0 0 1 15,0 0 0-15,0 0 1 16,0 0 0-16,4 0 0 0,5 0 1 16,-1 4-2-16,0-1 1 15,4-3 1-15,-4 0 1 16,5 0-3-16,3 3 1 15,4 0 0-15,5 0 0 16,-1 0 0-16,5 0 0 16,3 0-1-16,-7 0 0 15,-1 3-5-15,1 0 1 16,-5 3 6-16,-4 0 0 0,-3-3 0 16,-5 4 1-16,-4-1-9 15,-4 0 0-15,-4-3-10 16,0 0 1-16,-4 0-14 15,4-6 0-15,0-3-1 16,4 3 0-16</inkml:trace>
          <inkml:trace contextRef="#ctx0" brushRef="#br0" timeOffset="9703.1492">6675 448 48 0,'0'4'24'15,"8"-1"12"-15,-8-3-24 0,4-3-4 16,0-1 1-16,4-2 1 16,1-3 0-16,3 3-3 15,0-3 1-15,0 3-4 16,4 3 1-16,1 3-5 16,-1 0 1-16,4 0-2 15,1 3 1-15,-5 0-9 16,4 3 1-16,-4-6-26 15,-3 0 1-15,-5 3-15 16,0-6 0-16</inkml:trace>
          <inkml:trace contextRef="#ctx0" brushRef="#br0" timeOffset="10453.1308">7102 695 54 0,'0'0'27'0,"-4"0"10"16,4 0-27-16,0 0-3 15,-4 0 1-15,0 0-4 16,-5 0 0-16,1 0-3 15,0 0 1-15,0 0 1 16,0 0 0-16,0 3-3 16,0 0 1-16,-5 4-2 15,1-1 1-15,4 3 2 16,-4 0 0-16,8 0-2 16,0 0 0-16,4 0-2 0,0-3 1 15,4-2 0-15,4-1 1 16,0 0 1-16,4 3 1 15,1 0-2-15,-1 0 0 16,0 3 0-16,0 0 1 16,0 3 0-16,1 4 0 15,-5-1-1-15,0 6 1 16,-4-3 0-16,0 1 0 16,-4-4 1-16,0 0 0 0,-4 1 1 15,0-4 1-15,-4 0 1 16,-5-3 0-16,1 3-4 15,-4-3 0-15,0-3-1 16,-5 1 0-16,5-1-8 16,0 0 0-16,0-3-14 15,-1-3 1-15,5 0-22 16,4-3 1-16,8-6 18 16,0-7 1-16</inkml:trace>
          <inkml:trace contextRef="#ctx0" brushRef="#br0" timeOffset="11234.3622">6972 906 47 0,'-4'6'23'0,"8"3"10"0,-4-9-24 16,0 0-3-16,0 3 1 16,4-3 0-16,0-3 0 15,4-3 3-15,0 0 0 16,0 0-5-16,0-4 1 0,5 4-4 15,-1 0 0-15,0 0-1 16,0 3 0-16,0 0-1 16,1 0 1-16,-5 3-15 15,0-3 1-15,0 3-22 16,0-3 1-16,0-3-6 16,0 3 0-16</inkml:trace>
        </inkml:traceGroup>
        <inkml:traceGroup>
          <inkml:annotationXML>
            <emma:emma xmlns:emma="http://www.w3.org/2003/04/emma" version="1.0">
              <emma:interpretation id="{CA043D48-3963-47FA-91C2-384798B141A6}" emma:medium="tactile" emma:mode="ink">
                <msink:context xmlns:msink="http://schemas.microsoft.com/ink/2010/main" type="inkWord" rotatedBoundingBox="23131,14151 23146,14151 23145,14167 23130,14166"/>
              </emma:interpretation>
              <emma:one-of disjunction-type="recognition" id="oneOf4">
                <emma:interpretation id="interp20" emma:lang="en-US" emma:confidence="0">
                  <emma:literal>.</emma:literal>
                </emma:interpretation>
                <emma:interpretation id="interp21" emma:lang="en-US" emma:confidence="0">
                  <emma:literal>v</emma:literal>
                </emma:interpretation>
                <emma:interpretation id="interp22" emma:lang="en-US" emma:confidence="0">
                  <emma:literal>}</emma:literal>
                </emma:interpretation>
                <emma:interpretation id="interp23" emma:lang="en-US" emma:confidence="0">
                  <emma:literal>w</emma:literal>
                </emma:interpretation>
                <emma:interpretation id="interp24" emma:lang="en-US" emma:confidence="0">
                  <emma:literal>3</emma:literal>
                </emma:interpretation>
              </emma:one-of>
            </emma:emma>
          </inkml:annotationXML>
          <inkml:trace contextRef="#ctx1" brushRef="#br0">12324 2015 0,'0'0'16,"0"0"0,0 0-16</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143588" y="0"/>
            <a:ext cx="3169920" cy="481727"/>
          </a:xfrm>
          <a:prstGeom prst="rect">
            <a:avLst/>
          </a:prstGeom>
        </p:spPr>
        <p:txBody>
          <a:bodyPr vert="horz" lIns="99048" tIns="49524" rIns="99048" bIns="49524" rtlCol="0"/>
          <a:lstStyle>
            <a:lvl1pPr algn="r">
              <a:defRPr sz="1300"/>
            </a:lvl1pPr>
          </a:lstStyle>
          <a:p>
            <a:fld id="{CA6DBF48-5E54-4FB7-AB2D-780EE2BE0D22}" type="datetimeFigureOut">
              <a:rPr lang="en-US" smtClean="0"/>
              <a:t>7/20/2015</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1726"/>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8" y="9119475"/>
            <a:ext cx="3169920" cy="481726"/>
          </a:xfrm>
          <a:prstGeom prst="rect">
            <a:avLst/>
          </a:prstGeom>
        </p:spPr>
        <p:txBody>
          <a:bodyPr vert="horz" lIns="99048" tIns="49524" rIns="99048" bIns="49524" rtlCol="0" anchor="b"/>
          <a:lstStyle>
            <a:lvl1pPr algn="r">
              <a:defRPr sz="1300"/>
            </a:lvl1pPr>
          </a:lstStyle>
          <a:p>
            <a:fld id="{0D4222AE-DE39-4062-B729-8128AA3CA7D5}" type="slidenum">
              <a:rPr lang="en-US" smtClean="0"/>
              <a:t>‹#›</a:t>
            </a:fld>
            <a:endParaRPr lang="en-US" dirty="0"/>
          </a:p>
        </p:txBody>
      </p:sp>
    </p:spTree>
    <p:extLst>
      <p:ext uri="{BB962C8B-B14F-4D97-AF65-F5344CB8AC3E}">
        <p14:creationId xmlns:p14="http://schemas.microsoft.com/office/powerpoint/2010/main" val="869666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a:t>
            </a:fld>
            <a:endParaRPr lang="en-US" dirty="0"/>
          </a:p>
        </p:txBody>
      </p:sp>
    </p:spTree>
    <p:extLst>
      <p:ext uri="{BB962C8B-B14F-4D97-AF65-F5344CB8AC3E}">
        <p14:creationId xmlns:p14="http://schemas.microsoft.com/office/powerpoint/2010/main" val="1259431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42</a:t>
            </a:fld>
            <a:endParaRPr lang="en-US" dirty="0"/>
          </a:p>
        </p:txBody>
      </p:sp>
    </p:spTree>
    <p:extLst>
      <p:ext uri="{BB962C8B-B14F-4D97-AF65-F5344CB8AC3E}">
        <p14:creationId xmlns:p14="http://schemas.microsoft.com/office/powerpoint/2010/main" val="2897096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43</a:t>
            </a:fld>
            <a:endParaRPr lang="en-US" dirty="0"/>
          </a:p>
        </p:txBody>
      </p:sp>
    </p:spTree>
    <p:extLst>
      <p:ext uri="{BB962C8B-B14F-4D97-AF65-F5344CB8AC3E}">
        <p14:creationId xmlns:p14="http://schemas.microsoft.com/office/powerpoint/2010/main" val="37381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44</a:t>
            </a:fld>
            <a:endParaRPr lang="en-US" dirty="0"/>
          </a:p>
        </p:txBody>
      </p:sp>
    </p:spTree>
    <p:extLst>
      <p:ext uri="{BB962C8B-B14F-4D97-AF65-F5344CB8AC3E}">
        <p14:creationId xmlns:p14="http://schemas.microsoft.com/office/powerpoint/2010/main" val="2644681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4aa</a:t>
            </a:r>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8</a:t>
            </a:fld>
            <a:endParaRPr lang="en-US" dirty="0"/>
          </a:p>
        </p:txBody>
      </p:sp>
    </p:spTree>
    <p:extLst>
      <p:ext uri="{BB962C8B-B14F-4D97-AF65-F5344CB8AC3E}">
        <p14:creationId xmlns:p14="http://schemas.microsoft.com/office/powerpoint/2010/main" val="2266148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13</a:t>
            </a:fld>
            <a:endParaRPr lang="en-US" dirty="0"/>
          </a:p>
        </p:txBody>
      </p:sp>
    </p:spTree>
    <p:extLst>
      <p:ext uri="{BB962C8B-B14F-4D97-AF65-F5344CB8AC3E}">
        <p14:creationId xmlns:p14="http://schemas.microsoft.com/office/powerpoint/2010/main" val="95895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30</a:t>
            </a:fld>
            <a:endParaRPr lang="en-US" dirty="0"/>
          </a:p>
        </p:txBody>
      </p:sp>
    </p:spTree>
    <p:extLst>
      <p:ext uri="{BB962C8B-B14F-4D97-AF65-F5344CB8AC3E}">
        <p14:creationId xmlns:p14="http://schemas.microsoft.com/office/powerpoint/2010/main" val="2780185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33</a:t>
            </a:fld>
            <a:endParaRPr lang="en-US" dirty="0"/>
          </a:p>
        </p:txBody>
      </p:sp>
    </p:spTree>
    <p:extLst>
      <p:ext uri="{BB962C8B-B14F-4D97-AF65-F5344CB8AC3E}">
        <p14:creationId xmlns:p14="http://schemas.microsoft.com/office/powerpoint/2010/main" val="3866697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34</a:t>
            </a:fld>
            <a:endParaRPr lang="en-US" dirty="0"/>
          </a:p>
        </p:txBody>
      </p:sp>
    </p:spTree>
    <p:extLst>
      <p:ext uri="{BB962C8B-B14F-4D97-AF65-F5344CB8AC3E}">
        <p14:creationId xmlns:p14="http://schemas.microsoft.com/office/powerpoint/2010/main" val="315490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35</a:t>
            </a:fld>
            <a:endParaRPr lang="en-US" dirty="0"/>
          </a:p>
        </p:txBody>
      </p:sp>
    </p:spTree>
    <p:extLst>
      <p:ext uri="{BB962C8B-B14F-4D97-AF65-F5344CB8AC3E}">
        <p14:creationId xmlns:p14="http://schemas.microsoft.com/office/powerpoint/2010/main" val="841421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40</a:t>
            </a:fld>
            <a:endParaRPr lang="en-US" dirty="0"/>
          </a:p>
        </p:txBody>
      </p:sp>
    </p:spTree>
    <p:extLst>
      <p:ext uri="{BB962C8B-B14F-4D97-AF65-F5344CB8AC3E}">
        <p14:creationId xmlns:p14="http://schemas.microsoft.com/office/powerpoint/2010/main" val="1454462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41</a:t>
            </a:fld>
            <a:endParaRPr lang="en-US" dirty="0"/>
          </a:p>
        </p:txBody>
      </p:sp>
    </p:spTree>
    <p:extLst>
      <p:ext uri="{BB962C8B-B14F-4D97-AF65-F5344CB8AC3E}">
        <p14:creationId xmlns:p14="http://schemas.microsoft.com/office/powerpoint/2010/main" val="1713132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92543"/>
            <a:ext cx="8229600" cy="598866"/>
          </a:xfrm>
          <a:prstGeom prst="rect">
            <a:avLst/>
          </a:prstGeom>
          <a:noFill/>
        </p:spPr>
        <p:txBody>
          <a:bodyPr/>
          <a:lstStyle>
            <a:lvl1pPr>
              <a:defRPr sz="3600">
                <a:solidFill>
                  <a:srgbClr val="800000"/>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DA6973C3-DA07-9A4B-985C-56E48A15B10E}" type="datetimeFigureOut">
              <a:rPr lang="en-US" smtClean="0"/>
              <a:t>7/20/2015</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F17E14C2-824D-044E-B088-1FD17CE7321A}" type="slidenum">
              <a:rPr lang="en-US" smtClean="0"/>
              <a:t>‹#›</a:t>
            </a:fld>
            <a:endParaRPr lang="en-US" dirty="0"/>
          </a:p>
        </p:txBody>
      </p:sp>
      <p:sp>
        <p:nvSpPr>
          <p:cNvPr id="9" name="Content Placeholder 2"/>
          <p:cNvSpPr>
            <a:spLocks noGrp="1"/>
          </p:cNvSpPr>
          <p:nvPr>
            <p:ph idx="1"/>
          </p:nvPr>
        </p:nvSpPr>
        <p:spPr>
          <a:xfrm>
            <a:off x="457200" y="1962728"/>
            <a:ext cx="8229600" cy="2631895"/>
          </a:xfrm>
          <a:prstGeom prst="rect">
            <a:avLst/>
          </a:prstGeo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96746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A6973C3-DA07-9A4B-985C-56E48A15B10E}" type="datetimeFigureOut">
              <a:rPr lang="en-US" smtClean="0"/>
              <a:t>7/20/2015</a:t>
            </a:fld>
            <a:endParaRPr lang="en-US" dirty="0"/>
          </a:p>
        </p:txBody>
      </p:sp>
    </p:spTree>
    <p:extLst>
      <p:ext uri="{BB962C8B-B14F-4D97-AF65-F5344CB8AC3E}">
        <p14:creationId xmlns:p14="http://schemas.microsoft.com/office/powerpoint/2010/main" val="134512942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unity.freescale.com/servlet/JiveServlet/showImage/102-99621-25-10189/Sheldon_ThumbsUp_Side.png"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community.arm.com/docs/DOC-2607"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infocenter.arm.com/help/index.jsp"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launchpad.net/gcc-arm-embedded"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2.xml.rels><?xml version="1.0" encoding="UTF-8" standalone="yes"?>
<Relationships xmlns="http://schemas.openxmlformats.org/package/2006/relationships"><Relationship Id="rId2" Type="http://schemas.openxmlformats.org/officeDocument/2006/relationships/hyperlink" Target="http://infocenter.arm.com/help/index.jsp"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infocenter.arm.com/help/topic/com.arm.doc.dui0553a/DUI0553A_cortex_m4_dgug.pdf"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www.arm.com/products/processors/cortex-m/cortex-microcontroller-software-interface-standard.ph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www.2pl-1.com/active-pickguard/"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community.freescale.com/docs/DOC-100149"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gif"/><Relationship Id="rId5" Type="http://schemas.openxmlformats.org/officeDocument/2006/relationships/image" Target="../media/image16.png"/><Relationship Id="rId4" Type="http://schemas.openxmlformats.org/officeDocument/2006/relationships/hyperlink" Target="https://community.freescale.com/servlet/JiveServlet/showImage/102-100149-15-10324/SheldonJam.pn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community.freescale.com/docs/DOC-100207"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hyperlink" Target="https://community.freescale.com/servlet/JiveServlet/showImage/102-99621-25-10195/SheldonListen.bmp"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customXml" Target="../ink/ink6.xml"/><Relationship Id="rId18" Type="http://schemas.openxmlformats.org/officeDocument/2006/relationships/image" Target="../media/image10.emf"/><Relationship Id="rId26" Type="http://schemas.openxmlformats.org/officeDocument/2006/relationships/image" Target="../media/image14.emf"/><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7.emf"/><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notesSlide" Target="../notesSlides/notesSlide2.xml"/><Relationship Id="rId16" Type="http://schemas.openxmlformats.org/officeDocument/2006/relationships/image" Target="../media/image9.emf"/><Relationship Id="rId20" Type="http://schemas.openxmlformats.org/officeDocument/2006/relationships/image" Target="../media/image11.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customXml" Target="../ink/ink5.xml"/><Relationship Id="rId24" Type="http://schemas.openxmlformats.org/officeDocument/2006/relationships/image" Target="../media/image13.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6.emf"/><Relationship Id="rId19" Type="http://schemas.openxmlformats.org/officeDocument/2006/relationships/customXml" Target="../ink/ink9.xml"/><Relationship Id="rId4" Type="http://schemas.openxmlformats.org/officeDocument/2006/relationships/image" Target="../media/image3.emf"/><Relationship Id="rId9" Type="http://schemas.openxmlformats.org/officeDocument/2006/relationships/customXml" Target="../ink/ink4.xml"/><Relationship Id="rId14" Type="http://schemas.openxmlformats.org/officeDocument/2006/relationships/image" Target="../media/image8.emf"/><Relationship Id="rId22" Type="http://schemas.openxmlformats.org/officeDocument/2006/relationships/image" Target="../media/image12.emf"/><Relationship Id="rId27"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2" name="TextBox 1"/>
          <p:cNvSpPr txBox="1"/>
          <p:nvPr/>
        </p:nvSpPr>
        <p:spPr>
          <a:xfrm>
            <a:off x="177557" y="196589"/>
            <a:ext cx="7355357" cy="954107"/>
          </a:xfrm>
          <a:prstGeom prst="rect">
            <a:avLst/>
          </a:prstGeom>
          <a:noFill/>
        </p:spPr>
        <p:txBody>
          <a:bodyPr wrap="square" rtlCol="0">
            <a:spAutoFit/>
          </a:bodyPr>
          <a:lstStyle/>
          <a:p>
            <a:r>
              <a:rPr lang="en-US" sz="2800" b="1" dirty="0" smtClean="0">
                <a:solidFill>
                  <a:schemeClr val="bg1"/>
                </a:solidFill>
                <a:latin typeface="Arial Black" panose="020B0A04020102020204" pitchFamily="34" charset="0"/>
                <a:cs typeface="Arial" panose="020B0604020202020204" pitchFamily="34" charset="0"/>
              </a:rPr>
              <a:t>Rapid Cross Platform DSP with the ARM Cortex M4</a:t>
            </a:r>
            <a:endParaRPr lang="en-US" sz="2800" b="1" dirty="0">
              <a:solidFill>
                <a:schemeClr val="bg1"/>
              </a:solidFill>
              <a:latin typeface="Arial Black" panose="020B0A04020102020204" pitchFamily="34" charset="0"/>
              <a:cs typeface="Arial" panose="020B0604020202020204" pitchFamily="34" charset="0"/>
            </a:endParaRPr>
          </a:p>
        </p:txBody>
      </p:sp>
      <p:sp>
        <p:nvSpPr>
          <p:cNvPr id="3" name="TextBox 2"/>
          <p:cNvSpPr txBox="1"/>
          <p:nvPr/>
        </p:nvSpPr>
        <p:spPr>
          <a:xfrm>
            <a:off x="-26636" y="3650197"/>
            <a:ext cx="8948690" cy="1077218"/>
          </a:xfrm>
          <a:prstGeom prst="rect">
            <a:avLst/>
          </a:prstGeom>
          <a:noFill/>
        </p:spPr>
        <p:txBody>
          <a:bodyPr wrap="square" rtlCol="0">
            <a:spAutoFit/>
          </a:bodyPr>
          <a:lstStyle/>
          <a:p>
            <a:r>
              <a:rPr lang="en-US" sz="3200" b="1" dirty="0" smtClean="0">
                <a:solidFill>
                  <a:schemeClr val="accent2">
                    <a:lumMod val="75000"/>
                  </a:schemeClr>
                </a:solidFill>
                <a:latin typeface="Arial Black" panose="020B0A04020102020204" pitchFamily="34" charset="0"/>
                <a:cs typeface="Arial" panose="020B0604020202020204" pitchFamily="34" charset="0"/>
              </a:rPr>
              <a:t>Eli Hughes</a:t>
            </a:r>
          </a:p>
          <a:p>
            <a:r>
              <a:rPr lang="en-US" sz="3200" b="1" dirty="0" smtClean="0">
                <a:solidFill>
                  <a:schemeClr val="accent2">
                    <a:lumMod val="75000"/>
                  </a:schemeClr>
                </a:solidFill>
                <a:latin typeface="Arial Black" panose="020B0A04020102020204" pitchFamily="34" charset="0"/>
                <a:cs typeface="Arial" panose="020B0604020202020204" pitchFamily="34" charset="0"/>
              </a:rPr>
              <a:t>ehughes@wavenumber.net</a:t>
            </a:r>
            <a:endParaRPr lang="en-US" sz="3200" b="1" dirty="0">
              <a:solidFill>
                <a:schemeClr val="accent2">
                  <a:lumMod val="75000"/>
                </a:schemeClr>
              </a:solidFill>
              <a:latin typeface="Arial Black" panose="020B0A04020102020204" pitchFamily="34" charset="0"/>
              <a:cs typeface="Arial" panose="020B0604020202020204" pitchFamily="34" charset="0"/>
            </a:endParaRPr>
          </a:p>
        </p:txBody>
      </p:sp>
      <p:pic>
        <p:nvPicPr>
          <p:cNvPr id="5" name="Picture 4" descr="Sheldon_ThumbsUp_Side.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6711043" y="258023"/>
            <a:ext cx="2211011" cy="2178523"/>
          </a:xfrm>
          <a:prstGeom prst="rect">
            <a:avLst/>
          </a:prstGeom>
          <a:noFill/>
          <a:ln>
            <a:noFill/>
          </a:ln>
        </p:spPr>
      </p:pic>
    </p:spTree>
    <p:extLst>
      <p:ext uri="{BB962C8B-B14F-4D97-AF65-F5344CB8AC3E}">
        <p14:creationId xmlns:p14="http://schemas.microsoft.com/office/powerpoint/2010/main" val="3166720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Application </a:t>
            </a:r>
            <a:r>
              <a:rPr lang="en-US" dirty="0" smtClean="0"/>
              <a:t>Example – “Play Node”</a:t>
            </a:r>
            <a:endParaRPr lang="en-US" dirty="0">
              <a:latin typeface="Symbol" panose="05050102010706020507" pitchFamily="18" charset="2"/>
            </a:endParaRPr>
          </a:p>
        </p:txBody>
      </p:sp>
      <p:sp>
        <p:nvSpPr>
          <p:cNvPr id="3" name="Content Placeholder 2"/>
          <p:cNvSpPr>
            <a:spLocks noGrp="1"/>
          </p:cNvSpPr>
          <p:nvPr>
            <p:ph idx="1"/>
          </p:nvPr>
        </p:nvSpPr>
        <p:spPr>
          <a:xfrm>
            <a:off x="201478" y="1491210"/>
            <a:ext cx="8229600" cy="3446550"/>
          </a:xfrm>
        </p:spPr>
        <p:txBody>
          <a:bodyPr/>
          <a:lstStyle/>
          <a:p>
            <a:r>
              <a:rPr lang="en-US" i="1" u="sng" dirty="0" smtClean="0"/>
              <a:t>Requirement #6</a:t>
            </a:r>
            <a:r>
              <a:rPr lang="en-US" u="sng" dirty="0" smtClean="0"/>
              <a:t> </a:t>
            </a:r>
            <a:r>
              <a:rPr lang="en-US" dirty="0" smtClean="0"/>
              <a:t>– USB Device input -  Mass storage Class to configuration file system</a:t>
            </a:r>
          </a:p>
          <a:p>
            <a:r>
              <a:rPr lang="en-US" i="1" u="sng" dirty="0" smtClean="0"/>
              <a:t>Requirement #7</a:t>
            </a:r>
            <a:r>
              <a:rPr lang="en-US" u="sng" dirty="0" smtClean="0"/>
              <a:t> </a:t>
            </a:r>
            <a:r>
              <a:rPr lang="en-US" dirty="0" smtClean="0"/>
              <a:t>– </a:t>
            </a:r>
            <a:r>
              <a:rPr lang="en-US" dirty="0" err="1" smtClean="0"/>
              <a:t>Misc</a:t>
            </a:r>
            <a:r>
              <a:rPr lang="en-US" dirty="0" smtClean="0"/>
              <a:t> Inputs (4-20mA)</a:t>
            </a:r>
          </a:p>
          <a:p>
            <a:r>
              <a:rPr lang="en-US" i="1" u="sng" dirty="0" smtClean="0"/>
              <a:t>Requirement #8 </a:t>
            </a:r>
            <a:r>
              <a:rPr lang="en-US" dirty="0" smtClean="0"/>
              <a:t>– Instant Boot  &amp; Real Time…. No Linux</a:t>
            </a:r>
          </a:p>
          <a:p>
            <a:r>
              <a:rPr lang="en-US" i="1" u="sng" dirty="0" smtClean="0"/>
              <a:t>Requirement #9</a:t>
            </a:r>
            <a:r>
              <a:rPr lang="en-US" u="sng" dirty="0" smtClean="0"/>
              <a:t> </a:t>
            </a:r>
            <a:r>
              <a:rPr lang="en-US" dirty="0" smtClean="0"/>
              <a:t>-  Can’t burn watts of Power</a:t>
            </a:r>
          </a:p>
          <a:p>
            <a:pPr marL="0" indent="0">
              <a:buNone/>
            </a:pPr>
            <a:endParaRPr lang="en-US" dirty="0" smtClean="0"/>
          </a:p>
          <a:p>
            <a:endParaRPr lang="en-US" dirty="0"/>
          </a:p>
          <a:p>
            <a:endParaRPr lang="en-US" dirty="0" smtClean="0"/>
          </a:p>
          <a:p>
            <a:endParaRPr lang="en-US" dirty="0"/>
          </a:p>
          <a:p>
            <a:pPr marL="0" indent="0">
              <a:buNone/>
            </a:pPr>
            <a:endParaRPr lang="en-US" dirty="0" smtClean="0"/>
          </a:p>
        </p:txBody>
      </p:sp>
    </p:spTree>
    <p:extLst>
      <p:ext uri="{BB962C8B-B14F-4D97-AF65-F5344CB8AC3E}">
        <p14:creationId xmlns:p14="http://schemas.microsoft.com/office/powerpoint/2010/main" val="1337189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Application </a:t>
            </a:r>
            <a:r>
              <a:rPr lang="en-US" dirty="0" smtClean="0"/>
              <a:t>Example </a:t>
            </a:r>
            <a:r>
              <a:rPr lang="en-US" dirty="0" smtClean="0"/>
              <a:t>– “Play Node”</a:t>
            </a:r>
            <a:endParaRPr lang="en-US" dirty="0">
              <a:latin typeface="Symbol" panose="05050102010706020507" pitchFamily="18" charset="2"/>
            </a:endParaRPr>
          </a:p>
        </p:txBody>
      </p:sp>
      <p:sp>
        <p:nvSpPr>
          <p:cNvPr id="3" name="Content Placeholder 2"/>
          <p:cNvSpPr>
            <a:spLocks noGrp="1"/>
          </p:cNvSpPr>
          <p:nvPr>
            <p:ph idx="1"/>
          </p:nvPr>
        </p:nvSpPr>
        <p:spPr>
          <a:xfrm>
            <a:off x="201478" y="1491210"/>
            <a:ext cx="8229600" cy="3446550"/>
          </a:xfrm>
        </p:spPr>
        <p:txBody>
          <a:bodyPr/>
          <a:lstStyle/>
          <a:p>
            <a:pPr marL="0" indent="0">
              <a:buNone/>
            </a:pPr>
            <a:endParaRPr lang="en-US" dirty="0"/>
          </a:p>
          <a:p>
            <a:pPr marL="0" indent="0">
              <a:buNone/>
            </a:pPr>
            <a:r>
              <a:rPr lang="en-US" i="1" dirty="0" smtClean="0"/>
              <a:t>Lots of requirements…. Some light DSP + Audio + USB + CAN + Standard I/O   </a:t>
            </a:r>
          </a:p>
          <a:p>
            <a:pPr marL="0" indent="0">
              <a:buNone/>
            </a:pPr>
            <a:endParaRPr lang="en-US" i="1" dirty="0"/>
          </a:p>
          <a:p>
            <a:pPr marL="0" indent="0">
              <a:buNone/>
            </a:pPr>
            <a:endParaRPr lang="en-US" i="1" dirty="0" smtClean="0"/>
          </a:p>
          <a:p>
            <a:pPr marL="0" indent="0">
              <a:buNone/>
            </a:pPr>
            <a:r>
              <a:rPr lang="en-US" dirty="0" smtClean="0"/>
              <a:t>	Cortex M4  fits well…..   (This case used the LPC43x Series)</a:t>
            </a:r>
          </a:p>
          <a:p>
            <a:endParaRPr lang="en-US" dirty="0" smtClean="0"/>
          </a:p>
          <a:p>
            <a:endParaRPr lang="en-US" dirty="0"/>
          </a:p>
          <a:p>
            <a:pPr marL="0" indent="0">
              <a:buNone/>
            </a:pPr>
            <a:endParaRPr lang="en-US" dirty="0" smtClean="0"/>
          </a:p>
        </p:txBody>
      </p:sp>
    </p:spTree>
    <p:extLst>
      <p:ext uri="{BB962C8B-B14F-4D97-AF65-F5344CB8AC3E}">
        <p14:creationId xmlns:p14="http://schemas.microsoft.com/office/powerpoint/2010/main" val="1574554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ARM Cortex?</a:t>
            </a:r>
            <a:endParaRPr lang="en-US" dirty="0">
              <a:latin typeface="Symbol" panose="05050102010706020507" pitchFamily="18" charset="2"/>
            </a:endParaRPr>
          </a:p>
        </p:txBody>
      </p:sp>
      <p:sp>
        <p:nvSpPr>
          <p:cNvPr id="3" name="Content Placeholder 2"/>
          <p:cNvSpPr>
            <a:spLocks noGrp="1"/>
          </p:cNvSpPr>
          <p:nvPr>
            <p:ph idx="1"/>
          </p:nvPr>
        </p:nvSpPr>
        <p:spPr>
          <a:xfrm>
            <a:off x="201477" y="1693505"/>
            <a:ext cx="8655804" cy="2903214"/>
          </a:xfrm>
        </p:spPr>
        <p:txBody>
          <a:bodyPr/>
          <a:lstStyle/>
          <a:p>
            <a:r>
              <a:rPr lang="en-US" dirty="0" smtClean="0"/>
              <a:t>Who here is familiar with ARM Cortex?</a:t>
            </a:r>
          </a:p>
          <a:p>
            <a:r>
              <a:rPr lang="en-US" dirty="0" smtClean="0"/>
              <a:t>3 Families</a:t>
            </a:r>
          </a:p>
          <a:p>
            <a:pPr lvl="1"/>
            <a:r>
              <a:rPr lang="en-US" b="1" dirty="0" smtClean="0"/>
              <a:t>A	</a:t>
            </a:r>
            <a:r>
              <a:rPr lang="en-US" dirty="0" smtClean="0"/>
              <a:t>	</a:t>
            </a:r>
            <a:r>
              <a:rPr lang="en-US" b="1" i="1" dirty="0" smtClean="0"/>
              <a:t>Applications Processors   </a:t>
            </a:r>
            <a:r>
              <a:rPr lang="en-US" dirty="0" smtClean="0"/>
              <a:t>-   High-end cell phone/tablet chips</a:t>
            </a:r>
          </a:p>
          <a:p>
            <a:pPr lvl="1"/>
            <a:r>
              <a:rPr lang="en-US" b="1" dirty="0" smtClean="0"/>
              <a:t>R	</a:t>
            </a:r>
            <a:r>
              <a:rPr lang="en-US" dirty="0" smtClean="0"/>
              <a:t>	</a:t>
            </a:r>
            <a:r>
              <a:rPr lang="en-US" b="1" i="1" dirty="0" smtClean="0"/>
              <a:t>Real Time </a:t>
            </a:r>
            <a:r>
              <a:rPr lang="en-US" b="1" dirty="0" smtClean="0"/>
              <a:t>-  </a:t>
            </a:r>
            <a:r>
              <a:rPr lang="en-US" dirty="0" smtClean="0"/>
              <a:t>Lock-step/real-time automotive,  high-end control</a:t>
            </a:r>
          </a:p>
          <a:p>
            <a:pPr lvl="1"/>
            <a:r>
              <a:rPr lang="en-US" b="1" dirty="0" smtClean="0"/>
              <a:t>M</a:t>
            </a:r>
            <a:r>
              <a:rPr lang="en-US" dirty="0" smtClean="0"/>
              <a:t>	</a:t>
            </a:r>
            <a:r>
              <a:rPr lang="en-US" b="1" i="1" dirty="0" smtClean="0"/>
              <a:t>Microcontroller</a:t>
            </a:r>
            <a:r>
              <a:rPr lang="en-US" b="1" dirty="0"/>
              <a:t> </a:t>
            </a:r>
            <a:r>
              <a:rPr lang="en-US" b="1" dirty="0" smtClean="0"/>
              <a:t>-     </a:t>
            </a:r>
            <a:r>
              <a:rPr lang="en-US" dirty="0" smtClean="0"/>
              <a:t>Focused on lower cost 32-bit.   I.E.   A good reason to move from 8/16-Bit.</a:t>
            </a:r>
          </a:p>
          <a:p>
            <a:endParaRPr lang="en-US" dirty="0"/>
          </a:p>
        </p:txBody>
      </p:sp>
    </p:spTree>
    <p:extLst>
      <p:ext uri="{BB962C8B-B14F-4D97-AF65-F5344CB8AC3E}">
        <p14:creationId xmlns:p14="http://schemas.microsoft.com/office/powerpoint/2010/main" val="3886368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88184"/>
            <a:ext cx="8229600" cy="598866"/>
          </a:xfrm>
        </p:spPr>
        <p:txBody>
          <a:bodyPr/>
          <a:lstStyle/>
          <a:p>
            <a:r>
              <a:rPr lang="en-US" dirty="0" smtClean="0"/>
              <a:t>ARM Cortex?</a:t>
            </a:r>
            <a:endParaRPr lang="en-US" dirty="0">
              <a:latin typeface="Symbol" panose="05050102010706020507" pitchFamily="18" charset="2"/>
            </a:endParaRPr>
          </a:p>
        </p:txBody>
      </p:sp>
      <p:sp>
        <p:nvSpPr>
          <p:cNvPr id="3" name="Content Placeholder 2"/>
          <p:cNvSpPr>
            <a:spLocks noGrp="1"/>
          </p:cNvSpPr>
          <p:nvPr>
            <p:ph idx="1"/>
          </p:nvPr>
        </p:nvSpPr>
        <p:spPr>
          <a:xfrm>
            <a:off x="201478" y="1387050"/>
            <a:ext cx="8818536" cy="2631895"/>
          </a:xfrm>
        </p:spPr>
        <p:txBody>
          <a:bodyPr/>
          <a:lstStyle/>
          <a:p>
            <a:r>
              <a:rPr lang="en-US" dirty="0" smtClean="0"/>
              <a:t>Why does Cortex M Exist?</a:t>
            </a:r>
          </a:p>
          <a:p>
            <a:pPr marL="0" indent="0">
              <a:buNone/>
            </a:pPr>
            <a:r>
              <a:rPr lang="en-US" dirty="0" smtClean="0"/>
              <a:t>	-To fix the architectural problems in the ARM7TDMI</a:t>
            </a:r>
          </a:p>
          <a:p>
            <a:pPr marL="0" indent="0">
              <a:buNone/>
            </a:pPr>
            <a:endParaRPr lang="en-US" dirty="0"/>
          </a:p>
          <a:p>
            <a:pPr marL="0" indent="0">
              <a:buNone/>
            </a:pPr>
            <a:r>
              <a:rPr lang="en-US" dirty="0" smtClean="0"/>
              <a:t>	I.E.   A better interrupt system, common internal elements,  bit-banding, thought-out API to CPU</a:t>
            </a:r>
          </a:p>
          <a:p>
            <a:pPr marL="0" indent="0">
              <a:buNone/>
            </a:pPr>
            <a:endParaRPr lang="en-US" dirty="0"/>
          </a:p>
          <a:p>
            <a:pPr marL="0" indent="0">
              <a:buNone/>
            </a:pPr>
            <a:r>
              <a:rPr lang="en-US" dirty="0">
                <a:hlinkClick r:id="rId3"/>
              </a:rPr>
              <a:t>http://community.arm.com/docs/DOC-2607</a:t>
            </a:r>
            <a:endParaRPr lang="en-US" dirty="0" smtClean="0"/>
          </a:p>
        </p:txBody>
      </p:sp>
    </p:spTree>
    <p:extLst>
      <p:ext uri="{BB962C8B-B14F-4D97-AF65-F5344CB8AC3E}">
        <p14:creationId xmlns:p14="http://schemas.microsoft.com/office/powerpoint/2010/main" val="2561128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5948"/>
            <a:ext cx="8229600" cy="598866"/>
          </a:xfrm>
        </p:spPr>
        <p:txBody>
          <a:bodyPr/>
          <a:lstStyle/>
          <a:p>
            <a:r>
              <a:rPr lang="en-US" dirty="0" smtClean="0"/>
              <a:t>IRQ Latency….</a:t>
            </a:r>
            <a:endParaRPr lang="en-US" dirty="0">
              <a:latin typeface="Symbol" panose="05050102010706020507" pitchFamily="18" charset="2"/>
            </a:endParaRPr>
          </a:p>
        </p:txBody>
      </p:sp>
      <p:sp>
        <p:nvSpPr>
          <p:cNvPr id="3" name="Content Placeholder 2"/>
          <p:cNvSpPr>
            <a:spLocks noGrp="1"/>
          </p:cNvSpPr>
          <p:nvPr>
            <p:ph idx="1"/>
          </p:nvPr>
        </p:nvSpPr>
        <p:spPr>
          <a:xfrm>
            <a:off x="38100" y="1356780"/>
            <a:ext cx="9022080" cy="455187"/>
          </a:xfrm>
        </p:spPr>
        <p:txBody>
          <a:bodyPr/>
          <a:lstStyle/>
          <a:p>
            <a:r>
              <a:rPr lang="en-US" sz="1800" dirty="0" smtClean="0"/>
              <a:t>The IRQ latency &amp; nesting in the Cortex M allows for reasonable “sample by sample processing”.   Control loops, real time IIR, etc.</a:t>
            </a:r>
          </a:p>
          <a:p>
            <a:endParaRPr lang="en-US" dirty="0"/>
          </a:p>
          <a:p>
            <a:pPr marL="0" indent="0">
              <a:buNone/>
            </a:pPr>
            <a:endParaRPr lang="en-US" dirty="0" smtClean="0"/>
          </a:p>
        </p:txBody>
      </p:sp>
      <p:grpSp>
        <p:nvGrpSpPr>
          <p:cNvPr id="71" name="Group 70"/>
          <p:cNvGrpSpPr/>
          <p:nvPr/>
        </p:nvGrpSpPr>
        <p:grpSpPr>
          <a:xfrm>
            <a:off x="1660690" y="2157191"/>
            <a:ext cx="5587273" cy="2845475"/>
            <a:chOff x="137252" y="2124705"/>
            <a:chExt cx="5587273" cy="2845475"/>
          </a:xfrm>
        </p:grpSpPr>
        <p:cxnSp>
          <p:nvCxnSpPr>
            <p:cNvPr id="55" name="Curved Connector 54"/>
            <p:cNvCxnSpPr>
              <a:stCxn id="47" idx="4"/>
            </p:cNvCxnSpPr>
            <p:nvPr/>
          </p:nvCxnSpPr>
          <p:spPr>
            <a:xfrm rot="16200000" flipH="1">
              <a:off x="4000614" y="3137197"/>
              <a:ext cx="1389298" cy="632093"/>
            </a:xfrm>
            <a:prstGeom prst="curvedConnector3">
              <a:avLst/>
            </a:prstGeom>
            <a:ln>
              <a:solidFill>
                <a:schemeClr val="accent3">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urved Connector 58"/>
            <p:cNvCxnSpPr>
              <a:stCxn id="44" idx="2"/>
            </p:cNvCxnSpPr>
            <p:nvPr/>
          </p:nvCxnSpPr>
          <p:spPr>
            <a:xfrm rot="10800000" flipH="1" flipV="1">
              <a:off x="3026122" y="2299753"/>
              <a:ext cx="1994996" cy="1841865"/>
            </a:xfrm>
            <a:prstGeom prst="curvedConnector3">
              <a:avLst>
                <a:gd name="adj1" fmla="val 97398"/>
              </a:avLst>
            </a:prstGeom>
            <a:ln>
              <a:solidFill>
                <a:schemeClr val="accent3">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2" name="Curved Connector 61"/>
            <p:cNvCxnSpPr>
              <a:stCxn id="46" idx="4"/>
              <a:endCxn id="52" idx="0"/>
            </p:cNvCxnSpPr>
            <p:nvPr/>
          </p:nvCxnSpPr>
          <p:spPr>
            <a:xfrm rot="16200000" flipH="1">
              <a:off x="2328732" y="2399060"/>
              <a:ext cx="2073061" cy="1994854"/>
            </a:xfrm>
            <a:prstGeom prst="curvedConnector3">
              <a:avLst/>
            </a:prstGeom>
            <a:ln w="127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4" name="Curved Connector 63"/>
            <p:cNvCxnSpPr>
              <a:stCxn id="44" idx="5"/>
              <a:endCxn id="52" idx="0"/>
            </p:cNvCxnSpPr>
            <p:nvPr/>
          </p:nvCxnSpPr>
          <p:spPr>
            <a:xfrm rot="16200000" flipH="1">
              <a:off x="2659392" y="2729721"/>
              <a:ext cx="2114742" cy="1291851"/>
            </a:xfrm>
            <a:prstGeom prst="curvedConnector3">
              <a:avLst/>
            </a:prstGeom>
            <a:ln w="127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urved Connector 65"/>
            <p:cNvCxnSpPr>
              <a:stCxn id="48" idx="5"/>
              <a:endCxn id="52" idx="0"/>
            </p:cNvCxnSpPr>
            <p:nvPr/>
          </p:nvCxnSpPr>
          <p:spPr>
            <a:xfrm rot="16200000" flipH="1">
              <a:off x="3077642" y="3147970"/>
              <a:ext cx="1960297" cy="609798"/>
            </a:xfrm>
            <a:prstGeom prst="curvedConnector3">
              <a:avLst/>
            </a:prstGeom>
            <a:ln w="127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 name="Freeform 12"/>
            <p:cNvSpPr/>
            <p:nvPr/>
          </p:nvSpPr>
          <p:spPr>
            <a:xfrm>
              <a:off x="439153" y="2285807"/>
              <a:ext cx="4828172" cy="980767"/>
            </a:xfrm>
            <a:custGeom>
              <a:avLst/>
              <a:gdLst>
                <a:gd name="connsiteX0" fmla="*/ 0 w 2087479"/>
                <a:gd name="connsiteY0" fmla="*/ 980767 h 980767"/>
                <a:gd name="connsiteX1" fmla="*/ 1028700 w 2087479"/>
                <a:gd name="connsiteY1" fmla="*/ 193 h 980767"/>
                <a:gd name="connsiteX2" fmla="*/ 2087479 w 2087479"/>
                <a:gd name="connsiteY2" fmla="*/ 914593 h 980767"/>
              </a:gdLst>
              <a:ahLst/>
              <a:cxnLst>
                <a:cxn ang="0">
                  <a:pos x="connsiteX0" y="connsiteY0"/>
                </a:cxn>
                <a:cxn ang="0">
                  <a:pos x="connsiteX1" y="connsiteY1"/>
                </a:cxn>
                <a:cxn ang="0">
                  <a:pos x="connsiteX2" y="connsiteY2"/>
                </a:cxn>
              </a:cxnLst>
              <a:rect l="l" t="t" r="r" b="b"/>
              <a:pathLst>
                <a:path w="2087479" h="980767">
                  <a:moveTo>
                    <a:pt x="0" y="980767"/>
                  </a:moveTo>
                  <a:cubicBezTo>
                    <a:pt x="340393" y="495994"/>
                    <a:pt x="680787" y="11222"/>
                    <a:pt x="1028700" y="193"/>
                  </a:cubicBezTo>
                  <a:cubicBezTo>
                    <a:pt x="1376613" y="-10836"/>
                    <a:pt x="1732046" y="451878"/>
                    <a:pt x="2087479" y="914593"/>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Freeform 13"/>
            <p:cNvSpPr/>
            <p:nvPr/>
          </p:nvSpPr>
          <p:spPr>
            <a:xfrm flipV="1">
              <a:off x="705853" y="3705224"/>
              <a:ext cx="5018672" cy="1015667"/>
            </a:xfrm>
            <a:custGeom>
              <a:avLst/>
              <a:gdLst>
                <a:gd name="connsiteX0" fmla="*/ 0 w 2087479"/>
                <a:gd name="connsiteY0" fmla="*/ 980767 h 980767"/>
                <a:gd name="connsiteX1" fmla="*/ 1028700 w 2087479"/>
                <a:gd name="connsiteY1" fmla="*/ 193 h 980767"/>
                <a:gd name="connsiteX2" fmla="*/ 2087479 w 2087479"/>
                <a:gd name="connsiteY2" fmla="*/ 914593 h 980767"/>
              </a:gdLst>
              <a:ahLst/>
              <a:cxnLst>
                <a:cxn ang="0">
                  <a:pos x="connsiteX0" y="connsiteY0"/>
                </a:cxn>
                <a:cxn ang="0">
                  <a:pos x="connsiteX1" y="connsiteY1"/>
                </a:cxn>
                <a:cxn ang="0">
                  <a:pos x="connsiteX2" y="connsiteY2"/>
                </a:cxn>
              </a:cxnLst>
              <a:rect l="l" t="t" r="r" b="b"/>
              <a:pathLst>
                <a:path w="2087479" h="980767">
                  <a:moveTo>
                    <a:pt x="0" y="980767"/>
                  </a:moveTo>
                  <a:cubicBezTo>
                    <a:pt x="340393" y="495994"/>
                    <a:pt x="680787" y="11222"/>
                    <a:pt x="1028700" y="193"/>
                  </a:cubicBezTo>
                  <a:cubicBezTo>
                    <a:pt x="1376613" y="-10836"/>
                    <a:pt x="1732046" y="451878"/>
                    <a:pt x="2087479" y="914593"/>
                  </a:cubicBezTo>
                </a:path>
              </a:pathLst>
            </a:cu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Oval 19"/>
            <p:cNvSpPr/>
            <p:nvPr/>
          </p:nvSpPr>
          <p:spPr>
            <a:xfrm>
              <a:off x="2327245" y="4523256"/>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5" name="Straight Connector 24"/>
            <p:cNvCxnSpPr/>
            <p:nvPr/>
          </p:nvCxnSpPr>
          <p:spPr>
            <a:xfrm flipH="1">
              <a:off x="955977" y="2159895"/>
              <a:ext cx="38008"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flipH="1">
              <a:off x="1663738" y="2124705"/>
              <a:ext cx="19616" cy="2704765"/>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H="1">
              <a:off x="2348111" y="2159895"/>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flipH="1">
              <a:off x="3033327" y="2126557"/>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flipH="1">
              <a:off x="3717700" y="2159895"/>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flipH="1">
              <a:off x="4359601" y="2159895"/>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flipH="1">
              <a:off x="5001502" y="2124705"/>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sp>
          <p:nvSpPr>
            <p:cNvPr id="44" name="Oval 43"/>
            <p:cNvSpPr/>
            <p:nvPr/>
          </p:nvSpPr>
          <p:spPr>
            <a:xfrm>
              <a:off x="3026122" y="2273560"/>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Oval 44"/>
            <p:cNvSpPr/>
            <p:nvPr/>
          </p:nvSpPr>
          <p:spPr>
            <a:xfrm>
              <a:off x="1662977" y="2554211"/>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Oval 45"/>
            <p:cNvSpPr/>
            <p:nvPr/>
          </p:nvSpPr>
          <p:spPr>
            <a:xfrm>
              <a:off x="2341641" y="2307569"/>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Oval 46"/>
            <p:cNvSpPr/>
            <p:nvPr/>
          </p:nvSpPr>
          <p:spPr>
            <a:xfrm>
              <a:off x="4353023" y="2706207"/>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Oval 47"/>
            <p:cNvSpPr/>
            <p:nvPr/>
          </p:nvSpPr>
          <p:spPr>
            <a:xfrm>
              <a:off x="3708175" y="2428005"/>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Oval 49"/>
            <p:cNvSpPr/>
            <p:nvPr/>
          </p:nvSpPr>
          <p:spPr>
            <a:xfrm>
              <a:off x="3006290" y="4674777"/>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Oval 50"/>
            <p:cNvSpPr/>
            <p:nvPr/>
          </p:nvSpPr>
          <p:spPr>
            <a:xfrm>
              <a:off x="3698084" y="4633425"/>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p:cNvSpPr/>
            <p:nvPr/>
          </p:nvSpPr>
          <p:spPr>
            <a:xfrm>
              <a:off x="4336495" y="4433018"/>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p:cNvSpPr/>
            <p:nvPr/>
          </p:nvSpPr>
          <p:spPr>
            <a:xfrm>
              <a:off x="4989677" y="4147893"/>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7" name="Curved Connector 56"/>
            <p:cNvCxnSpPr>
              <a:stCxn id="48" idx="3"/>
              <a:endCxn id="53" idx="0"/>
            </p:cNvCxnSpPr>
            <p:nvPr/>
          </p:nvCxnSpPr>
          <p:spPr>
            <a:xfrm rot="16200000" flipH="1">
              <a:off x="3528273" y="2660295"/>
              <a:ext cx="1675172" cy="1300024"/>
            </a:xfrm>
            <a:prstGeom prst="curvedConnector3">
              <a:avLst/>
            </a:prstGeom>
            <a:ln>
              <a:solidFill>
                <a:schemeClr val="accent3">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137252" y="2732401"/>
              <a:ext cx="923925" cy="369332"/>
            </a:xfrm>
            <a:prstGeom prst="rect">
              <a:avLst/>
            </a:prstGeom>
            <a:noFill/>
          </p:spPr>
          <p:txBody>
            <a:bodyPr wrap="square" rtlCol="0">
              <a:spAutoFit/>
            </a:bodyPr>
            <a:lstStyle/>
            <a:p>
              <a:r>
                <a:rPr lang="en-US" dirty="0" smtClean="0">
                  <a:solidFill>
                    <a:schemeClr val="accent1">
                      <a:lumMod val="75000"/>
                    </a:schemeClr>
                  </a:solidFill>
                </a:rPr>
                <a:t>Input</a:t>
              </a:r>
              <a:endParaRPr lang="en-US" dirty="0">
                <a:solidFill>
                  <a:schemeClr val="accent1">
                    <a:lumMod val="75000"/>
                  </a:schemeClr>
                </a:solidFill>
              </a:endParaRPr>
            </a:p>
          </p:txBody>
        </p:sp>
        <p:sp>
          <p:nvSpPr>
            <p:cNvPr id="69" name="TextBox 68"/>
            <p:cNvSpPr txBox="1"/>
            <p:nvPr/>
          </p:nvSpPr>
          <p:spPr>
            <a:xfrm>
              <a:off x="170492" y="3740414"/>
              <a:ext cx="923925" cy="369332"/>
            </a:xfrm>
            <a:prstGeom prst="rect">
              <a:avLst/>
            </a:prstGeom>
            <a:noFill/>
          </p:spPr>
          <p:txBody>
            <a:bodyPr wrap="square" rtlCol="0">
              <a:spAutoFit/>
            </a:bodyPr>
            <a:lstStyle/>
            <a:p>
              <a:r>
                <a:rPr lang="en-US" dirty="0" smtClean="0">
                  <a:solidFill>
                    <a:schemeClr val="accent6">
                      <a:lumMod val="75000"/>
                    </a:schemeClr>
                  </a:solidFill>
                </a:rPr>
                <a:t>Output</a:t>
              </a:r>
              <a:endParaRPr lang="en-US" dirty="0">
                <a:solidFill>
                  <a:schemeClr val="accent6">
                    <a:lumMod val="75000"/>
                  </a:schemeClr>
                </a:solidFill>
              </a:endParaRPr>
            </a:p>
          </p:txBody>
        </p:sp>
        <p:sp>
          <p:nvSpPr>
            <p:cNvPr id="70" name="TextBox 69"/>
            <p:cNvSpPr txBox="1"/>
            <p:nvPr/>
          </p:nvSpPr>
          <p:spPr>
            <a:xfrm>
              <a:off x="4452615" y="4508515"/>
              <a:ext cx="923925" cy="461665"/>
            </a:xfrm>
            <a:prstGeom prst="rect">
              <a:avLst/>
            </a:prstGeom>
            <a:noFill/>
          </p:spPr>
          <p:txBody>
            <a:bodyPr wrap="square" rtlCol="0">
              <a:spAutoFit/>
            </a:bodyPr>
            <a:lstStyle/>
            <a:p>
              <a:r>
                <a:rPr lang="en-US" sz="2400" b="1" dirty="0" smtClean="0">
                  <a:solidFill>
                    <a:schemeClr val="bg1">
                      <a:lumMod val="50000"/>
                    </a:schemeClr>
                  </a:solidFill>
                  <a:latin typeface="Symbol" panose="05050102010706020507" pitchFamily="18" charset="2"/>
                </a:rPr>
                <a:t>D</a:t>
              </a:r>
              <a:r>
                <a:rPr lang="en-US" sz="2400" b="1" dirty="0" smtClean="0">
                  <a:solidFill>
                    <a:schemeClr val="bg1">
                      <a:lumMod val="50000"/>
                    </a:schemeClr>
                  </a:solidFill>
                </a:rPr>
                <a:t>t</a:t>
              </a:r>
              <a:endParaRPr lang="en-US" sz="2400" b="1" dirty="0">
                <a:solidFill>
                  <a:schemeClr val="bg1">
                    <a:lumMod val="50000"/>
                  </a:schemeClr>
                </a:solidFill>
              </a:endParaRPr>
            </a:p>
          </p:txBody>
        </p:sp>
      </p:grpSp>
    </p:spTree>
    <p:extLst>
      <p:ext uri="{BB962C8B-B14F-4D97-AF65-F5344CB8AC3E}">
        <p14:creationId xmlns:p14="http://schemas.microsoft.com/office/powerpoint/2010/main" val="2307938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45353"/>
            <a:ext cx="8229600" cy="598866"/>
          </a:xfrm>
        </p:spPr>
        <p:txBody>
          <a:bodyPr/>
          <a:lstStyle/>
          <a:p>
            <a:r>
              <a:rPr lang="en-US" dirty="0" smtClean="0"/>
              <a:t>ARM Cortex M4</a:t>
            </a:r>
            <a:endParaRPr lang="en-US" dirty="0">
              <a:latin typeface="Symbol" panose="05050102010706020507" pitchFamily="18" charset="2"/>
            </a:endParaRPr>
          </a:p>
        </p:txBody>
      </p:sp>
      <p:sp>
        <p:nvSpPr>
          <p:cNvPr id="3" name="Content Placeholder 2"/>
          <p:cNvSpPr>
            <a:spLocks noGrp="1"/>
          </p:cNvSpPr>
          <p:nvPr>
            <p:ph idx="1"/>
          </p:nvPr>
        </p:nvSpPr>
        <p:spPr>
          <a:xfrm>
            <a:off x="209227" y="1344219"/>
            <a:ext cx="8229600" cy="2631895"/>
          </a:xfrm>
        </p:spPr>
        <p:txBody>
          <a:bodyPr/>
          <a:lstStyle/>
          <a:p>
            <a:r>
              <a:rPr lang="en-US" dirty="0" smtClean="0"/>
              <a:t>M3 + DSP instructions + Optional hardware floating point</a:t>
            </a:r>
          </a:p>
          <a:p>
            <a:r>
              <a:rPr lang="en-US" dirty="0" smtClean="0"/>
              <a:t>2 Variants: M4 and M4F (hardware floating point)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60" y="2362355"/>
            <a:ext cx="3189861" cy="2668744"/>
          </a:xfrm>
          <a:prstGeom prst="rect">
            <a:avLst/>
          </a:prstGeom>
        </p:spPr>
      </p:pic>
    </p:spTree>
    <p:extLst>
      <p:ext uri="{BB962C8B-B14F-4D97-AF65-F5344CB8AC3E}">
        <p14:creationId xmlns:p14="http://schemas.microsoft.com/office/powerpoint/2010/main" val="649555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The “Bible”</a:t>
            </a:r>
            <a:endParaRPr lang="en-US" dirty="0">
              <a:latin typeface="Symbol" panose="05050102010706020507" pitchFamily="18" charset="2"/>
            </a:endParaRPr>
          </a:p>
        </p:txBody>
      </p:sp>
      <p:sp>
        <p:nvSpPr>
          <p:cNvPr id="3" name="Content Placeholder 2"/>
          <p:cNvSpPr>
            <a:spLocks noGrp="1"/>
          </p:cNvSpPr>
          <p:nvPr>
            <p:ph idx="1"/>
          </p:nvPr>
        </p:nvSpPr>
        <p:spPr>
          <a:xfrm>
            <a:off x="170482" y="1683759"/>
            <a:ext cx="8229600" cy="2631895"/>
          </a:xfrm>
        </p:spPr>
        <p:txBody>
          <a:bodyPr/>
          <a:lstStyle/>
          <a:p>
            <a:r>
              <a:rPr lang="en-US" sz="3200" b="1" dirty="0">
                <a:hlinkClick r:id="rId2"/>
              </a:rPr>
              <a:t>http://</a:t>
            </a:r>
            <a:r>
              <a:rPr lang="en-US" sz="3200" b="1" dirty="0" smtClean="0">
                <a:hlinkClick r:id="rId2"/>
              </a:rPr>
              <a:t>infocenter.arm.com/help/index.jsp</a:t>
            </a:r>
            <a:endParaRPr lang="en-US" sz="3200" b="1" dirty="0" smtClean="0"/>
          </a:p>
          <a:p>
            <a:endParaRPr lang="en-US" sz="3200" b="1" dirty="0"/>
          </a:p>
          <a:p>
            <a:pPr lvl="1"/>
            <a:r>
              <a:rPr lang="en-US" sz="2800" b="1" dirty="0" smtClean="0"/>
              <a:t>Cortex M4 Technical Reference Manual</a:t>
            </a:r>
          </a:p>
          <a:p>
            <a:pPr lvl="1"/>
            <a:r>
              <a:rPr lang="en-US" sz="2800" b="1" dirty="0" smtClean="0"/>
              <a:t>Cortex M4 Devices Generic User Guide</a:t>
            </a:r>
            <a:endParaRPr lang="en-US" sz="2800" b="1" dirty="0"/>
          </a:p>
        </p:txBody>
      </p:sp>
    </p:spTree>
    <p:extLst>
      <p:ext uri="{BB962C8B-B14F-4D97-AF65-F5344CB8AC3E}">
        <p14:creationId xmlns:p14="http://schemas.microsoft.com/office/powerpoint/2010/main" val="1539890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4871"/>
            <a:ext cx="8229600" cy="598866"/>
          </a:xfrm>
        </p:spPr>
        <p:txBody>
          <a:bodyPr/>
          <a:lstStyle/>
          <a:p>
            <a:r>
              <a:rPr lang="en-US" dirty="0" smtClean="0"/>
              <a:t>When Looking for help….</a:t>
            </a:r>
            <a:endParaRPr lang="en-US" dirty="0">
              <a:latin typeface="Symbol" panose="05050102010706020507" pitchFamily="18" charset="2"/>
            </a:endParaRPr>
          </a:p>
        </p:txBody>
      </p:sp>
      <p:sp>
        <p:nvSpPr>
          <p:cNvPr id="3" name="Content Placeholder 2"/>
          <p:cNvSpPr>
            <a:spLocks noGrp="1"/>
          </p:cNvSpPr>
          <p:nvPr>
            <p:ph idx="1"/>
          </p:nvPr>
        </p:nvSpPr>
        <p:spPr>
          <a:xfrm>
            <a:off x="124890" y="1477757"/>
            <a:ext cx="8763388" cy="3342216"/>
          </a:xfrm>
        </p:spPr>
        <p:txBody>
          <a:bodyPr/>
          <a:lstStyle/>
          <a:p>
            <a:r>
              <a:rPr lang="en-US" dirty="0" smtClean="0"/>
              <a:t>Silicon vendors generally do not provide the ARM documentation for their implementation.  </a:t>
            </a:r>
          </a:p>
          <a:p>
            <a:r>
              <a:rPr lang="en-US" dirty="0" smtClean="0"/>
              <a:t>The vendor reference manuals document vendor peripherals and implementation notes.  I.E.  IRQ slot assignments.</a:t>
            </a:r>
          </a:p>
          <a:p>
            <a:r>
              <a:rPr lang="en-US" dirty="0" smtClean="0"/>
              <a:t>Details on the core CPU is found in the arm technical reference manuals…</a:t>
            </a:r>
          </a:p>
          <a:p>
            <a:r>
              <a:rPr lang="en-US" dirty="0" smtClean="0"/>
              <a:t>Good news is that ARM provides abstraction to the core functions.   Easy to move to other vendors.</a:t>
            </a:r>
            <a:endParaRPr lang="en-US" dirty="0"/>
          </a:p>
        </p:txBody>
      </p:sp>
    </p:spTree>
    <p:extLst>
      <p:ext uri="{BB962C8B-B14F-4D97-AF65-F5344CB8AC3E}">
        <p14:creationId xmlns:p14="http://schemas.microsoft.com/office/powerpoint/2010/main" val="3571906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Lots of Silicon Available</a:t>
            </a:r>
            <a:endParaRPr lang="en-US" dirty="0">
              <a:latin typeface="Symbol" panose="05050102010706020507" pitchFamily="18" charset="2"/>
            </a:endParaRPr>
          </a:p>
        </p:txBody>
      </p:sp>
      <p:sp>
        <p:nvSpPr>
          <p:cNvPr id="3" name="Content Placeholder 2"/>
          <p:cNvSpPr>
            <a:spLocks noGrp="1"/>
          </p:cNvSpPr>
          <p:nvPr>
            <p:ph idx="1"/>
          </p:nvPr>
        </p:nvSpPr>
        <p:spPr>
          <a:xfrm>
            <a:off x="224725" y="1696776"/>
            <a:ext cx="8748793" cy="2839471"/>
          </a:xfrm>
        </p:spPr>
        <p:txBody>
          <a:bodyPr/>
          <a:lstStyle/>
          <a:p>
            <a:r>
              <a:rPr lang="en-US" dirty="0" smtClean="0"/>
              <a:t>Freescale, NXP, Atmel, Texas Instruments, EFM Micro, Spansion, Analog Devices, ST…..  Just about everyone except Microchip!</a:t>
            </a:r>
          </a:p>
          <a:p>
            <a:pPr marL="0" indent="0">
              <a:buNone/>
            </a:pPr>
            <a:endParaRPr lang="en-US" dirty="0"/>
          </a:p>
          <a:p>
            <a:r>
              <a:rPr lang="en-US" dirty="0" smtClean="0"/>
              <a:t>We can get everything from a 3mm x 3mm package to a BGA256 between the vendors.  Lots of variety in IO, peripherals, etc…</a:t>
            </a:r>
          </a:p>
          <a:p>
            <a:endParaRPr lang="en-US" dirty="0" smtClean="0"/>
          </a:p>
          <a:p>
            <a:r>
              <a:rPr lang="en-US" dirty="0" smtClean="0"/>
              <a:t>Speeds from 20MHz to </a:t>
            </a:r>
            <a:r>
              <a:rPr lang="en-US" dirty="0" smtClean="0"/>
              <a:t>240MHz </a:t>
            </a:r>
            <a:endParaRPr lang="en-US" dirty="0" smtClean="0"/>
          </a:p>
          <a:p>
            <a:endParaRPr lang="en-US" dirty="0" smtClean="0"/>
          </a:p>
        </p:txBody>
      </p:sp>
    </p:spTree>
    <p:extLst>
      <p:ext uri="{BB962C8B-B14F-4D97-AF65-F5344CB8AC3E}">
        <p14:creationId xmlns:p14="http://schemas.microsoft.com/office/powerpoint/2010/main" val="471411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Notable Implementations</a:t>
            </a:r>
            <a:endParaRPr lang="en-US" dirty="0">
              <a:latin typeface="Symbol" panose="05050102010706020507" pitchFamily="18" charset="2"/>
            </a:endParaRPr>
          </a:p>
        </p:txBody>
      </p:sp>
      <p:sp>
        <p:nvSpPr>
          <p:cNvPr id="3" name="Content Placeholder 2"/>
          <p:cNvSpPr>
            <a:spLocks noGrp="1"/>
          </p:cNvSpPr>
          <p:nvPr>
            <p:ph idx="1"/>
          </p:nvPr>
        </p:nvSpPr>
        <p:spPr>
          <a:xfrm>
            <a:off x="123986" y="1591527"/>
            <a:ext cx="8562814" cy="2839471"/>
          </a:xfrm>
        </p:spPr>
        <p:txBody>
          <a:bodyPr/>
          <a:lstStyle/>
          <a:p>
            <a:r>
              <a:rPr lang="en-US" b="1" dirty="0" smtClean="0"/>
              <a:t>NXP LPC43xx </a:t>
            </a:r>
            <a:r>
              <a:rPr lang="en-US" dirty="0" smtClean="0"/>
              <a:t>--  Good “digital” implementation.  Multiple cores, SGPIO, SCT, ROM bootloaders, 204MHz….</a:t>
            </a:r>
          </a:p>
          <a:p>
            <a:r>
              <a:rPr lang="en-US" b="1" dirty="0" smtClean="0"/>
              <a:t>Freescale Kinetis </a:t>
            </a:r>
            <a:r>
              <a:rPr lang="en-US" dirty="0" smtClean="0"/>
              <a:t>-    Great ADCs. Embedded wireless options. Lot’s of choice across ARM Cortex M4.</a:t>
            </a:r>
          </a:p>
          <a:p>
            <a:r>
              <a:rPr lang="en-US" b="1" dirty="0" smtClean="0"/>
              <a:t>Analog Devices </a:t>
            </a:r>
            <a:r>
              <a:rPr lang="en-US" dirty="0" smtClean="0"/>
              <a:t>– Motor controller / power analysis variants.   SINC3 Filters… Great ADCs, direct connection to isolated ADCs</a:t>
            </a:r>
            <a:endParaRPr lang="en-US" dirty="0"/>
          </a:p>
          <a:p>
            <a:r>
              <a:rPr lang="en-US" dirty="0" smtClean="0"/>
              <a:t>Make sure to look at everyone….   Lot’s of variety in packages, peripherals, etc.</a:t>
            </a:r>
          </a:p>
          <a:p>
            <a:endParaRPr lang="en-US" dirty="0" smtClean="0"/>
          </a:p>
        </p:txBody>
      </p:sp>
    </p:spTree>
    <p:extLst>
      <p:ext uri="{BB962C8B-B14F-4D97-AF65-F5344CB8AC3E}">
        <p14:creationId xmlns:p14="http://schemas.microsoft.com/office/powerpoint/2010/main" val="3745298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Presentation Scope</a:t>
            </a:r>
            <a:endParaRPr lang="en-US" dirty="0"/>
          </a:p>
        </p:txBody>
      </p:sp>
      <p:sp>
        <p:nvSpPr>
          <p:cNvPr id="3" name="Content Placeholder 2"/>
          <p:cNvSpPr>
            <a:spLocks noGrp="1"/>
          </p:cNvSpPr>
          <p:nvPr>
            <p:ph idx="1"/>
          </p:nvPr>
        </p:nvSpPr>
        <p:spPr>
          <a:xfrm>
            <a:off x="201478" y="1396854"/>
            <a:ext cx="8229600" cy="2631895"/>
          </a:xfrm>
        </p:spPr>
        <p:txBody>
          <a:bodyPr/>
          <a:lstStyle/>
          <a:p>
            <a:r>
              <a:rPr lang="en-US" dirty="0" smtClean="0"/>
              <a:t>In the “trenches” perspective.</a:t>
            </a:r>
          </a:p>
          <a:p>
            <a:r>
              <a:rPr lang="en-US" dirty="0" smtClean="0"/>
              <a:t>DSP Evolution, history and application rationale</a:t>
            </a:r>
          </a:p>
          <a:p>
            <a:r>
              <a:rPr lang="en-US" dirty="0" smtClean="0"/>
              <a:t>Quick </a:t>
            </a:r>
            <a:r>
              <a:rPr lang="en-US" dirty="0" smtClean="0"/>
              <a:t>introduction to the Cortex M4</a:t>
            </a:r>
          </a:p>
          <a:p>
            <a:r>
              <a:rPr lang="en-US" dirty="0" smtClean="0"/>
              <a:t>Vendors &amp; </a:t>
            </a:r>
            <a:r>
              <a:rPr lang="en-US" dirty="0" smtClean="0"/>
              <a:t>tool-chains</a:t>
            </a:r>
            <a:endParaRPr lang="en-US" dirty="0" smtClean="0"/>
          </a:p>
          <a:p>
            <a:r>
              <a:rPr lang="en-US" dirty="0" smtClean="0"/>
              <a:t>Look at some “interesting” instructions</a:t>
            </a:r>
          </a:p>
          <a:p>
            <a:r>
              <a:rPr lang="en-US" dirty="0" smtClean="0"/>
              <a:t>CMSIS-DSP library</a:t>
            </a:r>
          </a:p>
          <a:p>
            <a:r>
              <a:rPr lang="en-US" dirty="0" smtClean="0"/>
              <a:t>Performance stats</a:t>
            </a:r>
          </a:p>
          <a:p>
            <a:r>
              <a:rPr lang="en-US" dirty="0" smtClean="0"/>
              <a:t>Some fun demos</a:t>
            </a:r>
            <a:endParaRPr lang="en-US" dirty="0"/>
          </a:p>
        </p:txBody>
      </p:sp>
    </p:spTree>
    <p:extLst>
      <p:ext uri="{BB962C8B-B14F-4D97-AF65-F5344CB8AC3E}">
        <p14:creationId xmlns:p14="http://schemas.microsoft.com/office/powerpoint/2010/main" val="3265767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749" y="725786"/>
            <a:ext cx="8229600" cy="598866"/>
          </a:xfrm>
        </p:spPr>
        <p:txBody>
          <a:bodyPr/>
          <a:lstStyle/>
          <a:p>
            <a:r>
              <a:rPr lang="en-US" dirty="0" smtClean="0"/>
              <a:t>Toolchains</a:t>
            </a:r>
            <a:endParaRPr lang="en-US" dirty="0">
              <a:latin typeface="Symbol" panose="05050102010706020507" pitchFamily="18" charset="2"/>
            </a:endParaRPr>
          </a:p>
        </p:txBody>
      </p:sp>
      <p:sp>
        <p:nvSpPr>
          <p:cNvPr id="3" name="Content Placeholder 2"/>
          <p:cNvSpPr>
            <a:spLocks noGrp="1"/>
          </p:cNvSpPr>
          <p:nvPr>
            <p:ph idx="1"/>
          </p:nvPr>
        </p:nvSpPr>
        <p:spPr>
          <a:xfrm>
            <a:off x="162732" y="1292553"/>
            <a:ext cx="8818535" cy="3442180"/>
          </a:xfrm>
        </p:spPr>
        <p:txBody>
          <a:bodyPr/>
          <a:lstStyle/>
          <a:p>
            <a:r>
              <a:rPr lang="en-US" b="1" dirty="0" smtClean="0"/>
              <a:t>KEIL, IAR </a:t>
            </a:r>
            <a:r>
              <a:rPr lang="en-US" dirty="0" smtClean="0">
                <a:sym typeface="Wingdings" panose="05000000000000000000" pitchFamily="2" charset="2"/>
              </a:rPr>
              <a:t>  If cost is not an Issue</a:t>
            </a:r>
          </a:p>
          <a:p>
            <a:r>
              <a:rPr lang="en-US" dirty="0" smtClean="0">
                <a:sym typeface="Wingdings" panose="05000000000000000000" pitchFamily="2" charset="2"/>
              </a:rPr>
              <a:t>“</a:t>
            </a:r>
            <a:r>
              <a:rPr lang="en-US" b="1" dirty="0" smtClean="0">
                <a:sym typeface="Wingdings" panose="05000000000000000000" pitchFamily="2" charset="2"/>
              </a:rPr>
              <a:t>Vendor” Tools </a:t>
            </a:r>
            <a:r>
              <a:rPr lang="en-US" dirty="0" smtClean="0">
                <a:sym typeface="Wingdings" panose="05000000000000000000" pitchFamily="2" charset="2"/>
              </a:rPr>
              <a:t>  Freescale Codewarrior, Kinetis Design Studio, NXP LPCXpresso, TI Code Composer.     Most are free or free to start.   Eclipse + GCC+ Debugger.    KDS is a “pure” open tool chain. </a:t>
            </a:r>
          </a:p>
          <a:p>
            <a:r>
              <a:rPr lang="en-US" b="1" dirty="0" smtClean="0">
                <a:sym typeface="Wingdings" panose="05000000000000000000" pitchFamily="2" charset="2"/>
              </a:rPr>
              <a:t>ATMEL Studio 6</a:t>
            </a:r>
            <a:r>
              <a:rPr lang="en-US" dirty="0">
                <a:sym typeface="Wingdings" panose="05000000000000000000" pitchFamily="2" charset="2"/>
              </a:rPr>
              <a:t> </a:t>
            </a:r>
            <a:r>
              <a:rPr lang="en-US" dirty="0" smtClean="0">
                <a:sym typeface="Wingdings" panose="05000000000000000000" pitchFamily="2" charset="2"/>
              </a:rPr>
              <a:t> Microsoft Visual Studio as a front end to GCC</a:t>
            </a:r>
            <a:endParaRPr lang="en-US" dirty="0">
              <a:sym typeface="Wingdings" panose="05000000000000000000" pitchFamily="2" charset="2"/>
            </a:endParaRPr>
          </a:p>
          <a:p>
            <a:r>
              <a:rPr lang="en-US" b="1" dirty="0" smtClean="0">
                <a:sym typeface="Wingdings" panose="05000000000000000000" pitchFamily="2" charset="2"/>
              </a:rPr>
              <a:t>Rowley Crossworks</a:t>
            </a:r>
            <a:r>
              <a:rPr lang="en-US" dirty="0">
                <a:sym typeface="Wingdings" panose="05000000000000000000" pitchFamily="2" charset="2"/>
              </a:rPr>
              <a:t> </a:t>
            </a:r>
            <a:r>
              <a:rPr lang="en-US" dirty="0" smtClean="0">
                <a:sym typeface="Wingdings" panose="05000000000000000000" pitchFamily="2" charset="2"/>
              </a:rPr>
              <a:t>    Proprietary GUI front end for GCC</a:t>
            </a:r>
          </a:p>
          <a:p>
            <a:r>
              <a:rPr lang="en-US" dirty="0" smtClean="0">
                <a:sym typeface="Wingdings" panose="05000000000000000000" pitchFamily="2" charset="2"/>
              </a:rPr>
              <a:t>Other GCC based front-ends. (CooCox, Code Sourcery….)</a:t>
            </a:r>
          </a:p>
          <a:p>
            <a:r>
              <a:rPr lang="en-US" dirty="0" smtClean="0">
                <a:sym typeface="Wingdings" panose="05000000000000000000" pitchFamily="2" charset="2"/>
              </a:rPr>
              <a:t>Cobble together GCC, GDB, Open OCD etc. on your </a:t>
            </a:r>
            <a:r>
              <a:rPr lang="en-US" dirty="0">
                <a:sym typeface="Wingdings" panose="05000000000000000000" pitchFamily="2" charset="2"/>
              </a:rPr>
              <a:t>own  </a:t>
            </a:r>
            <a:r>
              <a:rPr lang="en-US" dirty="0">
                <a:sym typeface="Wingdings" panose="05000000000000000000" pitchFamily="2" charset="2"/>
                <a:hlinkClick r:id="rId2"/>
              </a:rPr>
              <a:t>https://launchpad.net/gcc-arm-embedded</a:t>
            </a:r>
            <a:endParaRPr lang="en-US" dirty="0" smtClean="0"/>
          </a:p>
          <a:p>
            <a:endParaRPr lang="en-US" sz="2000" dirty="0" smtClean="0"/>
          </a:p>
        </p:txBody>
      </p:sp>
    </p:spTree>
    <p:extLst>
      <p:ext uri="{BB962C8B-B14F-4D97-AF65-F5344CB8AC3E}">
        <p14:creationId xmlns:p14="http://schemas.microsoft.com/office/powerpoint/2010/main" val="3198552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749" y="793110"/>
            <a:ext cx="8229600" cy="598866"/>
          </a:xfrm>
        </p:spPr>
        <p:txBody>
          <a:bodyPr/>
          <a:lstStyle/>
          <a:p>
            <a:r>
              <a:rPr lang="en-US" dirty="0" smtClean="0"/>
              <a:t>Low Cost Dev Boards</a:t>
            </a:r>
            <a:endParaRPr lang="en-US" dirty="0">
              <a:latin typeface="Symbol" panose="05050102010706020507" pitchFamily="18" charset="2"/>
            </a:endParaRPr>
          </a:p>
        </p:txBody>
      </p:sp>
      <p:sp>
        <p:nvSpPr>
          <p:cNvPr id="3" name="Content Placeholder 2"/>
          <p:cNvSpPr>
            <a:spLocks noGrp="1"/>
          </p:cNvSpPr>
          <p:nvPr>
            <p:ph idx="1"/>
          </p:nvPr>
        </p:nvSpPr>
        <p:spPr>
          <a:xfrm>
            <a:off x="148889" y="1444497"/>
            <a:ext cx="8229600" cy="2839471"/>
          </a:xfrm>
        </p:spPr>
        <p:txBody>
          <a:bodyPr/>
          <a:lstStyle/>
          <a:p>
            <a:r>
              <a:rPr lang="en-US" dirty="0" smtClean="0"/>
              <a:t>Freescale FRDM $($15-$30)</a:t>
            </a:r>
          </a:p>
          <a:p>
            <a:r>
              <a:rPr lang="en-US" dirty="0" smtClean="0"/>
              <a:t>NXP LPCXpresso ($25-$40)</a:t>
            </a:r>
          </a:p>
          <a:p>
            <a:r>
              <a:rPr lang="en-US" dirty="0" smtClean="0"/>
              <a:t>Atmel Xplained ($30-$40)</a:t>
            </a:r>
          </a:p>
          <a:p>
            <a:r>
              <a:rPr lang="en-US" dirty="0" smtClean="0"/>
              <a:t>ST Discovery ($15 - $30)</a:t>
            </a:r>
          </a:p>
          <a:p>
            <a:r>
              <a:rPr lang="en-US" dirty="0" smtClean="0"/>
              <a:t>TI Launch Pad ($15-$30)</a:t>
            </a:r>
          </a:p>
          <a:p>
            <a:endParaRPr lang="en-US" dirty="0"/>
          </a:p>
          <a:p>
            <a:endParaRPr lang="en-US" dirty="0" smtClean="0"/>
          </a:p>
          <a:p>
            <a:pPr marL="0" indent="0">
              <a:buNone/>
            </a:pPr>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342" y="3814042"/>
            <a:ext cx="1575315" cy="985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689" y="2549746"/>
            <a:ext cx="1581492" cy="8918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831" y="1428210"/>
            <a:ext cx="1362931" cy="95218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7528" y="1465379"/>
            <a:ext cx="1122974" cy="91501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7758" y="2637827"/>
            <a:ext cx="1299010" cy="204130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3303" y="3658478"/>
            <a:ext cx="1296483" cy="1296483"/>
          </a:xfrm>
          <a:prstGeom prst="rect">
            <a:avLst/>
          </a:prstGeom>
        </p:spPr>
      </p:pic>
    </p:spTree>
    <p:extLst>
      <p:ext uri="{BB962C8B-B14F-4D97-AF65-F5344CB8AC3E}">
        <p14:creationId xmlns:p14="http://schemas.microsoft.com/office/powerpoint/2010/main" val="1442871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Let’s Talk Bare Metal</a:t>
            </a:r>
            <a:endParaRPr lang="en-US" dirty="0">
              <a:latin typeface="Symbol" panose="05050102010706020507" pitchFamily="18" charset="2"/>
            </a:endParaRPr>
          </a:p>
        </p:txBody>
      </p:sp>
      <p:sp>
        <p:nvSpPr>
          <p:cNvPr id="3" name="Content Placeholder 2"/>
          <p:cNvSpPr>
            <a:spLocks noGrp="1"/>
          </p:cNvSpPr>
          <p:nvPr>
            <p:ph idx="1"/>
          </p:nvPr>
        </p:nvSpPr>
        <p:spPr>
          <a:xfrm>
            <a:off x="162731" y="1383504"/>
            <a:ext cx="8981269" cy="2631895"/>
          </a:xfrm>
        </p:spPr>
        <p:txBody>
          <a:bodyPr/>
          <a:lstStyle/>
          <a:p>
            <a:r>
              <a:rPr lang="en-US" sz="2800" dirty="0" smtClean="0"/>
              <a:t>Assembly language programming not required BUT…..</a:t>
            </a:r>
          </a:p>
          <a:p>
            <a:pPr lvl="1"/>
            <a:r>
              <a:rPr lang="en-US" sz="2400" dirty="0" smtClean="0"/>
              <a:t>You should take a look at the instruction set</a:t>
            </a:r>
          </a:p>
          <a:p>
            <a:pPr lvl="1"/>
            <a:r>
              <a:rPr lang="en-US" sz="2400" dirty="0" smtClean="0"/>
              <a:t>Some real gems in the manual….   </a:t>
            </a:r>
          </a:p>
          <a:p>
            <a:pPr lvl="1"/>
            <a:r>
              <a:rPr lang="en-US" sz="2400" dirty="0" smtClean="0"/>
              <a:t>You need to think about YOUR algorithm and how it will map.</a:t>
            </a:r>
          </a:p>
          <a:p>
            <a:pPr lvl="1"/>
            <a:r>
              <a:rPr lang="en-US" sz="2400" dirty="0" smtClean="0"/>
              <a:t>You need to be familiar with your compiler and optimization levels.</a:t>
            </a:r>
          </a:p>
          <a:p>
            <a:pPr lvl="1"/>
            <a:r>
              <a:rPr lang="en-US" sz="2400" dirty="0" smtClean="0"/>
              <a:t>You need to be familiar with the documentation</a:t>
            </a:r>
          </a:p>
          <a:p>
            <a:pPr marL="457200" lvl="1" indent="0">
              <a:buNone/>
            </a:pPr>
            <a:r>
              <a:rPr lang="en-US" sz="2400" dirty="0" smtClean="0"/>
              <a:t>	 </a:t>
            </a:r>
            <a:r>
              <a:rPr lang="en-US" sz="2400" b="1" dirty="0" smtClean="0">
                <a:hlinkClick r:id="rId2"/>
              </a:rPr>
              <a:t>http</a:t>
            </a:r>
            <a:r>
              <a:rPr lang="en-US" sz="2400" b="1" dirty="0">
                <a:hlinkClick r:id="rId2"/>
              </a:rPr>
              <a:t>://infocenter.arm.com/help/index.jsp</a:t>
            </a:r>
            <a:endParaRPr lang="en-US" sz="2400" b="1" dirty="0" smtClean="0"/>
          </a:p>
        </p:txBody>
      </p:sp>
    </p:spTree>
    <p:extLst>
      <p:ext uri="{BB962C8B-B14F-4D97-AF65-F5344CB8AC3E}">
        <p14:creationId xmlns:p14="http://schemas.microsoft.com/office/powerpoint/2010/main" val="9584279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Interesting Instructions</a:t>
            </a:r>
            <a:endParaRPr lang="en-US" dirty="0">
              <a:latin typeface="Symbol" panose="05050102010706020507" pitchFamily="18" charset="2"/>
            </a:endParaRPr>
          </a:p>
        </p:txBody>
      </p:sp>
      <p:sp>
        <p:nvSpPr>
          <p:cNvPr id="3" name="Content Placeholder 2"/>
          <p:cNvSpPr>
            <a:spLocks noGrp="1"/>
          </p:cNvSpPr>
          <p:nvPr>
            <p:ph idx="1"/>
          </p:nvPr>
        </p:nvSpPr>
        <p:spPr>
          <a:xfrm>
            <a:off x="457200" y="1691409"/>
            <a:ext cx="8229600" cy="2631895"/>
          </a:xfrm>
        </p:spPr>
        <p:txBody>
          <a:bodyPr/>
          <a:lstStyle/>
          <a:p>
            <a:r>
              <a:rPr lang="en-US" dirty="0"/>
              <a:t>Integer</a:t>
            </a:r>
            <a:r>
              <a:rPr lang="en-US"/>
              <a:t>: </a:t>
            </a:r>
            <a:r>
              <a:rPr lang="en-US" b="1" smtClean="0"/>
              <a:t>UMLAL and </a:t>
            </a:r>
            <a:r>
              <a:rPr lang="en-US" b="1" dirty="0"/>
              <a:t>SMLAL</a:t>
            </a:r>
          </a:p>
          <a:p>
            <a:r>
              <a:rPr lang="en-US" dirty="0"/>
              <a:t>Multiply, with optional Accumulate, using 32-bit operands and producing a 64-bit result.</a:t>
            </a:r>
          </a:p>
          <a:p>
            <a:pPr marL="0" indent="0">
              <a:buNone/>
            </a:pPr>
            <a:r>
              <a:rPr lang="en-US" dirty="0">
                <a:hlinkClick r:id="rId2"/>
              </a:rPr>
              <a:t>http://</a:t>
            </a:r>
            <a:r>
              <a:rPr lang="en-US" dirty="0" smtClean="0">
                <a:hlinkClick r:id="rId2"/>
              </a:rPr>
              <a:t>infocenter.arm.com/help/topic/com.arm.doc.dui0553a/DUI0553A_cortex_m4_dgug.pdf</a:t>
            </a:r>
            <a:endParaRPr lang="en-US" dirty="0" smtClean="0"/>
          </a:p>
          <a:p>
            <a:pPr marL="0" indent="0">
              <a:buNone/>
            </a:pPr>
            <a:r>
              <a:rPr lang="en-US" dirty="0" smtClean="0"/>
              <a:t>Using these we can have IIR filters with 64-bit precision in the accumulation / State Variables.    </a:t>
            </a:r>
          </a:p>
        </p:txBody>
      </p:sp>
    </p:spTree>
    <p:extLst>
      <p:ext uri="{BB962C8B-B14F-4D97-AF65-F5344CB8AC3E}">
        <p14:creationId xmlns:p14="http://schemas.microsoft.com/office/powerpoint/2010/main" val="3626505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Elbow Connector 77"/>
          <p:cNvCxnSpPr>
            <a:endCxn id="73" idx="3"/>
          </p:cNvCxnSpPr>
          <p:nvPr/>
        </p:nvCxnSpPr>
        <p:spPr>
          <a:xfrm rot="5400000">
            <a:off x="5488538" y="3151747"/>
            <a:ext cx="1162137" cy="676564"/>
          </a:xfrm>
          <a:prstGeom prst="bentConnector2">
            <a:avLst/>
          </a:prstGeom>
          <a:ln w="15875">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73" idx="1"/>
            <a:endCxn id="39" idx="3"/>
          </p:cNvCxnSpPr>
          <p:nvPr/>
        </p:nvCxnSpPr>
        <p:spPr>
          <a:xfrm flipH="1">
            <a:off x="4794885" y="4071098"/>
            <a:ext cx="572584" cy="1"/>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39" idx="1"/>
            <a:endCxn id="74" idx="3"/>
          </p:cNvCxnSpPr>
          <p:nvPr/>
        </p:nvCxnSpPr>
        <p:spPr>
          <a:xfrm flipH="1" flipV="1">
            <a:off x="3823334" y="4070125"/>
            <a:ext cx="186691" cy="974"/>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74" idx="1"/>
            <a:endCxn id="16" idx="3"/>
          </p:cNvCxnSpPr>
          <p:nvPr/>
        </p:nvCxnSpPr>
        <p:spPr>
          <a:xfrm flipH="1">
            <a:off x="3295650" y="4070125"/>
            <a:ext cx="163829" cy="4243"/>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stCxn id="16" idx="0"/>
            <a:endCxn id="126" idx="2"/>
          </p:cNvCxnSpPr>
          <p:nvPr/>
        </p:nvCxnSpPr>
        <p:spPr>
          <a:xfrm flipH="1" flipV="1">
            <a:off x="2898780" y="3687516"/>
            <a:ext cx="4440" cy="236057"/>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39" idx="0"/>
            <a:endCxn id="139" idx="2"/>
          </p:cNvCxnSpPr>
          <p:nvPr/>
        </p:nvCxnSpPr>
        <p:spPr>
          <a:xfrm flipV="1">
            <a:off x="4402455" y="3687954"/>
            <a:ext cx="5012" cy="232350"/>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a:stCxn id="110" idx="3"/>
            <a:endCxn id="124" idx="1"/>
          </p:cNvCxnSpPr>
          <p:nvPr/>
        </p:nvCxnSpPr>
        <p:spPr>
          <a:xfrm flipV="1">
            <a:off x="1583477" y="2590080"/>
            <a:ext cx="1128869" cy="1165"/>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stCxn id="124" idx="3"/>
            <a:endCxn id="130" idx="1"/>
          </p:cNvCxnSpPr>
          <p:nvPr/>
        </p:nvCxnSpPr>
        <p:spPr>
          <a:xfrm>
            <a:off x="3082006" y="2590080"/>
            <a:ext cx="1120725" cy="1389"/>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a:stCxn id="127" idx="3"/>
            <a:endCxn id="140" idx="1"/>
          </p:cNvCxnSpPr>
          <p:nvPr/>
        </p:nvCxnSpPr>
        <p:spPr>
          <a:xfrm>
            <a:off x="3080962" y="3197051"/>
            <a:ext cx="1141675" cy="2819"/>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56" name="Elbow Connector 155"/>
          <p:cNvCxnSpPr>
            <a:stCxn id="140" idx="3"/>
            <a:endCxn id="40" idx="1"/>
          </p:cNvCxnSpPr>
          <p:nvPr/>
        </p:nvCxnSpPr>
        <p:spPr>
          <a:xfrm flipV="1">
            <a:off x="4592297" y="2894975"/>
            <a:ext cx="2144732" cy="304895"/>
          </a:xfrm>
          <a:prstGeom prst="bentConnector3">
            <a:avLst>
              <a:gd name="adj1" fmla="val 50000"/>
            </a:avLst>
          </a:prstGeom>
          <a:ln w="15875">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60" name="Elbow Connector 159"/>
          <p:cNvCxnSpPr>
            <a:stCxn id="130" idx="3"/>
            <a:endCxn id="127" idx="0"/>
          </p:cNvCxnSpPr>
          <p:nvPr/>
        </p:nvCxnSpPr>
        <p:spPr>
          <a:xfrm flipH="1">
            <a:off x="2897456" y="2591469"/>
            <a:ext cx="1674935" cy="450656"/>
          </a:xfrm>
          <a:prstGeom prst="bentConnector4">
            <a:avLst>
              <a:gd name="adj1" fmla="val -13648"/>
              <a:gd name="adj2" fmla="val 67189"/>
            </a:avLst>
          </a:prstGeom>
          <a:ln w="15875">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endCxn id="25" idx="1"/>
          </p:cNvCxnSpPr>
          <p:nvPr/>
        </p:nvCxnSpPr>
        <p:spPr>
          <a:xfrm>
            <a:off x="198121" y="1711933"/>
            <a:ext cx="808672" cy="0"/>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25" idx="3"/>
            <a:endCxn id="22" idx="1"/>
          </p:cNvCxnSpPr>
          <p:nvPr/>
        </p:nvCxnSpPr>
        <p:spPr>
          <a:xfrm>
            <a:off x="1791653" y="1711933"/>
            <a:ext cx="184785" cy="2172"/>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2" idx="3"/>
            <a:endCxn id="8" idx="1"/>
          </p:cNvCxnSpPr>
          <p:nvPr/>
        </p:nvCxnSpPr>
        <p:spPr>
          <a:xfrm>
            <a:off x="2340293" y="1714105"/>
            <a:ext cx="170497" cy="544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8" idx="3"/>
            <a:endCxn id="26" idx="1"/>
          </p:cNvCxnSpPr>
          <p:nvPr/>
        </p:nvCxnSpPr>
        <p:spPr>
          <a:xfrm flipV="1">
            <a:off x="3295650" y="1717668"/>
            <a:ext cx="155257" cy="1884"/>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26" idx="3"/>
            <a:endCxn id="9" idx="1"/>
          </p:cNvCxnSpPr>
          <p:nvPr/>
        </p:nvCxnSpPr>
        <p:spPr>
          <a:xfrm>
            <a:off x="3814762" y="1717668"/>
            <a:ext cx="167640" cy="1885"/>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9" idx="2"/>
          </p:cNvCxnSpPr>
          <p:nvPr/>
        </p:nvCxnSpPr>
        <p:spPr>
          <a:xfrm>
            <a:off x="4395787" y="1874479"/>
            <a:ext cx="0" cy="18784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8" idx="3"/>
          </p:cNvCxnSpPr>
          <p:nvPr/>
        </p:nvCxnSpPr>
        <p:spPr>
          <a:xfrm>
            <a:off x="3922870" y="2260572"/>
            <a:ext cx="269082" cy="2442"/>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4" idx="3"/>
            <a:endCxn id="123" idx="1"/>
          </p:cNvCxnSpPr>
          <p:nvPr/>
        </p:nvCxnSpPr>
        <p:spPr>
          <a:xfrm>
            <a:off x="2510790" y="2253484"/>
            <a:ext cx="201556" cy="553"/>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13" idx="3"/>
            <a:endCxn id="109" idx="1"/>
          </p:cNvCxnSpPr>
          <p:nvPr/>
        </p:nvCxnSpPr>
        <p:spPr>
          <a:xfrm>
            <a:off x="989648" y="2254045"/>
            <a:ext cx="224169" cy="137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8" idx="2"/>
            <a:endCxn id="123" idx="0"/>
          </p:cNvCxnSpPr>
          <p:nvPr/>
        </p:nvCxnSpPr>
        <p:spPr>
          <a:xfrm flipH="1">
            <a:off x="2897176" y="1874478"/>
            <a:ext cx="6044" cy="224633"/>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25" idx="2"/>
            <a:endCxn id="109" idx="0"/>
          </p:cNvCxnSpPr>
          <p:nvPr/>
        </p:nvCxnSpPr>
        <p:spPr>
          <a:xfrm flipH="1">
            <a:off x="1398647" y="1866859"/>
            <a:ext cx="576" cy="23363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28" idx="3"/>
            <a:endCxn id="126" idx="1"/>
          </p:cNvCxnSpPr>
          <p:nvPr/>
        </p:nvCxnSpPr>
        <p:spPr>
          <a:xfrm>
            <a:off x="2489526" y="3528795"/>
            <a:ext cx="224424" cy="3795"/>
          </a:xfrm>
          <a:prstGeom prst="straightConnector1">
            <a:avLst/>
          </a:prstGeom>
          <a:ln w="15875">
            <a:solidFill>
              <a:schemeClr val="accent3">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29" idx="3"/>
            <a:endCxn id="139" idx="1"/>
          </p:cNvCxnSpPr>
          <p:nvPr/>
        </p:nvCxnSpPr>
        <p:spPr>
          <a:xfrm>
            <a:off x="3996578" y="3530705"/>
            <a:ext cx="226059" cy="2323"/>
          </a:xfrm>
          <a:prstGeom prst="straightConnector1">
            <a:avLst/>
          </a:prstGeom>
          <a:ln w="15875">
            <a:solidFill>
              <a:schemeClr val="accent3">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ctrTitle"/>
          </p:nvPr>
        </p:nvSpPr>
        <p:spPr>
          <a:xfrm>
            <a:off x="396240" y="793110"/>
            <a:ext cx="8229600" cy="598866"/>
          </a:xfrm>
        </p:spPr>
        <p:txBody>
          <a:bodyPr/>
          <a:lstStyle/>
          <a:p>
            <a:r>
              <a:rPr lang="en-US" dirty="0" smtClean="0"/>
              <a:t>High Precision Filter </a:t>
            </a:r>
            <a:r>
              <a:rPr lang="en-US" dirty="0"/>
              <a:t>U</a:t>
            </a:r>
            <a:r>
              <a:rPr lang="en-US" dirty="0" smtClean="0"/>
              <a:t>sing SMLAL</a:t>
            </a:r>
            <a:endParaRPr lang="en-US" dirty="0"/>
          </a:p>
        </p:txBody>
      </p:sp>
      <p:sp>
        <p:nvSpPr>
          <p:cNvPr id="8" name="Rectangle 7"/>
          <p:cNvSpPr/>
          <p:nvPr/>
        </p:nvSpPr>
        <p:spPr>
          <a:xfrm>
            <a:off x="2510790" y="1564626"/>
            <a:ext cx="78486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x[n-1]</a:t>
            </a:r>
            <a:endParaRPr lang="en-US" dirty="0"/>
          </a:p>
        </p:txBody>
      </p:sp>
      <p:sp>
        <p:nvSpPr>
          <p:cNvPr id="9" name="Rectangle 8"/>
          <p:cNvSpPr/>
          <p:nvPr/>
        </p:nvSpPr>
        <p:spPr>
          <a:xfrm>
            <a:off x="3982402" y="1564626"/>
            <a:ext cx="826770" cy="3098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x[n-2]</a:t>
            </a:r>
            <a:endParaRPr lang="en-US" dirty="0"/>
          </a:p>
        </p:txBody>
      </p:sp>
      <p:sp>
        <p:nvSpPr>
          <p:cNvPr id="13" name="Rectangle 12"/>
          <p:cNvSpPr/>
          <p:nvPr/>
        </p:nvSpPr>
        <p:spPr>
          <a:xfrm>
            <a:off x="402908" y="2099119"/>
            <a:ext cx="58674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b[0]</a:t>
            </a:r>
            <a:endParaRPr lang="en-US" dirty="0"/>
          </a:p>
        </p:txBody>
      </p:sp>
      <p:sp>
        <p:nvSpPr>
          <p:cNvPr id="14" name="Rectangle 13"/>
          <p:cNvSpPr/>
          <p:nvPr/>
        </p:nvSpPr>
        <p:spPr>
          <a:xfrm>
            <a:off x="1924050" y="2098558"/>
            <a:ext cx="58674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b[1]</a:t>
            </a:r>
            <a:endParaRPr lang="en-US" dirty="0"/>
          </a:p>
        </p:txBody>
      </p:sp>
      <p:sp>
        <p:nvSpPr>
          <p:cNvPr id="16" name="Rectangle 15"/>
          <p:cNvSpPr/>
          <p:nvPr/>
        </p:nvSpPr>
        <p:spPr>
          <a:xfrm>
            <a:off x="2510790" y="3923573"/>
            <a:ext cx="784860" cy="3015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y[n-2]</a:t>
            </a:r>
            <a:endParaRPr lang="en-US" dirty="0"/>
          </a:p>
        </p:txBody>
      </p:sp>
      <p:sp>
        <p:nvSpPr>
          <p:cNvPr id="18" name="Rectangle 17"/>
          <p:cNvSpPr/>
          <p:nvPr/>
        </p:nvSpPr>
        <p:spPr>
          <a:xfrm>
            <a:off x="3336130" y="2113266"/>
            <a:ext cx="586740" cy="2946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b[2]</a:t>
            </a:r>
            <a:endParaRPr lang="en-US" dirty="0"/>
          </a:p>
        </p:txBody>
      </p:sp>
      <p:sp>
        <p:nvSpPr>
          <p:cNvPr id="22" name="Rectangle 21"/>
          <p:cNvSpPr/>
          <p:nvPr/>
        </p:nvSpPr>
        <p:spPr>
          <a:xfrm>
            <a:off x="1976438" y="1596947"/>
            <a:ext cx="363855" cy="23431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smtClean="0"/>
              <a:t>Z</a:t>
            </a:r>
            <a:r>
              <a:rPr lang="en-US" sz="1200" b="1" baseline="48000" dirty="0" smtClean="0"/>
              <a:t>-1</a:t>
            </a:r>
            <a:endParaRPr lang="en-US" sz="1200" b="1" baseline="48000" dirty="0"/>
          </a:p>
        </p:txBody>
      </p:sp>
      <p:sp>
        <p:nvSpPr>
          <p:cNvPr id="25" name="Rectangle 24"/>
          <p:cNvSpPr/>
          <p:nvPr/>
        </p:nvSpPr>
        <p:spPr>
          <a:xfrm>
            <a:off x="1006793" y="1557007"/>
            <a:ext cx="78486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x[n]</a:t>
            </a:r>
            <a:endParaRPr lang="en-US" dirty="0"/>
          </a:p>
        </p:txBody>
      </p:sp>
      <p:sp>
        <p:nvSpPr>
          <p:cNvPr id="26" name="Rectangle 25"/>
          <p:cNvSpPr/>
          <p:nvPr/>
        </p:nvSpPr>
        <p:spPr>
          <a:xfrm>
            <a:off x="3450907" y="1600510"/>
            <a:ext cx="363855" cy="23431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smtClean="0"/>
              <a:t>Z</a:t>
            </a:r>
            <a:r>
              <a:rPr lang="en-US" sz="1200" b="1" baseline="48000" dirty="0" smtClean="0"/>
              <a:t>-1</a:t>
            </a:r>
            <a:endParaRPr lang="en-US" sz="1200" b="1" baseline="48000" dirty="0"/>
          </a:p>
        </p:txBody>
      </p:sp>
      <p:sp>
        <p:nvSpPr>
          <p:cNvPr id="28" name="Rectangle 27"/>
          <p:cNvSpPr/>
          <p:nvPr/>
        </p:nvSpPr>
        <p:spPr>
          <a:xfrm>
            <a:off x="1902786" y="3373869"/>
            <a:ext cx="58674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a[2]</a:t>
            </a:r>
            <a:endParaRPr lang="en-US" dirty="0"/>
          </a:p>
        </p:txBody>
      </p:sp>
      <p:sp>
        <p:nvSpPr>
          <p:cNvPr id="29" name="Rectangle 28"/>
          <p:cNvSpPr/>
          <p:nvPr/>
        </p:nvSpPr>
        <p:spPr>
          <a:xfrm>
            <a:off x="3409838" y="3383399"/>
            <a:ext cx="586740" cy="2946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a[1]</a:t>
            </a:r>
            <a:endParaRPr lang="en-US" dirty="0"/>
          </a:p>
        </p:txBody>
      </p:sp>
      <p:sp>
        <p:nvSpPr>
          <p:cNvPr id="39" name="Rectangle 38"/>
          <p:cNvSpPr/>
          <p:nvPr/>
        </p:nvSpPr>
        <p:spPr>
          <a:xfrm>
            <a:off x="4010025" y="3920304"/>
            <a:ext cx="784860" cy="3015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y[n-1]</a:t>
            </a:r>
            <a:endParaRPr lang="en-US" dirty="0"/>
          </a:p>
        </p:txBody>
      </p:sp>
      <p:sp>
        <p:nvSpPr>
          <p:cNvPr id="40" name="Rectangle 39"/>
          <p:cNvSpPr/>
          <p:nvPr/>
        </p:nvSpPr>
        <p:spPr>
          <a:xfrm>
            <a:off x="6737029" y="2745006"/>
            <a:ext cx="1405605" cy="29993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b="1" dirty="0" smtClean="0"/>
              <a:t>Output Formatting </a:t>
            </a:r>
            <a:endParaRPr lang="en-US" sz="1200" b="1" dirty="0">
              <a:latin typeface="Symbol" panose="05050102010706020507" pitchFamily="18" charset="2"/>
            </a:endParaRPr>
          </a:p>
        </p:txBody>
      </p:sp>
      <p:sp>
        <p:nvSpPr>
          <p:cNvPr id="73" name="Rectangle 72"/>
          <p:cNvSpPr/>
          <p:nvPr/>
        </p:nvSpPr>
        <p:spPr>
          <a:xfrm>
            <a:off x="5367469" y="3953940"/>
            <a:ext cx="363855" cy="234315"/>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t>Z</a:t>
            </a:r>
            <a:r>
              <a:rPr lang="en-US" sz="1200" b="1" baseline="48000" dirty="0" smtClean="0"/>
              <a:t>-1</a:t>
            </a:r>
            <a:endParaRPr lang="en-US" sz="1200" b="1" baseline="48000" dirty="0"/>
          </a:p>
        </p:txBody>
      </p:sp>
      <p:sp>
        <p:nvSpPr>
          <p:cNvPr id="74" name="Rectangle 73"/>
          <p:cNvSpPr/>
          <p:nvPr/>
        </p:nvSpPr>
        <p:spPr>
          <a:xfrm>
            <a:off x="3459479" y="3952967"/>
            <a:ext cx="363855" cy="234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t>Z</a:t>
            </a:r>
            <a:r>
              <a:rPr lang="en-US" sz="1200" b="1" baseline="48000" dirty="0" smtClean="0"/>
              <a:t>-1</a:t>
            </a:r>
            <a:endParaRPr lang="en-US" sz="1200" b="1" baseline="48000" dirty="0"/>
          </a:p>
        </p:txBody>
      </p:sp>
      <p:sp>
        <p:nvSpPr>
          <p:cNvPr id="109" name="Rectangle 108"/>
          <p:cNvSpPr/>
          <p:nvPr/>
        </p:nvSpPr>
        <p:spPr>
          <a:xfrm>
            <a:off x="1213817" y="2100496"/>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X</a:t>
            </a:r>
            <a:endParaRPr lang="en-US" b="1" dirty="0"/>
          </a:p>
        </p:txBody>
      </p:sp>
      <p:sp>
        <p:nvSpPr>
          <p:cNvPr id="110" name="Rectangle 109"/>
          <p:cNvSpPr/>
          <p:nvPr/>
        </p:nvSpPr>
        <p:spPr>
          <a:xfrm>
            <a:off x="1213817" y="2436319"/>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23" name="Rectangle 122"/>
          <p:cNvSpPr/>
          <p:nvPr/>
        </p:nvSpPr>
        <p:spPr>
          <a:xfrm>
            <a:off x="2712346" y="2099111"/>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X</a:t>
            </a:r>
            <a:endParaRPr lang="en-US" b="1" dirty="0"/>
          </a:p>
        </p:txBody>
      </p:sp>
      <p:sp>
        <p:nvSpPr>
          <p:cNvPr id="124" name="Rectangle 123"/>
          <p:cNvSpPr/>
          <p:nvPr/>
        </p:nvSpPr>
        <p:spPr>
          <a:xfrm>
            <a:off x="2712346" y="2435154"/>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26" name="Rectangle 125"/>
          <p:cNvSpPr/>
          <p:nvPr/>
        </p:nvSpPr>
        <p:spPr>
          <a:xfrm>
            <a:off x="2713950" y="3377664"/>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X</a:t>
            </a:r>
            <a:endParaRPr lang="en-US" b="1" dirty="0"/>
          </a:p>
        </p:txBody>
      </p:sp>
      <p:sp>
        <p:nvSpPr>
          <p:cNvPr id="127" name="Rectangle 126"/>
          <p:cNvSpPr/>
          <p:nvPr/>
        </p:nvSpPr>
        <p:spPr>
          <a:xfrm>
            <a:off x="2713950" y="3042125"/>
            <a:ext cx="367012"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29" name="Rectangle 128"/>
          <p:cNvSpPr/>
          <p:nvPr/>
        </p:nvSpPr>
        <p:spPr>
          <a:xfrm>
            <a:off x="4202731" y="2100496"/>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X</a:t>
            </a:r>
            <a:endParaRPr lang="en-US" b="1" dirty="0"/>
          </a:p>
        </p:txBody>
      </p:sp>
      <p:sp>
        <p:nvSpPr>
          <p:cNvPr id="130" name="Rectangle 129"/>
          <p:cNvSpPr/>
          <p:nvPr/>
        </p:nvSpPr>
        <p:spPr>
          <a:xfrm>
            <a:off x="4202731" y="2436543"/>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39" name="Rectangle 138"/>
          <p:cNvSpPr/>
          <p:nvPr/>
        </p:nvSpPr>
        <p:spPr>
          <a:xfrm>
            <a:off x="4222637" y="3378102"/>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X</a:t>
            </a:r>
            <a:endParaRPr lang="en-US" b="1" dirty="0"/>
          </a:p>
        </p:txBody>
      </p:sp>
      <p:sp>
        <p:nvSpPr>
          <p:cNvPr id="140" name="Rectangle 139"/>
          <p:cNvSpPr/>
          <p:nvPr/>
        </p:nvSpPr>
        <p:spPr>
          <a:xfrm>
            <a:off x="4222637" y="3044944"/>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71" name="Oval 170"/>
          <p:cNvSpPr/>
          <p:nvPr/>
        </p:nvSpPr>
        <p:spPr>
          <a:xfrm>
            <a:off x="6382713" y="2880303"/>
            <a:ext cx="50351" cy="573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8" name="Straight Arrow Connector 177"/>
          <p:cNvCxnSpPr/>
          <p:nvPr/>
        </p:nvCxnSpPr>
        <p:spPr>
          <a:xfrm>
            <a:off x="8148620" y="2917198"/>
            <a:ext cx="423907" cy="2442"/>
          </a:xfrm>
          <a:prstGeom prst="straightConnector1">
            <a:avLst/>
          </a:prstGeom>
          <a:ln w="15875">
            <a:solidFill>
              <a:schemeClr val="accent4">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180" name="TextBox 179"/>
          <p:cNvSpPr txBox="1"/>
          <p:nvPr/>
        </p:nvSpPr>
        <p:spPr>
          <a:xfrm>
            <a:off x="740368" y="4756686"/>
            <a:ext cx="7310837" cy="369332"/>
          </a:xfrm>
          <a:prstGeom prst="rect">
            <a:avLst/>
          </a:prstGeom>
          <a:noFill/>
        </p:spPr>
        <p:txBody>
          <a:bodyPr wrap="square" rtlCol="0">
            <a:spAutoFit/>
          </a:bodyPr>
          <a:lstStyle/>
          <a:p>
            <a:r>
              <a:rPr lang="en-US" b="1" dirty="0" smtClean="0">
                <a:solidFill>
                  <a:schemeClr val="accent3">
                    <a:lumMod val="75000"/>
                  </a:schemeClr>
                </a:solidFill>
              </a:rPr>
              <a:t>Green = 32-bit   		</a:t>
            </a:r>
            <a:r>
              <a:rPr lang="en-US" b="1" dirty="0" smtClean="0">
                <a:solidFill>
                  <a:schemeClr val="accent6">
                    <a:lumMod val="75000"/>
                  </a:schemeClr>
                </a:solidFill>
              </a:rPr>
              <a:t>Orange = 64-bit  		 </a:t>
            </a:r>
            <a:r>
              <a:rPr lang="en-US" b="1" dirty="0" smtClean="0">
                <a:solidFill>
                  <a:srgbClr val="7030A0"/>
                </a:solidFill>
              </a:rPr>
              <a:t>Purple = User Defined</a:t>
            </a:r>
            <a:endParaRPr lang="en-US" b="1" dirty="0">
              <a:solidFill>
                <a:srgbClr val="7030A0"/>
              </a:solidFill>
            </a:endParaRPr>
          </a:p>
        </p:txBody>
      </p:sp>
      <p:sp>
        <p:nvSpPr>
          <p:cNvPr id="181" name="TextBox 180"/>
          <p:cNvSpPr txBox="1"/>
          <p:nvPr/>
        </p:nvSpPr>
        <p:spPr>
          <a:xfrm>
            <a:off x="107606" y="1409199"/>
            <a:ext cx="714402" cy="369332"/>
          </a:xfrm>
          <a:prstGeom prst="rect">
            <a:avLst/>
          </a:prstGeom>
          <a:noFill/>
        </p:spPr>
        <p:txBody>
          <a:bodyPr wrap="square" rtlCol="0">
            <a:spAutoFit/>
          </a:bodyPr>
          <a:lstStyle/>
          <a:p>
            <a:r>
              <a:rPr lang="en-US" b="1" dirty="0" smtClean="0">
                <a:solidFill>
                  <a:schemeClr val="accent3">
                    <a:lumMod val="75000"/>
                  </a:schemeClr>
                </a:solidFill>
              </a:rPr>
              <a:t>Input</a:t>
            </a:r>
            <a:endParaRPr lang="en-US" b="1" dirty="0">
              <a:solidFill>
                <a:srgbClr val="7030A0"/>
              </a:solidFill>
            </a:endParaRPr>
          </a:p>
        </p:txBody>
      </p:sp>
      <p:sp>
        <p:nvSpPr>
          <p:cNvPr id="182" name="TextBox 181"/>
          <p:cNvSpPr txBox="1"/>
          <p:nvPr/>
        </p:nvSpPr>
        <p:spPr>
          <a:xfrm>
            <a:off x="8218211" y="2550308"/>
            <a:ext cx="906983" cy="369332"/>
          </a:xfrm>
          <a:prstGeom prst="rect">
            <a:avLst/>
          </a:prstGeom>
          <a:noFill/>
        </p:spPr>
        <p:txBody>
          <a:bodyPr wrap="square" rtlCol="0">
            <a:spAutoFit/>
          </a:bodyPr>
          <a:lstStyle/>
          <a:p>
            <a:r>
              <a:rPr lang="en-US" b="1" dirty="0" smtClean="0">
                <a:solidFill>
                  <a:srgbClr val="7030A0"/>
                </a:solidFill>
              </a:rPr>
              <a:t>Output</a:t>
            </a:r>
            <a:endParaRPr lang="en-US" b="1" dirty="0">
              <a:solidFill>
                <a:srgbClr val="7030A0"/>
              </a:solidFill>
            </a:endParaRPr>
          </a:p>
        </p:txBody>
      </p:sp>
      <p:sp>
        <p:nvSpPr>
          <p:cNvPr id="183" name="TextBox 182"/>
          <p:cNvSpPr txBox="1"/>
          <p:nvPr/>
        </p:nvSpPr>
        <p:spPr>
          <a:xfrm>
            <a:off x="5120038" y="1451485"/>
            <a:ext cx="3787554" cy="923330"/>
          </a:xfrm>
          <a:prstGeom prst="rect">
            <a:avLst/>
          </a:prstGeom>
          <a:noFill/>
        </p:spPr>
        <p:txBody>
          <a:bodyPr wrap="square" rtlCol="0">
            <a:spAutoFit/>
          </a:bodyPr>
          <a:lstStyle/>
          <a:p>
            <a:r>
              <a:rPr lang="en-US" b="1" i="1" dirty="0" smtClean="0">
                <a:solidFill>
                  <a:schemeClr val="tx1">
                    <a:lumMod val="95000"/>
                    <a:lumOff val="5000"/>
                  </a:schemeClr>
                </a:solidFill>
              </a:rPr>
              <a:t>Good for filters where Fo &lt;&lt; Fs.</a:t>
            </a:r>
          </a:p>
          <a:p>
            <a:r>
              <a:rPr lang="en-US" b="1" i="1" dirty="0" smtClean="0">
                <a:solidFill>
                  <a:schemeClr val="tx1">
                    <a:lumMod val="95000"/>
                    <a:lumOff val="5000"/>
                  </a:schemeClr>
                </a:solidFill>
              </a:rPr>
              <a:t>Very low filter noise</a:t>
            </a:r>
          </a:p>
          <a:p>
            <a:r>
              <a:rPr lang="en-US" b="1" i="1" dirty="0" smtClean="0">
                <a:solidFill>
                  <a:schemeClr val="tx1">
                    <a:lumMod val="95000"/>
                    <a:lumOff val="5000"/>
                  </a:schemeClr>
                </a:solidFill>
              </a:rPr>
              <a:t>I.E. IIR Audio BiQuad with Low Cutoff</a:t>
            </a:r>
            <a:endParaRPr lang="en-US" b="1" i="1" dirty="0">
              <a:solidFill>
                <a:schemeClr val="tx1">
                  <a:lumMod val="95000"/>
                  <a:lumOff val="5000"/>
                </a:schemeClr>
              </a:solidFill>
            </a:endParaRPr>
          </a:p>
        </p:txBody>
      </p:sp>
      <p:sp>
        <p:nvSpPr>
          <p:cNvPr id="184" name="TextBox 183"/>
          <p:cNvSpPr txBox="1"/>
          <p:nvPr/>
        </p:nvSpPr>
        <p:spPr>
          <a:xfrm>
            <a:off x="82267" y="3103718"/>
            <a:ext cx="1075453" cy="461665"/>
          </a:xfrm>
          <a:prstGeom prst="rect">
            <a:avLst/>
          </a:prstGeom>
          <a:noFill/>
        </p:spPr>
        <p:txBody>
          <a:bodyPr wrap="square" rtlCol="0">
            <a:spAutoFit/>
          </a:bodyPr>
          <a:lstStyle/>
          <a:p>
            <a:r>
              <a:rPr lang="en-US" sz="2400" b="1" i="1" dirty="0" smtClean="0">
                <a:solidFill>
                  <a:schemeClr val="tx1">
                    <a:lumMod val="95000"/>
                    <a:lumOff val="5000"/>
                  </a:schemeClr>
                </a:solidFill>
              </a:rPr>
              <a:t>SMLAL</a:t>
            </a:r>
            <a:endParaRPr lang="en-US" b="1" i="1" dirty="0">
              <a:solidFill>
                <a:schemeClr val="tx1">
                  <a:lumMod val="95000"/>
                  <a:lumOff val="5000"/>
                </a:schemeClr>
              </a:solidFill>
            </a:endParaRPr>
          </a:p>
        </p:txBody>
      </p:sp>
      <p:cxnSp>
        <p:nvCxnSpPr>
          <p:cNvPr id="186" name="Straight Arrow Connector 185"/>
          <p:cNvCxnSpPr>
            <a:stCxn id="184" idx="0"/>
          </p:cNvCxnSpPr>
          <p:nvPr/>
        </p:nvCxnSpPr>
        <p:spPr>
          <a:xfrm flipV="1">
            <a:off x="619994" y="2434656"/>
            <a:ext cx="537726" cy="66906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8182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8772"/>
            <a:ext cx="8229600" cy="598866"/>
          </a:xfrm>
        </p:spPr>
        <p:txBody>
          <a:bodyPr/>
          <a:lstStyle/>
          <a:p>
            <a:r>
              <a:rPr lang="en-US" dirty="0" smtClean="0"/>
              <a:t>Some Interesting Instructions</a:t>
            </a:r>
            <a:endParaRPr lang="en-US" dirty="0">
              <a:latin typeface="Symbol" panose="05050102010706020507" pitchFamily="18" charset="2"/>
            </a:endParaRPr>
          </a:p>
        </p:txBody>
      </p:sp>
      <p:sp>
        <p:nvSpPr>
          <p:cNvPr id="3" name="Content Placeholder 2"/>
          <p:cNvSpPr>
            <a:spLocks noGrp="1"/>
          </p:cNvSpPr>
          <p:nvPr>
            <p:ph idx="1"/>
          </p:nvPr>
        </p:nvSpPr>
        <p:spPr>
          <a:xfrm>
            <a:off x="457200" y="1691409"/>
            <a:ext cx="8229600" cy="3175866"/>
          </a:xfrm>
        </p:spPr>
        <p:txBody>
          <a:bodyPr/>
          <a:lstStyle/>
          <a:p>
            <a:r>
              <a:rPr lang="en-US" b="1" dirty="0"/>
              <a:t>SMUAD and SMUSD</a:t>
            </a:r>
          </a:p>
          <a:p>
            <a:pPr marL="0" indent="0">
              <a:buNone/>
            </a:pPr>
            <a:r>
              <a:rPr lang="en-US" dirty="0" smtClean="0"/>
              <a:t>Signed </a:t>
            </a:r>
            <a:r>
              <a:rPr lang="en-US" dirty="0"/>
              <a:t>Dual Multiply Add and Signed Dual Multiply </a:t>
            </a:r>
            <a:r>
              <a:rPr lang="en-US" dirty="0" smtClean="0"/>
              <a:t>Subtract</a:t>
            </a:r>
          </a:p>
          <a:p>
            <a:pPr marL="0" indent="0">
              <a:buNone/>
            </a:pPr>
            <a:endParaRPr lang="en-US" dirty="0"/>
          </a:p>
          <a:p>
            <a:pPr marL="0" indent="0">
              <a:buNone/>
            </a:pPr>
            <a:r>
              <a:rPr lang="en-US" b="1" dirty="0" smtClean="0"/>
              <a:t>16-bit FFT Butterfly </a:t>
            </a:r>
          </a:p>
          <a:p>
            <a:pPr marL="0" indent="0">
              <a:buNone/>
            </a:pPr>
            <a:endParaRPr lang="en-US" b="1" dirty="0"/>
          </a:p>
          <a:p>
            <a:pPr marL="0" indent="0">
              <a:buNone/>
            </a:pPr>
            <a:r>
              <a:rPr lang="en-US" b="1" dirty="0" smtClean="0"/>
              <a:t>Fast FIR,IIR  </a:t>
            </a:r>
            <a:r>
              <a:rPr lang="en-US" b="1" dirty="0" smtClean="0">
                <a:sym typeface="Wingdings" panose="05000000000000000000" pitchFamily="2" charset="2"/>
              </a:rPr>
              <a:t>  You can process multiple 16-bit taps at one time</a:t>
            </a:r>
            <a:endParaRPr lang="en-US" b="1" dirty="0"/>
          </a:p>
        </p:txBody>
      </p:sp>
      <p:pic>
        <p:nvPicPr>
          <p:cNvPr id="5" name="Picture 4"/>
          <p:cNvPicPr>
            <a:picLocks noChangeAspect="1"/>
          </p:cNvPicPr>
          <p:nvPr/>
        </p:nvPicPr>
        <p:blipFill>
          <a:blip r:embed="rId2"/>
          <a:stretch>
            <a:fillRect/>
          </a:stretch>
        </p:blipFill>
        <p:spPr>
          <a:xfrm>
            <a:off x="3776495" y="2738375"/>
            <a:ext cx="2391109" cy="885949"/>
          </a:xfrm>
          <a:prstGeom prst="rect">
            <a:avLst/>
          </a:prstGeom>
        </p:spPr>
      </p:pic>
      <p:pic>
        <p:nvPicPr>
          <p:cNvPr id="7" name="Picture 6"/>
          <p:cNvPicPr>
            <a:picLocks noChangeAspect="1"/>
          </p:cNvPicPr>
          <p:nvPr/>
        </p:nvPicPr>
        <p:blipFill>
          <a:blip r:embed="rId3"/>
          <a:stretch>
            <a:fillRect/>
          </a:stretch>
        </p:blipFill>
        <p:spPr>
          <a:xfrm>
            <a:off x="6257824" y="2924138"/>
            <a:ext cx="1448002" cy="514422"/>
          </a:xfrm>
          <a:prstGeom prst="rect">
            <a:avLst/>
          </a:prstGeom>
        </p:spPr>
      </p:pic>
    </p:spTree>
    <p:extLst>
      <p:ext uri="{BB962C8B-B14F-4D97-AF65-F5344CB8AC3E}">
        <p14:creationId xmlns:p14="http://schemas.microsoft.com/office/powerpoint/2010/main" val="2285696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Interesting Instructions</a:t>
            </a:r>
            <a:endParaRPr lang="en-US" dirty="0">
              <a:latin typeface="Symbol" panose="05050102010706020507" pitchFamily="18" charset="2"/>
            </a:endParaRPr>
          </a:p>
        </p:txBody>
      </p:sp>
      <p:sp>
        <p:nvSpPr>
          <p:cNvPr id="3" name="Content Placeholder 2"/>
          <p:cNvSpPr>
            <a:spLocks noGrp="1"/>
          </p:cNvSpPr>
          <p:nvPr>
            <p:ph idx="1"/>
          </p:nvPr>
        </p:nvSpPr>
        <p:spPr>
          <a:xfrm>
            <a:off x="457200" y="1691409"/>
            <a:ext cx="8229600" cy="2631895"/>
          </a:xfrm>
        </p:spPr>
        <p:txBody>
          <a:bodyPr/>
          <a:lstStyle/>
          <a:p>
            <a:r>
              <a:rPr lang="en-US" b="1" dirty="0" smtClean="0">
                <a:solidFill>
                  <a:schemeClr val="accent5">
                    <a:lumMod val="75000"/>
                  </a:schemeClr>
                </a:solidFill>
              </a:rPr>
              <a:t>VLMA</a:t>
            </a:r>
            <a:r>
              <a:rPr lang="en-US" b="1" dirty="0">
                <a:solidFill>
                  <a:schemeClr val="accent5">
                    <a:lumMod val="75000"/>
                  </a:schemeClr>
                </a:solidFill>
              </a:rPr>
              <a:t>, VLMS </a:t>
            </a:r>
            <a:r>
              <a:rPr lang="en-US" dirty="0" smtClean="0">
                <a:solidFill>
                  <a:srgbClr val="7030A0"/>
                </a:solidFill>
              </a:rPr>
              <a:t>,</a:t>
            </a:r>
            <a:r>
              <a:rPr lang="en-US" b="1" dirty="0" smtClean="0">
                <a:solidFill>
                  <a:srgbClr val="7030A0"/>
                </a:solidFill>
              </a:rPr>
              <a:t>VNMLA</a:t>
            </a:r>
            <a:r>
              <a:rPr lang="en-US" b="1" dirty="0">
                <a:solidFill>
                  <a:srgbClr val="7030A0"/>
                </a:solidFill>
              </a:rPr>
              <a:t>, VNMLS, VNMUL</a:t>
            </a:r>
          </a:p>
          <a:p>
            <a:pPr marL="0" indent="0">
              <a:buNone/>
            </a:pPr>
            <a:r>
              <a:rPr lang="en-US" dirty="0">
                <a:solidFill>
                  <a:schemeClr val="accent5">
                    <a:lumMod val="75000"/>
                  </a:schemeClr>
                </a:solidFill>
              </a:rPr>
              <a:t>Multiplies two floating-point values, and accumulates or subtracts the results </a:t>
            </a:r>
            <a:r>
              <a:rPr lang="en-US" dirty="0" smtClean="0">
                <a:solidFill>
                  <a:schemeClr val="accent5">
                    <a:lumMod val="75000"/>
                  </a:schemeClr>
                </a:solidFill>
              </a:rPr>
              <a:t>.  </a:t>
            </a:r>
            <a:r>
              <a:rPr lang="en-US" dirty="0" smtClean="0">
                <a:solidFill>
                  <a:srgbClr val="7030A0"/>
                </a:solidFill>
              </a:rPr>
              <a:t>Floating-point </a:t>
            </a:r>
            <a:r>
              <a:rPr lang="en-US" dirty="0">
                <a:solidFill>
                  <a:srgbClr val="7030A0"/>
                </a:solidFill>
              </a:rPr>
              <a:t>multiply with negation followed by add or subtract</a:t>
            </a:r>
            <a:r>
              <a:rPr lang="en-US" dirty="0" smtClean="0">
                <a:solidFill>
                  <a:srgbClr val="7030A0"/>
                </a:solidFill>
              </a:rPr>
              <a:t>.</a:t>
            </a:r>
          </a:p>
          <a:p>
            <a:pPr marL="0" indent="0">
              <a:buNone/>
            </a:pPr>
            <a:r>
              <a:rPr lang="en-US" dirty="0" smtClean="0"/>
              <a:t>For floating point filters.   Note that with SMLAL we can get more precision with the integers!</a:t>
            </a:r>
          </a:p>
          <a:p>
            <a:pPr marL="0" indent="0">
              <a:buNone/>
            </a:pPr>
            <a:r>
              <a:rPr lang="en-US" b="1" i="1" dirty="0" smtClean="0">
                <a:solidFill>
                  <a:schemeClr val="accent2">
                    <a:lumMod val="75000"/>
                  </a:schemeClr>
                </a:solidFill>
              </a:rPr>
              <a:t>Floating Point Note:   </a:t>
            </a:r>
            <a:r>
              <a:rPr lang="en-US" i="1" dirty="0" smtClean="0">
                <a:solidFill>
                  <a:schemeClr val="accent2">
                    <a:lumMod val="75000"/>
                  </a:schemeClr>
                </a:solidFill>
              </a:rPr>
              <a:t>Your toolchain may *not* have the FPU initialized in the C startup routines.</a:t>
            </a:r>
            <a:endParaRPr lang="en-US" i="1" dirty="0">
              <a:solidFill>
                <a:schemeClr val="accent2">
                  <a:lumMod val="75000"/>
                </a:schemeClr>
              </a:solidFill>
            </a:endParaRPr>
          </a:p>
        </p:txBody>
      </p:sp>
    </p:spTree>
    <p:extLst>
      <p:ext uri="{BB962C8B-B14F-4D97-AF65-F5344CB8AC3E}">
        <p14:creationId xmlns:p14="http://schemas.microsoft.com/office/powerpoint/2010/main" val="41178759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3625" y="766012"/>
            <a:ext cx="8229600" cy="598866"/>
          </a:xfrm>
        </p:spPr>
        <p:txBody>
          <a:bodyPr/>
          <a:lstStyle/>
          <a:p>
            <a:r>
              <a:rPr lang="en-US" dirty="0" smtClean="0"/>
              <a:t>Do I need to write assembly code?  </a:t>
            </a:r>
            <a:endParaRPr lang="en-US" dirty="0">
              <a:latin typeface="Symbol" panose="05050102010706020507" pitchFamily="18" charset="2"/>
            </a:endParaRPr>
          </a:p>
        </p:txBody>
      </p:sp>
      <p:sp>
        <p:nvSpPr>
          <p:cNvPr id="3" name="Content Placeholder 2"/>
          <p:cNvSpPr>
            <a:spLocks noGrp="1"/>
          </p:cNvSpPr>
          <p:nvPr>
            <p:ph idx="1"/>
          </p:nvPr>
        </p:nvSpPr>
        <p:spPr>
          <a:xfrm>
            <a:off x="457199" y="1364878"/>
            <a:ext cx="8516319" cy="3579081"/>
          </a:xfrm>
        </p:spPr>
        <p:txBody>
          <a:bodyPr/>
          <a:lstStyle/>
          <a:p>
            <a:r>
              <a:rPr lang="en-US" dirty="0" smtClean="0"/>
              <a:t>Sometimes it is useful.   I have found the SSAT instruction useful in many cases.</a:t>
            </a:r>
          </a:p>
          <a:p>
            <a:r>
              <a:rPr lang="en-US" dirty="0" smtClean="0"/>
              <a:t>Some of the instructions can be inferred in C code</a:t>
            </a:r>
          </a:p>
          <a:p>
            <a:pPr marL="0" indent="0">
              <a:buNone/>
            </a:pPr>
            <a:r>
              <a:rPr lang="en-US" dirty="0" smtClean="0"/>
              <a:t>				</a:t>
            </a:r>
          </a:p>
          <a:p>
            <a:pPr marL="0" indent="0">
              <a:buNone/>
            </a:pPr>
            <a:endParaRPr lang="en-US" dirty="0" smtClean="0"/>
          </a:p>
          <a:p>
            <a:pPr marL="457200" lvl="1" indent="0">
              <a:buNone/>
            </a:pPr>
            <a:r>
              <a:rPr lang="en-US" dirty="0" smtClean="0"/>
              <a:t>	</a:t>
            </a:r>
            <a:r>
              <a:rPr lang="en-US" sz="3200" dirty="0" smtClean="0"/>
              <a:t> </a:t>
            </a:r>
            <a:r>
              <a:rPr lang="en-US" sz="3200" b="1" dirty="0"/>
              <a:t>acc += (q63_t) </a:t>
            </a:r>
            <a:r>
              <a:rPr lang="en-US" sz="3200" b="1" dirty="0" smtClean="0"/>
              <a:t>x2   *   b2</a:t>
            </a:r>
          </a:p>
          <a:p>
            <a:pPr marL="457200" lvl="1" indent="0">
              <a:buNone/>
            </a:pPr>
            <a:r>
              <a:rPr lang="en-US" sz="2400" b="1" dirty="0" smtClean="0"/>
              <a:t>Will compile to an SMLAL (with the right optimization levels!)</a:t>
            </a:r>
            <a:endParaRPr lang="en-US" sz="2400" b="1" dirty="0"/>
          </a:p>
          <a:p>
            <a:pPr marL="457200" lvl="1" indent="0">
              <a:buNone/>
            </a:pPr>
            <a:endParaRPr lang="en-US" b="1" dirty="0" smtClean="0"/>
          </a:p>
        </p:txBody>
      </p:sp>
      <p:sp>
        <p:nvSpPr>
          <p:cNvPr id="4" name="TextBox 3"/>
          <p:cNvSpPr txBox="1"/>
          <p:nvPr/>
        </p:nvSpPr>
        <p:spPr>
          <a:xfrm>
            <a:off x="4082216" y="2651990"/>
            <a:ext cx="1112418" cy="400110"/>
          </a:xfrm>
          <a:prstGeom prst="rect">
            <a:avLst/>
          </a:prstGeom>
          <a:noFill/>
        </p:spPr>
        <p:txBody>
          <a:bodyPr wrap="square" rtlCol="0">
            <a:spAutoFit/>
          </a:bodyPr>
          <a:lstStyle/>
          <a:p>
            <a:r>
              <a:rPr lang="en-US" sz="2000" b="1" dirty="0" smtClean="0">
                <a:solidFill>
                  <a:srgbClr val="FF0000"/>
                </a:solidFill>
              </a:rPr>
              <a:t>q31_t</a:t>
            </a:r>
            <a:endParaRPr lang="en-US" sz="2000" b="1" dirty="0">
              <a:solidFill>
                <a:srgbClr val="FF0000"/>
              </a:solidFill>
            </a:endParaRPr>
          </a:p>
        </p:txBody>
      </p:sp>
      <p:sp>
        <p:nvSpPr>
          <p:cNvPr id="5" name="TextBox 4"/>
          <p:cNvSpPr txBox="1"/>
          <p:nvPr/>
        </p:nvSpPr>
        <p:spPr>
          <a:xfrm>
            <a:off x="1335506" y="2594221"/>
            <a:ext cx="1004636" cy="369332"/>
          </a:xfrm>
          <a:prstGeom prst="rect">
            <a:avLst/>
          </a:prstGeom>
          <a:noFill/>
        </p:spPr>
        <p:txBody>
          <a:bodyPr wrap="square" rtlCol="0">
            <a:spAutoFit/>
          </a:bodyPr>
          <a:lstStyle/>
          <a:p>
            <a:r>
              <a:rPr lang="en-US" b="1" dirty="0" smtClean="0">
                <a:solidFill>
                  <a:srgbClr val="FF0000"/>
                </a:solidFill>
              </a:rPr>
              <a:t>q63_t</a:t>
            </a:r>
            <a:endParaRPr lang="en-US" b="1" dirty="0">
              <a:solidFill>
                <a:srgbClr val="FF0000"/>
              </a:solidFill>
            </a:endParaRPr>
          </a:p>
        </p:txBody>
      </p:sp>
      <p:cxnSp>
        <p:nvCxnSpPr>
          <p:cNvPr id="7" name="Straight Arrow Connector 6"/>
          <p:cNvCxnSpPr/>
          <p:nvPr/>
        </p:nvCxnSpPr>
        <p:spPr>
          <a:xfrm flipH="1">
            <a:off x="1690437" y="2932748"/>
            <a:ext cx="12031" cy="6630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4082216" y="3052100"/>
            <a:ext cx="271220" cy="5988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773478" y="3052100"/>
            <a:ext cx="534691" cy="5436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452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40851"/>
            <a:ext cx="8229600" cy="1056952"/>
          </a:xfrm>
        </p:spPr>
        <p:txBody>
          <a:bodyPr/>
          <a:lstStyle/>
          <a:p>
            <a:r>
              <a:rPr lang="en-US" sz="2800" dirty="0" smtClean="0"/>
              <a:t>Cortex Microcontroller Software Interface Standard </a:t>
            </a:r>
            <a:r>
              <a:rPr lang="en-US" b="1" dirty="0" smtClean="0"/>
              <a:t>CMSIS</a:t>
            </a:r>
            <a:endParaRPr lang="en-US" b="1" dirty="0">
              <a:latin typeface="Symbol" panose="05050102010706020507" pitchFamily="18" charset="2"/>
            </a:endParaRPr>
          </a:p>
        </p:txBody>
      </p:sp>
      <p:pic>
        <p:nvPicPr>
          <p:cNvPr id="1026" name="Picture 2" descr="CMSISv4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236" y="1846277"/>
            <a:ext cx="5669750" cy="3258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406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Kicking the CMSIS Tires</a:t>
            </a:r>
            <a:endParaRPr lang="en-US" dirty="0"/>
          </a:p>
        </p:txBody>
      </p:sp>
      <p:sp>
        <p:nvSpPr>
          <p:cNvPr id="3" name="Content Placeholder 2"/>
          <p:cNvSpPr>
            <a:spLocks noGrp="1"/>
          </p:cNvSpPr>
          <p:nvPr>
            <p:ph idx="1"/>
          </p:nvPr>
        </p:nvSpPr>
        <p:spPr>
          <a:xfrm>
            <a:off x="457199" y="1406090"/>
            <a:ext cx="8417169" cy="2631895"/>
          </a:xfrm>
        </p:spPr>
        <p:txBody>
          <a:bodyPr/>
          <a:lstStyle/>
          <a:p>
            <a:r>
              <a:rPr lang="en-US" sz="2800" dirty="0" smtClean="0"/>
              <a:t>CMSIS Code can be acquired here:</a:t>
            </a:r>
          </a:p>
          <a:p>
            <a:endParaRPr lang="en-US" sz="2800" dirty="0"/>
          </a:p>
          <a:p>
            <a:pPr marL="0" indent="0">
              <a:buNone/>
            </a:pPr>
            <a:r>
              <a:rPr lang="en-US" sz="2800" dirty="0" smtClean="0">
                <a:hlinkClick r:id="rId2"/>
              </a:rPr>
              <a:t>http</a:t>
            </a:r>
            <a:r>
              <a:rPr lang="en-US" sz="2800" dirty="0">
                <a:hlinkClick r:id="rId2"/>
              </a:rPr>
              <a:t>://www.arm.com/products/processors/cortex-m/cortex-microcontroller-software-interface-standard.php</a:t>
            </a:r>
            <a:endParaRPr lang="en-US" sz="2800" dirty="0" smtClean="0"/>
          </a:p>
          <a:p>
            <a:pPr marL="0" indent="0">
              <a:buNone/>
            </a:pPr>
            <a:endParaRPr lang="en-US" sz="2800" dirty="0" smtClean="0"/>
          </a:p>
          <a:p>
            <a:pPr marL="0" indent="0">
              <a:buNone/>
            </a:pPr>
            <a:r>
              <a:rPr lang="en-US" sz="2800" dirty="0" smtClean="0"/>
              <a:t>Open source….   Easy to look at. Let’s look at the package</a:t>
            </a:r>
          </a:p>
        </p:txBody>
      </p:sp>
    </p:spTree>
    <p:extLst>
      <p:ext uri="{BB962C8B-B14F-4D97-AF65-F5344CB8AC3E}">
        <p14:creationId xmlns:p14="http://schemas.microsoft.com/office/powerpoint/2010/main" val="113849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Digital Signal Processing</a:t>
            </a:r>
            <a:endParaRPr lang="en-US" dirty="0"/>
          </a:p>
        </p:txBody>
      </p:sp>
      <p:sp>
        <p:nvSpPr>
          <p:cNvPr id="3" name="Content Placeholder 2"/>
          <p:cNvSpPr>
            <a:spLocks noGrp="1"/>
          </p:cNvSpPr>
          <p:nvPr>
            <p:ph idx="1"/>
          </p:nvPr>
        </p:nvSpPr>
        <p:spPr>
          <a:xfrm>
            <a:off x="123985" y="1391976"/>
            <a:ext cx="9082007" cy="2631895"/>
          </a:xfrm>
        </p:spPr>
        <p:txBody>
          <a:bodyPr/>
          <a:lstStyle/>
          <a:p>
            <a:r>
              <a:rPr lang="en-US" dirty="0" smtClean="0"/>
              <a:t>DSP is an application of discrete math to digital systems</a:t>
            </a:r>
          </a:p>
          <a:p>
            <a:r>
              <a:rPr lang="en-US" dirty="0" smtClean="0"/>
              <a:t>One doesn’t necessarily need a special chip to implement a DSP algorithm</a:t>
            </a:r>
          </a:p>
          <a:p>
            <a:r>
              <a:rPr lang="en-US" dirty="0" smtClean="0"/>
              <a:t>I can implement DSP on an 8051…. Or an abacus….  It just might not be as fast or as sophisticated as I would like it to be</a:t>
            </a:r>
          </a:p>
          <a:p>
            <a:r>
              <a:rPr lang="en-US" dirty="0" smtClean="0"/>
              <a:t>I can also choose to implement a 2 tap FIR running at 1Hz sample </a:t>
            </a:r>
            <a:r>
              <a:rPr lang="en-US" dirty="0" smtClean="0"/>
              <a:t>rate with 4-bit data </a:t>
            </a:r>
            <a:r>
              <a:rPr lang="en-US" dirty="0" smtClean="0"/>
              <a:t>on a $5000 FPGA</a:t>
            </a:r>
            <a:endParaRPr lang="en-US" dirty="0"/>
          </a:p>
        </p:txBody>
      </p:sp>
    </p:spTree>
    <p:extLst>
      <p:ext uri="{BB962C8B-B14F-4D97-AF65-F5344CB8AC3E}">
        <p14:creationId xmlns:p14="http://schemas.microsoft.com/office/powerpoint/2010/main" val="4157692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Library Fundamentals</a:t>
            </a:r>
            <a:endParaRPr lang="en-US" dirty="0">
              <a:latin typeface="Symbol" panose="05050102010706020507" pitchFamily="18" charset="2"/>
            </a:endParaRPr>
          </a:p>
        </p:txBody>
      </p:sp>
      <p:sp>
        <p:nvSpPr>
          <p:cNvPr id="3" name="Content Placeholder 2"/>
          <p:cNvSpPr>
            <a:spLocks noGrp="1"/>
          </p:cNvSpPr>
          <p:nvPr>
            <p:ph idx="1"/>
          </p:nvPr>
        </p:nvSpPr>
        <p:spPr>
          <a:xfrm>
            <a:off x="263472" y="1401819"/>
            <a:ext cx="8531816" cy="3228321"/>
          </a:xfrm>
        </p:spPr>
        <p:txBody>
          <a:bodyPr/>
          <a:lstStyle/>
          <a:p>
            <a:r>
              <a:rPr lang="en-US" dirty="0" smtClean="0"/>
              <a:t>Fixed Point Data types</a:t>
            </a:r>
          </a:p>
          <a:p>
            <a:pPr lvl="1"/>
            <a:r>
              <a:rPr lang="en-US" b="1" dirty="0" smtClean="0">
                <a:solidFill>
                  <a:schemeClr val="accent5">
                    <a:lumMod val="75000"/>
                  </a:schemeClr>
                </a:solidFill>
              </a:rPr>
              <a:t>Q0.7		Q0.15		Q0.31		Q0.63</a:t>
            </a:r>
          </a:p>
          <a:p>
            <a:pPr lvl="2"/>
            <a:r>
              <a:rPr lang="en-US" dirty="0" smtClean="0"/>
              <a:t>Defined data types used a fixed point scaling normalized from -1 to 1</a:t>
            </a:r>
          </a:p>
          <a:p>
            <a:pPr lvl="2"/>
            <a:r>
              <a:rPr lang="en-US" dirty="0" smtClean="0"/>
              <a:t>Some functions output other fixed point scalings (FFT)</a:t>
            </a:r>
          </a:p>
          <a:p>
            <a:pPr lvl="2"/>
            <a:r>
              <a:rPr lang="en-US" dirty="0" smtClean="0"/>
              <a:t>*most* functions have a Q0.15 and Q0.31 version for data inputs.   Some use internal resolutions at Q0.63 or Q1.62 for high precision</a:t>
            </a:r>
          </a:p>
          <a:p>
            <a:pPr lvl="2"/>
            <a:r>
              <a:rPr lang="en-US" dirty="0" smtClean="0"/>
              <a:t>Documentation does a good job an indicating when you need to scale, saturation, etc.</a:t>
            </a:r>
          </a:p>
          <a:p>
            <a:r>
              <a:rPr lang="en-US" dirty="0" smtClean="0"/>
              <a:t>Floating Point – 32-Bit IEEE 754. (Some M7’s will support doubles in future)</a:t>
            </a:r>
            <a:endParaRPr lang="en-US" dirty="0"/>
          </a:p>
        </p:txBody>
      </p:sp>
    </p:spTree>
    <p:extLst>
      <p:ext uri="{BB962C8B-B14F-4D97-AF65-F5344CB8AC3E}">
        <p14:creationId xmlns:p14="http://schemas.microsoft.com/office/powerpoint/2010/main" val="1762232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Filtering Functions</a:t>
            </a:r>
            <a:endParaRPr lang="en-US" dirty="0">
              <a:latin typeface="Symbol" panose="05050102010706020507" pitchFamily="18" charset="2"/>
            </a:endParaRPr>
          </a:p>
        </p:txBody>
      </p:sp>
      <p:sp>
        <p:nvSpPr>
          <p:cNvPr id="3" name="Content Placeholder 2"/>
          <p:cNvSpPr>
            <a:spLocks noGrp="1"/>
          </p:cNvSpPr>
          <p:nvPr>
            <p:ph idx="1"/>
          </p:nvPr>
        </p:nvSpPr>
        <p:spPr>
          <a:xfrm>
            <a:off x="457200" y="1691409"/>
            <a:ext cx="8229600" cy="2631895"/>
          </a:xfrm>
        </p:spPr>
        <p:txBody>
          <a:bodyPr/>
          <a:lstStyle/>
          <a:p>
            <a:r>
              <a:rPr lang="en-US" sz="3200" dirty="0" smtClean="0"/>
              <a:t>IIR, FIR, Interpolation, Decimation…..  </a:t>
            </a:r>
          </a:p>
          <a:p>
            <a:r>
              <a:rPr lang="en-US" sz="3200" dirty="0" smtClean="0"/>
              <a:t>Post shift to implement coefficients &gt;</a:t>
            </a:r>
            <a:r>
              <a:rPr lang="en-US" sz="3200" dirty="0"/>
              <a:t> </a:t>
            </a:r>
            <a:r>
              <a:rPr lang="en-US" sz="3200" dirty="0" smtClean="0"/>
              <a:t>1</a:t>
            </a:r>
          </a:p>
          <a:p>
            <a:r>
              <a:rPr lang="en-US" sz="3200" dirty="0" smtClean="0"/>
              <a:t>Pay attention to coefficients</a:t>
            </a:r>
          </a:p>
          <a:p>
            <a:r>
              <a:rPr lang="en-US" sz="3200" dirty="0" smtClean="0"/>
              <a:t>Let’s look into the docs</a:t>
            </a:r>
          </a:p>
        </p:txBody>
      </p:sp>
    </p:spTree>
    <p:extLst>
      <p:ext uri="{BB962C8B-B14F-4D97-AF65-F5344CB8AC3E}">
        <p14:creationId xmlns:p14="http://schemas.microsoft.com/office/powerpoint/2010/main" val="38883395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Frequency Domain</a:t>
            </a:r>
            <a:endParaRPr lang="en-US" dirty="0">
              <a:latin typeface="Symbol" panose="05050102010706020507" pitchFamily="18" charset="2"/>
            </a:endParaRPr>
          </a:p>
        </p:txBody>
      </p:sp>
      <p:sp>
        <p:nvSpPr>
          <p:cNvPr id="3" name="Content Placeholder 2"/>
          <p:cNvSpPr>
            <a:spLocks noGrp="1"/>
          </p:cNvSpPr>
          <p:nvPr>
            <p:ph idx="1"/>
          </p:nvPr>
        </p:nvSpPr>
        <p:spPr>
          <a:xfrm>
            <a:off x="457200" y="1691409"/>
            <a:ext cx="8229600" cy="2631895"/>
          </a:xfrm>
        </p:spPr>
        <p:txBody>
          <a:bodyPr/>
          <a:lstStyle/>
          <a:p>
            <a:r>
              <a:rPr lang="en-US" dirty="0" smtClean="0"/>
              <a:t>Real &amp; complex FFTs</a:t>
            </a:r>
          </a:p>
          <a:p>
            <a:r>
              <a:rPr lang="en-US" dirty="0" smtClean="0"/>
              <a:t>DCT</a:t>
            </a:r>
          </a:p>
          <a:p>
            <a:r>
              <a:rPr lang="en-US" dirty="0" smtClean="0"/>
              <a:t>Bit reversed ordering options</a:t>
            </a:r>
          </a:p>
          <a:p>
            <a:r>
              <a:rPr lang="en-US" dirty="0" smtClean="0"/>
              <a:t>Let’s look in the documentation….. Lots to talk about…</a:t>
            </a:r>
          </a:p>
          <a:p>
            <a:endParaRPr lang="en-US" dirty="0" smtClean="0"/>
          </a:p>
        </p:txBody>
      </p:sp>
    </p:spTree>
    <p:extLst>
      <p:ext uri="{BB962C8B-B14F-4D97-AF65-F5344CB8AC3E}">
        <p14:creationId xmlns:p14="http://schemas.microsoft.com/office/powerpoint/2010/main" val="36440482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0" y="1033334"/>
            <a:ext cx="8229600" cy="598866"/>
          </a:xfrm>
        </p:spPr>
        <p:txBody>
          <a:bodyPr/>
          <a:lstStyle/>
          <a:p>
            <a:r>
              <a:rPr lang="en-US" dirty="0" smtClean="0"/>
              <a:t>Building the CMSIS Library</a:t>
            </a:r>
            <a:endParaRPr lang="en-US" dirty="0"/>
          </a:p>
        </p:txBody>
      </p:sp>
      <p:sp>
        <p:nvSpPr>
          <p:cNvPr id="5" name="Content Placeholder 2"/>
          <p:cNvSpPr>
            <a:spLocks noGrp="1"/>
          </p:cNvSpPr>
          <p:nvPr>
            <p:ph idx="1"/>
          </p:nvPr>
        </p:nvSpPr>
        <p:spPr>
          <a:xfrm>
            <a:off x="-1" y="1415896"/>
            <a:ext cx="9080205" cy="3269380"/>
          </a:xfrm>
        </p:spPr>
        <p:txBody>
          <a:bodyPr/>
          <a:lstStyle/>
          <a:p>
            <a:endParaRPr lang="en-US" sz="2000" dirty="0" smtClean="0"/>
          </a:p>
          <a:p>
            <a:r>
              <a:rPr lang="en-US" sz="3200" dirty="0" smtClean="0"/>
              <a:t>CMSIS includes Keil uVision build example projects.</a:t>
            </a:r>
          </a:p>
          <a:p>
            <a:r>
              <a:rPr lang="en-US" sz="3200" dirty="0" smtClean="0"/>
              <a:t>You should learn how to build the library from scratch. </a:t>
            </a:r>
          </a:p>
          <a:p>
            <a:pPr lvl="1"/>
            <a:r>
              <a:rPr lang="en-US" sz="2400" dirty="0" smtClean="0"/>
              <a:t>Lots of options –&gt;  optimization levels, compiler flags, etc.</a:t>
            </a:r>
          </a:p>
        </p:txBody>
      </p:sp>
    </p:spTree>
    <p:extLst>
      <p:ext uri="{BB962C8B-B14F-4D97-AF65-F5344CB8AC3E}">
        <p14:creationId xmlns:p14="http://schemas.microsoft.com/office/powerpoint/2010/main" val="3128691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Building the CMSIS Library</a:t>
            </a:r>
            <a:endParaRPr lang="en-US" dirty="0"/>
          </a:p>
        </p:txBody>
      </p:sp>
      <p:sp>
        <p:nvSpPr>
          <p:cNvPr id="3" name="Content Placeholder 2"/>
          <p:cNvSpPr>
            <a:spLocks noGrp="1"/>
          </p:cNvSpPr>
          <p:nvPr>
            <p:ph idx="1"/>
          </p:nvPr>
        </p:nvSpPr>
        <p:spPr>
          <a:xfrm>
            <a:off x="123886" y="1391976"/>
            <a:ext cx="8896227" cy="2631895"/>
          </a:xfrm>
        </p:spPr>
        <p:txBody>
          <a:bodyPr/>
          <a:lstStyle/>
          <a:p>
            <a:r>
              <a:rPr lang="en-US" sz="2800" b="1" dirty="0" smtClean="0"/>
              <a:t>SoftABI</a:t>
            </a:r>
            <a:r>
              <a:rPr lang="en-US" dirty="0" smtClean="0"/>
              <a:t> </a:t>
            </a:r>
            <a:endParaRPr lang="en-US" dirty="0"/>
          </a:p>
          <a:p>
            <a:pPr lvl="1"/>
            <a:r>
              <a:rPr lang="en-US" dirty="0"/>
              <a:t>Single precision floating point operations are implemented in hardware and hence provide a large performance increase over code that uses traditional floating point library calls, but when calls are made between functions any floating point parameters are passed in ARM (integer) registers or on the stack. </a:t>
            </a:r>
          </a:p>
          <a:p>
            <a:pPr lvl="1"/>
            <a:r>
              <a:rPr lang="en-US" dirty="0"/>
              <a:t>SoftABI is the 'most compatible' as it allows code that is not built with hardware floating point usage enabled to be linked with code that is built using software floating point library calls. </a:t>
            </a:r>
          </a:p>
        </p:txBody>
      </p:sp>
      <p:sp>
        <p:nvSpPr>
          <p:cNvPr id="7" name="Rectangle 6"/>
          <p:cNvSpPr/>
          <p:nvPr/>
        </p:nvSpPr>
        <p:spPr>
          <a:xfrm>
            <a:off x="0" y="4866501"/>
            <a:ext cx="8440615" cy="276999"/>
          </a:xfrm>
          <a:prstGeom prst="rect">
            <a:avLst/>
          </a:prstGeom>
        </p:spPr>
        <p:txBody>
          <a:bodyPr wrap="square">
            <a:spAutoFit/>
          </a:bodyPr>
          <a:lstStyle/>
          <a:p>
            <a:r>
              <a:rPr lang="en-US" sz="1200" b="1" dirty="0"/>
              <a:t>http://www.support.code-red-tech.com/CodeRedWiki/CM4_FloatingPoint</a:t>
            </a:r>
          </a:p>
        </p:txBody>
      </p:sp>
    </p:spTree>
    <p:extLst>
      <p:ext uri="{BB962C8B-B14F-4D97-AF65-F5344CB8AC3E}">
        <p14:creationId xmlns:p14="http://schemas.microsoft.com/office/powerpoint/2010/main" val="816201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Building the CMSIS Library</a:t>
            </a:r>
            <a:endParaRPr lang="en-US" dirty="0"/>
          </a:p>
        </p:txBody>
      </p:sp>
      <p:sp>
        <p:nvSpPr>
          <p:cNvPr id="3" name="Content Placeholder 2"/>
          <p:cNvSpPr>
            <a:spLocks noGrp="1"/>
          </p:cNvSpPr>
          <p:nvPr>
            <p:ph idx="1"/>
          </p:nvPr>
        </p:nvSpPr>
        <p:spPr>
          <a:xfrm>
            <a:off x="0" y="1391976"/>
            <a:ext cx="8968154" cy="2631895"/>
          </a:xfrm>
        </p:spPr>
        <p:txBody>
          <a:bodyPr/>
          <a:lstStyle/>
          <a:p>
            <a:r>
              <a:rPr lang="en-US" sz="2800" b="1" dirty="0" smtClean="0"/>
              <a:t>HardABI</a:t>
            </a:r>
            <a:r>
              <a:rPr lang="en-US" sz="2800" dirty="0" smtClean="0"/>
              <a:t> </a:t>
            </a:r>
            <a:endParaRPr lang="en-US" sz="2800" dirty="0"/>
          </a:p>
          <a:p>
            <a:pPr lvl="1"/>
            <a:r>
              <a:rPr lang="en-US" sz="2400" dirty="0"/>
              <a:t>Single precision floating point operations are implemented in hardware, and floating point registers are used when passing floating point parameters to functions. </a:t>
            </a:r>
          </a:p>
          <a:p>
            <a:pPr lvl="1"/>
            <a:r>
              <a:rPr lang="en-US" sz="2400" dirty="0"/>
              <a:t>HardABI will provide the highest absolute floating point performance, but is the 'least compatible' as it means that all of the code base for a project (including </a:t>
            </a:r>
            <a:r>
              <a:rPr lang="en-US" sz="2400" b="1" dirty="0"/>
              <a:t>all</a:t>
            </a:r>
            <a:r>
              <a:rPr lang="en-US" sz="2400" dirty="0"/>
              <a:t> library code) must be built for HardABI. </a:t>
            </a:r>
          </a:p>
          <a:p>
            <a:endParaRPr lang="en-US" sz="1800" dirty="0" smtClean="0"/>
          </a:p>
        </p:txBody>
      </p:sp>
      <p:sp>
        <p:nvSpPr>
          <p:cNvPr id="7" name="Rectangle 6"/>
          <p:cNvSpPr/>
          <p:nvPr/>
        </p:nvSpPr>
        <p:spPr>
          <a:xfrm>
            <a:off x="0" y="4866501"/>
            <a:ext cx="8440615" cy="276999"/>
          </a:xfrm>
          <a:prstGeom prst="rect">
            <a:avLst/>
          </a:prstGeom>
        </p:spPr>
        <p:txBody>
          <a:bodyPr wrap="square">
            <a:spAutoFit/>
          </a:bodyPr>
          <a:lstStyle/>
          <a:p>
            <a:r>
              <a:rPr lang="en-US" sz="1200" b="1" dirty="0"/>
              <a:t>http://www.support.code-red-tech.com/CodeRedWiki/CM4_FloatingPoint</a:t>
            </a:r>
          </a:p>
        </p:txBody>
      </p:sp>
    </p:spTree>
    <p:extLst>
      <p:ext uri="{BB962C8B-B14F-4D97-AF65-F5344CB8AC3E}">
        <p14:creationId xmlns:p14="http://schemas.microsoft.com/office/powerpoint/2010/main" val="340292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CMSIS Library Performance</a:t>
            </a:r>
            <a:endParaRPr lang="en-US" dirty="0"/>
          </a:p>
        </p:txBody>
      </p:sp>
      <p:sp>
        <p:nvSpPr>
          <p:cNvPr id="3" name="Content Placeholder 2"/>
          <p:cNvSpPr>
            <a:spLocks noGrp="1"/>
          </p:cNvSpPr>
          <p:nvPr>
            <p:ph idx="1"/>
          </p:nvPr>
        </p:nvSpPr>
        <p:spPr>
          <a:xfrm>
            <a:off x="193729" y="1396012"/>
            <a:ext cx="8229600" cy="2631895"/>
          </a:xfrm>
        </p:spPr>
        <p:txBody>
          <a:bodyPr/>
          <a:lstStyle/>
          <a:p>
            <a:r>
              <a:rPr lang="en-US" sz="2000" dirty="0" smtClean="0"/>
              <a:t>LPC-LINK-2 as an evaluation board for NCP LPC4370 @204MHz – Triple Core (CortexM4 + 2 Cortex M0).</a:t>
            </a:r>
          </a:p>
          <a:p>
            <a:r>
              <a:rPr lang="en-US" sz="2000" dirty="0" smtClean="0"/>
              <a:t>RAM only Device.    Can get close to ideal performance</a:t>
            </a:r>
          </a:p>
          <a:p>
            <a:endParaRPr lang="en-US" sz="2000" dirty="0" smtClean="0"/>
          </a:p>
          <a:p>
            <a:endParaRPr lang="en-US" sz="2000" dirty="0" smtClean="0"/>
          </a:p>
          <a:p>
            <a:endParaRPr lang="en-US" sz="2000" dirty="0"/>
          </a:p>
          <a:p>
            <a:r>
              <a:rPr lang="en-US" sz="2000" dirty="0" smtClean="0"/>
              <a:t>LPCXPRESSO4337 – eval board ($25) for LPC4337.  Dual Core (Cortex M4F + Cortex M0).    Flash based.</a:t>
            </a:r>
          </a:p>
          <a:p>
            <a:r>
              <a:rPr lang="en-US" sz="2000" dirty="0" smtClean="0"/>
              <a:t>These are high end implementations of the M4.  We can use them to develop scaling equations for RAM based and FLASH based execution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477" y="2009103"/>
            <a:ext cx="2593582" cy="1666933"/>
          </a:xfrm>
          <a:prstGeom prst="rect">
            <a:avLst/>
          </a:prstGeom>
        </p:spPr>
      </p:pic>
    </p:spTree>
    <p:extLst>
      <p:ext uri="{BB962C8B-B14F-4D97-AF65-F5344CB8AC3E}">
        <p14:creationId xmlns:p14="http://schemas.microsoft.com/office/powerpoint/2010/main" val="2970087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89" y="860068"/>
            <a:ext cx="8815589" cy="598866"/>
          </a:xfrm>
        </p:spPr>
        <p:txBody>
          <a:bodyPr/>
          <a:lstStyle/>
          <a:p>
            <a:r>
              <a:rPr lang="en-US" sz="3200" dirty="0" smtClean="0"/>
              <a:t>CMSIS Library Performance – Test Methodology</a:t>
            </a:r>
            <a:endParaRPr lang="en-US" sz="3200" dirty="0"/>
          </a:p>
        </p:txBody>
      </p:sp>
      <p:sp>
        <p:nvSpPr>
          <p:cNvPr id="3" name="Content Placeholder 2"/>
          <p:cNvSpPr>
            <a:spLocks noGrp="1"/>
          </p:cNvSpPr>
          <p:nvPr>
            <p:ph idx="1"/>
          </p:nvPr>
        </p:nvSpPr>
        <p:spPr>
          <a:xfrm>
            <a:off x="457200" y="1515121"/>
            <a:ext cx="8229600" cy="3269380"/>
          </a:xfrm>
        </p:spPr>
        <p:txBody>
          <a:bodyPr/>
          <a:lstStyle/>
          <a:p>
            <a:r>
              <a:rPr lang="en-US" sz="2000" dirty="0" smtClean="0"/>
              <a:t>We want to get a measure of “clock cycles” to execute code. (not time).   We can use this to scale to other CPUs</a:t>
            </a:r>
          </a:p>
          <a:p>
            <a:r>
              <a:rPr lang="en-US" sz="2000" dirty="0" smtClean="0"/>
              <a:t>LPC43xx Timer 0 can run at core rate.</a:t>
            </a:r>
            <a:r>
              <a:rPr lang="en-US" sz="2000" dirty="0"/>
              <a:t> </a:t>
            </a:r>
            <a:r>
              <a:rPr lang="en-US" sz="2000" dirty="0" smtClean="0"/>
              <a:t> 32-bit </a:t>
            </a:r>
          </a:p>
          <a:p>
            <a:r>
              <a:rPr lang="en-US" sz="2000" dirty="0" smtClean="0"/>
              <a:t>Reset Timer0, Start Timer0 </a:t>
            </a:r>
            <a:r>
              <a:rPr lang="en-US" sz="2000" dirty="0" smtClean="0">
                <a:sym typeface="Wingdings" panose="05000000000000000000" pitchFamily="2" charset="2"/>
              </a:rPr>
              <a:t> Stop Timer0 Read Timer0 value </a:t>
            </a:r>
          </a:p>
          <a:p>
            <a:pPr lvl="1"/>
            <a:r>
              <a:rPr lang="en-US" sz="1600" dirty="0" smtClean="0">
                <a:sym typeface="Wingdings" panose="05000000000000000000" pitchFamily="2" charset="2"/>
              </a:rPr>
              <a:t>This is our “overhead”  in clock cycles to measure function execution</a:t>
            </a:r>
          </a:p>
          <a:p>
            <a:r>
              <a:rPr lang="en-US" sz="2000" dirty="0" smtClean="0">
                <a:sym typeface="Wingdings" panose="05000000000000000000" pitchFamily="2" charset="2"/>
              </a:rPr>
              <a:t>Reset Timer0 Start Timer 0-&gt;Execute DSP CodeStop Timer 0 Read Timer0 and subtract “overhead”</a:t>
            </a:r>
            <a:endParaRPr lang="en-US" sz="2000" dirty="0">
              <a:sym typeface="Wingdings" panose="05000000000000000000" pitchFamily="2" charset="2"/>
            </a:endParaRPr>
          </a:p>
          <a:p>
            <a:r>
              <a:rPr lang="en-US" sz="2000" dirty="0" smtClean="0">
                <a:sym typeface="Wingdings" panose="05000000000000000000" pitchFamily="2" charset="2"/>
              </a:rPr>
              <a:t>Between the RAM based and Flash based platforms, we should get some real world profiles.  </a:t>
            </a:r>
            <a:endParaRPr lang="en-US" sz="2000" dirty="0" smtClean="0"/>
          </a:p>
        </p:txBody>
      </p:sp>
    </p:spTree>
    <p:extLst>
      <p:ext uri="{BB962C8B-B14F-4D97-AF65-F5344CB8AC3E}">
        <p14:creationId xmlns:p14="http://schemas.microsoft.com/office/powerpoint/2010/main" val="3771685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89" y="831768"/>
            <a:ext cx="8815589" cy="598866"/>
          </a:xfrm>
        </p:spPr>
        <p:txBody>
          <a:bodyPr/>
          <a:lstStyle/>
          <a:p>
            <a:r>
              <a:rPr lang="en-US" sz="3200" dirty="0" smtClean="0"/>
              <a:t>CMSIS Library Performance – Test Methodology</a:t>
            </a:r>
            <a:endParaRPr lang="en-US" sz="3200" dirty="0"/>
          </a:p>
        </p:txBody>
      </p:sp>
      <p:sp>
        <p:nvSpPr>
          <p:cNvPr id="3" name="Content Placeholder 2"/>
          <p:cNvSpPr>
            <a:spLocks noGrp="1"/>
          </p:cNvSpPr>
          <p:nvPr>
            <p:ph idx="1"/>
          </p:nvPr>
        </p:nvSpPr>
        <p:spPr>
          <a:xfrm>
            <a:off x="656823" y="1506276"/>
            <a:ext cx="8229600" cy="3269380"/>
          </a:xfrm>
        </p:spPr>
        <p:txBody>
          <a:bodyPr/>
          <a:lstStyle/>
          <a:p>
            <a:r>
              <a:rPr lang="en-US" sz="2000" dirty="0" smtClean="0"/>
              <a:t>Real and complex FFT at varying block sizes for Q15, Q31 and float</a:t>
            </a:r>
            <a:r>
              <a:rPr lang="en-US" sz="2000" dirty="0" smtClean="0">
                <a:sym typeface="Wingdings" panose="05000000000000000000" pitchFamily="2" charset="2"/>
              </a:rPr>
              <a:t>.</a:t>
            </a:r>
          </a:p>
          <a:p>
            <a:r>
              <a:rPr lang="en-US" sz="2000" dirty="0" smtClean="0">
                <a:sym typeface="Wingdings" panose="05000000000000000000" pitchFamily="2" charset="2"/>
              </a:rPr>
              <a:t>IIR Filter – high </a:t>
            </a:r>
            <a:r>
              <a:rPr lang="en-US" sz="2000" dirty="0">
                <a:sym typeface="Wingdings" panose="05000000000000000000" pitchFamily="2" charset="2"/>
              </a:rPr>
              <a:t>precision Q0.31</a:t>
            </a:r>
            <a:r>
              <a:rPr lang="en-US" sz="2000" dirty="0" smtClean="0">
                <a:sym typeface="Wingdings" panose="05000000000000000000" pitchFamily="2" charset="2"/>
              </a:rPr>
              <a:t>, </a:t>
            </a:r>
            <a:r>
              <a:rPr lang="en-US" sz="2000" dirty="0">
                <a:sym typeface="Wingdings" panose="05000000000000000000" pitchFamily="2" charset="2"/>
              </a:rPr>
              <a:t>Q0.15 </a:t>
            </a:r>
            <a:r>
              <a:rPr lang="en-US" sz="2000" dirty="0" smtClean="0">
                <a:sym typeface="Wingdings" panose="05000000000000000000" pitchFamily="2" charset="2"/>
              </a:rPr>
              <a:t>and float</a:t>
            </a:r>
          </a:p>
          <a:p>
            <a:r>
              <a:rPr lang="en-US" sz="2000" dirty="0" smtClean="0">
                <a:sym typeface="Wingdings" panose="05000000000000000000" pitchFamily="2" charset="2"/>
              </a:rPr>
              <a:t>FIR Filter – high </a:t>
            </a:r>
            <a:r>
              <a:rPr lang="en-US" sz="2000" dirty="0">
                <a:sym typeface="Wingdings" panose="05000000000000000000" pitchFamily="2" charset="2"/>
              </a:rPr>
              <a:t>precision Q0.31 </a:t>
            </a:r>
            <a:r>
              <a:rPr lang="en-US" sz="2000" dirty="0" smtClean="0">
                <a:sym typeface="Wingdings" panose="05000000000000000000" pitchFamily="2" charset="2"/>
              </a:rPr>
              <a:t>, </a:t>
            </a:r>
            <a:r>
              <a:rPr lang="en-US" sz="2000" dirty="0">
                <a:sym typeface="Wingdings" panose="05000000000000000000" pitchFamily="2" charset="2"/>
              </a:rPr>
              <a:t>Q0.15 </a:t>
            </a:r>
            <a:r>
              <a:rPr lang="en-US" sz="2000" dirty="0" smtClean="0">
                <a:sym typeface="Wingdings" panose="05000000000000000000" pitchFamily="2" charset="2"/>
              </a:rPr>
              <a:t>and float</a:t>
            </a:r>
          </a:p>
          <a:p>
            <a:r>
              <a:rPr lang="en-US" sz="2000" dirty="0" smtClean="0">
                <a:sym typeface="Wingdings" panose="05000000000000000000" pitchFamily="2" charset="2"/>
              </a:rPr>
              <a:t>Eli’s per sample high precision Q0.31 BiQuad</a:t>
            </a:r>
          </a:p>
          <a:p>
            <a:r>
              <a:rPr lang="en-US" sz="2000" dirty="0" smtClean="0">
                <a:sym typeface="Wingdings" panose="05000000000000000000" pitchFamily="2" charset="2"/>
              </a:rPr>
              <a:t>Look at different optimization Levels (O0,O1,O2,O3,Og,Os) and SoftABI vs HardABI</a:t>
            </a:r>
          </a:p>
          <a:p>
            <a:pPr marL="0" indent="0">
              <a:buNone/>
            </a:pPr>
            <a:r>
              <a:rPr lang="en-US" sz="2000" dirty="0" smtClean="0">
                <a:sym typeface="Wingdings" panose="05000000000000000000" pitchFamily="2" charset="2"/>
              </a:rPr>
              <a:t>Code available on GITHUB</a:t>
            </a:r>
          </a:p>
          <a:p>
            <a:pPr marL="0" indent="0">
              <a:buNone/>
            </a:pPr>
            <a:endParaRPr lang="en-US" sz="2000" b="1" dirty="0">
              <a:sym typeface="Wingdings" panose="05000000000000000000" pitchFamily="2" charset="2"/>
            </a:endParaRPr>
          </a:p>
          <a:p>
            <a:pPr marL="0" indent="0">
              <a:buNone/>
            </a:pPr>
            <a:r>
              <a:rPr lang="en-US" b="1" dirty="0"/>
              <a:t>https://github.com/ehughes/ESC-M4</a:t>
            </a:r>
            <a:endParaRPr lang="en-US" b="1" dirty="0" smtClean="0"/>
          </a:p>
        </p:txBody>
      </p:sp>
    </p:spTree>
    <p:extLst>
      <p:ext uri="{BB962C8B-B14F-4D97-AF65-F5344CB8AC3E}">
        <p14:creationId xmlns:p14="http://schemas.microsoft.com/office/powerpoint/2010/main" val="1370696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34" y="831768"/>
            <a:ext cx="8815589" cy="598866"/>
          </a:xfrm>
        </p:spPr>
        <p:txBody>
          <a:bodyPr/>
          <a:lstStyle/>
          <a:p>
            <a:r>
              <a:rPr lang="en-US" sz="3200" dirty="0" smtClean="0"/>
              <a:t>CMSIS Library Performance – Test Methodology</a:t>
            </a:r>
            <a:endParaRPr lang="en-US" sz="3200" dirty="0"/>
          </a:p>
        </p:txBody>
      </p:sp>
      <p:sp>
        <p:nvSpPr>
          <p:cNvPr id="3" name="Content Placeholder 2"/>
          <p:cNvSpPr>
            <a:spLocks noGrp="1"/>
          </p:cNvSpPr>
          <p:nvPr>
            <p:ph idx="1"/>
          </p:nvPr>
        </p:nvSpPr>
        <p:spPr>
          <a:xfrm>
            <a:off x="656823" y="1391976"/>
            <a:ext cx="8229600" cy="3269380"/>
          </a:xfrm>
        </p:spPr>
        <p:txBody>
          <a:bodyPr/>
          <a:lstStyle/>
          <a:p>
            <a:endParaRPr lang="en-US" b="1" dirty="0" smtClean="0"/>
          </a:p>
          <a:p>
            <a:r>
              <a:rPr lang="en-US" b="1" dirty="0" smtClean="0"/>
              <a:t>Now for the results….   Let’s look at Eli’s spreadsheet!</a:t>
            </a:r>
          </a:p>
        </p:txBody>
      </p:sp>
    </p:spTree>
    <p:extLst>
      <p:ext uri="{BB962C8B-B14F-4D97-AF65-F5344CB8AC3E}">
        <p14:creationId xmlns:p14="http://schemas.microsoft.com/office/powerpoint/2010/main" val="414426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484" y="731011"/>
            <a:ext cx="8229600" cy="598866"/>
          </a:xfrm>
        </p:spPr>
        <p:txBody>
          <a:bodyPr/>
          <a:lstStyle/>
          <a:p>
            <a:r>
              <a:rPr lang="en-US" dirty="0" smtClean="0"/>
              <a:t>The Evolution of DSP Hardware</a:t>
            </a:r>
            <a:endParaRPr lang="en-US" dirty="0"/>
          </a:p>
        </p:txBody>
      </p:sp>
      <p:sp>
        <p:nvSpPr>
          <p:cNvPr id="4" name="Title 1"/>
          <p:cNvSpPr txBox="1">
            <a:spLocks/>
          </p:cNvSpPr>
          <p:nvPr/>
        </p:nvSpPr>
        <p:spPr>
          <a:xfrm>
            <a:off x="708120" y="1384567"/>
            <a:ext cx="1213118"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cs typeface="Arial" panose="020B0604020202020204" pitchFamily="34" charset="0"/>
              </a:rPr>
              <a:t>FPGA / Logic</a:t>
            </a:r>
            <a:endParaRPr lang="en-US" sz="800" b="1" dirty="0">
              <a:latin typeface="Arial Black" panose="020B0A04020102020204" pitchFamily="34" charset="0"/>
              <a:cs typeface="Arial" panose="020B0604020202020204" pitchFamily="34" charset="0"/>
            </a:endParaRPr>
          </a:p>
        </p:txBody>
      </p:sp>
      <p:sp>
        <p:nvSpPr>
          <p:cNvPr id="7" name="Title 1"/>
          <p:cNvSpPr txBox="1">
            <a:spLocks/>
          </p:cNvSpPr>
          <p:nvPr/>
        </p:nvSpPr>
        <p:spPr>
          <a:xfrm>
            <a:off x="3532689" y="4336415"/>
            <a:ext cx="2610114" cy="598866"/>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3200" b="1" dirty="0" smtClean="0">
                <a:solidFill>
                  <a:schemeClr val="tx1"/>
                </a:solidFill>
              </a:rPr>
              <a:t>Time</a:t>
            </a:r>
            <a:endParaRPr lang="en-US" sz="1800" b="1" dirty="0">
              <a:solidFill>
                <a:schemeClr val="tx1"/>
              </a:solidFill>
            </a:endParaRPr>
          </a:p>
        </p:txBody>
      </p:sp>
      <p:sp>
        <p:nvSpPr>
          <p:cNvPr id="11" name="Title 1"/>
          <p:cNvSpPr txBox="1">
            <a:spLocks/>
          </p:cNvSpPr>
          <p:nvPr/>
        </p:nvSpPr>
        <p:spPr>
          <a:xfrm>
            <a:off x="381727" y="1693569"/>
            <a:ext cx="1514917" cy="313405"/>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Dedicated High End “DSP” Chip (ADI SPARC, TI C6000)</a:t>
            </a:r>
            <a:endParaRPr lang="en-US" sz="800" b="1" dirty="0">
              <a:latin typeface="Arial Black" panose="020B0A04020102020204" pitchFamily="34" charset="0"/>
            </a:endParaRPr>
          </a:p>
        </p:txBody>
      </p:sp>
      <p:sp>
        <p:nvSpPr>
          <p:cNvPr id="12" name="Title 1"/>
          <p:cNvSpPr txBox="1">
            <a:spLocks/>
          </p:cNvSpPr>
          <p:nvPr/>
        </p:nvSpPr>
        <p:spPr>
          <a:xfrm>
            <a:off x="351727" y="2332985"/>
            <a:ext cx="1564106" cy="313405"/>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Dedicated “Low End” Chip (Microchip DsPIC, Freescale DSP56F)</a:t>
            </a:r>
            <a:endParaRPr lang="en-US" sz="800" b="1" dirty="0">
              <a:latin typeface="Arial Black" panose="020B0A04020102020204" pitchFamily="34" charset="0"/>
            </a:endParaRPr>
          </a:p>
        </p:txBody>
      </p:sp>
      <p:sp>
        <p:nvSpPr>
          <p:cNvPr id="13" name="Title 1"/>
          <p:cNvSpPr txBox="1">
            <a:spLocks/>
          </p:cNvSpPr>
          <p:nvPr/>
        </p:nvSpPr>
        <p:spPr>
          <a:xfrm>
            <a:off x="883178" y="3060689"/>
            <a:ext cx="978344" cy="236119"/>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32-BIT MCU</a:t>
            </a:r>
            <a:endParaRPr lang="en-US" sz="800" b="1" dirty="0">
              <a:latin typeface="Arial Black" panose="020B0A04020102020204" pitchFamily="34" charset="0"/>
            </a:endParaRPr>
          </a:p>
        </p:txBody>
      </p:sp>
      <p:sp>
        <p:nvSpPr>
          <p:cNvPr id="14" name="Title 1"/>
          <p:cNvSpPr txBox="1">
            <a:spLocks/>
          </p:cNvSpPr>
          <p:nvPr/>
        </p:nvSpPr>
        <p:spPr>
          <a:xfrm>
            <a:off x="889573" y="3412689"/>
            <a:ext cx="965555" cy="218411"/>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16-BIT MCU</a:t>
            </a:r>
            <a:endParaRPr lang="en-US" sz="800" b="1" dirty="0">
              <a:latin typeface="Arial Black" panose="020B0A04020102020204" pitchFamily="34" charset="0"/>
            </a:endParaRPr>
          </a:p>
        </p:txBody>
      </p:sp>
      <p:sp>
        <p:nvSpPr>
          <p:cNvPr id="15" name="Title 1"/>
          <p:cNvSpPr txBox="1">
            <a:spLocks/>
          </p:cNvSpPr>
          <p:nvPr/>
        </p:nvSpPr>
        <p:spPr>
          <a:xfrm>
            <a:off x="968946" y="3743127"/>
            <a:ext cx="863245" cy="204533"/>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8-BIT MCU</a:t>
            </a:r>
            <a:endParaRPr lang="en-US" sz="800" b="1" dirty="0">
              <a:latin typeface="Arial Black" panose="020B0A04020102020204" pitchFamily="34" charset="0"/>
            </a:endParaRPr>
          </a:p>
        </p:txBody>
      </p:sp>
      <p:cxnSp>
        <p:nvCxnSpPr>
          <p:cNvPr id="17" name="Straight Connector 16"/>
          <p:cNvCxnSpPr/>
          <p:nvPr/>
        </p:nvCxnSpPr>
        <p:spPr>
          <a:xfrm>
            <a:off x="1846847" y="1191126"/>
            <a:ext cx="6016" cy="3141736"/>
          </a:xfrm>
          <a:prstGeom prst="line">
            <a:avLst/>
          </a:prstGeom>
          <a:ln>
            <a:headEnd type="stealth"/>
            <a:tailEnd type="non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852863" y="4332862"/>
            <a:ext cx="6370681" cy="3553"/>
          </a:xfrm>
          <a:prstGeom prst="line">
            <a:avLst/>
          </a:prstGeom>
          <a:ln>
            <a:headEnd type="none"/>
            <a:tailEnd type="stealth"/>
          </a:ln>
        </p:spPr>
        <p:style>
          <a:lnRef idx="2">
            <a:schemeClr val="accent1"/>
          </a:lnRef>
          <a:fillRef idx="0">
            <a:schemeClr val="accent1"/>
          </a:fillRef>
          <a:effectRef idx="1">
            <a:schemeClr val="accent1"/>
          </a:effectRef>
          <a:fontRef idx="minor">
            <a:schemeClr val="tx1"/>
          </a:fontRef>
        </p:style>
      </p:cxnSp>
      <p:sp>
        <p:nvSpPr>
          <p:cNvPr id="20" name="Title 1"/>
          <p:cNvSpPr txBox="1">
            <a:spLocks/>
          </p:cNvSpPr>
          <p:nvPr/>
        </p:nvSpPr>
        <p:spPr>
          <a:xfrm rot="16200000">
            <a:off x="-1104711" y="2240904"/>
            <a:ext cx="2610114" cy="598866"/>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3200" dirty="0" smtClean="0">
                <a:solidFill>
                  <a:schemeClr val="tx1"/>
                </a:solidFill>
              </a:rPr>
              <a:t>DSP’ometer</a:t>
            </a:r>
            <a:endParaRPr lang="en-US" sz="3200" dirty="0">
              <a:solidFill>
                <a:schemeClr val="tx1"/>
              </a:solidFill>
            </a:endParaRPr>
          </a:p>
        </p:txBody>
      </p:sp>
      <p:sp>
        <p:nvSpPr>
          <p:cNvPr id="21" name="Title 1"/>
          <p:cNvSpPr txBox="1">
            <a:spLocks/>
          </p:cNvSpPr>
          <p:nvPr/>
        </p:nvSpPr>
        <p:spPr>
          <a:xfrm>
            <a:off x="1238484" y="4262235"/>
            <a:ext cx="1047762"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1200" b="1" dirty="0" smtClean="0"/>
              <a:t>0</a:t>
            </a:r>
            <a:endParaRPr lang="en-US" sz="1200" b="1" dirty="0"/>
          </a:p>
        </p:txBody>
      </p:sp>
      <p:sp>
        <p:nvSpPr>
          <p:cNvPr id="22" name="Title 1"/>
          <p:cNvSpPr txBox="1">
            <a:spLocks/>
          </p:cNvSpPr>
          <p:nvPr/>
        </p:nvSpPr>
        <p:spPr>
          <a:xfrm>
            <a:off x="1291687" y="975024"/>
            <a:ext cx="1047762"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1200" b="1" dirty="0" smtClean="0"/>
              <a:t>Truckloads</a:t>
            </a:r>
            <a:endParaRPr lang="en-US" sz="1200" b="1" dirty="0"/>
          </a:p>
        </p:txBody>
      </p:sp>
      <p:sp>
        <p:nvSpPr>
          <p:cNvPr id="23" name="Title 1"/>
          <p:cNvSpPr txBox="1">
            <a:spLocks/>
          </p:cNvSpPr>
          <p:nvPr/>
        </p:nvSpPr>
        <p:spPr>
          <a:xfrm>
            <a:off x="8096238" y="4082559"/>
            <a:ext cx="1047762"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1200" b="1" dirty="0" smtClean="0"/>
              <a:t>Sun goes “supernova”</a:t>
            </a:r>
            <a:endParaRPr lang="en-US" sz="1200" b="1" dirty="0"/>
          </a:p>
        </p:txBody>
      </p:sp>
      <p:sp>
        <p:nvSpPr>
          <p:cNvPr id="31" name="Title 1"/>
          <p:cNvSpPr txBox="1">
            <a:spLocks/>
          </p:cNvSpPr>
          <p:nvPr/>
        </p:nvSpPr>
        <p:spPr>
          <a:xfrm>
            <a:off x="1097663" y="4082559"/>
            <a:ext cx="705403" cy="204533"/>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Abacus</a:t>
            </a:r>
            <a:endParaRPr lang="en-US" sz="800" b="1" dirty="0">
              <a:latin typeface="Arial Black" panose="020B0A04020102020204" pitchFamily="34" charset="0"/>
            </a:endParaRPr>
          </a:p>
        </p:txBody>
      </p:sp>
      <p:cxnSp>
        <p:nvCxnSpPr>
          <p:cNvPr id="9" name="Straight Connector 8"/>
          <p:cNvCxnSpPr/>
          <p:nvPr/>
        </p:nvCxnSpPr>
        <p:spPr>
          <a:xfrm>
            <a:off x="1915833" y="4181941"/>
            <a:ext cx="6307711" cy="32440"/>
          </a:xfrm>
          <a:prstGeom prst="line">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6" name="Freeform 25"/>
          <p:cNvSpPr/>
          <p:nvPr/>
        </p:nvSpPr>
        <p:spPr>
          <a:xfrm>
            <a:off x="1988820" y="3543300"/>
            <a:ext cx="6256020" cy="304800"/>
          </a:xfrm>
          <a:custGeom>
            <a:avLst/>
            <a:gdLst>
              <a:gd name="connsiteX0" fmla="*/ 0 w 6256020"/>
              <a:gd name="connsiteY0" fmla="*/ 289560 h 304800"/>
              <a:gd name="connsiteX1" fmla="*/ 1988820 w 6256020"/>
              <a:gd name="connsiteY1" fmla="*/ 304800 h 304800"/>
              <a:gd name="connsiteX2" fmla="*/ 4008120 w 6256020"/>
              <a:gd name="connsiteY2" fmla="*/ 297180 h 304800"/>
              <a:gd name="connsiteX3" fmla="*/ 5562600 w 6256020"/>
              <a:gd name="connsiteY3" fmla="*/ 144780 h 304800"/>
              <a:gd name="connsiteX4" fmla="*/ 6256020 w 6256020"/>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6020" h="304800">
                <a:moveTo>
                  <a:pt x="0" y="289560"/>
                </a:moveTo>
                <a:lnTo>
                  <a:pt x="1988820" y="304800"/>
                </a:lnTo>
                <a:lnTo>
                  <a:pt x="4008120" y="297180"/>
                </a:lnTo>
                <a:cubicBezTo>
                  <a:pt x="4603750" y="270510"/>
                  <a:pt x="5187950" y="194310"/>
                  <a:pt x="5562600" y="144780"/>
                </a:cubicBezTo>
                <a:cubicBezTo>
                  <a:pt x="5937250" y="95250"/>
                  <a:pt x="6096635" y="47625"/>
                  <a:pt x="6256020" y="0"/>
                </a:cubicBezTo>
              </a:path>
            </a:pathLst>
          </a:custGeom>
          <a:noFill/>
          <a:ln w="19050">
            <a:solidFill>
              <a:schemeClr val="accent3">
                <a:lumMod val="60000"/>
                <a:lumOff val="40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Freeform 26"/>
          <p:cNvSpPr/>
          <p:nvPr/>
        </p:nvSpPr>
        <p:spPr>
          <a:xfrm>
            <a:off x="1981200" y="3032760"/>
            <a:ext cx="6309360" cy="478932"/>
          </a:xfrm>
          <a:custGeom>
            <a:avLst/>
            <a:gdLst>
              <a:gd name="connsiteX0" fmla="*/ 0 w 6309360"/>
              <a:gd name="connsiteY0" fmla="*/ 464820 h 478932"/>
              <a:gd name="connsiteX1" fmla="*/ 2644140 w 6309360"/>
              <a:gd name="connsiteY1" fmla="*/ 457200 h 478932"/>
              <a:gd name="connsiteX2" fmla="*/ 5455920 w 6309360"/>
              <a:gd name="connsiteY2" fmla="*/ 259080 h 478932"/>
              <a:gd name="connsiteX3" fmla="*/ 6309360 w 6309360"/>
              <a:gd name="connsiteY3" fmla="*/ 0 h 478932"/>
            </a:gdLst>
            <a:ahLst/>
            <a:cxnLst>
              <a:cxn ang="0">
                <a:pos x="connsiteX0" y="connsiteY0"/>
              </a:cxn>
              <a:cxn ang="0">
                <a:pos x="connsiteX1" y="connsiteY1"/>
              </a:cxn>
              <a:cxn ang="0">
                <a:pos x="connsiteX2" y="connsiteY2"/>
              </a:cxn>
              <a:cxn ang="0">
                <a:pos x="connsiteX3" y="connsiteY3"/>
              </a:cxn>
            </a:cxnLst>
            <a:rect l="l" t="t" r="r" b="b"/>
            <a:pathLst>
              <a:path w="6309360" h="478932">
                <a:moveTo>
                  <a:pt x="0" y="464820"/>
                </a:moveTo>
                <a:cubicBezTo>
                  <a:pt x="867410" y="478155"/>
                  <a:pt x="1734820" y="491490"/>
                  <a:pt x="2644140" y="457200"/>
                </a:cubicBezTo>
                <a:cubicBezTo>
                  <a:pt x="3553460" y="422910"/>
                  <a:pt x="4845050" y="335280"/>
                  <a:pt x="5455920" y="259080"/>
                </a:cubicBezTo>
                <a:cubicBezTo>
                  <a:pt x="6066790" y="182880"/>
                  <a:pt x="6188075" y="91440"/>
                  <a:pt x="6309360" y="0"/>
                </a:cubicBezTo>
              </a:path>
            </a:pathLst>
          </a:custGeom>
          <a:noFill/>
          <a:ln w="19050">
            <a:solidFill>
              <a:schemeClr val="accent6">
                <a:lumMod val="75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Freeform 27"/>
          <p:cNvSpPr/>
          <p:nvPr/>
        </p:nvSpPr>
        <p:spPr>
          <a:xfrm>
            <a:off x="1988820" y="2238590"/>
            <a:ext cx="6256020" cy="900850"/>
          </a:xfrm>
          <a:custGeom>
            <a:avLst/>
            <a:gdLst>
              <a:gd name="connsiteX0" fmla="*/ 0 w 6271260"/>
              <a:gd name="connsiteY0" fmla="*/ 998220 h 998220"/>
              <a:gd name="connsiteX1" fmla="*/ 2720340 w 6271260"/>
              <a:gd name="connsiteY1" fmla="*/ 777240 h 998220"/>
              <a:gd name="connsiteX2" fmla="*/ 4663440 w 6271260"/>
              <a:gd name="connsiteY2" fmla="*/ 381000 h 998220"/>
              <a:gd name="connsiteX3" fmla="*/ 6271260 w 6271260"/>
              <a:gd name="connsiteY3" fmla="*/ 0 h 998220"/>
            </a:gdLst>
            <a:ahLst/>
            <a:cxnLst>
              <a:cxn ang="0">
                <a:pos x="connsiteX0" y="connsiteY0"/>
              </a:cxn>
              <a:cxn ang="0">
                <a:pos x="connsiteX1" y="connsiteY1"/>
              </a:cxn>
              <a:cxn ang="0">
                <a:pos x="connsiteX2" y="connsiteY2"/>
              </a:cxn>
              <a:cxn ang="0">
                <a:pos x="connsiteX3" y="connsiteY3"/>
              </a:cxn>
            </a:cxnLst>
            <a:rect l="l" t="t" r="r" b="b"/>
            <a:pathLst>
              <a:path w="6271260" h="998220">
                <a:moveTo>
                  <a:pt x="0" y="998220"/>
                </a:moveTo>
                <a:cubicBezTo>
                  <a:pt x="971550" y="939165"/>
                  <a:pt x="1943100" y="880110"/>
                  <a:pt x="2720340" y="777240"/>
                </a:cubicBezTo>
                <a:cubicBezTo>
                  <a:pt x="3497580" y="674370"/>
                  <a:pt x="4071620" y="510540"/>
                  <a:pt x="4663440" y="381000"/>
                </a:cubicBezTo>
                <a:cubicBezTo>
                  <a:pt x="5255260" y="251460"/>
                  <a:pt x="5763260" y="125730"/>
                  <a:pt x="6271260" y="0"/>
                </a:cubicBezTo>
              </a:path>
            </a:pathLst>
          </a:custGeom>
          <a:noFill/>
          <a:ln w="19050">
            <a:solidFill>
              <a:srgbClr val="FF0000"/>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Freeform 31"/>
          <p:cNvSpPr/>
          <p:nvPr/>
        </p:nvSpPr>
        <p:spPr>
          <a:xfrm>
            <a:off x="1958340" y="2225040"/>
            <a:ext cx="6301740" cy="358140"/>
          </a:xfrm>
          <a:custGeom>
            <a:avLst/>
            <a:gdLst>
              <a:gd name="connsiteX0" fmla="*/ 0 w 6301740"/>
              <a:gd name="connsiteY0" fmla="*/ 358140 h 358140"/>
              <a:gd name="connsiteX1" fmla="*/ 4671060 w 6301740"/>
              <a:gd name="connsiteY1" fmla="*/ 167640 h 358140"/>
              <a:gd name="connsiteX2" fmla="*/ 6301740 w 6301740"/>
              <a:gd name="connsiteY2" fmla="*/ 0 h 358140"/>
            </a:gdLst>
            <a:ahLst/>
            <a:cxnLst>
              <a:cxn ang="0">
                <a:pos x="connsiteX0" y="connsiteY0"/>
              </a:cxn>
              <a:cxn ang="0">
                <a:pos x="connsiteX1" y="connsiteY1"/>
              </a:cxn>
              <a:cxn ang="0">
                <a:pos x="connsiteX2" y="connsiteY2"/>
              </a:cxn>
            </a:cxnLst>
            <a:rect l="l" t="t" r="r" b="b"/>
            <a:pathLst>
              <a:path w="6301740" h="358140">
                <a:moveTo>
                  <a:pt x="0" y="358140"/>
                </a:moveTo>
                <a:lnTo>
                  <a:pt x="4671060" y="167640"/>
                </a:lnTo>
                <a:cubicBezTo>
                  <a:pt x="5721350" y="107950"/>
                  <a:pt x="6011545" y="53975"/>
                  <a:pt x="6301740" y="0"/>
                </a:cubicBezTo>
              </a:path>
            </a:pathLst>
          </a:custGeom>
          <a:noFill/>
          <a:ln w="19050">
            <a:solidFill>
              <a:schemeClr val="accent4">
                <a:lumMod val="75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4" name="Straight Arrow Connector 33"/>
          <p:cNvCxnSpPr/>
          <p:nvPr/>
        </p:nvCxnSpPr>
        <p:spPr>
          <a:xfrm flipV="1">
            <a:off x="1988820" y="1448358"/>
            <a:ext cx="6313767" cy="610556"/>
          </a:xfrm>
          <a:prstGeom prst="straightConnector1">
            <a:avLst/>
          </a:prstGeom>
          <a:ln w="19050">
            <a:solidFill>
              <a:schemeClr val="accent4">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8" name="Freeform 37"/>
          <p:cNvSpPr/>
          <p:nvPr/>
        </p:nvSpPr>
        <p:spPr>
          <a:xfrm>
            <a:off x="1950720" y="571500"/>
            <a:ext cx="7109460" cy="952500"/>
          </a:xfrm>
          <a:custGeom>
            <a:avLst/>
            <a:gdLst>
              <a:gd name="connsiteX0" fmla="*/ 0 w 7109460"/>
              <a:gd name="connsiteY0" fmla="*/ 952500 h 952500"/>
              <a:gd name="connsiteX1" fmla="*/ 2796540 w 7109460"/>
              <a:gd name="connsiteY1" fmla="*/ 891540 h 952500"/>
              <a:gd name="connsiteX2" fmla="*/ 5859780 w 7109460"/>
              <a:gd name="connsiteY2" fmla="*/ 624840 h 952500"/>
              <a:gd name="connsiteX3" fmla="*/ 7109460 w 7109460"/>
              <a:gd name="connsiteY3" fmla="*/ 0 h 952500"/>
            </a:gdLst>
            <a:ahLst/>
            <a:cxnLst>
              <a:cxn ang="0">
                <a:pos x="connsiteX0" y="connsiteY0"/>
              </a:cxn>
              <a:cxn ang="0">
                <a:pos x="connsiteX1" y="connsiteY1"/>
              </a:cxn>
              <a:cxn ang="0">
                <a:pos x="connsiteX2" y="connsiteY2"/>
              </a:cxn>
              <a:cxn ang="0">
                <a:pos x="connsiteX3" y="connsiteY3"/>
              </a:cxn>
            </a:cxnLst>
            <a:rect l="l" t="t" r="r" b="b"/>
            <a:pathLst>
              <a:path w="7109460" h="952500">
                <a:moveTo>
                  <a:pt x="0" y="952500"/>
                </a:moveTo>
                <a:cubicBezTo>
                  <a:pt x="909955" y="949325"/>
                  <a:pt x="1819910" y="946150"/>
                  <a:pt x="2796540" y="891540"/>
                </a:cubicBezTo>
                <a:cubicBezTo>
                  <a:pt x="3773170" y="836930"/>
                  <a:pt x="5140960" y="773430"/>
                  <a:pt x="5859780" y="624840"/>
                </a:cubicBezTo>
                <a:cubicBezTo>
                  <a:pt x="6578600" y="476250"/>
                  <a:pt x="6844030" y="238125"/>
                  <a:pt x="7109460" y="0"/>
                </a:cubicBezTo>
              </a:path>
            </a:pathLst>
          </a:custGeom>
          <a:noFill/>
          <a:ln w="19050">
            <a:solidFill>
              <a:schemeClr val="bg2">
                <a:lumMod val="25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Oval 38"/>
          <p:cNvSpPr/>
          <p:nvPr/>
        </p:nvSpPr>
        <p:spPr>
          <a:xfrm>
            <a:off x="6568440" y="1429259"/>
            <a:ext cx="1447800" cy="163143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smtClean="0">
                <a:solidFill>
                  <a:schemeClr val="tx1"/>
                </a:solidFill>
              </a:rPr>
              <a:t>6</a:t>
            </a:r>
            <a:r>
              <a:rPr lang="en-US" sz="4000" b="1" dirty="0" smtClean="0">
                <a:solidFill>
                  <a:schemeClr val="tx1"/>
                </a:solidFill>
                <a:latin typeface="Symbol" panose="05050102010706020507" pitchFamily="18" charset="2"/>
              </a:rPr>
              <a:t>s?</a:t>
            </a:r>
            <a:endParaRPr lang="en-US" sz="2000" b="1" dirty="0">
              <a:solidFill>
                <a:schemeClr val="tx1"/>
              </a:solidFill>
              <a:latin typeface="Symbol" panose="05050102010706020507" pitchFamily="18" charset="2"/>
            </a:endParaRPr>
          </a:p>
        </p:txBody>
      </p:sp>
    </p:spTree>
    <p:extLst>
      <p:ext uri="{BB962C8B-B14F-4D97-AF65-F5344CB8AC3E}">
        <p14:creationId xmlns:p14="http://schemas.microsoft.com/office/powerpoint/2010/main" val="16528211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Fun </a:t>
            </a:r>
            <a:r>
              <a:rPr lang="en-US" dirty="0" smtClean="0"/>
              <a:t>Applications/Demonstrations</a:t>
            </a:r>
            <a:endParaRPr lang="en-US" dirty="0"/>
          </a:p>
        </p:txBody>
      </p:sp>
      <p:sp>
        <p:nvSpPr>
          <p:cNvPr id="3" name="Content Placeholder 2"/>
          <p:cNvSpPr>
            <a:spLocks noGrp="1"/>
          </p:cNvSpPr>
          <p:nvPr>
            <p:ph idx="1"/>
          </p:nvPr>
        </p:nvSpPr>
        <p:spPr>
          <a:xfrm>
            <a:off x="391272" y="1653653"/>
            <a:ext cx="8229600" cy="2631895"/>
          </a:xfrm>
        </p:spPr>
        <p:txBody>
          <a:bodyPr/>
          <a:lstStyle/>
          <a:p>
            <a:pPr marL="0" indent="0">
              <a:buNone/>
            </a:pPr>
            <a:endParaRPr lang="en-US" sz="3600" dirty="0" smtClean="0"/>
          </a:p>
          <a:p>
            <a:pPr marL="0" indent="0">
              <a:buNone/>
            </a:pPr>
            <a:r>
              <a:rPr lang="en-US" sz="3600" b="1" dirty="0" smtClean="0"/>
              <a:t>Active </a:t>
            </a:r>
            <a:r>
              <a:rPr lang="en-US" sz="3600" b="1" dirty="0" smtClean="0"/>
              <a:t>Pickguard</a:t>
            </a:r>
            <a:endParaRPr lang="en-US" sz="3600" b="1" dirty="0"/>
          </a:p>
          <a:p>
            <a:endParaRPr lang="en-US" sz="1600" dirty="0" smtClean="0"/>
          </a:p>
          <a:p>
            <a:endParaRPr lang="en-US" sz="1600" dirty="0"/>
          </a:p>
          <a:p>
            <a:r>
              <a:rPr lang="en-US" sz="3200" b="1" dirty="0">
                <a:hlinkClick r:id="rId3"/>
              </a:rPr>
              <a:t>http://www.2pl-1.com/active-pickguard/</a:t>
            </a:r>
            <a:endParaRPr lang="en-US" sz="3200" b="1" dirty="0" smtClean="0"/>
          </a:p>
        </p:txBody>
      </p:sp>
    </p:spTree>
    <p:extLst>
      <p:ext uri="{BB962C8B-B14F-4D97-AF65-F5344CB8AC3E}">
        <p14:creationId xmlns:p14="http://schemas.microsoft.com/office/powerpoint/2010/main" val="52967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Fun Applications/Demonstrations</a:t>
            </a:r>
            <a:endParaRPr lang="en-US" dirty="0"/>
          </a:p>
        </p:txBody>
      </p:sp>
      <p:sp>
        <p:nvSpPr>
          <p:cNvPr id="3" name="Content Placeholder 2"/>
          <p:cNvSpPr>
            <a:spLocks noGrp="1"/>
          </p:cNvSpPr>
          <p:nvPr>
            <p:ph idx="1"/>
          </p:nvPr>
        </p:nvSpPr>
        <p:spPr>
          <a:xfrm>
            <a:off x="249880" y="554039"/>
            <a:ext cx="8229600" cy="2631895"/>
          </a:xfrm>
        </p:spPr>
        <p:txBody>
          <a:bodyPr/>
          <a:lstStyle/>
          <a:p>
            <a:pPr marL="0" indent="0">
              <a:buNone/>
            </a:pPr>
            <a:endParaRPr lang="en-US" sz="1400" dirty="0"/>
          </a:p>
          <a:p>
            <a:pPr marL="0" indent="0">
              <a:buNone/>
            </a:pPr>
            <a:endParaRPr lang="en-US" sz="3600" dirty="0" smtClean="0"/>
          </a:p>
          <a:p>
            <a:pPr marL="0" indent="0">
              <a:buNone/>
            </a:pPr>
            <a:r>
              <a:rPr lang="en-US" sz="3600" b="1" dirty="0" smtClean="0"/>
              <a:t>MonkeyJam</a:t>
            </a:r>
            <a:endParaRPr lang="en-US" sz="3600" b="1" dirty="0"/>
          </a:p>
          <a:p>
            <a:endParaRPr lang="en-US" sz="1600" dirty="0" smtClean="0"/>
          </a:p>
          <a:p>
            <a:endParaRPr lang="en-US" sz="1600" dirty="0"/>
          </a:p>
          <a:p>
            <a:r>
              <a:rPr lang="en-US" sz="2000" b="1" dirty="0" smtClean="0">
                <a:hlinkClick r:id="rId3"/>
              </a:rPr>
              <a:t>https</a:t>
            </a:r>
            <a:r>
              <a:rPr lang="en-US" sz="2000" b="1" dirty="0">
                <a:hlinkClick r:id="rId3"/>
              </a:rPr>
              <a:t>://community.freescale.com/docs/DOC-100149</a:t>
            </a:r>
            <a:endParaRPr lang="en-US" sz="2000" b="1" dirty="0" smtClean="0"/>
          </a:p>
        </p:txBody>
      </p:sp>
      <p:pic>
        <p:nvPicPr>
          <p:cNvPr id="1026" name="Picture 2" descr="SheldonJam.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5954" y="1442858"/>
            <a:ext cx="1676400" cy="17430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ehughes\Desktop\InverseTrig84[1].gif"/>
          <p:cNvPicPr>
            <a:picLocks noChangeAspect="1" noChangeArrowheads="1"/>
          </p:cNvPicPr>
          <p:nvPr/>
        </p:nvPicPr>
        <p:blipFill>
          <a:blip r:embed="rId6"/>
          <a:srcRect/>
          <a:stretch>
            <a:fillRect/>
          </a:stretch>
        </p:blipFill>
        <p:spPr bwMode="auto">
          <a:xfrm>
            <a:off x="2450826" y="3425005"/>
            <a:ext cx="3827708" cy="1510937"/>
          </a:xfrm>
          <a:prstGeom prst="rect">
            <a:avLst/>
          </a:prstGeom>
          <a:noFill/>
        </p:spPr>
      </p:pic>
    </p:spTree>
    <p:extLst>
      <p:ext uri="{BB962C8B-B14F-4D97-AF65-F5344CB8AC3E}">
        <p14:creationId xmlns:p14="http://schemas.microsoft.com/office/powerpoint/2010/main" val="3564892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a:t>Some Fun Applications/Demonstrations</a:t>
            </a:r>
          </a:p>
        </p:txBody>
      </p:sp>
      <p:sp>
        <p:nvSpPr>
          <p:cNvPr id="3" name="Content Placeholder 2"/>
          <p:cNvSpPr>
            <a:spLocks noGrp="1"/>
          </p:cNvSpPr>
          <p:nvPr>
            <p:ph idx="1"/>
          </p:nvPr>
        </p:nvSpPr>
        <p:spPr>
          <a:xfrm>
            <a:off x="457200" y="1164149"/>
            <a:ext cx="8229600" cy="2631895"/>
          </a:xfrm>
        </p:spPr>
        <p:txBody>
          <a:bodyPr/>
          <a:lstStyle/>
          <a:p>
            <a:pPr marL="0" indent="0">
              <a:buNone/>
            </a:pPr>
            <a:endParaRPr lang="en-US" sz="1400" dirty="0"/>
          </a:p>
          <a:p>
            <a:pPr marL="0" indent="0">
              <a:buNone/>
            </a:pPr>
            <a:endParaRPr lang="en-US" sz="1400" dirty="0" smtClean="0"/>
          </a:p>
          <a:p>
            <a:pPr marL="0" indent="0">
              <a:buNone/>
            </a:pPr>
            <a:r>
              <a:rPr lang="en-US" sz="3200" b="1" dirty="0" smtClean="0"/>
              <a:t>MonkeyListen</a:t>
            </a:r>
            <a:endParaRPr lang="en-US" sz="3200" b="1" dirty="0"/>
          </a:p>
          <a:p>
            <a:endParaRPr lang="en-US" sz="1600" dirty="0" smtClean="0"/>
          </a:p>
          <a:p>
            <a:endParaRPr lang="en-US" sz="1600" dirty="0"/>
          </a:p>
          <a:p>
            <a:r>
              <a:rPr lang="en-US" sz="2000" b="1" dirty="0">
                <a:hlinkClick r:id="rId3"/>
              </a:rPr>
              <a:t>https://community.freescale.com/docs/DOC-100207</a:t>
            </a:r>
            <a:endParaRPr lang="en-US" sz="2000" b="1" dirty="0" smtClean="0"/>
          </a:p>
        </p:txBody>
      </p:sp>
      <p:pic>
        <p:nvPicPr>
          <p:cNvPr id="1028" name="Picture 4" descr="SheldonListen.bmp">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8680" y="1727622"/>
            <a:ext cx="121920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556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M4 to the M7</a:t>
            </a:r>
            <a:endParaRPr lang="en-US" dirty="0"/>
          </a:p>
        </p:txBody>
      </p:sp>
      <p:sp>
        <p:nvSpPr>
          <p:cNvPr id="3" name="Content Placeholder 2"/>
          <p:cNvSpPr>
            <a:spLocks noGrp="1"/>
          </p:cNvSpPr>
          <p:nvPr>
            <p:ph idx="1"/>
          </p:nvPr>
        </p:nvSpPr>
        <p:spPr>
          <a:xfrm>
            <a:off x="457200" y="1164149"/>
            <a:ext cx="8229600" cy="3893043"/>
          </a:xfrm>
        </p:spPr>
        <p:txBody>
          <a:bodyPr/>
          <a:lstStyle/>
          <a:p>
            <a:pPr marL="0" indent="0">
              <a:buNone/>
            </a:pPr>
            <a:endParaRPr lang="en-US" sz="1400" dirty="0"/>
          </a:p>
          <a:p>
            <a:pPr marL="0" indent="0">
              <a:buNone/>
            </a:pPr>
            <a:endParaRPr lang="en-US" sz="1050" dirty="0" smtClean="0"/>
          </a:p>
          <a:p>
            <a:pPr marL="0" indent="0">
              <a:buNone/>
            </a:pPr>
            <a:r>
              <a:rPr lang="en-US" sz="2000" b="1" dirty="0" smtClean="0"/>
              <a:t>The Cortex M7 was recently release with a handful of vendor implementation.</a:t>
            </a:r>
          </a:p>
          <a:p>
            <a:pPr marL="0" indent="0">
              <a:buNone/>
            </a:pPr>
            <a:endParaRPr lang="en-US" sz="2000" b="1" dirty="0"/>
          </a:p>
          <a:p>
            <a:pPr marL="0" indent="0">
              <a:buNone/>
            </a:pPr>
            <a:r>
              <a:rPr lang="en-US" sz="2000" b="1" dirty="0" smtClean="0"/>
              <a:t>M4 is limited by memory access (No Caches)</a:t>
            </a:r>
          </a:p>
          <a:p>
            <a:pPr marL="0" indent="0">
              <a:buNone/>
            </a:pPr>
            <a:r>
              <a:rPr lang="en-US" sz="2000" b="1" dirty="0" smtClean="0"/>
              <a:t>M7 has different pipeline,  Cache and tightly coupled memory</a:t>
            </a:r>
          </a:p>
          <a:p>
            <a:pPr marL="0" indent="0">
              <a:buNone/>
            </a:pPr>
            <a:r>
              <a:rPr lang="en-US" sz="2000" b="1" dirty="0" smtClean="0"/>
              <a:t>M7 has a variant for double precision</a:t>
            </a:r>
            <a:r>
              <a:rPr lang="en-US" sz="2000" b="1" dirty="0" smtClean="0"/>
              <a:t> floating point</a:t>
            </a:r>
          </a:p>
          <a:p>
            <a:pPr marL="0" indent="0">
              <a:buNone/>
            </a:pPr>
            <a:endParaRPr lang="en-US" sz="2000" b="1" dirty="0"/>
          </a:p>
          <a:p>
            <a:pPr marL="0" indent="0">
              <a:buNone/>
            </a:pPr>
            <a:r>
              <a:rPr lang="en-US" sz="2000" b="1" dirty="0" smtClean="0"/>
              <a:t>M7 is very new…. </a:t>
            </a:r>
            <a:r>
              <a:rPr lang="en-US" sz="2000" b="1" dirty="0"/>
              <a:t> </a:t>
            </a:r>
            <a:r>
              <a:rPr lang="en-US" sz="2000" b="1" dirty="0" smtClean="0"/>
              <a:t>  Some silicon implementations (ST, Atmel, Freescale).   M4 has a lot selection.   Come back next year!</a:t>
            </a:r>
            <a:endParaRPr lang="en-US" sz="1400" b="1" dirty="0" smtClean="0"/>
          </a:p>
        </p:txBody>
      </p:sp>
    </p:spTree>
    <p:extLst>
      <p:ext uri="{BB962C8B-B14F-4D97-AF65-F5344CB8AC3E}">
        <p14:creationId xmlns:p14="http://schemas.microsoft.com/office/powerpoint/2010/main" val="3353523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72317"/>
            <a:ext cx="8229600" cy="598866"/>
          </a:xfrm>
        </p:spPr>
        <p:txBody>
          <a:bodyPr/>
          <a:lstStyle/>
          <a:p>
            <a:r>
              <a:rPr lang="en-US" b="1" dirty="0" smtClean="0"/>
              <a:t>Questions and Discussion</a:t>
            </a:r>
            <a:endParaRPr lang="en-US" b="1" dirty="0"/>
          </a:p>
        </p:txBody>
      </p:sp>
    </p:spTree>
    <p:extLst>
      <p:ext uri="{BB962C8B-B14F-4D97-AF65-F5344CB8AC3E}">
        <p14:creationId xmlns:p14="http://schemas.microsoft.com/office/powerpoint/2010/main" val="22247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9768"/>
            <a:ext cx="8229600" cy="598866"/>
          </a:xfrm>
        </p:spPr>
        <p:txBody>
          <a:bodyPr/>
          <a:lstStyle/>
          <a:p>
            <a:r>
              <a:rPr lang="en-US" dirty="0" smtClean="0"/>
              <a:t>The 6</a:t>
            </a:r>
            <a:r>
              <a:rPr lang="en-US" dirty="0" smtClean="0">
                <a:latin typeface="Symbol" panose="05050102010706020507" pitchFamily="18" charset="2"/>
              </a:rPr>
              <a:t>s</a:t>
            </a:r>
            <a:endParaRPr lang="en-US" dirty="0">
              <a:latin typeface="Symbol" panose="05050102010706020507" pitchFamily="18" charset="2"/>
            </a:endParaRPr>
          </a:p>
        </p:txBody>
      </p:sp>
      <p:sp>
        <p:nvSpPr>
          <p:cNvPr id="3" name="Content Placeholder 2"/>
          <p:cNvSpPr>
            <a:spLocks noGrp="1"/>
          </p:cNvSpPr>
          <p:nvPr>
            <p:ph idx="1"/>
          </p:nvPr>
        </p:nvSpPr>
        <p:spPr>
          <a:xfrm>
            <a:off x="228334" y="1402421"/>
            <a:ext cx="8229600" cy="3542884"/>
          </a:xfrm>
        </p:spPr>
        <p:txBody>
          <a:bodyPr/>
          <a:lstStyle/>
          <a:p>
            <a:r>
              <a:rPr lang="en-US" dirty="0" smtClean="0"/>
              <a:t>DSP has traditionally been relegated to specialized processors and architectures.</a:t>
            </a:r>
          </a:p>
          <a:p>
            <a:r>
              <a:rPr lang="en-US" dirty="0" smtClean="0"/>
              <a:t>There exists a large number of DSP applications that don’t require an expensive FPGA or high-end specialized chip.</a:t>
            </a:r>
          </a:p>
          <a:p>
            <a:r>
              <a:rPr lang="en-US" dirty="0" smtClean="0"/>
              <a:t>Many applications also need the standard IO (USB, Ethernet, etc.)</a:t>
            </a:r>
          </a:p>
          <a:p>
            <a:r>
              <a:rPr lang="en-US" dirty="0" smtClean="0"/>
              <a:t>The </a:t>
            </a:r>
            <a:r>
              <a:rPr lang="en-US" dirty="0" smtClean="0"/>
              <a:t>M4 can be useful for many applications.   Keep in mind it is still general purpose RISC.   Lots of register manipulation!</a:t>
            </a:r>
          </a:p>
          <a:p>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31005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Applications</a:t>
            </a:r>
            <a:endParaRPr lang="en-US" dirty="0">
              <a:latin typeface="Symbol" panose="05050102010706020507" pitchFamily="18" charset="2"/>
            </a:endParaRPr>
          </a:p>
        </p:txBody>
      </p:sp>
      <p:sp>
        <p:nvSpPr>
          <p:cNvPr id="3" name="Content Placeholder 2"/>
          <p:cNvSpPr>
            <a:spLocks noGrp="1"/>
          </p:cNvSpPr>
          <p:nvPr>
            <p:ph idx="1"/>
          </p:nvPr>
        </p:nvSpPr>
        <p:spPr>
          <a:xfrm>
            <a:off x="201478" y="1491210"/>
            <a:ext cx="8229600" cy="2997579"/>
          </a:xfrm>
        </p:spPr>
        <p:txBody>
          <a:bodyPr/>
          <a:lstStyle/>
          <a:p>
            <a:r>
              <a:rPr lang="en-US" dirty="0" smtClean="0"/>
              <a:t>IIR Filter on a dynamic sensor / accelerometer</a:t>
            </a:r>
          </a:p>
          <a:p>
            <a:r>
              <a:rPr lang="en-US" dirty="0" smtClean="0"/>
              <a:t>A matched filter to detect an event</a:t>
            </a:r>
          </a:p>
          <a:p>
            <a:r>
              <a:rPr lang="en-US" dirty="0" smtClean="0"/>
              <a:t>Some sort of frequency domain analysis</a:t>
            </a:r>
            <a:endParaRPr lang="en-US" dirty="0"/>
          </a:p>
          <a:p>
            <a:r>
              <a:rPr lang="en-US" dirty="0" smtClean="0"/>
              <a:t>Real time control systems,  low/mid range audio….   </a:t>
            </a:r>
          </a:p>
          <a:p>
            <a:r>
              <a:rPr lang="en-US" dirty="0"/>
              <a:t>Can’t do it with 8051….   </a:t>
            </a:r>
            <a:r>
              <a:rPr lang="en-US" dirty="0" smtClean="0"/>
              <a:t>need </a:t>
            </a:r>
            <a:r>
              <a:rPr lang="en-US" dirty="0"/>
              <a:t>USB, </a:t>
            </a:r>
            <a:r>
              <a:rPr lang="en-US" dirty="0" smtClean="0"/>
              <a:t>Ethernet</a:t>
            </a:r>
            <a:r>
              <a:rPr lang="en-US" dirty="0"/>
              <a:t>, etc.   Maybe need moderate sample rates.</a:t>
            </a:r>
          </a:p>
          <a:p>
            <a:endParaRPr lang="en-US" dirty="0"/>
          </a:p>
        </p:txBody>
      </p:sp>
    </p:spTree>
    <p:extLst>
      <p:ext uri="{BB962C8B-B14F-4D97-AF65-F5344CB8AC3E}">
        <p14:creationId xmlns:p14="http://schemas.microsoft.com/office/powerpoint/2010/main" val="2464517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Application </a:t>
            </a:r>
            <a:r>
              <a:rPr lang="en-US" dirty="0" smtClean="0"/>
              <a:t>Example – “Play Node”</a:t>
            </a:r>
            <a:endParaRPr lang="en-US" dirty="0">
              <a:latin typeface="Symbol" panose="05050102010706020507" pitchFamily="18" charset="2"/>
            </a:endParaRPr>
          </a:p>
        </p:txBody>
      </p:sp>
      <p:sp>
        <p:nvSpPr>
          <p:cNvPr id="3" name="Content Placeholder 2"/>
          <p:cNvSpPr>
            <a:spLocks noGrp="1"/>
          </p:cNvSpPr>
          <p:nvPr>
            <p:ph idx="1"/>
          </p:nvPr>
        </p:nvSpPr>
        <p:spPr>
          <a:xfrm>
            <a:off x="201478" y="1491210"/>
            <a:ext cx="8229600" cy="2997579"/>
          </a:xfrm>
        </p:spPr>
        <p:txBody>
          <a:bodyPr/>
          <a:lstStyle/>
          <a:p>
            <a:r>
              <a:rPr lang="en-US" dirty="0" smtClean="0"/>
              <a:t>Consider a “box” to implement networked sounds, sensors and lighting.</a:t>
            </a:r>
          </a:p>
          <a:p>
            <a:pPr marL="0" indent="0">
              <a:buNone/>
            </a:pPr>
            <a:endParaRPr lang="en-US" dirty="0" smtClean="0"/>
          </a:p>
          <a:p>
            <a:r>
              <a:rPr lang="en-US" dirty="0" smtClean="0"/>
              <a:t>Boxes are distributed over a large area (25m x 25m).</a:t>
            </a:r>
          </a:p>
          <a:p>
            <a:pPr marL="0" indent="0">
              <a:buNone/>
            </a:pPr>
            <a:endParaRPr lang="en-US" dirty="0" smtClean="0"/>
          </a:p>
          <a:p>
            <a:r>
              <a:rPr lang="en-US" dirty="0" smtClean="0"/>
              <a:t>A master controller communicates with the nodes to form a cool outdoor “games space”</a:t>
            </a:r>
            <a:endParaRPr lang="en-US" dirty="0"/>
          </a:p>
          <a:p>
            <a:endParaRPr lang="en-US" dirty="0"/>
          </a:p>
        </p:txBody>
      </p:sp>
    </p:spTree>
    <p:extLst>
      <p:ext uri="{BB962C8B-B14F-4D97-AF65-F5344CB8AC3E}">
        <p14:creationId xmlns:p14="http://schemas.microsoft.com/office/powerpoint/2010/main" val="2703804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Application </a:t>
            </a:r>
            <a:r>
              <a:rPr lang="en-US" dirty="0" smtClean="0"/>
              <a:t>Example – “Play Node”</a:t>
            </a:r>
            <a:endParaRPr lang="en-US" dirty="0">
              <a:latin typeface="Symbol" panose="05050102010706020507" pitchFamily="18" charset="2"/>
            </a:endParaRPr>
          </a:p>
        </p:txBody>
      </p:sp>
      <p:sp>
        <p:nvSpPr>
          <p:cNvPr id="3" name="Content Placeholder 2"/>
          <p:cNvSpPr>
            <a:spLocks noGrp="1"/>
          </p:cNvSpPr>
          <p:nvPr>
            <p:ph idx="1"/>
          </p:nvPr>
        </p:nvSpPr>
        <p:spPr>
          <a:xfrm>
            <a:off x="201478" y="1491210"/>
            <a:ext cx="8229600" cy="2997579"/>
          </a:xfrm>
        </p:spPr>
        <p:txBody>
          <a:bodyPr/>
          <a:lstStyle/>
          <a:p>
            <a:r>
              <a:rPr lang="en-US" i="1" u="sng" dirty="0" smtClean="0"/>
              <a:t>Requirement #1 </a:t>
            </a:r>
            <a:r>
              <a:rPr lang="en-US" dirty="0" smtClean="0"/>
              <a:t>-  The worlds most rugged and inexpensive input device….   “The Acoustic Button” (Need 4 </a:t>
            </a:r>
            <a:r>
              <a:rPr lang="en-US" dirty="0" smtClean="0"/>
              <a:t>Channels)</a:t>
            </a:r>
            <a:endParaRPr lang="en-US" dirty="0" smtClean="0"/>
          </a:p>
          <a:p>
            <a:pPr marL="0" indent="0">
              <a:buNone/>
            </a:pPr>
            <a:endParaRPr lang="en-US" dirty="0" smtClean="0"/>
          </a:p>
          <a:p>
            <a:pPr marL="0" indent="0">
              <a:buNone/>
            </a:pPr>
            <a:endParaRPr lang="en-US" dirty="0"/>
          </a:p>
          <a:p>
            <a:pPr marL="0" indent="0">
              <a:buNone/>
            </a:pPr>
            <a:endParaRPr lang="en-US" dirty="0" smtClean="0"/>
          </a:p>
          <a:p>
            <a:endParaRPr lang="en-US" dirty="0"/>
          </a:p>
          <a:p>
            <a:endParaRPr lang="en-US" dirty="0"/>
          </a:p>
          <a:p>
            <a:endParaRPr lang="en-US" dirty="0"/>
          </a:p>
        </p:txBody>
      </p:sp>
      <mc:AlternateContent xmlns:mc="http://schemas.openxmlformats.org/markup-compatibility/2006" xmlns:p14="http://schemas.microsoft.com/office/powerpoint/2010/main">
        <mc:Choice Requires="p14">
          <p:contentPart p14:bwMode="auto" r:id="rId3">
            <p14:nvContentPartPr>
              <p14:cNvPr id="15" name="Ink 14"/>
              <p14:cNvContentPartPr/>
              <p14:nvPr/>
            </p14:nvContentPartPr>
            <p14:xfrm>
              <a:off x="4014529" y="115783"/>
              <a:ext cx="893160" cy="649836"/>
            </p14:xfrm>
          </p:contentPart>
        </mc:Choice>
        <mc:Fallback xmlns="">
          <p:pic>
            <p:nvPicPr>
              <p:cNvPr id="15" name="Ink 14"/>
              <p:cNvPicPr/>
              <p:nvPr/>
            </p:nvPicPr>
            <p:blipFill>
              <a:blip r:embed="rId4"/>
              <a:stretch>
                <a:fillRect/>
              </a:stretch>
            </p:blipFill>
            <p:spPr>
              <a:xfrm>
                <a:off x="4002649" y="103902"/>
                <a:ext cx="916920" cy="67359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p14:cNvContentPartPr/>
              <p14:nvPr/>
            </p14:nvContentPartPr>
            <p14:xfrm>
              <a:off x="4817621" y="3220574"/>
              <a:ext cx="1099080" cy="516485"/>
            </p14:xfrm>
          </p:contentPart>
        </mc:Choice>
        <mc:Fallback xmlns="">
          <p:pic>
            <p:nvPicPr>
              <p:cNvPr id="40" name="Ink 39"/>
              <p:cNvPicPr/>
              <p:nvPr/>
            </p:nvPicPr>
            <p:blipFill>
              <a:blip r:embed="rId6"/>
              <a:stretch>
                <a:fillRect/>
              </a:stretch>
            </p:blipFill>
            <p:spPr>
              <a:xfrm>
                <a:off x="4807901" y="3211216"/>
                <a:ext cx="1114200" cy="53448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3" name="Ink 62"/>
              <p14:cNvContentPartPr/>
              <p14:nvPr/>
            </p14:nvContentPartPr>
            <p14:xfrm>
              <a:off x="261670" y="4488343"/>
              <a:ext cx="410191" cy="493236"/>
            </p14:xfrm>
          </p:contentPart>
        </mc:Choice>
        <mc:Fallback xmlns="">
          <p:pic>
            <p:nvPicPr>
              <p:cNvPr id="63" name="Ink 62"/>
              <p:cNvPicPr/>
              <p:nvPr/>
            </p:nvPicPr>
            <p:blipFill>
              <a:blip r:embed="rId8"/>
              <a:stretch>
                <a:fillRect/>
              </a:stretch>
            </p:blipFill>
            <p:spPr>
              <a:xfrm>
                <a:off x="248345" y="4477902"/>
                <a:ext cx="436121" cy="514118"/>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6" name="Ink 75"/>
              <p14:cNvContentPartPr/>
              <p14:nvPr/>
            </p14:nvContentPartPr>
            <p14:xfrm>
              <a:off x="805990" y="4569379"/>
              <a:ext cx="1300111" cy="406440"/>
            </p14:xfrm>
          </p:contentPart>
        </mc:Choice>
        <mc:Fallback xmlns="">
          <p:pic>
            <p:nvPicPr>
              <p:cNvPr id="76" name="Ink 75"/>
              <p:cNvPicPr/>
              <p:nvPr/>
            </p:nvPicPr>
            <p:blipFill>
              <a:blip r:embed="rId10"/>
              <a:stretch>
                <a:fillRect/>
              </a:stretch>
            </p:blipFill>
            <p:spPr>
              <a:xfrm>
                <a:off x="794829" y="4561819"/>
                <a:ext cx="1323514"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4" name="Ink 83"/>
              <p14:cNvContentPartPr/>
              <p14:nvPr/>
            </p14:nvContentPartPr>
            <p14:xfrm>
              <a:off x="1804421" y="2550499"/>
              <a:ext cx="683640" cy="656640"/>
            </p14:xfrm>
          </p:contentPart>
        </mc:Choice>
        <mc:Fallback xmlns="">
          <p:pic>
            <p:nvPicPr>
              <p:cNvPr id="84" name="Ink 83"/>
              <p:cNvPicPr/>
              <p:nvPr/>
            </p:nvPicPr>
            <p:blipFill>
              <a:blip r:embed="rId12"/>
              <a:stretch>
                <a:fillRect/>
              </a:stretch>
            </p:blipFill>
            <p:spPr>
              <a:xfrm>
                <a:off x="1790741" y="2535379"/>
                <a:ext cx="707400" cy="68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6" name="Ink 95"/>
              <p14:cNvContentPartPr/>
              <p14:nvPr/>
            </p14:nvContentPartPr>
            <p14:xfrm>
              <a:off x="119470" y="2630023"/>
              <a:ext cx="3264271" cy="1586556"/>
            </p14:xfrm>
          </p:contentPart>
        </mc:Choice>
        <mc:Fallback xmlns="">
          <p:pic>
            <p:nvPicPr>
              <p:cNvPr id="96" name="Ink 95"/>
              <p:cNvPicPr/>
              <p:nvPr/>
            </p:nvPicPr>
            <p:blipFill>
              <a:blip r:embed="rId14"/>
              <a:stretch>
                <a:fillRect/>
              </a:stretch>
            </p:blipFill>
            <p:spPr>
              <a:xfrm>
                <a:off x="104349" y="2600862"/>
                <a:ext cx="3291992" cy="164343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8" name="Ink 107"/>
              <p14:cNvContentPartPr/>
              <p14:nvPr/>
            </p14:nvContentPartPr>
            <p14:xfrm>
              <a:off x="4701910" y="2859703"/>
              <a:ext cx="1359871" cy="1302876"/>
            </p14:xfrm>
          </p:contentPart>
        </mc:Choice>
        <mc:Fallback xmlns="">
          <p:pic>
            <p:nvPicPr>
              <p:cNvPr id="108" name="Ink 107"/>
              <p:cNvPicPr/>
              <p:nvPr/>
            </p:nvPicPr>
            <p:blipFill>
              <a:blip r:embed="rId16"/>
              <a:stretch>
                <a:fillRect/>
              </a:stretch>
            </p:blipFill>
            <p:spPr>
              <a:xfrm>
                <a:off x="4684628" y="2849983"/>
                <a:ext cx="1397315" cy="132987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9" name="Ink 108"/>
              <p14:cNvContentPartPr/>
              <p14:nvPr/>
            </p14:nvContentPartPr>
            <p14:xfrm>
              <a:off x="6059830" y="3251743"/>
              <a:ext cx="1412431" cy="443916"/>
            </p14:xfrm>
          </p:contentPart>
        </mc:Choice>
        <mc:Fallback xmlns="">
          <p:pic>
            <p:nvPicPr>
              <p:cNvPr id="109" name="Ink 108"/>
              <p:cNvPicPr/>
              <p:nvPr/>
            </p:nvPicPr>
            <p:blipFill>
              <a:blip r:embed="rId18"/>
              <a:stretch>
                <a:fillRect/>
              </a:stretch>
            </p:blipFill>
            <p:spPr>
              <a:xfrm>
                <a:off x="6049749" y="3233742"/>
                <a:ext cx="1441234" cy="47451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1" name="Ink 110"/>
              <p14:cNvContentPartPr/>
              <p14:nvPr/>
            </p14:nvContentPartPr>
            <p14:xfrm>
              <a:off x="4701550" y="4393663"/>
              <a:ext cx="3626431" cy="701791"/>
            </p14:xfrm>
          </p:contentPart>
        </mc:Choice>
        <mc:Fallback xmlns="">
          <p:pic>
            <p:nvPicPr>
              <p:cNvPr id="111" name="Ink 110"/>
              <p:cNvPicPr/>
              <p:nvPr/>
            </p:nvPicPr>
            <p:blipFill>
              <a:blip r:embed="rId20"/>
              <a:stretch>
                <a:fillRect/>
              </a:stretch>
            </p:blipFill>
            <p:spPr>
              <a:xfrm>
                <a:off x="4686069" y="4377820"/>
                <a:ext cx="3653792" cy="729517"/>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1" name="Ink 120"/>
              <p14:cNvContentPartPr/>
              <p14:nvPr/>
            </p14:nvContentPartPr>
            <p14:xfrm>
              <a:off x="3631630" y="3212143"/>
              <a:ext cx="835351" cy="325476"/>
            </p14:xfrm>
          </p:contentPart>
        </mc:Choice>
        <mc:Fallback xmlns="">
          <p:pic>
            <p:nvPicPr>
              <p:cNvPr id="121" name="Ink 120"/>
              <p:cNvPicPr/>
              <p:nvPr/>
            </p:nvPicPr>
            <p:blipFill>
              <a:blip r:embed="rId22"/>
              <a:stretch>
                <a:fillRect/>
              </a:stretch>
            </p:blipFill>
            <p:spPr>
              <a:xfrm>
                <a:off x="3621188" y="3193061"/>
                <a:ext cx="864876" cy="359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0" name="Ink 149"/>
              <p14:cNvContentPartPr/>
              <p14:nvPr/>
            </p14:nvContentPartPr>
            <p14:xfrm>
              <a:off x="7610861" y="3101054"/>
              <a:ext cx="1264680" cy="813600"/>
            </p14:xfrm>
          </p:contentPart>
        </mc:Choice>
        <mc:Fallback xmlns="">
          <p:pic>
            <p:nvPicPr>
              <p:cNvPr id="150" name="Ink 149"/>
              <p:cNvPicPr/>
              <p:nvPr/>
            </p:nvPicPr>
            <p:blipFill>
              <a:blip r:embed="rId24"/>
              <a:stretch>
                <a:fillRect/>
              </a:stretch>
            </p:blipFill>
            <p:spPr>
              <a:xfrm>
                <a:off x="7592501" y="3082694"/>
                <a:ext cx="1292400" cy="84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5" name="Ink 154"/>
              <p14:cNvContentPartPr/>
              <p14:nvPr/>
            </p14:nvContentPartPr>
            <p14:xfrm>
              <a:off x="7391261" y="2836094"/>
              <a:ext cx="1586160" cy="1375560"/>
            </p14:xfrm>
          </p:contentPart>
        </mc:Choice>
        <mc:Fallback xmlns="">
          <p:pic>
            <p:nvPicPr>
              <p:cNvPr id="155" name="Ink 154"/>
              <p:cNvPicPr/>
              <p:nvPr/>
            </p:nvPicPr>
            <p:blipFill>
              <a:blip r:embed="rId26"/>
              <a:stretch>
                <a:fillRect/>
              </a:stretch>
            </p:blipFill>
            <p:spPr>
              <a:xfrm>
                <a:off x="7385861" y="2823854"/>
                <a:ext cx="1612080" cy="1406880"/>
              </a:xfrm>
              <a:prstGeom prst="rect">
                <a:avLst/>
              </a:prstGeom>
            </p:spPr>
          </p:pic>
        </mc:Fallback>
      </mc:AlternateContent>
      <p:pic>
        <p:nvPicPr>
          <p:cNvPr id="4" name="Picture 3"/>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476619" y="2212262"/>
            <a:ext cx="1126722" cy="1126722"/>
          </a:xfrm>
          <a:prstGeom prst="rect">
            <a:avLst/>
          </a:prstGeom>
        </p:spPr>
      </p:pic>
    </p:spTree>
    <p:extLst>
      <p:ext uri="{BB962C8B-B14F-4D97-AF65-F5344CB8AC3E}">
        <p14:creationId xmlns:p14="http://schemas.microsoft.com/office/powerpoint/2010/main" val="2175289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Application </a:t>
            </a:r>
            <a:r>
              <a:rPr lang="en-US" dirty="0" smtClean="0"/>
              <a:t>Example – “Play Node”</a:t>
            </a:r>
            <a:endParaRPr lang="en-US" dirty="0">
              <a:latin typeface="Symbol" panose="05050102010706020507" pitchFamily="18" charset="2"/>
            </a:endParaRPr>
          </a:p>
        </p:txBody>
      </p:sp>
      <p:sp>
        <p:nvSpPr>
          <p:cNvPr id="3" name="Content Placeholder 2"/>
          <p:cNvSpPr>
            <a:spLocks noGrp="1"/>
          </p:cNvSpPr>
          <p:nvPr>
            <p:ph idx="1"/>
          </p:nvPr>
        </p:nvSpPr>
        <p:spPr>
          <a:xfrm>
            <a:off x="201478" y="1491210"/>
            <a:ext cx="8229600" cy="3446550"/>
          </a:xfrm>
        </p:spPr>
        <p:txBody>
          <a:bodyPr/>
          <a:lstStyle/>
          <a:p>
            <a:r>
              <a:rPr lang="en-US" i="1" u="sng" dirty="0" smtClean="0"/>
              <a:t>Requirement #2 </a:t>
            </a:r>
            <a:r>
              <a:rPr lang="en-US" dirty="0" smtClean="0"/>
              <a:t>-   Sound Playback – 44.1KHz – 4 Channels .wav or .mp3</a:t>
            </a:r>
          </a:p>
          <a:p>
            <a:r>
              <a:rPr lang="en-US" i="1" u="sng" dirty="0" smtClean="0"/>
              <a:t>Requirement #3</a:t>
            </a:r>
            <a:r>
              <a:rPr lang="en-US" u="sng" dirty="0" smtClean="0"/>
              <a:t> </a:t>
            </a:r>
            <a:r>
              <a:rPr lang="en-US" dirty="0" smtClean="0"/>
              <a:t>- Embedded </a:t>
            </a:r>
            <a:r>
              <a:rPr lang="en-US" dirty="0" smtClean="0"/>
              <a:t>FAT </a:t>
            </a:r>
            <a:r>
              <a:rPr lang="en-US" dirty="0" smtClean="0"/>
              <a:t>File system on USB Thumb Drive….  USB Mass Storage Class Host</a:t>
            </a:r>
          </a:p>
          <a:p>
            <a:r>
              <a:rPr lang="en-US" i="1" u="sng" dirty="0" smtClean="0"/>
              <a:t>Requirement #4</a:t>
            </a:r>
            <a:r>
              <a:rPr lang="en-US" u="sng" dirty="0" smtClean="0"/>
              <a:t>  </a:t>
            </a:r>
            <a:r>
              <a:rPr lang="en-US" dirty="0" smtClean="0"/>
              <a:t>- Lighting Control for WS2812 or APA102 </a:t>
            </a:r>
            <a:r>
              <a:rPr lang="en-US" dirty="0" smtClean="0"/>
              <a:t>“smart</a:t>
            </a:r>
            <a:r>
              <a:rPr lang="en-US" dirty="0" smtClean="0"/>
              <a:t>” LEDs.    Control effects on chains of 100’s of pixels at 30FPS</a:t>
            </a:r>
          </a:p>
          <a:p>
            <a:r>
              <a:rPr lang="en-US" i="1" u="sng" dirty="0" smtClean="0"/>
              <a:t>Requirement #5</a:t>
            </a:r>
            <a:r>
              <a:rPr lang="en-US" u="sng" dirty="0" smtClean="0"/>
              <a:t> </a:t>
            </a:r>
            <a:r>
              <a:rPr lang="en-US" dirty="0" smtClean="0"/>
              <a:t>– CAN Bus communications</a:t>
            </a:r>
          </a:p>
        </p:txBody>
      </p:sp>
    </p:spTree>
    <p:extLst>
      <p:ext uri="{BB962C8B-B14F-4D97-AF65-F5344CB8AC3E}">
        <p14:creationId xmlns:p14="http://schemas.microsoft.com/office/powerpoint/2010/main" val="3537899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ESC-2015-16-9-bost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ESC-2015-16-9-boston</Template>
  <TotalTime>3476</TotalTime>
  <Words>1957</Words>
  <Application>Microsoft Office PowerPoint</Application>
  <PresentationFormat>On-screen Show (16:9)</PresentationFormat>
  <Paragraphs>311</Paragraphs>
  <Slides>44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Arial Black</vt:lpstr>
      <vt:lpstr>Calibri</vt:lpstr>
      <vt:lpstr>Symbol</vt:lpstr>
      <vt:lpstr>Wingdings</vt:lpstr>
      <vt:lpstr>ESC-2015-16-9-boston</vt:lpstr>
      <vt:lpstr>PowerPoint Presentation</vt:lpstr>
      <vt:lpstr>Presentation Scope</vt:lpstr>
      <vt:lpstr>Digital Signal Processing</vt:lpstr>
      <vt:lpstr>The Evolution of DSP Hardware</vt:lpstr>
      <vt:lpstr>The 6s</vt:lpstr>
      <vt:lpstr>Applications</vt:lpstr>
      <vt:lpstr>Application Example – “Play Node”</vt:lpstr>
      <vt:lpstr>Application Example – “Play Node”</vt:lpstr>
      <vt:lpstr>Application Example – “Play Node”</vt:lpstr>
      <vt:lpstr>Application Example – “Play Node”</vt:lpstr>
      <vt:lpstr>Application Example – “Play Node”</vt:lpstr>
      <vt:lpstr>ARM Cortex?</vt:lpstr>
      <vt:lpstr>ARM Cortex?</vt:lpstr>
      <vt:lpstr>IRQ Latency….</vt:lpstr>
      <vt:lpstr>ARM Cortex M4</vt:lpstr>
      <vt:lpstr>The “Bible”</vt:lpstr>
      <vt:lpstr>When Looking for help….</vt:lpstr>
      <vt:lpstr>Lots of Silicon Available</vt:lpstr>
      <vt:lpstr>Some Notable Implementations</vt:lpstr>
      <vt:lpstr>Toolchains</vt:lpstr>
      <vt:lpstr>Low Cost Dev Boards</vt:lpstr>
      <vt:lpstr>Let’s Talk Bare Metal</vt:lpstr>
      <vt:lpstr>Some Interesting Instructions</vt:lpstr>
      <vt:lpstr>High Precision Filter Using SMLAL</vt:lpstr>
      <vt:lpstr>Some Interesting Instructions</vt:lpstr>
      <vt:lpstr>Some Interesting Instructions</vt:lpstr>
      <vt:lpstr>Do I need to write assembly code?  </vt:lpstr>
      <vt:lpstr>Cortex Microcontroller Software Interface Standard CMSIS</vt:lpstr>
      <vt:lpstr>Kicking the CMSIS Tires</vt:lpstr>
      <vt:lpstr>Some Library Fundamentals</vt:lpstr>
      <vt:lpstr>Filtering Functions</vt:lpstr>
      <vt:lpstr>Frequency Domain</vt:lpstr>
      <vt:lpstr>Building the CMSIS Library</vt:lpstr>
      <vt:lpstr>Building the CMSIS Library</vt:lpstr>
      <vt:lpstr>Building the CMSIS Library</vt:lpstr>
      <vt:lpstr>CMSIS Library Performance</vt:lpstr>
      <vt:lpstr>CMSIS Library Performance – Test Methodology</vt:lpstr>
      <vt:lpstr>CMSIS Library Performance – Test Methodology</vt:lpstr>
      <vt:lpstr>CMSIS Library Performance – Test Methodology</vt:lpstr>
      <vt:lpstr>Some Fun Applications/Demonstrations</vt:lpstr>
      <vt:lpstr>Some Fun Applications/Demonstrations</vt:lpstr>
      <vt:lpstr>Some Fun Applications/Demonstrations</vt:lpstr>
      <vt:lpstr>M4 to the M7</vt:lpstr>
      <vt:lpstr>Questions and Discussion</vt:lpstr>
    </vt:vector>
  </TitlesOfParts>
  <Company>UBM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Pulver</dc:creator>
  <cp:lastModifiedBy>Eli Hughes</cp:lastModifiedBy>
  <cp:revision>111</cp:revision>
  <cp:lastPrinted>2015-04-03T15:47:03Z</cp:lastPrinted>
  <dcterms:created xsi:type="dcterms:W3CDTF">2015-02-11T19:58:16Z</dcterms:created>
  <dcterms:modified xsi:type="dcterms:W3CDTF">2015-07-20T16:26:28Z</dcterms:modified>
</cp:coreProperties>
</file>