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86" r:id="rId3"/>
    <p:sldId id="262" r:id="rId4"/>
    <p:sldId id="263" r:id="rId5"/>
    <p:sldId id="264" r:id="rId6"/>
    <p:sldId id="266" r:id="rId7"/>
    <p:sldId id="267" r:id="rId8"/>
    <p:sldId id="269" r:id="rId9"/>
    <p:sldId id="299" r:id="rId10"/>
    <p:sldId id="265" r:id="rId11"/>
    <p:sldId id="296" r:id="rId12"/>
    <p:sldId id="297" r:id="rId13"/>
    <p:sldId id="270" r:id="rId14"/>
    <p:sldId id="279" r:id="rId15"/>
    <p:sldId id="280" r:id="rId16"/>
    <p:sldId id="281" r:id="rId17"/>
    <p:sldId id="282" r:id="rId18"/>
    <p:sldId id="271" r:id="rId19"/>
    <p:sldId id="300" r:id="rId20"/>
    <p:sldId id="287" r:id="rId21"/>
    <p:sldId id="276" r:id="rId22"/>
    <p:sldId id="298" r:id="rId23"/>
    <p:sldId id="274" r:id="rId24"/>
    <p:sldId id="273" r:id="rId25"/>
    <p:sldId id="283" r:id="rId26"/>
    <p:sldId id="284" r:id="rId27"/>
    <p:sldId id="285" r:id="rId28"/>
    <p:sldId id="289" r:id="rId29"/>
    <p:sldId id="301" r:id="rId30"/>
    <p:sldId id="303" r:id="rId31"/>
    <p:sldId id="277" r:id="rId32"/>
    <p:sldId id="293" r:id="rId33"/>
    <p:sldId id="294" r:id="rId34"/>
    <p:sldId id="302" r:id="rId35"/>
    <p:sldId id="292" r:id="rId36"/>
    <p:sldId id="291" r:id="rId37"/>
    <p:sldId id="290" r:id="rId38"/>
    <p:sldId id="295" r:id="rId39"/>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132" y="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vl1pPr>
          </a:lstStyle>
          <a:p>
            <a:fld id="{CA6DBF48-5E54-4FB7-AB2D-780EE2BE0D22}" type="datetimeFigureOut">
              <a:rPr lang="en-US" smtClean="0"/>
              <a:t>5/7/2015</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vl1pPr>
          </a:lstStyle>
          <a:p>
            <a:fld id="{0D4222AE-DE39-4062-B729-8128AA3CA7D5}" type="slidenum">
              <a:rPr lang="en-US" smtClean="0"/>
              <a:t>‹#›</a:t>
            </a:fld>
            <a:endParaRPr lang="en-US" dirty="0"/>
          </a:p>
        </p:txBody>
      </p:sp>
    </p:spTree>
    <p:extLst>
      <p:ext uri="{BB962C8B-B14F-4D97-AF65-F5344CB8AC3E}">
        <p14:creationId xmlns:p14="http://schemas.microsoft.com/office/powerpoint/2010/main" val="86966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a:t>
            </a:fld>
            <a:endParaRPr lang="en-US" dirty="0"/>
          </a:p>
        </p:txBody>
      </p:sp>
    </p:spTree>
    <p:extLst>
      <p:ext uri="{BB962C8B-B14F-4D97-AF65-F5344CB8AC3E}">
        <p14:creationId xmlns:p14="http://schemas.microsoft.com/office/powerpoint/2010/main" val="1259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38</a:t>
            </a:fld>
            <a:endParaRPr lang="en-US" dirty="0"/>
          </a:p>
        </p:txBody>
      </p:sp>
    </p:spTree>
    <p:extLst>
      <p:ext uri="{BB962C8B-B14F-4D97-AF65-F5344CB8AC3E}">
        <p14:creationId xmlns:p14="http://schemas.microsoft.com/office/powerpoint/2010/main" val="264468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8</a:t>
            </a:fld>
            <a:endParaRPr lang="en-US" dirty="0"/>
          </a:p>
        </p:txBody>
      </p:sp>
    </p:spTree>
    <p:extLst>
      <p:ext uri="{BB962C8B-B14F-4D97-AF65-F5344CB8AC3E}">
        <p14:creationId xmlns:p14="http://schemas.microsoft.com/office/powerpoint/2010/main" val="95895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25</a:t>
            </a:fld>
            <a:endParaRPr lang="en-US" dirty="0"/>
          </a:p>
        </p:txBody>
      </p:sp>
    </p:spTree>
    <p:extLst>
      <p:ext uri="{BB962C8B-B14F-4D97-AF65-F5344CB8AC3E}">
        <p14:creationId xmlns:p14="http://schemas.microsoft.com/office/powerpoint/2010/main" val="278018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28</a:t>
            </a:fld>
            <a:endParaRPr lang="en-US" dirty="0"/>
          </a:p>
        </p:txBody>
      </p:sp>
    </p:spTree>
    <p:extLst>
      <p:ext uri="{BB962C8B-B14F-4D97-AF65-F5344CB8AC3E}">
        <p14:creationId xmlns:p14="http://schemas.microsoft.com/office/powerpoint/2010/main" val="386669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29</a:t>
            </a:fld>
            <a:endParaRPr lang="en-US" dirty="0"/>
          </a:p>
        </p:txBody>
      </p:sp>
    </p:spTree>
    <p:extLst>
      <p:ext uri="{BB962C8B-B14F-4D97-AF65-F5344CB8AC3E}">
        <p14:creationId xmlns:p14="http://schemas.microsoft.com/office/powerpoint/2010/main" val="315490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30</a:t>
            </a:fld>
            <a:endParaRPr lang="en-US" dirty="0"/>
          </a:p>
        </p:txBody>
      </p:sp>
    </p:spTree>
    <p:extLst>
      <p:ext uri="{BB962C8B-B14F-4D97-AF65-F5344CB8AC3E}">
        <p14:creationId xmlns:p14="http://schemas.microsoft.com/office/powerpoint/2010/main" val="84142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35</a:t>
            </a:fld>
            <a:endParaRPr lang="en-US" dirty="0"/>
          </a:p>
        </p:txBody>
      </p:sp>
    </p:spTree>
    <p:extLst>
      <p:ext uri="{BB962C8B-B14F-4D97-AF65-F5344CB8AC3E}">
        <p14:creationId xmlns:p14="http://schemas.microsoft.com/office/powerpoint/2010/main" val="145446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36</a:t>
            </a:fld>
            <a:endParaRPr lang="en-US" dirty="0"/>
          </a:p>
        </p:txBody>
      </p:sp>
    </p:spTree>
    <p:extLst>
      <p:ext uri="{BB962C8B-B14F-4D97-AF65-F5344CB8AC3E}">
        <p14:creationId xmlns:p14="http://schemas.microsoft.com/office/powerpoint/2010/main" val="171313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37</a:t>
            </a:fld>
            <a:endParaRPr lang="en-US" dirty="0"/>
          </a:p>
        </p:txBody>
      </p:sp>
    </p:spTree>
    <p:extLst>
      <p:ext uri="{BB962C8B-B14F-4D97-AF65-F5344CB8AC3E}">
        <p14:creationId xmlns:p14="http://schemas.microsoft.com/office/powerpoint/2010/main" val="289709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92543"/>
            <a:ext cx="8229600" cy="598866"/>
          </a:xfrm>
          <a:prstGeom prst="rect">
            <a:avLst/>
          </a:prstGeom>
          <a:noFill/>
        </p:spPr>
        <p:txBody>
          <a:bodyPr/>
          <a:lstStyle>
            <a:lvl1pPr>
              <a:defRPr sz="3600">
                <a:solidFill>
                  <a:srgbClr val="800000"/>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A6973C3-DA07-9A4B-985C-56E48A15B10E}" type="datetimeFigureOut">
              <a:rPr lang="en-US" smtClean="0"/>
              <a:t>5/7/2015</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F17E14C2-824D-044E-B088-1FD17CE7321A}" type="slidenum">
              <a:rPr lang="en-US" smtClean="0"/>
              <a:t>‹#›</a:t>
            </a:fld>
            <a:endParaRPr lang="en-US" dirty="0"/>
          </a:p>
        </p:txBody>
      </p:sp>
      <p:sp>
        <p:nvSpPr>
          <p:cNvPr id="9" name="Content Placeholder 2"/>
          <p:cNvSpPr>
            <a:spLocks noGrp="1"/>
          </p:cNvSpPr>
          <p:nvPr>
            <p:ph idx="1"/>
          </p:nvPr>
        </p:nvSpPr>
        <p:spPr>
          <a:xfrm>
            <a:off x="457200" y="1962728"/>
            <a:ext cx="8229600" cy="2631895"/>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674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6973C3-DA07-9A4B-985C-56E48A15B10E}" type="datetimeFigureOut">
              <a:rPr lang="en-US" smtClean="0"/>
              <a:t>5/7/2015</a:t>
            </a:fld>
            <a:endParaRPr lang="en-US" dirty="0"/>
          </a:p>
        </p:txBody>
      </p:sp>
    </p:spTree>
    <p:extLst>
      <p:ext uri="{BB962C8B-B14F-4D97-AF65-F5344CB8AC3E}">
        <p14:creationId xmlns:p14="http://schemas.microsoft.com/office/powerpoint/2010/main" val="1345129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launchpad.net/gcc-arm-embedded"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www.arm.com/products/processors/cortex-m/cortex-microcontroller-software-interface-standard.php"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2pl-1.com/active-pickguard/"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community.freescale.com/docs/DOC-10014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hyperlink" Target="https://community.freescale.com/servlet/JiveServlet/showImage/102-100149-15-10324/SheldonJam.p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community.freescale.com/docs/DOC-10020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community.freescale.com/servlet/JiveServlet/showImage/102-99621-25-10195/SheldonListen.bm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community.arm.com/docs/DOC-260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7557" y="248574"/>
            <a:ext cx="8948690" cy="1077218"/>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Arial" panose="020B0604020202020204" pitchFamily="34" charset="0"/>
              </a:rPr>
              <a:t>Rapid Cross Platform DSP with the ARM Cortex M4</a:t>
            </a:r>
            <a:endParaRPr lang="en-US" sz="3200" b="1" dirty="0">
              <a:solidFill>
                <a:schemeClr val="bg1"/>
              </a:solidFill>
              <a:latin typeface="Arial Black" panose="020B0A04020102020204" pitchFamily="34" charset="0"/>
              <a:cs typeface="Arial" panose="020B0604020202020204" pitchFamily="34" charset="0"/>
            </a:endParaRPr>
          </a:p>
        </p:txBody>
      </p:sp>
      <p:sp>
        <p:nvSpPr>
          <p:cNvPr id="3" name="TextBox 2"/>
          <p:cNvSpPr txBox="1"/>
          <p:nvPr/>
        </p:nvSpPr>
        <p:spPr>
          <a:xfrm>
            <a:off x="-26636" y="3650197"/>
            <a:ext cx="8948690" cy="1077218"/>
          </a:xfrm>
          <a:prstGeom prst="rect">
            <a:avLst/>
          </a:prstGeom>
          <a:noFill/>
        </p:spPr>
        <p:txBody>
          <a:bodyPr wrap="square" rtlCol="0">
            <a:spAutoFit/>
          </a:bodyPr>
          <a:lstStyle/>
          <a:p>
            <a:r>
              <a:rPr lang="en-US" sz="3200" b="1" dirty="0" smtClean="0">
                <a:solidFill>
                  <a:schemeClr val="accent2">
                    <a:lumMod val="75000"/>
                  </a:schemeClr>
                </a:solidFill>
                <a:latin typeface="Arial Black" panose="020B0A04020102020204" pitchFamily="34" charset="0"/>
                <a:cs typeface="Arial" panose="020B0604020202020204" pitchFamily="34" charset="0"/>
              </a:rPr>
              <a:t>Eli Hughes</a:t>
            </a:r>
          </a:p>
          <a:p>
            <a:r>
              <a:rPr lang="en-US" sz="3200" b="1" dirty="0" smtClean="0">
                <a:solidFill>
                  <a:schemeClr val="accent2">
                    <a:lumMod val="75000"/>
                  </a:schemeClr>
                </a:solidFill>
                <a:latin typeface="Arial Black" panose="020B0A04020102020204" pitchFamily="34" charset="0"/>
                <a:cs typeface="Arial" panose="020B0604020202020204" pitchFamily="34" charset="0"/>
              </a:rPr>
              <a:t>ehughes@wavenumber.net</a:t>
            </a:r>
            <a:endParaRPr lang="en-US" sz="3200" b="1" dirty="0">
              <a:solidFill>
                <a:schemeClr val="accent2">
                  <a:lumMod val="7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166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5353"/>
            <a:ext cx="8229600" cy="598866"/>
          </a:xfrm>
        </p:spPr>
        <p:txBody>
          <a:bodyPr/>
          <a:lstStyle/>
          <a:p>
            <a:r>
              <a:rPr lang="en-US" dirty="0" smtClean="0"/>
              <a:t>ARM Cortex M4</a:t>
            </a:r>
            <a:endParaRPr lang="en-US" dirty="0">
              <a:latin typeface="Symbol" panose="05050102010706020507" pitchFamily="18" charset="2"/>
            </a:endParaRPr>
          </a:p>
        </p:txBody>
      </p:sp>
      <p:sp>
        <p:nvSpPr>
          <p:cNvPr id="3" name="Content Placeholder 2"/>
          <p:cNvSpPr>
            <a:spLocks noGrp="1"/>
          </p:cNvSpPr>
          <p:nvPr>
            <p:ph idx="1"/>
          </p:nvPr>
        </p:nvSpPr>
        <p:spPr>
          <a:xfrm>
            <a:off x="209227" y="1344219"/>
            <a:ext cx="8229600" cy="2631895"/>
          </a:xfrm>
        </p:spPr>
        <p:txBody>
          <a:bodyPr/>
          <a:lstStyle/>
          <a:p>
            <a:r>
              <a:rPr lang="en-US" dirty="0" smtClean="0"/>
              <a:t>M3 + DSP instructions + Optional hardware floating point</a:t>
            </a:r>
          </a:p>
          <a:p>
            <a:r>
              <a:rPr lang="en-US" dirty="0" smtClean="0"/>
              <a:t>2 Variants: M4 and M4F (hardware floating point)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60" y="2362355"/>
            <a:ext cx="3189861" cy="2668744"/>
          </a:xfrm>
          <a:prstGeom prst="rect">
            <a:avLst/>
          </a:prstGeom>
        </p:spPr>
      </p:pic>
    </p:spTree>
    <p:extLst>
      <p:ext uri="{BB962C8B-B14F-4D97-AF65-F5344CB8AC3E}">
        <p14:creationId xmlns:p14="http://schemas.microsoft.com/office/powerpoint/2010/main" val="64955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The “Bible”</a:t>
            </a:r>
            <a:endParaRPr lang="en-US" dirty="0">
              <a:latin typeface="Symbol" panose="05050102010706020507" pitchFamily="18" charset="2"/>
            </a:endParaRPr>
          </a:p>
        </p:txBody>
      </p:sp>
      <p:sp>
        <p:nvSpPr>
          <p:cNvPr id="3" name="Content Placeholder 2"/>
          <p:cNvSpPr>
            <a:spLocks noGrp="1"/>
          </p:cNvSpPr>
          <p:nvPr>
            <p:ph idx="1"/>
          </p:nvPr>
        </p:nvSpPr>
        <p:spPr>
          <a:xfrm>
            <a:off x="170482" y="1683759"/>
            <a:ext cx="8229600" cy="2631895"/>
          </a:xfrm>
        </p:spPr>
        <p:txBody>
          <a:bodyPr/>
          <a:lstStyle/>
          <a:p>
            <a:r>
              <a:rPr lang="en-US" sz="3200" b="1" dirty="0">
                <a:hlinkClick r:id="rId2"/>
              </a:rPr>
              <a:t>http://</a:t>
            </a:r>
            <a:r>
              <a:rPr lang="en-US" sz="3200" b="1" dirty="0" smtClean="0">
                <a:hlinkClick r:id="rId2"/>
              </a:rPr>
              <a:t>infocenter.arm.com/help/index.jsp</a:t>
            </a:r>
            <a:endParaRPr lang="en-US" sz="3200" b="1" dirty="0" smtClean="0"/>
          </a:p>
          <a:p>
            <a:endParaRPr lang="en-US" sz="3200" b="1" dirty="0"/>
          </a:p>
          <a:p>
            <a:pPr lvl="1"/>
            <a:r>
              <a:rPr lang="en-US" sz="2800" b="1" dirty="0" smtClean="0"/>
              <a:t>Cortex M4 Technical Reference Manual</a:t>
            </a:r>
          </a:p>
          <a:p>
            <a:pPr lvl="1"/>
            <a:r>
              <a:rPr lang="en-US" sz="2800" b="1" dirty="0" smtClean="0"/>
              <a:t>Cortex M4 Devices Generic User Guide</a:t>
            </a:r>
            <a:endParaRPr lang="en-US" sz="2800" b="1" dirty="0"/>
          </a:p>
        </p:txBody>
      </p:sp>
    </p:spTree>
    <p:extLst>
      <p:ext uri="{BB962C8B-B14F-4D97-AF65-F5344CB8AC3E}">
        <p14:creationId xmlns:p14="http://schemas.microsoft.com/office/powerpoint/2010/main" val="153989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4871"/>
            <a:ext cx="8229600" cy="598866"/>
          </a:xfrm>
        </p:spPr>
        <p:txBody>
          <a:bodyPr/>
          <a:lstStyle/>
          <a:p>
            <a:r>
              <a:rPr lang="en-US" dirty="0" smtClean="0"/>
              <a:t>When Looking for help….</a:t>
            </a:r>
            <a:endParaRPr lang="en-US" dirty="0">
              <a:latin typeface="Symbol" panose="05050102010706020507" pitchFamily="18" charset="2"/>
            </a:endParaRPr>
          </a:p>
        </p:txBody>
      </p:sp>
      <p:sp>
        <p:nvSpPr>
          <p:cNvPr id="3" name="Content Placeholder 2"/>
          <p:cNvSpPr>
            <a:spLocks noGrp="1"/>
          </p:cNvSpPr>
          <p:nvPr>
            <p:ph idx="1"/>
          </p:nvPr>
        </p:nvSpPr>
        <p:spPr>
          <a:xfrm>
            <a:off x="124890" y="1477757"/>
            <a:ext cx="8763388" cy="3342216"/>
          </a:xfrm>
        </p:spPr>
        <p:txBody>
          <a:bodyPr/>
          <a:lstStyle/>
          <a:p>
            <a:r>
              <a:rPr lang="en-US" dirty="0" smtClean="0"/>
              <a:t>Silicon vendors generally do not provide the ARM documentation for their implementation.  </a:t>
            </a:r>
          </a:p>
          <a:p>
            <a:r>
              <a:rPr lang="en-US" dirty="0" smtClean="0"/>
              <a:t>The </a:t>
            </a:r>
            <a:r>
              <a:rPr lang="en-US" dirty="0" smtClean="0"/>
              <a:t>vendor reference manuals document vendor peripherals and implementation notes.  I.E.  IRQ slot assignments.</a:t>
            </a:r>
          </a:p>
          <a:p>
            <a:r>
              <a:rPr lang="en-US" dirty="0" smtClean="0"/>
              <a:t>Details on the core CPU is found in the arm technical reference manuals…</a:t>
            </a:r>
          </a:p>
          <a:p>
            <a:r>
              <a:rPr lang="en-US" dirty="0" smtClean="0"/>
              <a:t>Good news is that ARM provides abstraction to the core functions.   Easy to move to other vendors.</a:t>
            </a:r>
            <a:endParaRPr lang="en-US" dirty="0"/>
          </a:p>
        </p:txBody>
      </p:sp>
    </p:spTree>
    <p:extLst>
      <p:ext uri="{BB962C8B-B14F-4D97-AF65-F5344CB8AC3E}">
        <p14:creationId xmlns:p14="http://schemas.microsoft.com/office/powerpoint/2010/main" val="3571906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Lots of Silicon Available</a:t>
            </a:r>
            <a:endParaRPr lang="en-US" dirty="0">
              <a:latin typeface="Symbol" panose="05050102010706020507" pitchFamily="18" charset="2"/>
            </a:endParaRPr>
          </a:p>
        </p:txBody>
      </p:sp>
      <p:sp>
        <p:nvSpPr>
          <p:cNvPr id="3" name="Content Placeholder 2"/>
          <p:cNvSpPr>
            <a:spLocks noGrp="1"/>
          </p:cNvSpPr>
          <p:nvPr>
            <p:ph idx="1"/>
          </p:nvPr>
        </p:nvSpPr>
        <p:spPr>
          <a:xfrm>
            <a:off x="224725" y="1696776"/>
            <a:ext cx="8748793" cy="2839471"/>
          </a:xfrm>
        </p:spPr>
        <p:txBody>
          <a:bodyPr/>
          <a:lstStyle/>
          <a:p>
            <a:r>
              <a:rPr lang="en-US" dirty="0" smtClean="0"/>
              <a:t>Freescale, NXP, Atmel, Texas Instruments, EFM Micro, Spansion, Analog Devices, ST…..  Just about everyone except Microchip!</a:t>
            </a:r>
          </a:p>
          <a:p>
            <a:pPr marL="0" indent="0">
              <a:buNone/>
            </a:pPr>
            <a:endParaRPr lang="en-US" dirty="0"/>
          </a:p>
          <a:p>
            <a:r>
              <a:rPr lang="en-US" dirty="0" smtClean="0"/>
              <a:t>We can get everything from a 3mm x 3mm package to a BGA256 between the vendors.  Lots of variety in IO, peripherals, etc…</a:t>
            </a:r>
          </a:p>
          <a:p>
            <a:endParaRPr lang="en-US" dirty="0" smtClean="0"/>
          </a:p>
          <a:p>
            <a:r>
              <a:rPr lang="en-US" dirty="0" smtClean="0"/>
              <a:t>Speeds from 20MHz to 240MHz</a:t>
            </a:r>
          </a:p>
          <a:p>
            <a:endParaRPr lang="en-US" dirty="0" smtClean="0"/>
          </a:p>
        </p:txBody>
      </p:sp>
    </p:spTree>
    <p:extLst>
      <p:ext uri="{BB962C8B-B14F-4D97-AF65-F5344CB8AC3E}">
        <p14:creationId xmlns:p14="http://schemas.microsoft.com/office/powerpoint/2010/main" val="471411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Notable Implementations</a:t>
            </a:r>
            <a:endParaRPr lang="en-US" dirty="0">
              <a:latin typeface="Symbol" panose="05050102010706020507" pitchFamily="18" charset="2"/>
            </a:endParaRPr>
          </a:p>
        </p:txBody>
      </p:sp>
      <p:sp>
        <p:nvSpPr>
          <p:cNvPr id="3" name="Content Placeholder 2"/>
          <p:cNvSpPr>
            <a:spLocks noGrp="1"/>
          </p:cNvSpPr>
          <p:nvPr>
            <p:ph idx="1"/>
          </p:nvPr>
        </p:nvSpPr>
        <p:spPr>
          <a:xfrm>
            <a:off x="123986" y="1591527"/>
            <a:ext cx="8562814" cy="2839471"/>
          </a:xfrm>
        </p:spPr>
        <p:txBody>
          <a:bodyPr/>
          <a:lstStyle/>
          <a:p>
            <a:r>
              <a:rPr lang="en-US" b="1" dirty="0" smtClean="0"/>
              <a:t>NXP LPC43xx </a:t>
            </a:r>
            <a:r>
              <a:rPr lang="en-US" dirty="0" smtClean="0"/>
              <a:t>--  Good “digital” implementation.  Multiple cores, SGPIO, SCT, ROM bootloaders, 204MHz….</a:t>
            </a:r>
          </a:p>
          <a:p>
            <a:r>
              <a:rPr lang="en-US" b="1" dirty="0" smtClean="0"/>
              <a:t>Freescale Kinetis </a:t>
            </a:r>
            <a:r>
              <a:rPr lang="en-US" dirty="0" smtClean="0"/>
              <a:t>-    Great ADCs. Embedded wireless options. Lot’s of choice across ARM Cortex M4.</a:t>
            </a:r>
          </a:p>
          <a:p>
            <a:r>
              <a:rPr lang="en-US" b="1" dirty="0" smtClean="0"/>
              <a:t>Analog Devices </a:t>
            </a:r>
            <a:r>
              <a:rPr lang="en-US" dirty="0" smtClean="0"/>
              <a:t>– Motor controller / power analysis variants.   SINC3 Filters… Great ADCs, direct connection to isolated ADCs</a:t>
            </a:r>
            <a:endParaRPr lang="en-US" dirty="0"/>
          </a:p>
          <a:p>
            <a:r>
              <a:rPr lang="en-US" dirty="0" smtClean="0"/>
              <a:t>Make sure to look at everyone….   Lot’s of variety in packages, peripherals, etc.</a:t>
            </a:r>
          </a:p>
          <a:p>
            <a:endParaRPr lang="en-US" dirty="0" smtClean="0"/>
          </a:p>
        </p:txBody>
      </p:sp>
    </p:spTree>
    <p:extLst>
      <p:ext uri="{BB962C8B-B14F-4D97-AF65-F5344CB8AC3E}">
        <p14:creationId xmlns:p14="http://schemas.microsoft.com/office/powerpoint/2010/main" val="374529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25786"/>
            <a:ext cx="8229600" cy="598866"/>
          </a:xfrm>
        </p:spPr>
        <p:txBody>
          <a:bodyPr/>
          <a:lstStyle/>
          <a:p>
            <a:r>
              <a:rPr lang="en-US" dirty="0" smtClean="0"/>
              <a:t>Toolchains</a:t>
            </a:r>
            <a:endParaRPr lang="en-US" dirty="0">
              <a:latin typeface="Symbol" panose="05050102010706020507" pitchFamily="18" charset="2"/>
            </a:endParaRPr>
          </a:p>
        </p:txBody>
      </p:sp>
      <p:sp>
        <p:nvSpPr>
          <p:cNvPr id="3" name="Content Placeholder 2"/>
          <p:cNvSpPr>
            <a:spLocks noGrp="1"/>
          </p:cNvSpPr>
          <p:nvPr>
            <p:ph idx="1"/>
          </p:nvPr>
        </p:nvSpPr>
        <p:spPr>
          <a:xfrm>
            <a:off x="162732" y="1292553"/>
            <a:ext cx="8818535" cy="3442180"/>
          </a:xfrm>
        </p:spPr>
        <p:txBody>
          <a:bodyPr/>
          <a:lstStyle/>
          <a:p>
            <a:r>
              <a:rPr lang="en-US" b="1" dirty="0" smtClean="0"/>
              <a:t>KEIL, IAR </a:t>
            </a:r>
            <a:r>
              <a:rPr lang="en-US" dirty="0" smtClean="0">
                <a:sym typeface="Wingdings" panose="05000000000000000000" pitchFamily="2" charset="2"/>
              </a:rPr>
              <a:t>  If cost is not an Issue</a:t>
            </a:r>
          </a:p>
          <a:p>
            <a:r>
              <a:rPr lang="en-US" dirty="0" smtClean="0">
                <a:sym typeface="Wingdings" panose="05000000000000000000" pitchFamily="2" charset="2"/>
              </a:rPr>
              <a:t>“</a:t>
            </a:r>
            <a:r>
              <a:rPr lang="en-US" b="1" dirty="0" smtClean="0">
                <a:sym typeface="Wingdings" panose="05000000000000000000" pitchFamily="2" charset="2"/>
              </a:rPr>
              <a:t>Vendor” Tools </a:t>
            </a:r>
            <a:r>
              <a:rPr lang="en-US" dirty="0" smtClean="0">
                <a:sym typeface="Wingdings" panose="05000000000000000000" pitchFamily="2" charset="2"/>
              </a:rPr>
              <a:t>  Freescale Codewarrior, Kinetis Design Studio, NXP LPCXpresso, TI Code Composer.     Most are free or free to start.   Eclipse + GCC+ Debugger.    KDS is a “pure” open tool chain. </a:t>
            </a:r>
          </a:p>
          <a:p>
            <a:r>
              <a:rPr lang="en-US" b="1" dirty="0" smtClean="0">
                <a:sym typeface="Wingdings" panose="05000000000000000000" pitchFamily="2" charset="2"/>
              </a:rPr>
              <a:t>ATMEL Studio 6</a:t>
            </a:r>
            <a:r>
              <a:rPr lang="en-US" dirty="0">
                <a:sym typeface="Wingdings" panose="05000000000000000000" pitchFamily="2" charset="2"/>
              </a:rPr>
              <a:t> </a:t>
            </a:r>
            <a:r>
              <a:rPr lang="en-US" dirty="0" smtClean="0">
                <a:sym typeface="Wingdings" panose="05000000000000000000" pitchFamily="2" charset="2"/>
              </a:rPr>
              <a:t> Microsoft Visual Studio as a front end to GCC</a:t>
            </a:r>
            <a:endParaRPr lang="en-US" dirty="0">
              <a:sym typeface="Wingdings" panose="05000000000000000000" pitchFamily="2" charset="2"/>
            </a:endParaRPr>
          </a:p>
          <a:p>
            <a:r>
              <a:rPr lang="en-US" b="1" dirty="0" smtClean="0">
                <a:sym typeface="Wingdings" panose="05000000000000000000" pitchFamily="2" charset="2"/>
              </a:rPr>
              <a:t>Rowley Crossworks</a:t>
            </a:r>
            <a:r>
              <a:rPr lang="en-US" dirty="0">
                <a:sym typeface="Wingdings" panose="05000000000000000000" pitchFamily="2" charset="2"/>
              </a:rPr>
              <a:t> </a:t>
            </a:r>
            <a:r>
              <a:rPr lang="en-US" dirty="0" smtClean="0">
                <a:sym typeface="Wingdings" panose="05000000000000000000" pitchFamily="2" charset="2"/>
              </a:rPr>
              <a:t>    Proprietary GUI front end for GCC</a:t>
            </a:r>
          </a:p>
          <a:p>
            <a:r>
              <a:rPr lang="en-US" dirty="0" smtClean="0">
                <a:sym typeface="Wingdings" panose="05000000000000000000" pitchFamily="2" charset="2"/>
              </a:rPr>
              <a:t>Other GCC based front-ends. (CooCox, Code Sourcery….)</a:t>
            </a:r>
          </a:p>
          <a:p>
            <a:r>
              <a:rPr lang="en-US" dirty="0" smtClean="0">
                <a:sym typeface="Wingdings" panose="05000000000000000000" pitchFamily="2" charset="2"/>
              </a:rPr>
              <a:t>Cobble together GCC, GDB, Open OCD etc. on your </a:t>
            </a:r>
            <a:r>
              <a:rPr lang="en-US" dirty="0">
                <a:sym typeface="Wingdings" panose="05000000000000000000" pitchFamily="2" charset="2"/>
              </a:rPr>
              <a:t>own  </a:t>
            </a:r>
            <a:r>
              <a:rPr lang="en-US" dirty="0">
                <a:sym typeface="Wingdings" panose="05000000000000000000" pitchFamily="2" charset="2"/>
                <a:hlinkClick r:id="rId2"/>
              </a:rPr>
              <a:t>https://launchpad.net/gcc-arm-embedded</a:t>
            </a:r>
            <a:endParaRPr lang="en-US" dirty="0" smtClean="0"/>
          </a:p>
          <a:p>
            <a:endParaRPr lang="en-US" sz="2000" dirty="0" smtClean="0"/>
          </a:p>
        </p:txBody>
      </p:sp>
    </p:spTree>
    <p:extLst>
      <p:ext uri="{BB962C8B-B14F-4D97-AF65-F5344CB8AC3E}">
        <p14:creationId xmlns:p14="http://schemas.microsoft.com/office/powerpoint/2010/main" val="3198552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93110"/>
            <a:ext cx="8229600" cy="598866"/>
          </a:xfrm>
        </p:spPr>
        <p:txBody>
          <a:bodyPr/>
          <a:lstStyle/>
          <a:p>
            <a:r>
              <a:rPr lang="en-US" dirty="0" smtClean="0"/>
              <a:t>Low Cost Dev Boards</a:t>
            </a:r>
            <a:endParaRPr lang="en-US" dirty="0">
              <a:latin typeface="Symbol" panose="05050102010706020507" pitchFamily="18" charset="2"/>
            </a:endParaRPr>
          </a:p>
        </p:txBody>
      </p:sp>
      <p:sp>
        <p:nvSpPr>
          <p:cNvPr id="3" name="Content Placeholder 2"/>
          <p:cNvSpPr>
            <a:spLocks noGrp="1"/>
          </p:cNvSpPr>
          <p:nvPr>
            <p:ph idx="1"/>
          </p:nvPr>
        </p:nvSpPr>
        <p:spPr>
          <a:xfrm>
            <a:off x="148889" y="1444497"/>
            <a:ext cx="8229600" cy="2839471"/>
          </a:xfrm>
        </p:spPr>
        <p:txBody>
          <a:bodyPr/>
          <a:lstStyle/>
          <a:p>
            <a:r>
              <a:rPr lang="en-US" dirty="0" smtClean="0"/>
              <a:t>Freescale FRDM $($15-$30)</a:t>
            </a:r>
          </a:p>
          <a:p>
            <a:r>
              <a:rPr lang="en-US" dirty="0" smtClean="0"/>
              <a:t>NXP LPCXpresso ($25-$40)</a:t>
            </a:r>
          </a:p>
          <a:p>
            <a:r>
              <a:rPr lang="en-US" dirty="0" smtClean="0"/>
              <a:t>Atmel Xplained ($30-$40)</a:t>
            </a:r>
          </a:p>
          <a:p>
            <a:r>
              <a:rPr lang="en-US" dirty="0" smtClean="0"/>
              <a:t>ST Discovery ($15 - $30)</a:t>
            </a:r>
          </a:p>
          <a:p>
            <a:r>
              <a:rPr lang="en-US" dirty="0" smtClean="0"/>
              <a:t>TI Launch Pad ($15-$30)</a:t>
            </a:r>
          </a:p>
          <a:p>
            <a:endParaRPr lang="en-US" dirty="0"/>
          </a:p>
          <a:p>
            <a:endParaRPr lang="en-US" dirty="0" smtClean="0"/>
          </a:p>
          <a:p>
            <a:pPr marL="0" indent="0">
              <a:buNone/>
            </a:pP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342" y="3814042"/>
            <a:ext cx="1575315" cy="985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89" y="2549746"/>
            <a:ext cx="1581492" cy="891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831" y="1428210"/>
            <a:ext cx="1362931" cy="9521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528" y="1465379"/>
            <a:ext cx="1122974" cy="91501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58" y="2637827"/>
            <a:ext cx="1299010" cy="204130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3303" y="3658478"/>
            <a:ext cx="1296483" cy="1296483"/>
          </a:xfrm>
          <a:prstGeom prst="rect">
            <a:avLst/>
          </a:prstGeom>
        </p:spPr>
      </p:pic>
    </p:spTree>
    <p:extLst>
      <p:ext uri="{BB962C8B-B14F-4D97-AF65-F5344CB8AC3E}">
        <p14:creationId xmlns:p14="http://schemas.microsoft.com/office/powerpoint/2010/main" val="1442871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Let’s Talk Bare Metal</a:t>
            </a:r>
            <a:endParaRPr lang="en-US" dirty="0">
              <a:latin typeface="Symbol" panose="05050102010706020507" pitchFamily="18" charset="2"/>
            </a:endParaRPr>
          </a:p>
        </p:txBody>
      </p:sp>
      <p:sp>
        <p:nvSpPr>
          <p:cNvPr id="3" name="Content Placeholder 2"/>
          <p:cNvSpPr>
            <a:spLocks noGrp="1"/>
          </p:cNvSpPr>
          <p:nvPr>
            <p:ph idx="1"/>
          </p:nvPr>
        </p:nvSpPr>
        <p:spPr>
          <a:xfrm>
            <a:off x="162731" y="1383504"/>
            <a:ext cx="8981269" cy="2631895"/>
          </a:xfrm>
        </p:spPr>
        <p:txBody>
          <a:bodyPr/>
          <a:lstStyle/>
          <a:p>
            <a:r>
              <a:rPr lang="en-US" sz="2800" dirty="0" smtClean="0"/>
              <a:t>Assembly language programming not required BUT…..</a:t>
            </a:r>
          </a:p>
          <a:p>
            <a:pPr lvl="1"/>
            <a:r>
              <a:rPr lang="en-US" sz="2400" dirty="0" smtClean="0"/>
              <a:t>You should take a look at the instruction set</a:t>
            </a:r>
          </a:p>
          <a:p>
            <a:pPr lvl="1"/>
            <a:r>
              <a:rPr lang="en-US" sz="2400" dirty="0" smtClean="0"/>
              <a:t>Some real gems in the manual….   </a:t>
            </a:r>
          </a:p>
          <a:p>
            <a:pPr lvl="1"/>
            <a:r>
              <a:rPr lang="en-US" sz="2400" dirty="0" smtClean="0"/>
              <a:t>You need to think about YOUR algorithm and how it will map.</a:t>
            </a:r>
          </a:p>
          <a:p>
            <a:pPr lvl="1"/>
            <a:r>
              <a:rPr lang="en-US" sz="2400" dirty="0" smtClean="0"/>
              <a:t>You need to be familiar with your compiler and optimization levels.</a:t>
            </a:r>
          </a:p>
          <a:p>
            <a:pPr lvl="1"/>
            <a:r>
              <a:rPr lang="en-US" sz="2400" dirty="0" smtClean="0"/>
              <a:t>You need to be familiar with the documentation</a:t>
            </a:r>
          </a:p>
          <a:p>
            <a:pPr marL="457200" lvl="1" indent="0">
              <a:buNone/>
            </a:pPr>
            <a:r>
              <a:rPr lang="en-US" sz="2400" dirty="0" smtClean="0"/>
              <a:t>	 </a:t>
            </a:r>
            <a:r>
              <a:rPr lang="en-US" sz="2400" b="1" dirty="0" smtClean="0">
                <a:hlinkClick r:id="rId2"/>
              </a:rPr>
              <a:t>http</a:t>
            </a:r>
            <a:r>
              <a:rPr lang="en-US" sz="2400" b="1" dirty="0">
                <a:hlinkClick r:id="rId2"/>
              </a:rPr>
              <a:t>://infocenter.arm.com/help/index.jsp</a:t>
            </a:r>
            <a:endParaRPr lang="en-US" sz="2400" b="1" dirty="0" smtClean="0"/>
          </a:p>
        </p:txBody>
      </p:sp>
    </p:spTree>
    <p:extLst>
      <p:ext uri="{BB962C8B-B14F-4D97-AF65-F5344CB8AC3E}">
        <p14:creationId xmlns:p14="http://schemas.microsoft.com/office/powerpoint/2010/main" val="958427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a:t>Integer: </a:t>
            </a:r>
            <a:r>
              <a:rPr lang="en-US" b="1" dirty="0"/>
              <a:t>UMULL, UMLAL, SMULL, and SMLAL</a:t>
            </a:r>
          </a:p>
          <a:p>
            <a:r>
              <a:rPr lang="en-US" dirty="0"/>
              <a:t>Multiply, with optional Accumulate, using 32-bit operands and producing a 64-bit result.</a:t>
            </a:r>
          </a:p>
          <a:p>
            <a:pPr marL="0" indent="0">
              <a:buNone/>
            </a:pPr>
            <a:r>
              <a:rPr lang="en-US" dirty="0">
                <a:hlinkClick r:id="rId2"/>
              </a:rPr>
              <a:t>http://</a:t>
            </a:r>
            <a:r>
              <a:rPr lang="en-US" dirty="0" smtClean="0">
                <a:hlinkClick r:id="rId2"/>
              </a:rPr>
              <a:t>infocenter.arm.com/help/topic/com.arm.doc.dui0553a/DUI0553A_cortex_m4_dgug.pdf</a:t>
            </a:r>
            <a:endParaRPr lang="en-US" dirty="0" smtClean="0"/>
          </a:p>
          <a:p>
            <a:pPr marL="0" indent="0">
              <a:buNone/>
            </a:pPr>
            <a:r>
              <a:rPr lang="en-US" dirty="0" smtClean="0"/>
              <a:t>Using these we can have IIR filters with 64-bit precision in the accumulation / State Variables.    </a:t>
            </a:r>
          </a:p>
        </p:txBody>
      </p:sp>
    </p:spTree>
    <p:extLst>
      <p:ext uri="{BB962C8B-B14F-4D97-AF65-F5344CB8AC3E}">
        <p14:creationId xmlns:p14="http://schemas.microsoft.com/office/powerpoint/2010/main" val="3626505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Elbow Connector 77"/>
          <p:cNvCxnSpPr>
            <a:endCxn id="73" idx="3"/>
          </p:cNvCxnSpPr>
          <p:nvPr/>
        </p:nvCxnSpPr>
        <p:spPr>
          <a:xfrm rot="5400000">
            <a:off x="5488538" y="3151747"/>
            <a:ext cx="1162137" cy="676564"/>
          </a:xfrm>
          <a:prstGeom prst="bentConnector2">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3" idx="1"/>
            <a:endCxn id="39" idx="3"/>
          </p:cNvCxnSpPr>
          <p:nvPr/>
        </p:nvCxnSpPr>
        <p:spPr>
          <a:xfrm flipH="1">
            <a:off x="4794885" y="4071098"/>
            <a:ext cx="572584" cy="1"/>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39" idx="1"/>
            <a:endCxn id="74" idx="3"/>
          </p:cNvCxnSpPr>
          <p:nvPr/>
        </p:nvCxnSpPr>
        <p:spPr>
          <a:xfrm flipH="1" flipV="1">
            <a:off x="3823334" y="4070125"/>
            <a:ext cx="186691" cy="974"/>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4" idx="1"/>
            <a:endCxn id="16" idx="3"/>
          </p:cNvCxnSpPr>
          <p:nvPr/>
        </p:nvCxnSpPr>
        <p:spPr>
          <a:xfrm flipH="1">
            <a:off x="3295650" y="4070125"/>
            <a:ext cx="163829" cy="4243"/>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16" idx="0"/>
            <a:endCxn id="126" idx="2"/>
          </p:cNvCxnSpPr>
          <p:nvPr/>
        </p:nvCxnSpPr>
        <p:spPr>
          <a:xfrm flipH="1" flipV="1">
            <a:off x="2898780" y="3687516"/>
            <a:ext cx="4440" cy="236057"/>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39" idx="0"/>
            <a:endCxn id="139" idx="2"/>
          </p:cNvCxnSpPr>
          <p:nvPr/>
        </p:nvCxnSpPr>
        <p:spPr>
          <a:xfrm flipV="1">
            <a:off x="4402455" y="3687954"/>
            <a:ext cx="5012" cy="232350"/>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10" idx="3"/>
            <a:endCxn id="124" idx="1"/>
          </p:cNvCxnSpPr>
          <p:nvPr/>
        </p:nvCxnSpPr>
        <p:spPr>
          <a:xfrm flipV="1">
            <a:off x="1583477" y="2590080"/>
            <a:ext cx="1128869" cy="1165"/>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24" idx="3"/>
            <a:endCxn id="130" idx="1"/>
          </p:cNvCxnSpPr>
          <p:nvPr/>
        </p:nvCxnSpPr>
        <p:spPr>
          <a:xfrm>
            <a:off x="3082006" y="2590080"/>
            <a:ext cx="1120725" cy="138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27" idx="3"/>
            <a:endCxn id="140" idx="1"/>
          </p:cNvCxnSpPr>
          <p:nvPr/>
        </p:nvCxnSpPr>
        <p:spPr>
          <a:xfrm>
            <a:off x="3080962" y="3197051"/>
            <a:ext cx="1141675" cy="281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140" idx="3"/>
            <a:endCxn id="40" idx="1"/>
          </p:cNvCxnSpPr>
          <p:nvPr/>
        </p:nvCxnSpPr>
        <p:spPr>
          <a:xfrm flipV="1">
            <a:off x="4592297" y="2894975"/>
            <a:ext cx="2144732" cy="304895"/>
          </a:xfrm>
          <a:prstGeom prst="bentConnector3">
            <a:avLst>
              <a:gd name="adj1" fmla="val 50000"/>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3"/>
            <a:endCxn id="127" idx="0"/>
          </p:cNvCxnSpPr>
          <p:nvPr/>
        </p:nvCxnSpPr>
        <p:spPr>
          <a:xfrm flipH="1">
            <a:off x="2897456" y="2591469"/>
            <a:ext cx="1674935" cy="450656"/>
          </a:xfrm>
          <a:prstGeom prst="bentConnector4">
            <a:avLst>
              <a:gd name="adj1" fmla="val -13648"/>
              <a:gd name="adj2" fmla="val 67189"/>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5" idx="1"/>
          </p:cNvCxnSpPr>
          <p:nvPr/>
        </p:nvCxnSpPr>
        <p:spPr>
          <a:xfrm>
            <a:off x="198121" y="1711933"/>
            <a:ext cx="808672" cy="0"/>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5" idx="3"/>
            <a:endCxn id="22" idx="1"/>
          </p:cNvCxnSpPr>
          <p:nvPr/>
        </p:nvCxnSpPr>
        <p:spPr>
          <a:xfrm>
            <a:off x="1791653" y="1711933"/>
            <a:ext cx="184785" cy="217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2" idx="3"/>
            <a:endCxn id="8" idx="1"/>
          </p:cNvCxnSpPr>
          <p:nvPr/>
        </p:nvCxnSpPr>
        <p:spPr>
          <a:xfrm>
            <a:off x="2340293" y="1714105"/>
            <a:ext cx="170497" cy="54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8" idx="3"/>
            <a:endCxn id="26" idx="1"/>
          </p:cNvCxnSpPr>
          <p:nvPr/>
        </p:nvCxnSpPr>
        <p:spPr>
          <a:xfrm flipV="1">
            <a:off x="3295650" y="1717668"/>
            <a:ext cx="155257" cy="1884"/>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6" idx="3"/>
            <a:endCxn id="9" idx="1"/>
          </p:cNvCxnSpPr>
          <p:nvPr/>
        </p:nvCxnSpPr>
        <p:spPr>
          <a:xfrm>
            <a:off x="3814762" y="1717668"/>
            <a:ext cx="167640" cy="1885"/>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 idx="2"/>
          </p:cNvCxnSpPr>
          <p:nvPr/>
        </p:nvCxnSpPr>
        <p:spPr>
          <a:xfrm>
            <a:off x="4395787" y="1874479"/>
            <a:ext cx="0" cy="1878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8" idx="3"/>
          </p:cNvCxnSpPr>
          <p:nvPr/>
        </p:nvCxnSpPr>
        <p:spPr>
          <a:xfrm>
            <a:off x="3922870" y="2260572"/>
            <a:ext cx="269082" cy="244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4" idx="3"/>
            <a:endCxn id="123" idx="1"/>
          </p:cNvCxnSpPr>
          <p:nvPr/>
        </p:nvCxnSpPr>
        <p:spPr>
          <a:xfrm>
            <a:off x="2510790" y="2253484"/>
            <a:ext cx="201556" cy="55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13" idx="3"/>
            <a:endCxn id="109" idx="1"/>
          </p:cNvCxnSpPr>
          <p:nvPr/>
        </p:nvCxnSpPr>
        <p:spPr>
          <a:xfrm>
            <a:off x="989648" y="2254045"/>
            <a:ext cx="224169" cy="137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 idx="2"/>
            <a:endCxn id="123" idx="0"/>
          </p:cNvCxnSpPr>
          <p:nvPr/>
        </p:nvCxnSpPr>
        <p:spPr>
          <a:xfrm flipH="1">
            <a:off x="2897176" y="1874478"/>
            <a:ext cx="6044" cy="22463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5" idx="2"/>
            <a:endCxn id="109" idx="0"/>
          </p:cNvCxnSpPr>
          <p:nvPr/>
        </p:nvCxnSpPr>
        <p:spPr>
          <a:xfrm flipH="1">
            <a:off x="1398647" y="1866859"/>
            <a:ext cx="576" cy="23363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8" idx="3"/>
            <a:endCxn id="126" idx="1"/>
          </p:cNvCxnSpPr>
          <p:nvPr/>
        </p:nvCxnSpPr>
        <p:spPr>
          <a:xfrm>
            <a:off x="2489526" y="3528795"/>
            <a:ext cx="224424" cy="3795"/>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9" idx="3"/>
            <a:endCxn id="139" idx="1"/>
          </p:cNvCxnSpPr>
          <p:nvPr/>
        </p:nvCxnSpPr>
        <p:spPr>
          <a:xfrm>
            <a:off x="3996578" y="3530705"/>
            <a:ext cx="226059" cy="2323"/>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ctrTitle"/>
          </p:nvPr>
        </p:nvSpPr>
        <p:spPr>
          <a:xfrm>
            <a:off x="396240" y="793110"/>
            <a:ext cx="8229600" cy="598866"/>
          </a:xfrm>
        </p:spPr>
        <p:txBody>
          <a:bodyPr/>
          <a:lstStyle/>
          <a:p>
            <a:r>
              <a:rPr lang="en-US" dirty="0" smtClean="0"/>
              <a:t>High Precision Filter </a:t>
            </a:r>
            <a:r>
              <a:rPr lang="en-US" dirty="0"/>
              <a:t>U</a:t>
            </a:r>
            <a:r>
              <a:rPr lang="en-US" dirty="0" smtClean="0"/>
              <a:t>sing SMLAL</a:t>
            </a:r>
            <a:endParaRPr lang="en-US" dirty="0"/>
          </a:p>
        </p:txBody>
      </p:sp>
      <p:sp>
        <p:nvSpPr>
          <p:cNvPr id="8" name="Rectangle 7"/>
          <p:cNvSpPr/>
          <p:nvPr/>
        </p:nvSpPr>
        <p:spPr>
          <a:xfrm>
            <a:off x="2510790" y="1564626"/>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x[n-1]</a:t>
            </a:r>
            <a:endParaRPr lang="en-US" dirty="0"/>
          </a:p>
        </p:txBody>
      </p:sp>
      <p:sp>
        <p:nvSpPr>
          <p:cNvPr id="9" name="Rectangle 8"/>
          <p:cNvSpPr/>
          <p:nvPr/>
        </p:nvSpPr>
        <p:spPr>
          <a:xfrm>
            <a:off x="3982402" y="1564626"/>
            <a:ext cx="826770" cy="309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x[n-2]</a:t>
            </a:r>
            <a:endParaRPr lang="en-US" dirty="0"/>
          </a:p>
        </p:txBody>
      </p:sp>
      <p:sp>
        <p:nvSpPr>
          <p:cNvPr id="13" name="Rectangle 12"/>
          <p:cNvSpPr/>
          <p:nvPr/>
        </p:nvSpPr>
        <p:spPr>
          <a:xfrm>
            <a:off x="402908" y="209911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b[0]</a:t>
            </a:r>
            <a:endParaRPr lang="en-US" dirty="0"/>
          </a:p>
        </p:txBody>
      </p:sp>
      <p:sp>
        <p:nvSpPr>
          <p:cNvPr id="14" name="Rectangle 13"/>
          <p:cNvSpPr/>
          <p:nvPr/>
        </p:nvSpPr>
        <p:spPr>
          <a:xfrm>
            <a:off x="1924050" y="2098558"/>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b[1]</a:t>
            </a:r>
            <a:endParaRPr lang="en-US" dirty="0"/>
          </a:p>
        </p:txBody>
      </p:sp>
      <p:sp>
        <p:nvSpPr>
          <p:cNvPr id="16" name="Rectangle 15"/>
          <p:cNvSpPr/>
          <p:nvPr/>
        </p:nvSpPr>
        <p:spPr>
          <a:xfrm>
            <a:off x="2510790" y="3923573"/>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y[n-2]</a:t>
            </a:r>
            <a:endParaRPr lang="en-US" dirty="0"/>
          </a:p>
        </p:txBody>
      </p:sp>
      <p:sp>
        <p:nvSpPr>
          <p:cNvPr id="18" name="Rectangle 17"/>
          <p:cNvSpPr/>
          <p:nvPr/>
        </p:nvSpPr>
        <p:spPr>
          <a:xfrm>
            <a:off x="3336130" y="2113266"/>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b[2]</a:t>
            </a:r>
            <a:endParaRPr lang="en-US" dirty="0"/>
          </a:p>
        </p:txBody>
      </p:sp>
      <p:sp>
        <p:nvSpPr>
          <p:cNvPr id="22" name="Rectangle 21"/>
          <p:cNvSpPr/>
          <p:nvPr/>
        </p:nvSpPr>
        <p:spPr>
          <a:xfrm>
            <a:off x="1976438" y="1596947"/>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5" name="Rectangle 24"/>
          <p:cNvSpPr/>
          <p:nvPr/>
        </p:nvSpPr>
        <p:spPr>
          <a:xfrm>
            <a:off x="1006793" y="1557007"/>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a:t>
            </a:r>
            <a:endParaRPr lang="en-US" dirty="0"/>
          </a:p>
        </p:txBody>
      </p:sp>
      <p:sp>
        <p:nvSpPr>
          <p:cNvPr id="26" name="Rectangle 25"/>
          <p:cNvSpPr/>
          <p:nvPr/>
        </p:nvSpPr>
        <p:spPr>
          <a:xfrm>
            <a:off x="3450907" y="1600510"/>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8" name="Rectangle 27"/>
          <p:cNvSpPr/>
          <p:nvPr/>
        </p:nvSpPr>
        <p:spPr>
          <a:xfrm>
            <a:off x="1902786" y="337386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a[2]</a:t>
            </a:r>
            <a:endParaRPr lang="en-US" dirty="0"/>
          </a:p>
        </p:txBody>
      </p:sp>
      <p:sp>
        <p:nvSpPr>
          <p:cNvPr id="29" name="Rectangle 28"/>
          <p:cNvSpPr/>
          <p:nvPr/>
        </p:nvSpPr>
        <p:spPr>
          <a:xfrm>
            <a:off x="3409838" y="3383399"/>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a[1]</a:t>
            </a:r>
            <a:endParaRPr lang="en-US" dirty="0"/>
          </a:p>
        </p:txBody>
      </p:sp>
      <p:sp>
        <p:nvSpPr>
          <p:cNvPr id="39" name="Rectangle 38"/>
          <p:cNvSpPr/>
          <p:nvPr/>
        </p:nvSpPr>
        <p:spPr>
          <a:xfrm>
            <a:off x="4010025" y="3920304"/>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y[n-1]</a:t>
            </a:r>
            <a:endParaRPr lang="en-US" dirty="0"/>
          </a:p>
        </p:txBody>
      </p:sp>
      <p:sp>
        <p:nvSpPr>
          <p:cNvPr id="40" name="Rectangle 39"/>
          <p:cNvSpPr/>
          <p:nvPr/>
        </p:nvSpPr>
        <p:spPr>
          <a:xfrm>
            <a:off x="6737029" y="2745006"/>
            <a:ext cx="1405605" cy="2999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smtClean="0"/>
              <a:t>Output Formatting </a:t>
            </a:r>
            <a:endParaRPr lang="en-US" sz="1200" b="1" dirty="0">
              <a:latin typeface="Symbol" panose="05050102010706020507" pitchFamily="18" charset="2"/>
            </a:endParaRPr>
          </a:p>
        </p:txBody>
      </p:sp>
      <p:sp>
        <p:nvSpPr>
          <p:cNvPr id="73" name="Rectangle 72"/>
          <p:cNvSpPr/>
          <p:nvPr/>
        </p:nvSpPr>
        <p:spPr>
          <a:xfrm>
            <a:off x="5367469" y="3953940"/>
            <a:ext cx="363855" cy="234315"/>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74" name="Rectangle 73"/>
          <p:cNvSpPr/>
          <p:nvPr/>
        </p:nvSpPr>
        <p:spPr>
          <a:xfrm>
            <a:off x="3459479" y="3952967"/>
            <a:ext cx="363855" cy="234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109" name="Rectangle 108"/>
          <p:cNvSpPr/>
          <p:nvPr/>
        </p:nvSpPr>
        <p:spPr>
          <a:xfrm>
            <a:off x="1213817"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10" name="Rectangle 109"/>
          <p:cNvSpPr/>
          <p:nvPr/>
        </p:nvSpPr>
        <p:spPr>
          <a:xfrm>
            <a:off x="1213817" y="243631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3" name="Rectangle 122"/>
          <p:cNvSpPr/>
          <p:nvPr/>
        </p:nvSpPr>
        <p:spPr>
          <a:xfrm>
            <a:off x="2712346" y="209911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4" name="Rectangle 123"/>
          <p:cNvSpPr/>
          <p:nvPr/>
        </p:nvSpPr>
        <p:spPr>
          <a:xfrm>
            <a:off x="2712346" y="243515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6" name="Rectangle 125"/>
          <p:cNvSpPr/>
          <p:nvPr/>
        </p:nvSpPr>
        <p:spPr>
          <a:xfrm>
            <a:off x="2713950" y="3377664"/>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7" name="Rectangle 126"/>
          <p:cNvSpPr/>
          <p:nvPr/>
        </p:nvSpPr>
        <p:spPr>
          <a:xfrm>
            <a:off x="2713950" y="3042125"/>
            <a:ext cx="367012"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9" name="Rectangle 128"/>
          <p:cNvSpPr/>
          <p:nvPr/>
        </p:nvSpPr>
        <p:spPr>
          <a:xfrm>
            <a:off x="4202731"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30" name="Rectangle 129"/>
          <p:cNvSpPr/>
          <p:nvPr/>
        </p:nvSpPr>
        <p:spPr>
          <a:xfrm>
            <a:off x="4202731" y="2436543"/>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39" name="Rectangle 138"/>
          <p:cNvSpPr/>
          <p:nvPr/>
        </p:nvSpPr>
        <p:spPr>
          <a:xfrm>
            <a:off x="4222637" y="3378102"/>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40" name="Rectangle 139"/>
          <p:cNvSpPr/>
          <p:nvPr/>
        </p:nvSpPr>
        <p:spPr>
          <a:xfrm>
            <a:off x="4222637" y="304494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71" name="Oval 170"/>
          <p:cNvSpPr/>
          <p:nvPr/>
        </p:nvSpPr>
        <p:spPr>
          <a:xfrm>
            <a:off x="6382713" y="2880303"/>
            <a:ext cx="50351" cy="57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8" name="Straight Arrow Connector 177"/>
          <p:cNvCxnSpPr/>
          <p:nvPr/>
        </p:nvCxnSpPr>
        <p:spPr>
          <a:xfrm>
            <a:off x="8148620" y="2917198"/>
            <a:ext cx="423907" cy="2442"/>
          </a:xfrm>
          <a:prstGeom prst="straightConnector1">
            <a:avLst/>
          </a:prstGeom>
          <a:ln w="15875">
            <a:solidFill>
              <a:schemeClr val="accent4">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40368" y="4756686"/>
            <a:ext cx="7310837" cy="369332"/>
          </a:xfrm>
          <a:prstGeom prst="rect">
            <a:avLst/>
          </a:prstGeom>
          <a:noFill/>
        </p:spPr>
        <p:txBody>
          <a:bodyPr wrap="square" rtlCol="0">
            <a:spAutoFit/>
          </a:bodyPr>
          <a:lstStyle/>
          <a:p>
            <a:r>
              <a:rPr lang="en-US" b="1" dirty="0" smtClean="0">
                <a:solidFill>
                  <a:schemeClr val="accent3">
                    <a:lumMod val="75000"/>
                  </a:schemeClr>
                </a:solidFill>
              </a:rPr>
              <a:t>Green = 32-bit   		</a:t>
            </a:r>
            <a:r>
              <a:rPr lang="en-US" b="1" dirty="0" smtClean="0">
                <a:solidFill>
                  <a:schemeClr val="accent6">
                    <a:lumMod val="75000"/>
                  </a:schemeClr>
                </a:solidFill>
              </a:rPr>
              <a:t>Orange = 64-bit  		 </a:t>
            </a:r>
            <a:r>
              <a:rPr lang="en-US" b="1" dirty="0" smtClean="0">
                <a:solidFill>
                  <a:srgbClr val="7030A0"/>
                </a:solidFill>
              </a:rPr>
              <a:t>Purple = User Defined</a:t>
            </a:r>
            <a:endParaRPr lang="en-US" b="1" dirty="0">
              <a:solidFill>
                <a:srgbClr val="7030A0"/>
              </a:solidFill>
            </a:endParaRPr>
          </a:p>
        </p:txBody>
      </p:sp>
      <p:sp>
        <p:nvSpPr>
          <p:cNvPr id="181" name="TextBox 180"/>
          <p:cNvSpPr txBox="1"/>
          <p:nvPr/>
        </p:nvSpPr>
        <p:spPr>
          <a:xfrm>
            <a:off x="107606" y="1409199"/>
            <a:ext cx="714402" cy="369332"/>
          </a:xfrm>
          <a:prstGeom prst="rect">
            <a:avLst/>
          </a:prstGeom>
          <a:noFill/>
        </p:spPr>
        <p:txBody>
          <a:bodyPr wrap="square" rtlCol="0">
            <a:spAutoFit/>
          </a:bodyPr>
          <a:lstStyle/>
          <a:p>
            <a:r>
              <a:rPr lang="en-US" b="1" dirty="0" smtClean="0">
                <a:solidFill>
                  <a:schemeClr val="accent3">
                    <a:lumMod val="75000"/>
                  </a:schemeClr>
                </a:solidFill>
              </a:rPr>
              <a:t>Input</a:t>
            </a:r>
            <a:endParaRPr lang="en-US" b="1" dirty="0">
              <a:solidFill>
                <a:srgbClr val="7030A0"/>
              </a:solidFill>
            </a:endParaRPr>
          </a:p>
        </p:txBody>
      </p:sp>
      <p:sp>
        <p:nvSpPr>
          <p:cNvPr id="182" name="TextBox 181"/>
          <p:cNvSpPr txBox="1"/>
          <p:nvPr/>
        </p:nvSpPr>
        <p:spPr>
          <a:xfrm>
            <a:off x="8218211" y="2550308"/>
            <a:ext cx="906983" cy="369332"/>
          </a:xfrm>
          <a:prstGeom prst="rect">
            <a:avLst/>
          </a:prstGeom>
          <a:noFill/>
        </p:spPr>
        <p:txBody>
          <a:bodyPr wrap="square" rtlCol="0">
            <a:spAutoFit/>
          </a:bodyPr>
          <a:lstStyle/>
          <a:p>
            <a:r>
              <a:rPr lang="en-US" b="1" dirty="0" smtClean="0">
                <a:solidFill>
                  <a:srgbClr val="7030A0"/>
                </a:solidFill>
              </a:rPr>
              <a:t>Output</a:t>
            </a:r>
            <a:endParaRPr lang="en-US" b="1" dirty="0">
              <a:solidFill>
                <a:srgbClr val="7030A0"/>
              </a:solidFill>
            </a:endParaRPr>
          </a:p>
        </p:txBody>
      </p:sp>
      <p:sp>
        <p:nvSpPr>
          <p:cNvPr id="183" name="TextBox 182"/>
          <p:cNvSpPr txBox="1"/>
          <p:nvPr/>
        </p:nvSpPr>
        <p:spPr>
          <a:xfrm>
            <a:off x="5120038" y="1451485"/>
            <a:ext cx="3787554" cy="923330"/>
          </a:xfrm>
          <a:prstGeom prst="rect">
            <a:avLst/>
          </a:prstGeom>
          <a:noFill/>
        </p:spPr>
        <p:txBody>
          <a:bodyPr wrap="square" rtlCol="0">
            <a:spAutoFit/>
          </a:bodyPr>
          <a:lstStyle/>
          <a:p>
            <a:r>
              <a:rPr lang="en-US" b="1" i="1" dirty="0" smtClean="0">
                <a:solidFill>
                  <a:schemeClr val="tx1">
                    <a:lumMod val="95000"/>
                    <a:lumOff val="5000"/>
                  </a:schemeClr>
                </a:solidFill>
              </a:rPr>
              <a:t>Good for filters where Fo &lt;&lt; Fs.</a:t>
            </a:r>
          </a:p>
          <a:p>
            <a:r>
              <a:rPr lang="en-US" b="1" i="1" dirty="0" smtClean="0">
                <a:solidFill>
                  <a:schemeClr val="tx1">
                    <a:lumMod val="95000"/>
                    <a:lumOff val="5000"/>
                  </a:schemeClr>
                </a:solidFill>
              </a:rPr>
              <a:t>Very low filter noise</a:t>
            </a:r>
          </a:p>
          <a:p>
            <a:r>
              <a:rPr lang="en-US" b="1" i="1" dirty="0" smtClean="0">
                <a:solidFill>
                  <a:schemeClr val="tx1">
                    <a:lumMod val="95000"/>
                    <a:lumOff val="5000"/>
                  </a:schemeClr>
                </a:solidFill>
              </a:rPr>
              <a:t>I.E. IIR Audio BiQuad with Low Cutoff</a:t>
            </a:r>
            <a:endParaRPr lang="en-US" b="1" i="1" dirty="0">
              <a:solidFill>
                <a:schemeClr val="tx1">
                  <a:lumMod val="95000"/>
                  <a:lumOff val="5000"/>
                </a:schemeClr>
              </a:solidFill>
            </a:endParaRPr>
          </a:p>
        </p:txBody>
      </p:sp>
      <p:sp>
        <p:nvSpPr>
          <p:cNvPr id="184" name="TextBox 183"/>
          <p:cNvSpPr txBox="1"/>
          <p:nvPr/>
        </p:nvSpPr>
        <p:spPr>
          <a:xfrm>
            <a:off x="82267" y="3103718"/>
            <a:ext cx="1075453" cy="461665"/>
          </a:xfrm>
          <a:prstGeom prst="rect">
            <a:avLst/>
          </a:prstGeom>
          <a:noFill/>
        </p:spPr>
        <p:txBody>
          <a:bodyPr wrap="square" rtlCol="0">
            <a:spAutoFit/>
          </a:bodyPr>
          <a:lstStyle/>
          <a:p>
            <a:r>
              <a:rPr lang="en-US" sz="2400" b="1" i="1" dirty="0" smtClean="0">
                <a:solidFill>
                  <a:schemeClr val="tx1">
                    <a:lumMod val="95000"/>
                    <a:lumOff val="5000"/>
                  </a:schemeClr>
                </a:solidFill>
              </a:rPr>
              <a:t>SMLAL</a:t>
            </a:r>
            <a:endParaRPr lang="en-US" b="1" i="1" dirty="0">
              <a:solidFill>
                <a:schemeClr val="tx1">
                  <a:lumMod val="95000"/>
                  <a:lumOff val="5000"/>
                </a:schemeClr>
              </a:solidFill>
            </a:endParaRPr>
          </a:p>
        </p:txBody>
      </p:sp>
      <p:cxnSp>
        <p:nvCxnSpPr>
          <p:cNvPr id="186" name="Straight Arrow Connector 185"/>
          <p:cNvCxnSpPr>
            <a:stCxn id="184" idx="0"/>
          </p:cNvCxnSpPr>
          <p:nvPr/>
        </p:nvCxnSpPr>
        <p:spPr>
          <a:xfrm flipV="1">
            <a:off x="619994" y="2434656"/>
            <a:ext cx="537726" cy="6690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1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Presentation Scope</a:t>
            </a:r>
            <a:endParaRPr lang="en-US" dirty="0"/>
          </a:p>
        </p:txBody>
      </p:sp>
      <p:sp>
        <p:nvSpPr>
          <p:cNvPr id="3" name="Content Placeholder 2"/>
          <p:cNvSpPr>
            <a:spLocks noGrp="1"/>
          </p:cNvSpPr>
          <p:nvPr>
            <p:ph idx="1"/>
          </p:nvPr>
        </p:nvSpPr>
        <p:spPr>
          <a:xfrm>
            <a:off x="201478" y="1396854"/>
            <a:ext cx="8229600" cy="2631895"/>
          </a:xfrm>
        </p:spPr>
        <p:txBody>
          <a:bodyPr/>
          <a:lstStyle/>
          <a:p>
            <a:r>
              <a:rPr lang="en-US" sz="2800" dirty="0" smtClean="0"/>
              <a:t>Quick introduction to the Cortex M4</a:t>
            </a:r>
          </a:p>
          <a:p>
            <a:r>
              <a:rPr lang="en-US" sz="2800" dirty="0" smtClean="0"/>
              <a:t>Vendors &amp; tool </a:t>
            </a:r>
            <a:r>
              <a:rPr lang="en-US" sz="2800" dirty="0"/>
              <a:t>c</a:t>
            </a:r>
            <a:r>
              <a:rPr lang="en-US" sz="2800" dirty="0" smtClean="0"/>
              <a:t>hains</a:t>
            </a:r>
          </a:p>
          <a:p>
            <a:r>
              <a:rPr lang="en-US" sz="2800" dirty="0" smtClean="0"/>
              <a:t>Look at some “interesting” instructions</a:t>
            </a:r>
          </a:p>
          <a:p>
            <a:r>
              <a:rPr lang="en-US" sz="2800" dirty="0" smtClean="0"/>
              <a:t>CMSIS-DSP library</a:t>
            </a:r>
          </a:p>
          <a:p>
            <a:r>
              <a:rPr lang="en-US" sz="2800" dirty="0" smtClean="0"/>
              <a:t>Performance stats</a:t>
            </a:r>
          </a:p>
          <a:p>
            <a:r>
              <a:rPr lang="en-US" sz="2800" dirty="0" smtClean="0"/>
              <a:t>Some fun demos</a:t>
            </a:r>
            <a:endParaRPr lang="en-US" sz="2800" dirty="0"/>
          </a:p>
        </p:txBody>
      </p:sp>
    </p:spTree>
    <p:extLst>
      <p:ext uri="{BB962C8B-B14F-4D97-AF65-F5344CB8AC3E}">
        <p14:creationId xmlns:p14="http://schemas.microsoft.com/office/powerpoint/2010/main" val="326576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8772"/>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3175866"/>
          </a:xfrm>
        </p:spPr>
        <p:txBody>
          <a:bodyPr/>
          <a:lstStyle/>
          <a:p>
            <a:r>
              <a:rPr lang="en-US" b="1" dirty="0"/>
              <a:t>SMUAD and SMUSD</a:t>
            </a:r>
          </a:p>
          <a:p>
            <a:pPr marL="0" indent="0">
              <a:buNone/>
            </a:pPr>
            <a:r>
              <a:rPr lang="en-US" dirty="0" smtClean="0"/>
              <a:t>Signed </a:t>
            </a:r>
            <a:r>
              <a:rPr lang="en-US" dirty="0"/>
              <a:t>Dual Multiply Add and Signed Dual Multiply </a:t>
            </a:r>
            <a:r>
              <a:rPr lang="en-US" dirty="0" smtClean="0"/>
              <a:t>Subtract</a:t>
            </a:r>
          </a:p>
          <a:p>
            <a:pPr marL="0" indent="0">
              <a:buNone/>
            </a:pPr>
            <a:endParaRPr lang="en-US" dirty="0"/>
          </a:p>
          <a:p>
            <a:pPr marL="0" indent="0">
              <a:buNone/>
            </a:pPr>
            <a:r>
              <a:rPr lang="en-US" b="1" dirty="0" smtClean="0"/>
              <a:t>16-bit FFT Butterfly </a:t>
            </a:r>
          </a:p>
          <a:p>
            <a:pPr marL="0" indent="0">
              <a:buNone/>
            </a:pPr>
            <a:endParaRPr lang="en-US" b="1" dirty="0"/>
          </a:p>
          <a:p>
            <a:pPr marL="0" indent="0">
              <a:buNone/>
            </a:pPr>
            <a:r>
              <a:rPr lang="en-US" b="1" dirty="0" smtClean="0"/>
              <a:t>Fast FIR,IIR  </a:t>
            </a:r>
            <a:r>
              <a:rPr lang="en-US" b="1" dirty="0" smtClean="0">
                <a:sym typeface="Wingdings" panose="05000000000000000000" pitchFamily="2" charset="2"/>
              </a:rPr>
              <a:t>  You can process multiple 16-bit taps at one time</a:t>
            </a:r>
            <a:endParaRPr lang="en-US" b="1" dirty="0"/>
          </a:p>
        </p:txBody>
      </p:sp>
      <p:pic>
        <p:nvPicPr>
          <p:cNvPr id="5" name="Picture 4"/>
          <p:cNvPicPr>
            <a:picLocks noChangeAspect="1"/>
          </p:cNvPicPr>
          <p:nvPr/>
        </p:nvPicPr>
        <p:blipFill>
          <a:blip r:embed="rId2"/>
          <a:stretch>
            <a:fillRect/>
          </a:stretch>
        </p:blipFill>
        <p:spPr>
          <a:xfrm>
            <a:off x="3776495" y="2738375"/>
            <a:ext cx="2391109" cy="885949"/>
          </a:xfrm>
          <a:prstGeom prst="rect">
            <a:avLst/>
          </a:prstGeom>
        </p:spPr>
      </p:pic>
      <p:pic>
        <p:nvPicPr>
          <p:cNvPr id="7" name="Picture 6"/>
          <p:cNvPicPr>
            <a:picLocks noChangeAspect="1"/>
          </p:cNvPicPr>
          <p:nvPr/>
        </p:nvPicPr>
        <p:blipFill>
          <a:blip r:embed="rId3"/>
          <a:stretch>
            <a:fillRect/>
          </a:stretch>
        </p:blipFill>
        <p:spPr>
          <a:xfrm>
            <a:off x="6257824" y="2924138"/>
            <a:ext cx="1448002" cy="514422"/>
          </a:xfrm>
          <a:prstGeom prst="rect">
            <a:avLst/>
          </a:prstGeom>
        </p:spPr>
      </p:pic>
    </p:spTree>
    <p:extLst>
      <p:ext uri="{BB962C8B-B14F-4D97-AF65-F5344CB8AC3E}">
        <p14:creationId xmlns:p14="http://schemas.microsoft.com/office/powerpoint/2010/main" val="228569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b="1" dirty="0" smtClean="0">
                <a:solidFill>
                  <a:schemeClr val="accent5">
                    <a:lumMod val="75000"/>
                  </a:schemeClr>
                </a:solidFill>
              </a:rPr>
              <a:t>VLMA</a:t>
            </a:r>
            <a:r>
              <a:rPr lang="en-US" b="1" dirty="0">
                <a:solidFill>
                  <a:schemeClr val="accent5">
                    <a:lumMod val="75000"/>
                  </a:schemeClr>
                </a:solidFill>
              </a:rPr>
              <a:t>, VLMS </a:t>
            </a:r>
            <a:r>
              <a:rPr lang="en-US" dirty="0" smtClean="0">
                <a:solidFill>
                  <a:srgbClr val="7030A0"/>
                </a:solidFill>
              </a:rPr>
              <a:t>,</a:t>
            </a:r>
            <a:r>
              <a:rPr lang="en-US" b="1" dirty="0" smtClean="0">
                <a:solidFill>
                  <a:srgbClr val="7030A0"/>
                </a:solidFill>
              </a:rPr>
              <a:t>VNMLA</a:t>
            </a:r>
            <a:r>
              <a:rPr lang="en-US" b="1" dirty="0">
                <a:solidFill>
                  <a:srgbClr val="7030A0"/>
                </a:solidFill>
              </a:rPr>
              <a:t>, VNMLS, VNMUL</a:t>
            </a:r>
          </a:p>
          <a:p>
            <a:pPr marL="0" indent="0">
              <a:buNone/>
            </a:pPr>
            <a:r>
              <a:rPr lang="en-US" dirty="0">
                <a:solidFill>
                  <a:schemeClr val="accent5">
                    <a:lumMod val="75000"/>
                  </a:schemeClr>
                </a:solidFill>
              </a:rPr>
              <a:t>Multiplies two floating-point values, and accumulates or subtracts the results </a:t>
            </a:r>
            <a:r>
              <a:rPr lang="en-US" dirty="0" smtClean="0">
                <a:solidFill>
                  <a:schemeClr val="accent5">
                    <a:lumMod val="75000"/>
                  </a:schemeClr>
                </a:solidFill>
              </a:rPr>
              <a:t>.  </a:t>
            </a:r>
            <a:r>
              <a:rPr lang="en-US" dirty="0" smtClean="0">
                <a:solidFill>
                  <a:srgbClr val="7030A0"/>
                </a:solidFill>
              </a:rPr>
              <a:t>Floating-point </a:t>
            </a:r>
            <a:r>
              <a:rPr lang="en-US" dirty="0">
                <a:solidFill>
                  <a:srgbClr val="7030A0"/>
                </a:solidFill>
              </a:rPr>
              <a:t>multiply with negation followed by add or subtract</a:t>
            </a:r>
            <a:r>
              <a:rPr lang="en-US" dirty="0" smtClean="0">
                <a:solidFill>
                  <a:srgbClr val="7030A0"/>
                </a:solidFill>
              </a:rPr>
              <a:t>.</a:t>
            </a:r>
          </a:p>
          <a:p>
            <a:pPr marL="0" indent="0">
              <a:buNone/>
            </a:pPr>
            <a:r>
              <a:rPr lang="en-US" dirty="0" smtClean="0"/>
              <a:t>For floating point filters.   Note that with SMLAL we can get more precision with the integers!</a:t>
            </a:r>
          </a:p>
          <a:p>
            <a:pPr marL="0" indent="0">
              <a:buNone/>
            </a:pPr>
            <a:r>
              <a:rPr lang="en-US" b="1" i="1" dirty="0" smtClean="0">
                <a:solidFill>
                  <a:schemeClr val="accent2">
                    <a:lumMod val="75000"/>
                  </a:schemeClr>
                </a:solidFill>
              </a:rPr>
              <a:t>Floating Point Note:   </a:t>
            </a:r>
            <a:r>
              <a:rPr lang="en-US" i="1" dirty="0" smtClean="0">
                <a:solidFill>
                  <a:schemeClr val="accent2">
                    <a:lumMod val="75000"/>
                  </a:schemeClr>
                </a:solidFill>
              </a:rPr>
              <a:t>Your toolchain may *not* have the FPU initialized in the C startup routines.</a:t>
            </a:r>
            <a:endParaRPr lang="en-US" i="1" dirty="0">
              <a:solidFill>
                <a:schemeClr val="accent2">
                  <a:lumMod val="75000"/>
                </a:schemeClr>
              </a:solidFill>
            </a:endParaRPr>
          </a:p>
        </p:txBody>
      </p:sp>
    </p:spTree>
    <p:extLst>
      <p:ext uri="{BB962C8B-B14F-4D97-AF65-F5344CB8AC3E}">
        <p14:creationId xmlns:p14="http://schemas.microsoft.com/office/powerpoint/2010/main" val="4117875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625" y="766012"/>
            <a:ext cx="8229600" cy="598866"/>
          </a:xfrm>
        </p:spPr>
        <p:txBody>
          <a:bodyPr/>
          <a:lstStyle/>
          <a:p>
            <a:r>
              <a:rPr lang="en-US" dirty="0" smtClean="0"/>
              <a:t>Do I need to write assembly code?  </a:t>
            </a:r>
            <a:endParaRPr lang="en-US" dirty="0">
              <a:latin typeface="Symbol" panose="05050102010706020507" pitchFamily="18" charset="2"/>
            </a:endParaRPr>
          </a:p>
        </p:txBody>
      </p:sp>
      <p:sp>
        <p:nvSpPr>
          <p:cNvPr id="3" name="Content Placeholder 2"/>
          <p:cNvSpPr>
            <a:spLocks noGrp="1"/>
          </p:cNvSpPr>
          <p:nvPr>
            <p:ph idx="1"/>
          </p:nvPr>
        </p:nvSpPr>
        <p:spPr>
          <a:xfrm>
            <a:off x="457199" y="1364878"/>
            <a:ext cx="8516319" cy="3579081"/>
          </a:xfrm>
        </p:spPr>
        <p:txBody>
          <a:bodyPr/>
          <a:lstStyle/>
          <a:p>
            <a:r>
              <a:rPr lang="en-US" dirty="0" smtClean="0"/>
              <a:t>Sometimes it is useful.   I have found the SSAT instruction useful in many cases.</a:t>
            </a:r>
          </a:p>
          <a:p>
            <a:r>
              <a:rPr lang="en-US" dirty="0" smtClean="0"/>
              <a:t>Some of the instructions can be inferred in C code</a:t>
            </a:r>
          </a:p>
          <a:p>
            <a:pPr marL="0" indent="0">
              <a:buNone/>
            </a:pPr>
            <a:r>
              <a:rPr lang="en-US" dirty="0" smtClean="0"/>
              <a:t>				</a:t>
            </a:r>
          </a:p>
          <a:p>
            <a:pPr marL="0" indent="0">
              <a:buNone/>
            </a:pPr>
            <a:endParaRPr lang="en-US" dirty="0" smtClean="0"/>
          </a:p>
          <a:p>
            <a:pPr marL="457200" lvl="1" indent="0">
              <a:buNone/>
            </a:pPr>
            <a:r>
              <a:rPr lang="en-US" dirty="0" smtClean="0"/>
              <a:t>	</a:t>
            </a:r>
            <a:r>
              <a:rPr lang="en-US" sz="3200" dirty="0" smtClean="0"/>
              <a:t> </a:t>
            </a:r>
            <a:r>
              <a:rPr lang="en-US" sz="3200" b="1" dirty="0"/>
              <a:t>acc += (q63_t) </a:t>
            </a:r>
            <a:r>
              <a:rPr lang="en-US" sz="3200" b="1" dirty="0" smtClean="0"/>
              <a:t>x2   *   b2</a:t>
            </a:r>
          </a:p>
          <a:p>
            <a:pPr marL="457200" lvl="1" indent="0">
              <a:buNone/>
            </a:pPr>
            <a:r>
              <a:rPr lang="en-US" sz="2400" b="1" dirty="0" smtClean="0"/>
              <a:t>Will compile to an SMLAL (with the right optimization levels!)</a:t>
            </a:r>
            <a:endParaRPr lang="en-US" sz="2400" b="1" dirty="0"/>
          </a:p>
          <a:p>
            <a:pPr marL="457200" lvl="1" indent="0">
              <a:buNone/>
            </a:pPr>
            <a:endParaRPr lang="en-US" b="1" dirty="0" smtClean="0"/>
          </a:p>
        </p:txBody>
      </p:sp>
      <p:sp>
        <p:nvSpPr>
          <p:cNvPr id="4" name="TextBox 3"/>
          <p:cNvSpPr txBox="1"/>
          <p:nvPr/>
        </p:nvSpPr>
        <p:spPr>
          <a:xfrm>
            <a:off x="4082216" y="2651990"/>
            <a:ext cx="1112418" cy="400110"/>
          </a:xfrm>
          <a:prstGeom prst="rect">
            <a:avLst/>
          </a:prstGeom>
          <a:noFill/>
        </p:spPr>
        <p:txBody>
          <a:bodyPr wrap="square" rtlCol="0">
            <a:spAutoFit/>
          </a:bodyPr>
          <a:lstStyle/>
          <a:p>
            <a:r>
              <a:rPr lang="en-US" sz="2000" b="1" dirty="0" smtClean="0">
                <a:solidFill>
                  <a:srgbClr val="FF0000"/>
                </a:solidFill>
              </a:rPr>
              <a:t>q31_t</a:t>
            </a:r>
            <a:endParaRPr lang="en-US" sz="2000" b="1" dirty="0">
              <a:solidFill>
                <a:srgbClr val="FF0000"/>
              </a:solidFill>
            </a:endParaRPr>
          </a:p>
        </p:txBody>
      </p:sp>
      <p:sp>
        <p:nvSpPr>
          <p:cNvPr id="5" name="TextBox 4"/>
          <p:cNvSpPr txBox="1"/>
          <p:nvPr/>
        </p:nvSpPr>
        <p:spPr>
          <a:xfrm>
            <a:off x="1335506" y="2594221"/>
            <a:ext cx="1004636" cy="369332"/>
          </a:xfrm>
          <a:prstGeom prst="rect">
            <a:avLst/>
          </a:prstGeom>
          <a:noFill/>
        </p:spPr>
        <p:txBody>
          <a:bodyPr wrap="square" rtlCol="0">
            <a:spAutoFit/>
          </a:bodyPr>
          <a:lstStyle/>
          <a:p>
            <a:r>
              <a:rPr lang="en-US" b="1" dirty="0" smtClean="0">
                <a:solidFill>
                  <a:srgbClr val="FF0000"/>
                </a:solidFill>
              </a:rPr>
              <a:t>q63_t</a:t>
            </a:r>
            <a:endParaRPr lang="en-US" b="1" dirty="0">
              <a:solidFill>
                <a:srgbClr val="FF0000"/>
              </a:solidFill>
            </a:endParaRPr>
          </a:p>
        </p:txBody>
      </p:sp>
      <p:cxnSp>
        <p:nvCxnSpPr>
          <p:cNvPr id="7" name="Straight Arrow Connector 6"/>
          <p:cNvCxnSpPr/>
          <p:nvPr/>
        </p:nvCxnSpPr>
        <p:spPr>
          <a:xfrm flipH="1">
            <a:off x="1690437" y="2932748"/>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082216" y="3052100"/>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773478" y="3052100"/>
            <a:ext cx="534691" cy="543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45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0851"/>
            <a:ext cx="8229600" cy="1056952"/>
          </a:xfrm>
        </p:spPr>
        <p:txBody>
          <a:bodyPr/>
          <a:lstStyle/>
          <a:p>
            <a:r>
              <a:rPr lang="en-US" sz="2800" dirty="0" smtClean="0"/>
              <a:t>Cortex Microcontroller Software Interface Standard </a:t>
            </a:r>
            <a:r>
              <a:rPr lang="en-US" b="1" dirty="0" smtClean="0"/>
              <a:t>CMSIS</a:t>
            </a:r>
            <a:endParaRPr lang="en-US" b="1" dirty="0">
              <a:latin typeface="Symbol" panose="05050102010706020507" pitchFamily="18" charset="2"/>
            </a:endParaRPr>
          </a:p>
        </p:txBody>
      </p:sp>
      <p:pic>
        <p:nvPicPr>
          <p:cNvPr id="1026" name="Picture 2" descr="CMSISv4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36" y="1846277"/>
            <a:ext cx="5669750" cy="32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6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Kicking the CMSIS Tires</a:t>
            </a:r>
            <a:endParaRPr lang="en-US" dirty="0"/>
          </a:p>
        </p:txBody>
      </p:sp>
      <p:sp>
        <p:nvSpPr>
          <p:cNvPr id="3" name="Content Placeholder 2"/>
          <p:cNvSpPr>
            <a:spLocks noGrp="1"/>
          </p:cNvSpPr>
          <p:nvPr>
            <p:ph idx="1"/>
          </p:nvPr>
        </p:nvSpPr>
        <p:spPr>
          <a:xfrm>
            <a:off x="457199" y="1406090"/>
            <a:ext cx="8417169" cy="2631895"/>
          </a:xfrm>
        </p:spPr>
        <p:txBody>
          <a:bodyPr/>
          <a:lstStyle/>
          <a:p>
            <a:r>
              <a:rPr lang="en-US" sz="2800" dirty="0" smtClean="0"/>
              <a:t>CMSIS Code can be acquired here:</a:t>
            </a:r>
          </a:p>
          <a:p>
            <a:endParaRPr lang="en-US" sz="2800" dirty="0"/>
          </a:p>
          <a:p>
            <a:pPr marL="0" indent="0">
              <a:buNone/>
            </a:pPr>
            <a:r>
              <a:rPr lang="en-US" sz="2800" dirty="0" smtClean="0">
                <a:hlinkClick r:id="rId2"/>
              </a:rPr>
              <a:t>http</a:t>
            </a:r>
            <a:r>
              <a:rPr lang="en-US" sz="2800" dirty="0">
                <a:hlinkClick r:id="rId2"/>
              </a:rPr>
              <a:t>://www.arm.com/products/processors/cortex-m/cortex-microcontroller-software-interface-standard.php</a:t>
            </a:r>
            <a:endParaRPr lang="en-US" sz="2800" dirty="0" smtClean="0"/>
          </a:p>
          <a:p>
            <a:pPr marL="0" indent="0">
              <a:buNone/>
            </a:pPr>
            <a:endParaRPr lang="en-US" sz="2800" dirty="0" smtClean="0"/>
          </a:p>
          <a:p>
            <a:pPr marL="0" indent="0">
              <a:buNone/>
            </a:pPr>
            <a:r>
              <a:rPr lang="en-US" sz="2800" dirty="0" smtClean="0"/>
              <a:t>Open source….   Easy to look at. Let’s look at the package</a:t>
            </a:r>
          </a:p>
        </p:txBody>
      </p:sp>
    </p:spTree>
    <p:extLst>
      <p:ext uri="{BB962C8B-B14F-4D97-AF65-F5344CB8AC3E}">
        <p14:creationId xmlns:p14="http://schemas.microsoft.com/office/powerpoint/2010/main" val="113849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Library Fundamentals</a:t>
            </a:r>
            <a:endParaRPr lang="en-US" dirty="0">
              <a:latin typeface="Symbol" panose="05050102010706020507" pitchFamily="18" charset="2"/>
            </a:endParaRPr>
          </a:p>
        </p:txBody>
      </p:sp>
      <p:sp>
        <p:nvSpPr>
          <p:cNvPr id="3" name="Content Placeholder 2"/>
          <p:cNvSpPr>
            <a:spLocks noGrp="1"/>
          </p:cNvSpPr>
          <p:nvPr>
            <p:ph idx="1"/>
          </p:nvPr>
        </p:nvSpPr>
        <p:spPr>
          <a:xfrm>
            <a:off x="263472" y="1401819"/>
            <a:ext cx="8531816" cy="3228321"/>
          </a:xfrm>
        </p:spPr>
        <p:txBody>
          <a:bodyPr/>
          <a:lstStyle/>
          <a:p>
            <a:r>
              <a:rPr lang="en-US" dirty="0" smtClean="0"/>
              <a:t>Fixed Point Data types</a:t>
            </a:r>
          </a:p>
          <a:p>
            <a:pPr lvl="1"/>
            <a:r>
              <a:rPr lang="en-US" b="1" dirty="0" smtClean="0">
                <a:solidFill>
                  <a:schemeClr val="accent5">
                    <a:lumMod val="75000"/>
                  </a:schemeClr>
                </a:solidFill>
              </a:rPr>
              <a:t>Q0.7		Q0.15		Q0.31		Q0.63</a:t>
            </a:r>
          </a:p>
          <a:p>
            <a:pPr lvl="2"/>
            <a:r>
              <a:rPr lang="en-US" dirty="0" smtClean="0"/>
              <a:t>Defined data types used a fixed point scaling normalized from -1 to 1</a:t>
            </a:r>
          </a:p>
          <a:p>
            <a:pPr lvl="2"/>
            <a:r>
              <a:rPr lang="en-US" dirty="0" smtClean="0"/>
              <a:t>Some functions output other fixed point scalings (FFT)</a:t>
            </a:r>
          </a:p>
          <a:p>
            <a:pPr lvl="2"/>
            <a:r>
              <a:rPr lang="en-US" dirty="0" smtClean="0"/>
              <a:t>*most* functions have a Q0.15 and Q0.31 version for data inputs.   Some use internal resolutions at Q0.63 or Q1.62 for high precision</a:t>
            </a:r>
          </a:p>
          <a:p>
            <a:pPr lvl="2"/>
            <a:r>
              <a:rPr lang="en-US" dirty="0" smtClean="0"/>
              <a:t>Documentation does a good job an indicating when you need to scale, saturation, etc.</a:t>
            </a:r>
          </a:p>
          <a:p>
            <a:r>
              <a:rPr lang="en-US" dirty="0" smtClean="0"/>
              <a:t>Floating Point – 32-Bit IEEE 754. (Some M7’s will support doubles in future)</a:t>
            </a:r>
            <a:endParaRPr lang="en-US" dirty="0"/>
          </a:p>
        </p:txBody>
      </p:sp>
    </p:spTree>
    <p:extLst>
      <p:ext uri="{BB962C8B-B14F-4D97-AF65-F5344CB8AC3E}">
        <p14:creationId xmlns:p14="http://schemas.microsoft.com/office/powerpoint/2010/main" val="1762232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Filtering Functions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sz="3200" dirty="0" smtClean="0"/>
              <a:t>IIR, FIR, Interpolation, Decimation…..  </a:t>
            </a:r>
          </a:p>
          <a:p>
            <a:r>
              <a:rPr lang="en-US" sz="3200" dirty="0" smtClean="0"/>
              <a:t>Post shift to implement coefficients &gt;</a:t>
            </a:r>
            <a:r>
              <a:rPr lang="en-US" sz="3200" dirty="0"/>
              <a:t> </a:t>
            </a:r>
            <a:r>
              <a:rPr lang="en-US" sz="3200" dirty="0" smtClean="0"/>
              <a:t>1</a:t>
            </a:r>
          </a:p>
          <a:p>
            <a:r>
              <a:rPr lang="en-US" sz="3200" dirty="0" smtClean="0"/>
              <a:t>Pay attention to coefficients</a:t>
            </a:r>
          </a:p>
          <a:p>
            <a:r>
              <a:rPr lang="en-US" sz="3200" dirty="0" smtClean="0"/>
              <a:t>Let’s look into the docs</a:t>
            </a:r>
          </a:p>
        </p:txBody>
      </p:sp>
    </p:spTree>
    <p:extLst>
      <p:ext uri="{BB962C8B-B14F-4D97-AF65-F5344CB8AC3E}">
        <p14:creationId xmlns:p14="http://schemas.microsoft.com/office/powerpoint/2010/main" val="3888339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Frequency Domain</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smtClean="0"/>
              <a:t>Real &amp; complex FFTs</a:t>
            </a:r>
          </a:p>
          <a:p>
            <a:r>
              <a:rPr lang="en-US" dirty="0" smtClean="0"/>
              <a:t>DCT</a:t>
            </a:r>
          </a:p>
          <a:p>
            <a:r>
              <a:rPr lang="en-US" dirty="0" smtClean="0"/>
              <a:t>Bit reversed ordering options</a:t>
            </a:r>
          </a:p>
          <a:p>
            <a:r>
              <a:rPr lang="en-US" dirty="0" smtClean="0"/>
              <a:t>Let’s look in the documentation….. Lots to talk about…</a:t>
            </a:r>
          </a:p>
          <a:p>
            <a:endParaRPr lang="en-US" dirty="0" smtClean="0"/>
          </a:p>
        </p:txBody>
      </p:sp>
    </p:spTree>
    <p:extLst>
      <p:ext uri="{BB962C8B-B14F-4D97-AF65-F5344CB8AC3E}">
        <p14:creationId xmlns:p14="http://schemas.microsoft.com/office/powerpoint/2010/main" val="3644048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0" y="1033334"/>
            <a:ext cx="8229600" cy="598866"/>
          </a:xfrm>
        </p:spPr>
        <p:txBody>
          <a:bodyPr/>
          <a:lstStyle/>
          <a:p>
            <a:r>
              <a:rPr lang="en-US" dirty="0" smtClean="0"/>
              <a:t>Building the CMSIS Library</a:t>
            </a:r>
            <a:endParaRPr lang="en-US" dirty="0"/>
          </a:p>
        </p:txBody>
      </p:sp>
      <p:sp>
        <p:nvSpPr>
          <p:cNvPr id="5" name="Content Placeholder 2"/>
          <p:cNvSpPr>
            <a:spLocks noGrp="1"/>
          </p:cNvSpPr>
          <p:nvPr>
            <p:ph idx="1"/>
          </p:nvPr>
        </p:nvSpPr>
        <p:spPr>
          <a:xfrm>
            <a:off x="-1" y="1415896"/>
            <a:ext cx="9080205" cy="3269380"/>
          </a:xfrm>
        </p:spPr>
        <p:txBody>
          <a:bodyPr/>
          <a:lstStyle/>
          <a:p>
            <a:endParaRPr lang="en-US" sz="2000" dirty="0" smtClean="0"/>
          </a:p>
          <a:p>
            <a:r>
              <a:rPr lang="en-US" sz="3200" dirty="0" smtClean="0"/>
              <a:t>CMSIS includes Keil uVision build example projects.</a:t>
            </a:r>
          </a:p>
          <a:p>
            <a:r>
              <a:rPr lang="en-US" sz="3200" dirty="0" smtClean="0"/>
              <a:t>You should learn how to build the library from scratch. </a:t>
            </a:r>
          </a:p>
          <a:p>
            <a:pPr lvl="1"/>
            <a:r>
              <a:rPr lang="en-US" sz="2400" dirty="0" smtClean="0"/>
              <a:t>Lots of options –&gt;  optimization levels, compiler flags, etc.</a:t>
            </a:r>
          </a:p>
        </p:txBody>
      </p:sp>
    </p:spTree>
    <p:extLst>
      <p:ext uri="{BB962C8B-B14F-4D97-AF65-F5344CB8AC3E}">
        <p14:creationId xmlns:p14="http://schemas.microsoft.com/office/powerpoint/2010/main" val="3128691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123886" y="1391976"/>
            <a:ext cx="8896227" cy="2631895"/>
          </a:xfrm>
        </p:spPr>
        <p:txBody>
          <a:bodyPr/>
          <a:lstStyle/>
          <a:p>
            <a:r>
              <a:rPr lang="en-US" sz="2800" b="1" dirty="0" smtClean="0"/>
              <a:t>SoftABI</a:t>
            </a:r>
            <a:r>
              <a:rPr lang="en-US" dirty="0" smtClean="0"/>
              <a:t> </a:t>
            </a:r>
            <a:endParaRPr lang="en-US" dirty="0"/>
          </a:p>
          <a:p>
            <a:pPr lvl="1"/>
            <a:r>
              <a:rPr lang="en-US" dirty="0"/>
              <a:t>Single precision floating point operations are implemented in hardware and hence provide a large performance increase over code that uses traditional floating point library calls, but when calls are made between functions any floating point parameters are passed in ARM (integer) registers or on the stack. </a:t>
            </a:r>
          </a:p>
          <a:p>
            <a:pPr lvl="1"/>
            <a:r>
              <a:rPr lang="en-US" dirty="0"/>
              <a:t>SoftABI is the 'most compatible' as it allows code that is not built with hardware floating point usage enabled to be linked with code that is built using software floating point library calls. </a:t>
            </a:r>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81620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Digital Signal Processing</a:t>
            </a:r>
            <a:endParaRPr lang="en-US" dirty="0"/>
          </a:p>
        </p:txBody>
      </p:sp>
      <p:sp>
        <p:nvSpPr>
          <p:cNvPr id="3" name="Content Placeholder 2"/>
          <p:cNvSpPr>
            <a:spLocks noGrp="1"/>
          </p:cNvSpPr>
          <p:nvPr>
            <p:ph idx="1"/>
          </p:nvPr>
        </p:nvSpPr>
        <p:spPr>
          <a:xfrm>
            <a:off x="123985" y="1391976"/>
            <a:ext cx="9082007" cy="2631895"/>
          </a:xfrm>
        </p:spPr>
        <p:txBody>
          <a:bodyPr/>
          <a:lstStyle/>
          <a:p>
            <a:r>
              <a:rPr lang="en-US" dirty="0" smtClean="0"/>
              <a:t>DSP is an application of discrete math to digital systems</a:t>
            </a:r>
          </a:p>
          <a:p>
            <a:r>
              <a:rPr lang="en-US" dirty="0" smtClean="0"/>
              <a:t>One doesn’t necessarily need a special chip to implement a DSP algorithm</a:t>
            </a:r>
          </a:p>
          <a:p>
            <a:r>
              <a:rPr lang="en-US" dirty="0" smtClean="0"/>
              <a:t>I can implement DSP on an 8051…. Or an abacus….  It just might not be as fast or as sophisticated as I would like it to be</a:t>
            </a:r>
          </a:p>
          <a:p>
            <a:r>
              <a:rPr lang="en-US" dirty="0" smtClean="0"/>
              <a:t>I can also choose to implement a 2 tap FIR running at 1Hz sample rate on a $5000 FPGA</a:t>
            </a:r>
            <a:endParaRPr lang="en-US" dirty="0"/>
          </a:p>
        </p:txBody>
      </p:sp>
    </p:spTree>
    <p:extLst>
      <p:ext uri="{BB962C8B-B14F-4D97-AF65-F5344CB8AC3E}">
        <p14:creationId xmlns:p14="http://schemas.microsoft.com/office/powerpoint/2010/main" val="4157692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0" y="1391976"/>
            <a:ext cx="8968154" cy="2631895"/>
          </a:xfrm>
        </p:spPr>
        <p:txBody>
          <a:bodyPr/>
          <a:lstStyle/>
          <a:p>
            <a:r>
              <a:rPr lang="en-US" sz="2800" b="1" dirty="0" smtClean="0"/>
              <a:t>HardABI</a:t>
            </a:r>
            <a:r>
              <a:rPr lang="en-US" sz="2800" dirty="0" smtClean="0"/>
              <a:t> </a:t>
            </a:r>
            <a:endParaRPr lang="en-US" sz="2800" dirty="0"/>
          </a:p>
          <a:p>
            <a:pPr lvl="1"/>
            <a:r>
              <a:rPr lang="en-US" sz="2400" dirty="0"/>
              <a:t>Single precision floating point operations are implemented in hardware, and floating point registers are used when passing floating point parameters to functions. </a:t>
            </a:r>
          </a:p>
          <a:p>
            <a:pPr lvl="1"/>
            <a:r>
              <a:rPr lang="en-US" sz="2400" dirty="0"/>
              <a:t>HardABI will provide the highest absolute floating point performance, but is the 'least compatible' as it means that all of the code base for a project (including </a:t>
            </a:r>
            <a:r>
              <a:rPr lang="en-US" sz="2400" b="1" dirty="0"/>
              <a:t>all</a:t>
            </a:r>
            <a:r>
              <a:rPr lang="en-US" sz="2400" dirty="0"/>
              <a:t> library code) must be built for HardABI. </a:t>
            </a:r>
          </a:p>
          <a:p>
            <a:endParaRPr lang="en-US" sz="1800" dirty="0" smtClean="0"/>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340292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CMSIS Library Performance</a:t>
            </a:r>
            <a:endParaRPr lang="en-US" dirty="0"/>
          </a:p>
        </p:txBody>
      </p:sp>
      <p:sp>
        <p:nvSpPr>
          <p:cNvPr id="3" name="Content Placeholder 2"/>
          <p:cNvSpPr>
            <a:spLocks noGrp="1"/>
          </p:cNvSpPr>
          <p:nvPr>
            <p:ph idx="1"/>
          </p:nvPr>
        </p:nvSpPr>
        <p:spPr>
          <a:xfrm>
            <a:off x="193729" y="1396012"/>
            <a:ext cx="8229600" cy="2631895"/>
          </a:xfrm>
        </p:spPr>
        <p:txBody>
          <a:bodyPr/>
          <a:lstStyle/>
          <a:p>
            <a:r>
              <a:rPr lang="en-US" sz="2000" dirty="0" smtClean="0"/>
              <a:t>LPC-LINK-2 as an evaluation board for NCP LPC4370 @204MHz – Triple Core (CortexM4 + 2 Cortex M0).</a:t>
            </a:r>
          </a:p>
          <a:p>
            <a:r>
              <a:rPr lang="en-US" sz="2000" dirty="0" smtClean="0"/>
              <a:t>RAM only Device.    Can get close to </a:t>
            </a:r>
            <a:r>
              <a:rPr lang="en-US" sz="2000" dirty="0" smtClean="0"/>
              <a:t>ideal </a:t>
            </a:r>
            <a:r>
              <a:rPr lang="en-US" sz="2000" dirty="0" smtClean="0"/>
              <a:t>performance</a:t>
            </a:r>
          </a:p>
          <a:p>
            <a:endParaRPr lang="en-US" sz="2000" dirty="0" smtClean="0"/>
          </a:p>
          <a:p>
            <a:endParaRPr lang="en-US" sz="2000" dirty="0" smtClean="0"/>
          </a:p>
          <a:p>
            <a:endParaRPr lang="en-US" sz="2000" dirty="0"/>
          </a:p>
          <a:p>
            <a:r>
              <a:rPr lang="en-US" sz="2000" dirty="0" smtClean="0"/>
              <a:t>LPCXPRESSO4337 – eval board ($25) for LPC4337.  Dual Core (Cortex M4F + Cortex M0).    Flash based.</a:t>
            </a:r>
          </a:p>
          <a:p>
            <a:r>
              <a:rPr lang="en-US" sz="2000" dirty="0" smtClean="0"/>
              <a:t>These are high end implementations of the M4.  We can use them to develop scaling equations for RAM based and FLASH based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477" y="2009103"/>
            <a:ext cx="2593582" cy="1666933"/>
          </a:xfrm>
          <a:prstGeom prst="rect">
            <a:avLst/>
          </a:prstGeom>
        </p:spPr>
      </p:pic>
    </p:spTree>
    <p:extLst>
      <p:ext uri="{BB962C8B-B14F-4D97-AF65-F5344CB8AC3E}">
        <p14:creationId xmlns:p14="http://schemas.microsoft.com/office/powerpoint/2010/main" val="2970087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600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457200" y="1515121"/>
            <a:ext cx="8229600" cy="3269380"/>
          </a:xfrm>
        </p:spPr>
        <p:txBody>
          <a:bodyPr/>
          <a:lstStyle/>
          <a:p>
            <a:r>
              <a:rPr lang="en-US" sz="2000" dirty="0" smtClean="0"/>
              <a:t>We want to get a measure of “clock cycles” to execute code. (not time).   We can use this to scale to other CPUs</a:t>
            </a:r>
          </a:p>
          <a:p>
            <a:r>
              <a:rPr lang="en-US" sz="2000" dirty="0" smtClean="0"/>
              <a:t>LPC43xx Timer 0 can run at core rate.</a:t>
            </a:r>
            <a:r>
              <a:rPr lang="en-US" sz="2000" dirty="0"/>
              <a:t> </a:t>
            </a:r>
            <a:r>
              <a:rPr lang="en-US" sz="2000" dirty="0" smtClean="0"/>
              <a:t> 32-bit </a:t>
            </a:r>
          </a:p>
          <a:p>
            <a:r>
              <a:rPr lang="en-US" sz="2000" dirty="0" smtClean="0"/>
              <a:t>Reset Timer0, Start Timer0 </a:t>
            </a:r>
            <a:r>
              <a:rPr lang="en-US" sz="2000" dirty="0" smtClean="0">
                <a:sym typeface="Wingdings" panose="05000000000000000000" pitchFamily="2" charset="2"/>
              </a:rPr>
              <a:t> Stop Timer0 Read Timer0 value </a:t>
            </a:r>
          </a:p>
          <a:p>
            <a:pPr lvl="1"/>
            <a:r>
              <a:rPr lang="en-US" sz="1600" dirty="0" smtClean="0">
                <a:sym typeface="Wingdings" panose="05000000000000000000" pitchFamily="2" charset="2"/>
              </a:rPr>
              <a:t>This is our “overhead”  in clock cycles to measure function execution</a:t>
            </a:r>
          </a:p>
          <a:p>
            <a:r>
              <a:rPr lang="en-US" sz="2000" dirty="0" smtClean="0">
                <a:sym typeface="Wingdings" panose="05000000000000000000" pitchFamily="2" charset="2"/>
              </a:rPr>
              <a:t>Reset Timer0 Start Timer 0-&gt;Execute DSP CodeStop Timer 0 Read Timer0 and subtract “overhead”</a:t>
            </a:r>
            <a:endParaRPr lang="en-US" sz="2000" dirty="0">
              <a:sym typeface="Wingdings" panose="05000000000000000000" pitchFamily="2" charset="2"/>
            </a:endParaRPr>
          </a:p>
          <a:p>
            <a:r>
              <a:rPr lang="en-US" sz="2000" dirty="0" smtClean="0">
                <a:sym typeface="Wingdings" panose="05000000000000000000" pitchFamily="2" charset="2"/>
              </a:rPr>
              <a:t>Between the RAM based and Flash based platforms, we should get some real world profiles.  </a:t>
            </a:r>
            <a:endParaRPr lang="en-US" sz="2000" dirty="0" smtClean="0"/>
          </a:p>
        </p:txBody>
      </p:sp>
    </p:spTree>
    <p:extLst>
      <p:ext uri="{BB962C8B-B14F-4D97-AF65-F5344CB8AC3E}">
        <p14:creationId xmlns:p14="http://schemas.microsoft.com/office/powerpoint/2010/main" val="37716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506276"/>
            <a:ext cx="8229600" cy="3269380"/>
          </a:xfrm>
        </p:spPr>
        <p:txBody>
          <a:bodyPr/>
          <a:lstStyle/>
          <a:p>
            <a:r>
              <a:rPr lang="en-US" sz="2000" dirty="0" smtClean="0"/>
              <a:t>Real and complex FFT at varying block sizes for Q15, Q31 and float</a:t>
            </a:r>
            <a:r>
              <a:rPr lang="en-US" sz="2000" dirty="0" smtClean="0">
                <a:sym typeface="Wingdings" panose="05000000000000000000" pitchFamily="2" charset="2"/>
              </a:rPr>
              <a:t>.</a:t>
            </a:r>
          </a:p>
          <a:p>
            <a:r>
              <a:rPr lang="en-US" sz="2000" dirty="0" smtClean="0">
                <a:sym typeface="Wingdings" panose="05000000000000000000" pitchFamily="2" charset="2"/>
              </a:rPr>
              <a:t>IIR Filter – high </a:t>
            </a:r>
            <a:r>
              <a:rPr lang="en-US" sz="2000" dirty="0">
                <a:sym typeface="Wingdings" panose="05000000000000000000" pitchFamily="2" charset="2"/>
              </a:rPr>
              <a:t>precision Q0.31</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FIR Filter – high </a:t>
            </a:r>
            <a:r>
              <a:rPr lang="en-US" sz="2000" dirty="0">
                <a:sym typeface="Wingdings" panose="05000000000000000000" pitchFamily="2" charset="2"/>
              </a:rPr>
              <a:t>precision Q0.31 </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Eli’s per sample high precision Q0.31 BiQuad</a:t>
            </a:r>
          </a:p>
          <a:p>
            <a:r>
              <a:rPr lang="en-US" sz="2000" dirty="0" smtClean="0">
                <a:sym typeface="Wingdings" panose="05000000000000000000" pitchFamily="2" charset="2"/>
              </a:rPr>
              <a:t>Look at different optimization Levels (O0,O1,O2,O3,Og,Os) and SoftABI vs HardABI</a:t>
            </a:r>
          </a:p>
          <a:p>
            <a:pPr marL="0" indent="0">
              <a:buNone/>
            </a:pPr>
            <a:r>
              <a:rPr lang="en-US" sz="2000" dirty="0" smtClean="0">
                <a:sym typeface="Wingdings" panose="05000000000000000000" pitchFamily="2" charset="2"/>
              </a:rPr>
              <a:t>Code available on GITHUB</a:t>
            </a:r>
          </a:p>
          <a:p>
            <a:pPr marL="0" indent="0">
              <a:buNone/>
            </a:pPr>
            <a:endParaRPr lang="en-US" sz="2000" b="1" dirty="0">
              <a:sym typeface="Wingdings" panose="05000000000000000000" pitchFamily="2" charset="2"/>
            </a:endParaRPr>
          </a:p>
          <a:p>
            <a:pPr marL="0" indent="0">
              <a:buNone/>
            </a:pPr>
            <a:r>
              <a:rPr lang="en-US" b="1" dirty="0"/>
              <a:t>https://github.com/ehughes/ESC-M4</a:t>
            </a:r>
            <a:endParaRPr lang="en-US" b="1" dirty="0" smtClean="0"/>
          </a:p>
        </p:txBody>
      </p:sp>
    </p:spTree>
    <p:extLst>
      <p:ext uri="{BB962C8B-B14F-4D97-AF65-F5344CB8AC3E}">
        <p14:creationId xmlns:p14="http://schemas.microsoft.com/office/powerpoint/2010/main" val="1370696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34"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391976"/>
            <a:ext cx="8229600" cy="3269380"/>
          </a:xfrm>
        </p:spPr>
        <p:txBody>
          <a:bodyPr/>
          <a:lstStyle/>
          <a:p>
            <a:endParaRPr lang="en-US" b="1" dirty="0" smtClean="0"/>
          </a:p>
          <a:p>
            <a:r>
              <a:rPr lang="en-US" b="1" dirty="0" smtClean="0"/>
              <a:t>Now for the results….   Let’s look at Eli’s spreadsheet!</a:t>
            </a:r>
          </a:p>
        </p:txBody>
      </p:sp>
    </p:spTree>
    <p:extLst>
      <p:ext uri="{BB962C8B-B14F-4D97-AF65-F5344CB8AC3E}">
        <p14:creationId xmlns:p14="http://schemas.microsoft.com/office/powerpoint/2010/main" val="4144262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Applications</a:t>
            </a:r>
            <a:endParaRPr lang="en-US" dirty="0"/>
          </a:p>
        </p:txBody>
      </p:sp>
      <p:sp>
        <p:nvSpPr>
          <p:cNvPr id="3" name="Content Placeholder 2"/>
          <p:cNvSpPr>
            <a:spLocks noGrp="1"/>
          </p:cNvSpPr>
          <p:nvPr>
            <p:ph idx="1"/>
          </p:nvPr>
        </p:nvSpPr>
        <p:spPr>
          <a:xfrm>
            <a:off x="347729" y="739253"/>
            <a:ext cx="8229600" cy="2631895"/>
          </a:xfrm>
        </p:spPr>
        <p:txBody>
          <a:bodyPr/>
          <a:lstStyle/>
          <a:p>
            <a:pPr marL="0" indent="0">
              <a:buNone/>
            </a:pPr>
            <a:endParaRPr lang="en-US" sz="1400" dirty="0"/>
          </a:p>
          <a:p>
            <a:pPr marL="0" indent="0">
              <a:buNone/>
            </a:pPr>
            <a:endParaRPr lang="en-US" sz="3600" dirty="0" smtClean="0"/>
          </a:p>
          <a:p>
            <a:pPr marL="0" indent="0">
              <a:buNone/>
            </a:pPr>
            <a:r>
              <a:rPr lang="en-US" sz="3600" b="1" dirty="0" smtClean="0"/>
              <a:t>Active Pickguard</a:t>
            </a:r>
            <a:endParaRPr lang="en-US" sz="3600" b="1" dirty="0"/>
          </a:p>
          <a:p>
            <a:endParaRPr lang="en-US" sz="1600" dirty="0" smtClean="0"/>
          </a:p>
          <a:p>
            <a:endParaRPr lang="en-US" sz="1600" dirty="0"/>
          </a:p>
          <a:p>
            <a:r>
              <a:rPr lang="en-US" sz="3200" b="1" dirty="0">
                <a:hlinkClick r:id="rId3"/>
              </a:rPr>
              <a:t>http://www.2pl-1.com/active-pickguard/</a:t>
            </a:r>
            <a:endParaRPr lang="en-US" sz="3200" b="1" dirty="0" smtClean="0"/>
          </a:p>
        </p:txBody>
      </p:sp>
    </p:spTree>
    <p:extLst>
      <p:ext uri="{BB962C8B-B14F-4D97-AF65-F5344CB8AC3E}">
        <p14:creationId xmlns:p14="http://schemas.microsoft.com/office/powerpoint/2010/main" val="529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Applications/Demonstrations</a:t>
            </a:r>
            <a:endParaRPr lang="en-US" dirty="0"/>
          </a:p>
        </p:txBody>
      </p:sp>
      <p:sp>
        <p:nvSpPr>
          <p:cNvPr id="3" name="Content Placeholder 2"/>
          <p:cNvSpPr>
            <a:spLocks noGrp="1"/>
          </p:cNvSpPr>
          <p:nvPr>
            <p:ph idx="1"/>
          </p:nvPr>
        </p:nvSpPr>
        <p:spPr>
          <a:xfrm>
            <a:off x="249880" y="554039"/>
            <a:ext cx="8229600" cy="2631895"/>
          </a:xfrm>
        </p:spPr>
        <p:txBody>
          <a:bodyPr/>
          <a:lstStyle/>
          <a:p>
            <a:pPr marL="0" indent="0">
              <a:buNone/>
            </a:pPr>
            <a:endParaRPr lang="en-US" sz="1400" dirty="0"/>
          </a:p>
          <a:p>
            <a:pPr marL="0" indent="0">
              <a:buNone/>
            </a:pPr>
            <a:endParaRPr lang="en-US" sz="3600" dirty="0" smtClean="0"/>
          </a:p>
          <a:p>
            <a:pPr marL="0" indent="0">
              <a:buNone/>
            </a:pPr>
            <a:r>
              <a:rPr lang="en-US" sz="3600" b="1" dirty="0" smtClean="0"/>
              <a:t>MonkeyJam</a:t>
            </a:r>
            <a:endParaRPr lang="en-US" sz="3600" b="1" dirty="0"/>
          </a:p>
          <a:p>
            <a:endParaRPr lang="en-US" sz="1600" dirty="0" smtClean="0"/>
          </a:p>
          <a:p>
            <a:endParaRPr lang="en-US" sz="1600" dirty="0"/>
          </a:p>
          <a:p>
            <a:r>
              <a:rPr lang="en-US" sz="2000" b="1" dirty="0" smtClean="0">
                <a:hlinkClick r:id="rId3"/>
              </a:rPr>
              <a:t>https</a:t>
            </a:r>
            <a:r>
              <a:rPr lang="en-US" sz="2000" b="1" dirty="0">
                <a:hlinkClick r:id="rId3"/>
              </a:rPr>
              <a:t>://community.freescale.com/docs/DOC-100149</a:t>
            </a:r>
            <a:endParaRPr lang="en-US" sz="2000" b="1" dirty="0" smtClean="0"/>
          </a:p>
        </p:txBody>
      </p:sp>
      <p:pic>
        <p:nvPicPr>
          <p:cNvPr id="1026" name="Picture 2" descr="SheldonJam.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954" y="1442858"/>
            <a:ext cx="167640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hughes\Desktop\InverseTrig84[1].gif"/>
          <p:cNvPicPr>
            <a:picLocks noChangeAspect="1" noChangeArrowheads="1"/>
          </p:cNvPicPr>
          <p:nvPr/>
        </p:nvPicPr>
        <p:blipFill>
          <a:blip r:embed="rId6"/>
          <a:srcRect/>
          <a:stretch>
            <a:fillRect/>
          </a:stretch>
        </p:blipFill>
        <p:spPr bwMode="auto">
          <a:xfrm>
            <a:off x="2450826" y="3425005"/>
            <a:ext cx="3827708" cy="1510937"/>
          </a:xfrm>
          <a:prstGeom prst="rect">
            <a:avLst/>
          </a:prstGeom>
          <a:noFill/>
        </p:spPr>
      </p:pic>
    </p:spTree>
    <p:extLst>
      <p:ext uri="{BB962C8B-B14F-4D97-AF65-F5344CB8AC3E}">
        <p14:creationId xmlns:p14="http://schemas.microsoft.com/office/powerpoint/2010/main" val="356489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a:t>Some Fun Applications/Demonstrations</a:t>
            </a:r>
          </a:p>
        </p:txBody>
      </p:sp>
      <p:sp>
        <p:nvSpPr>
          <p:cNvPr id="3" name="Content Placeholder 2"/>
          <p:cNvSpPr>
            <a:spLocks noGrp="1"/>
          </p:cNvSpPr>
          <p:nvPr>
            <p:ph idx="1"/>
          </p:nvPr>
        </p:nvSpPr>
        <p:spPr>
          <a:xfrm>
            <a:off x="457200" y="1164149"/>
            <a:ext cx="8229600" cy="2631895"/>
          </a:xfrm>
        </p:spPr>
        <p:txBody>
          <a:bodyPr/>
          <a:lstStyle/>
          <a:p>
            <a:pPr marL="0" indent="0">
              <a:buNone/>
            </a:pPr>
            <a:endParaRPr lang="en-US" sz="1400" dirty="0"/>
          </a:p>
          <a:p>
            <a:pPr marL="0" indent="0">
              <a:buNone/>
            </a:pPr>
            <a:endParaRPr lang="en-US" sz="1400" dirty="0" smtClean="0"/>
          </a:p>
          <a:p>
            <a:pPr marL="0" indent="0">
              <a:buNone/>
            </a:pPr>
            <a:r>
              <a:rPr lang="en-US" sz="3200" b="1" dirty="0" smtClean="0"/>
              <a:t>MonkeyListen</a:t>
            </a:r>
            <a:endParaRPr lang="en-US" sz="3200" b="1" dirty="0"/>
          </a:p>
          <a:p>
            <a:endParaRPr lang="en-US" sz="1600" dirty="0" smtClean="0"/>
          </a:p>
          <a:p>
            <a:endParaRPr lang="en-US" sz="1600" dirty="0"/>
          </a:p>
          <a:p>
            <a:r>
              <a:rPr lang="en-US" sz="2000" b="1" dirty="0">
                <a:hlinkClick r:id="rId3"/>
              </a:rPr>
              <a:t>https://community.freescale.com/docs/DOC-100207</a:t>
            </a:r>
            <a:endParaRPr lang="en-US" sz="2000" b="1" dirty="0" smtClean="0"/>
          </a:p>
        </p:txBody>
      </p:sp>
      <p:pic>
        <p:nvPicPr>
          <p:cNvPr id="1028" name="Picture 4" descr="SheldonListen.bmp">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680" y="1727622"/>
            <a:ext cx="12192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6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72317"/>
            <a:ext cx="8229600" cy="598866"/>
          </a:xfrm>
        </p:spPr>
        <p:txBody>
          <a:bodyPr/>
          <a:lstStyle/>
          <a:p>
            <a:r>
              <a:rPr lang="en-US" b="1" dirty="0" smtClean="0"/>
              <a:t>Questions and Discussion</a:t>
            </a:r>
            <a:endParaRPr lang="en-US" b="1" dirty="0"/>
          </a:p>
        </p:txBody>
      </p:sp>
    </p:spTree>
    <p:extLst>
      <p:ext uri="{BB962C8B-B14F-4D97-AF65-F5344CB8AC3E}">
        <p14:creationId xmlns:p14="http://schemas.microsoft.com/office/powerpoint/2010/main" val="22247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484" y="731011"/>
            <a:ext cx="8229600" cy="598866"/>
          </a:xfrm>
        </p:spPr>
        <p:txBody>
          <a:bodyPr/>
          <a:lstStyle/>
          <a:p>
            <a:r>
              <a:rPr lang="en-US" dirty="0" smtClean="0"/>
              <a:t>The Evolution of DSP Hardware</a:t>
            </a:r>
            <a:endParaRPr lang="en-US" dirty="0"/>
          </a:p>
        </p:txBody>
      </p:sp>
      <p:sp>
        <p:nvSpPr>
          <p:cNvPr id="4" name="Title 1"/>
          <p:cNvSpPr txBox="1">
            <a:spLocks/>
          </p:cNvSpPr>
          <p:nvPr/>
        </p:nvSpPr>
        <p:spPr>
          <a:xfrm>
            <a:off x="708120" y="1384567"/>
            <a:ext cx="1213118"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cs typeface="Arial" panose="020B0604020202020204" pitchFamily="34" charset="0"/>
              </a:rPr>
              <a:t>FPGA / Logic</a:t>
            </a:r>
            <a:endParaRPr lang="en-US" sz="800" b="1" dirty="0">
              <a:latin typeface="Arial Black" panose="020B0A04020102020204" pitchFamily="34" charset="0"/>
              <a:cs typeface="Arial" panose="020B0604020202020204" pitchFamily="34" charset="0"/>
            </a:endParaRPr>
          </a:p>
        </p:txBody>
      </p:sp>
      <p:sp>
        <p:nvSpPr>
          <p:cNvPr id="7" name="Title 1"/>
          <p:cNvSpPr txBox="1">
            <a:spLocks/>
          </p:cNvSpPr>
          <p:nvPr/>
        </p:nvSpPr>
        <p:spPr>
          <a:xfrm>
            <a:off x="3532689" y="4336415"/>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b="1" dirty="0" smtClean="0">
                <a:solidFill>
                  <a:schemeClr val="tx1"/>
                </a:solidFill>
              </a:rPr>
              <a:t>Time</a:t>
            </a:r>
            <a:endParaRPr lang="en-US" sz="1800" b="1" dirty="0">
              <a:solidFill>
                <a:schemeClr val="tx1"/>
              </a:solidFill>
            </a:endParaRPr>
          </a:p>
        </p:txBody>
      </p:sp>
      <p:sp>
        <p:nvSpPr>
          <p:cNvPr id="11" name="Title 1"/>
          <p:cNvSpPr txBox="1">
            <a:spLocks/>
          </p:cNvSpPr>
          <p:nvPr/>
        </p:nvSpPr>
        <p:spPr>
          <a:xfrm>
            <a:off x="381727" y="1693569"/>
            <a:ext cx="1514917"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High End “DSP” Chip (ADI SPARC, TI C6000)</a:t>
            </a:r>
            <a:endParaRPr lang="en-US" sz="800" b="1" dirty="0">
              <a:latin typeface="Arial Black" panose="020B0A04020102020204" pitchFamily="34" charset="0"/>
            </a:endParaRPr>
          </a:p>
        </p:txBody>
      </p:sp>
      <p:sp>
        <p:nvSpPr>
          <p:cNvPr id="12" name="Title 1"/>
          <p:cNvSpPr txBox="1">
            <a:spLocks/>
          </p:cNvSpPr>
          <p:nvPr/>
        </p:nvSpPr>
        <p:spPr>
          <a:xfrm>
            <a:off x="351727" y="2332985"/>
            <a:ext cx="1564106"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“Low End” Chip (Microchip DsPIC, Freescale DSP56F)</a:t>
            </a:r>
            <a:endParaRPr lang="en-US" sz="800" b="1" dirty="0">
              <a:latin typeface="Arial Black" panose="020B0A04020102020204" pitchFamily="34" charset="0"/>
            </a:endParaRPr>
          </a:p>
        </p:txBody>
      </p:sp>
      <p:sp>
        <p:nvSpPr>
          <p:cNvPr id="13" name="Title 1"/>
          <p:cNvSpPr txBox="1">
            <a:spLocks/>
          </p:cNvSpPr>
          <p:nvPr/>
        </p:nvSpPr>
        <p:spPr>
          <a:xfrm>
            <a:off x="883178" y="3060689"/>
            <a:ext cx="978344" cy="236119"/>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32-BIT MCU</a:t>
            </a:r>
            <a:endParaRPr lang="en-US" sz="800" b="1" dirty="0">
              <a:latin typeface="Arial Black" panose="020B0A04020102020204" pitchFamily="34" charset="0"/>
            </a:endParaRPr>
          </a:p>
        </p:txBody>
      </p:sp>
      <p:sp>
        <p:nvSpPr>
          <p:cNvPr id="14" name="Title 1"/>
          <p:cNvSpPr txBox="1">
            <a:spLocks/>
          </p:cNvSpPr>
          <p:nvPr/>
        </p:nvSpPr>
        <p:spPr>
          <a:xfrm>
            <a:off x="889573" y="3412689"/>
            <a:ext cx="965555" cy="218411"/>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16-BIT MCU</a:t>
            </a:r>
            <a:endParaRPr lang="en-US" sz="800" b="1" dirty="0">
              <a:latin typeface="Arial Black" panose="020B0A04020102020204" pitchFamily="34" charset="0"/>
            </a:endParaRPr>
          </a:p>
        </p:txBody>
      </p:sp>
      <p:sp>
        <p:nvSpPr>
          <p:cNvPr id="15" name="Title 1"/>
          <p:cNvSpPr txBox="1">
            <a:spLocks/>
          </p:cNvSpPr>
          <p:nvPr/>
        </p:nvSpPr>
        <p:spPr>
          <a:xfrm>
            <a:off x="968946" y="3743127"/>
            <a:ext cx="863245"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8-BIT MCU</a:t>
            </a:r>
            <a:endParaRPr lang="en-US" sz="800" b="1" dirty="0">
              <a:latin typeface="Arial Black" panose="020B0A04020102020204" pitchFamily="34" charset="0"/>
            </a:endParaRPr>
          </a:p>
        </p:txBody>
      </p:sp>
      <p:cxnSp>
        <p:nvCxnSpPr>
          <p:cNvPr id="17" name="Straight Connector 16"/>
          <p:cNvCxnSpPr/>
          <p:nvPr/>
        </p:nvCxnSpPr>
        <p:spPr>
          <a:xfrm>
            <a:off x="1846847" y="1191126"/>
            <a:ext cx="6016" cy="3141736"/>
          </a:xfrm>
          <a:prstGeom prst="line">
            <a:avLst/>
          </a:prstGeom>
          <a:ln>
            <a:headEnd type="stealth"/>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852863" y="4332862"/>
            <a:ext cx="6370681" cy="3553"/>
          </a:xfrm>
          <a:prstGeom prst="line">
            <a:avLst/>
          </a:prstGeom>
          <a:ln>
            <a:headEnd type="none"/>
            <a:tailEnd type="stealth"/>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rot="16200000">
            <a:off x="-1104711" y="2240904"/>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dirty="0" smtClean="0">
                <a:solidFill>
                  <a:schemeClr val="tx1"/>
                </a:solidFill>
              </a:rPr>
              <a:t>DSP’ometer</a:t>
            </a:r>
            <a:endParaRPr lang="en-US" sz="3200" dirty="0">
              <a:solidFill>
                <a:schemeClr val="tx1"/>
              </a:solidFill>
            </a:endParaRPr>
          </a:p>
        </p:txBody>
      </p:sp>
      <p:sp>
        <p:nvSpPr>
          <p:cNvPr id="21" name="Title 1"/>
          <p:cNvSpPr txBox="1">
            <a:spLocks/>
          </p:cNvSpPr>
          <p:nvPr/>
        </p:nvSpPr>
        <p:spPr>
          <a:xfrm>
            <a:off x="1238484" y="4262235"/>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0</a:t>
            </a:r>
            <a:endParaRPr lang="en-US" sz="1200" b="1" dirty="0"/>
          </a:p>
        </p:txBody>
      </p:sp>
      <p:sp>
        <p:nvSpPr>
          <p:cNvPr id="22" name="Title 1"/>
          <p:cNvSpPr txBox="1">
            <a:spLocks/>
          </p:cNvSpPr>
          <p:nvPr/>
        </p:nvSpPr>
        <p:spPr>
          <a:xfrm>
            <a:off x="1291687" y="975024"/>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Truckloads</a:t>
            </a:r>
            <a:endParaRPr lang="en-US" sz="1200" b="1" dirty="0"/>
          </a:p>
        </p:txBody>
      </p:sp>
      <p:sp>
        <p:nvSpPr>
          <p:cNvPr id="23" name="Title 1"/>
          <p:cNvSpPr txBox="1">
            <a:spLocks/>
          </p:cNvSpPr>
          <p:nvPr/>
        </p:nvSpPr>
        <p:spPr>
          <a:xfrm>
            <a:off x="8096238" y="4082559"/>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Sun goes “supernova”</a:t>
            </a:r>
            <a:endParaRPr lang="en-US" sz="1200" b="1" dirty="0"/>
          </a:p>
        </p:txBody>
      </p:sp>
      <p:sp>
        <p:nvSpPr>
          <p:cNvPr id="31" name="Title 1"/>
          <p:cNvSpPr txBox="1">
            <a:spLocks/>
          </p:cNvSpPr>
          <p:nvPr/>
        </p:nvSpPr>
        <p:spPr>
          <a:xfrm>
            <a:off x="1097663" y="4082559"/>
            <a:ext cx="705403"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Abacus</a:t>
            </a:r>
            <a:endParaRPr lang="en-US" sz="800" b="1" dirty="0">
              <a:latin typeface="Arial Black" panose="020B0A04020102020204" pitchFamily="34" charset="0"/>
            </a:endParaRPr>
          </a:p>
        </p:txBody>
      </p:sp>
      <p:cxnSp>
        <p:nvCxnSpPr>
          <p:cNvPr id="9" name="Straight Connector 8"/>
          <p:cNvCxnSpPr/>
          <p:nvPr/>
        </p:nvCxnSpPr>
        <p:spPr>
          <a:xfrm>
            <a:off x="1915833" y="4181941"/>
            <a:ext cx="6307711" cy="32440"/>
          </a:xfrm>
          <a:prstGeom prst="line">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1988820" y="3543300"/>
            <a:ext cx="6256020" cy="304800"/>
          </a:xfrm>
          <a:custGeom>
            <a:avLst/>
            <a:gdLst>
              <a:gd name="connsiteX0" fmla="*/ 0 w 6256020"/>
              <a:gd name="connsiteY0" fmla="*/ 289560 h 304800"/>
              <a:gd name="connsiteX1" fmla="*/ 1988820 w 6256020"/>
              <a:gd name="connsiteY1" fmla="*/ 304800 h 304800"/>
              <a:gd name="connsiteX2" fmla="*/ 4008120 w 6256020"/>
              <a:gd name="connsiteY2" fmla="*/ 297180 h 304800"/>
              <a:gd name="connsiteX3" fmla="*/ 5562600 w 6256020"/>
              <a:gd name="connsiteY3" fmla="*/ 144780 h 304800"/>
              <a:gd name="connsiteX4" fmla="*/ 6256020 w 625602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6020" h="304800">
                <a:moveTo>
                  <a:pt x="0" y="289560"/>
                </a:moveTo>
                <a:lnTo>
                  <a:pt x="1988820" y="304800"/>
                </a:lnTo>
                <a:lnTo>
                  <a:pt x="4008120" y="297180"/>
                </a:lnTo>
                <a:cubicBezTo>
                  <a:pt x="4603750" y="270510"/>
                  <a:pt x="5187950" y="194310"/>
                  <a:pt x="5562600" y="144780"/>
                </a:cubicBezTo>
                <a:cubicBezTo>
                  <a:pt x="5937250" y="95250"/>
                  <a:pt x="6096635" y="47625"/>
                  <a:pt x="6256020" y="0"/>
                </a:cubicBezTo>
              </a:path>
            </a:pathLst>
          </a:custGeom>
          <a:noFill/>
          <a:ln w="19050">
            <a:solidFill>
              <a:schemeClr val="accent3">
                <a:lumMod val="60000"/>
                <a:lumOff val="40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981200" y="3032760"/>
            <a:ext cx="6309360" cy="478932"/>
          </a:xfrm>
          <a:custGeom>
            <a:avLst/>
            <a:gdLst>
              <a:gd name="connsiteX0" fmla="*/ 0 w 6309360"/>
              <a:gd name="connsiteY0" fmla="*/ 464820 h 478932"/>
              <a:gd name="connsiteX1" fmla="*/ 2644140 w 6309360"/>
              <a:gd name="connsiteY1" fmla="*/ 457200 h 478932"/>
              <a:gd name="connsiteX2" fmla="*/ 5455920 w 6309360"/>
              <a:gd name="connsiteY2" fmla="*/ 259080 h 478932"/>
              <a:gd name="connsiteX3" fmla="*/ 6309360 w 6309360"/>
              <a:gd name="connsiteY3" fmla="*/ 0 h 478932"/>
            </a:gdLst>
            <a:ahLst/>
            <a:cxnLst>
              <a:cxn ang="0">
                <a:pos x="connsiteX0" y="connsiteY0"/>
              </a:cxn>
              <a:cxn ang="0">
                <a:pos x="connsiteX1" y="connsiteY1"/>
              </a:cxn>
              <a:cxn ang="0">
                <a:pos x="connsiteX2" y="connsiteY2"/>
              </a:cxn>
              <a:cxn ang="0">
                <a:pos x="connsiteX3" y="connsiteY3"/>
              </a:cxn>
            </a:cxnLst>
            <a:rect l="l" t="t" r="r" b="b"/>
            <a:pathLst>
              <a:path w="6309360" h="478932">
                <a:moveTo>
                  <a:pt x="0" y="464820"/>
                </a:moveTo>
                <a:cubicBezTo>
                  <a:pt x="867410" y="478155"/>
                  <a:pt x="1734820" y="491490"/>
                  <a:pt x="2644140" y="457200"/>
                </a:cubicBezTo>
                <a:cubicBezTo>
                  <a:pt x="3553460" y="422910"/>
                  <a:pt x="4845050" y="335280"/>
                  <a:pt x="5455920" y="259080"/>
                </a:cubicBezTo>
                <a:cubicBezTo>
                  <a:pt x="6066790" y="182880"/>
                  <a:pt x="6188075" y="91440"/>
                  <a:pt x="6309360" y="0"/>
                </a:cubicBezTo>
              </a:path>
            </a:pathLst>
          </a:custGeom>
          <a:noFill/>
          <a:ln w="19050">
            <a:solidFill>
              <a:schemeClr val="accent6">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988820" y="2238590"/>
            <a:ext cx="6256020" cy="900850"/>
          </a:xfrm>
          <a:custGeom>
            <a:avLst/>
            <a:gdLst>
              <a:gd name="connsiteX0" fmla="*/ 0 w 6271260"/>
              <a:gd name="connsiteY0" fmla="*/ 998220 h 998220"/>
              <a:gd name="connsiteX1" fmla="*/ 2720340 w 6271260"/>
              <a:gd name="connsiteY1" fmla="*/ 777240 h 998220"/>
              <a:gd name="connsiteX2" fmla="*/ 4663440 w 6271260"/>
              <a:gd name="connsiteY2" fmla="*/ 381000 h 998220"/>
              <a:gd name="connsiteX3" fmla="*/ 6271260 w 6271260"/>
              <a:gd name="connsiteY3" fmla="*/ 0 h 998220"/>
            </a:gdLst>
            <a:ahLst/>
            <a:cxnLst>
              <a:cxn ang="0">
                <a:pos x="connsiteX0" y="connsiteY0"/>
              </a:cxn>
              <a:cxn ang="0">
                <a:pos x="connsiteX1" y="connsiteY1"/>
              </a:cxn>
              <a:cxn ang="0">
                <a:pos x="connsiteX2" y="connsiteY2"/>
              </a:cxn>
              <a:cxn ang="0">
                <a:pos x="connsiteX3" y="connsiteY3"/>
              </a:cxn>
            </a:cxnLst>
            <a:rect l="l" t="t" r="r" b="b"/>
            <a:pathLst>
              <a:path w="6271260" h="998220">
                <a:moveTo>
                  <a:pt x="0" y="998220"/>
                </a:moveTo>
                <a:cubicBezTo>
                  <a:pt x="971550" y="939165"/>
                  <a:pt x="1943100" y="880110"/>
                  <a:pt x="2720340" y="777240"/>
                </a:cubicBezTo>
                <a:cubicBezTo>
                  <a:pt x="3497580" y="674370"/>
                  <a:pt x="4071620" y="510540"/>
                  <a:pt x="4663440" y="381000"/>
                </a:cubicBezTo>
                <a:cubicBezTo>
                  <a:pt x="5255260" y="251460"/>
                  <a:pt x="5763260" y="125730"/>
                  <a:pt x="6271260" y="0"/>
                </a:cubicBezTo>
              </a:path>
            </a:pathLst>
          </a:custGeom>
          <a:noFill/>
          <a:ln w="19050">
            <a:solidFill>
              <a:srgbClr val="FF0000"/>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reeform 31"/>
          <p:cNvSpPr/>
          <p:nvPr/>
        </p:nvSpPr>
        <p:spPr>
          <a:xfrm>
            <a:off x="1958340" y="2225040"/>
            <a:ext cx="6301740" cy="358140"/>
          </a:xfrm>
          <a:custGeom>
            <a:avLst/>
            <a:gdLst>
              <a:gd name="connsiteX0" fmla="*/ 0 w 6301740"/>
              <a:gd name="connsiteY0" fmla="*/ 358140 h 358140"/>
              <a:gd name="connsiteX1" fmla="*/ 4671060 w 6301740"/>
              <a:gd name="connsiteY1" fmla="*/ 167640 h 358140"/>
              <a:gd name="connsiteX2" fmla="*/ 6301740 w 6301740"/>
              <a:gd name="connsiteY2" fmla="*/ 0 h 358140"/>
            </a:gdLst>
            <a:ahLst/>
            <a:cxnLst>
              <a:cxn ang="0">
                <a:pos x="connsiteX0" y="connsiteY0"/>
              </a:cxn>
              <a:cxn ang="0">
                <a:pos x="connsiteX1" y="connsiteY1"/>
              </a:cxn>
              <a:cxn ang="0">
                <a:pos x="connsiteX2" y="connsiteY2"/>
              </a:cxn>
            </a:cxnLst>
            <a:rect l="l" t="t" r="r" b="b"/>
            <a:pathLst>
              <a:path w="6301740" h="358140">
                <a:moveTo>
                  <a:pt x="0" y="358140"/>
                </a:moveTo>
                <a:lnTo>
                  <a:pt x="4671060" y="167640"/>
                </a:lnTo>
                <a:cubicBezTo>
                  <a:pt x="5721350" y="107950"/>
                  <a:pt x="6011545" y="53975"/>
                  <a:pt x="6301740" y="0"/>
                </a:cubicBezTo>
              </a:path>
            </a:pathLst>
          </a:custGeom>
          <a:noFill/>
          <a:ln w="19050">
            <a:solidFill>
              <a:schemeClr val="accent4">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flipV="1">
            <a:off x="1988820" y="1448358"/>
            <a:ext cx="6313767" cy="610556"/>
          </a:xfrm>
          <a:prstGeom prst="straightConnector1">
            <a:avLst/>
          </a:prstGeom>
          <a:ln w="19050">
            <a:solidFill>
              <a:schemeClr val="accent4">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1950720" y="571500"/>
            <a:ext cx="7109460" cy="952500"/>
          </a:xfrm>
          <a:custGeom>
            <a:avLst/>
            <a:gdLst>
              <a:gd name="connsiteX0" fmla="*/ 0 w 7109460"/>
              <a:gd name="connsiteY0" fmla="*/ 952500 h 952500"/>
              <a:gd name="connsiteX1" fmla="*/ 2796540 w 7109460"/>
              <a:gd name="connsiteY1" fmla="*/ 891540 h 952500"/>
              <a:gd name="connsiteX2" fmla="*/ 5859780 w 7109460"/>
              <a:gd name="connsiteY2" fmla="*/ 624840 h 952500"/>
              <a:gd name="connsiteX3" fmla="*/ 7109460 w 7109460"/>
              <a:gd name="connsiteY3" fmla="*/ 0 h 952500"/>
            </a:gdLst>
            <a:ahLst/>
            <a:cxnLst>
              <a:cxn ang="0">
                <a:pos x="connsiteX0" y="connsiteY0"/>
              </a:cxn>
              <a:cxn ang="0">
                <a:pos x="connsiteX1" y="connsiteY1"/>
              </a:cxn>
              <a:cxn ang="0">
                <a:pos x="connsiteX2" y="connsiteY2"/>
              </a:cxn>
              <a:cxn ang="0">
                <a:pos x="connsiteX3" y="connsiteY3"/>
              </a:cxn>
            </a:cxnLst>
            <a:rect l="l" t="t" r="r" b="b"/>
            <a:pathLst>
              <a:path w="7109460" h="952500">
                <a:moveTo>
                  <a:pt x="0" y="952500"/>
                </a:moveTo>
                <a:cubicBezTo>
                  <a:pt x="909955" y="949325"/>
                  <a:pt x="1819910" y="946150"/>
                  <a:pt x="2796540" y="891540"/>
                </a:cubicBezTo>
                <a:cubicBezTo>
                  <a:pt x="3773170" y="836930"/>
                  <a:pt x="5140960" y="773430"/>
                  <a:pt x="5859780" y="624840"/>
                </a:cubicBezTo>
                <a:cubicBezTo>
                  <a:pt x="6578600" y="476250"/>
                  <a:pt x="6844030" y="238125"/>
                  <a:pt x="7109460" y="0"/>
                </a:cubicBezTo>
              </a:path>
            </a:pathLst>
          </a:custGeom>
          <a:noFill/>
          <a:ln w="19050">
            <a:solidFill>
              <a:schemeClr val="bg2">
                <a:lumMod val="2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6568440" y="1429259"/>
            <a:ext cx="1447800" cy="163143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rPr>
              <a:t>6</a:t>
            </a:r>
            <a:r>
              <a:rPr lang="en-US" sz="4000" b="1" dirty="0" smtClean="0">
                <a:solidFill>
                  <a:schemeClr val="tx1"/>
                </a:solidFill>
                <a:latin typeface="Symbol" panose="05050102010706020507" pitchFamily="18" charset="2"/>
              </a:rPr>
              <a:t>s?</a:t>
            </a:r>
            <a:endParaRPr lang="en-US" sz="2000" b="1" dirty="0">
              <a:solidFill>
                <a:schemeClr val="tx1"/>
              </a:solidFill>
              <a:latin typeface="Symbol" panose="05050102010706020507" pitchFamily="18" charset="2"/>
            </a:endParaRPr>
          </a:p>
        </p:txBody>
      </p:sp>
    </p:spTree>
    <p:extLst>
      <p:ext uri="{BB962C8B-B14F-4D97-AF65-F5344CB8AC3E}">
        <p14:creationId xmlns:p14="http://schemas.microsoft.com/office/powerpoint/2010/main" val="165282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9768"/>
            <a:ext cx="8229600" cy="598866"/>
          </a:xfrm>
        </p:spPr>
        <p:txBody>
          <a:bodyPr/>
          <a:lstStyle/>
          <a:p>
            <a:r>
              <a:rPr lang="en-US" dirty="0" smtClean="0"/>
              <a:t>The 6</a:t>
            </a:r>
            <a:r>
              <a:rPr lang="en-US" dirty="0" smtClean="0">
                <a:latin typeface="Symbol" panose="05050102010706020507" pitchFamily="18" charset="2"/>
              </a:rPr>
              <a:t>s</a:t>
            </a:r>
            <a:endParaRPr lang="en-US" dirty="0">
              <a:latin typeface="Symbol" panose="05050102010706020507" pitchFamily="18" charset="2"/>
            </a:endParaRPr>
          </a:p>
        </p:txBody>
      </p:sp>
      <p:sp>
        <p:nvSpPr>
          <p:cNvPr id="3" name="Content Placeholder 2"/>
          <p:cNvSpPr>
            <a:spLocks noGrp="1"/>
          </p:cNvSpPr>
          <p:nvPr>
            <p:ph idx="1"/>
          </p:nvPr>
        </p:nvSpPr>
        <p:spPr>
          <a:xfrm>
            <a:off x="228334" y="1402421"/>
            <a:ext cx="8229600" cy="3542884"/>
          </a:xfrm>
        </p:spPr>
        <p:txBody>
          <a:bodyPr/>
          <a:lstStyle/>
          <a:p>
            <a:r>
              <a:rPr lang="en-US" dirty="0" smtClean="0"/>
              <a:t>DSP has traditionally been relegated to specialized processors and architectures.</a:t>
            </a:r>
          </a:p>
          <a:p>
            <a:r>
              <a:rPr lang="en-US" dirty="0" smtClean="0"/>
              <a:t>There exists a large number of DSP applications that don’t require an expensive FPGA or high-end specialized chip.</a:t>
            </a:r>
          </a:p>
          <a:p>
            <a:r>
              <a:rPr lang="en-US" dirty="0" smtClean="0"/>
              <a:t>Many applications also need the standard IO (USB, Ethernet, etc.)</a:t>
            </a:r>
          </a:p>
          <a:p>
            <a:r>
              <a:rPr lang="en-US" dirty="0" smtClean="0"/>
              <a:t> The M4 can be useful for many applications.   Keep in mind it is still general purpose RISC.   Lots of register manipulation!</a:t>
            </a:r>
          </a:p>
          <a:p>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100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Applications</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dirty="0" smtClean="0"/>
              <a:t>IIR Filter on a dynamic sensor / accelerometer</a:t>
            </a:r>
          </a:p>
          <a:p>
            <a:r>
              <a:rPr lang="en-US" dirty="0" smtClean="0"/>
              <a:t>A matched filter to detect an event</a:t>
            </a:r>
          </a:p>
          <a:p>
            <a:r>
              <a:rPr lang="en-US" dirty="0" smtClean="0"/>
              <a:t>Some sort of frequency domain analysis</a:t>
            </a:r>
            <a:endParaRPr lang="en-US" dirty="0"/>
          </a:p>
          <a:p>
            <a:r>
              <a:rPr lang="en-US" dirty="0" smtClean="0"/>
              <a:t>Real time control systems,  low/mid range audio….   </a:t>
            </a:r>
          </a:p>
          <a:p>
            <a:r>
              <a:rPr lang="en-US" dirty="0"/>
              <a:t>Can’t do it with 8051….   </a:t>
            </a:r>
            <a:r>
              <a:rPr lang="en-US" dirty="0" smtClean="0"/>
              <a:t>need </a:t>
            </a:r>
            <a:r>
              <a:rPr lang="en-US" dirty="0"/>
              <a:t>USB, </a:t>
            </a:r>
            <a:r>
              <a:rPr lang="en-US" dirty="0" smtClean="0"/>
              <a:t>Ethernet</a:t>
            </a:r>
            <a:r>
              <a:rPr lang="en-US" dirty="0"/>
              <a:t>, etc.   Maybe need moderate sample rates.</a:t>
            </a:r>
          </a:p>
          <a:p>
            <a:endParaRPr lang="en-US" dirty="0"/>
          </a:p>
        </p:txBody>
      </p:sp>
    </p:spTree>
    <p:extLst>
      <p:ext uri="{BB962C8B-B14F-4D97-AF65-F5344CB8AC3E}">
        <p14:creationId xmlns:p14="http://schemas.microsoft.com/office/powerpoint/2010/main" val="2464517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7" y="1693505"/>
            <a:ext cx="8655804" cy="2903214"/>
          </a:xfrm>
        </p:spPr>
        <p:txBody>
          <a:bodyPr/>
          <a:lstStyle/>
          <a:p>
            <a:r>
              <a:rPr lang="en-US" dirty="0" smtClean="0"/>
              <a:t>Who here is familiar with ARM Cortex?</a:t>
            </a:r>
          </a:p>
          <a:p>
            <a:r>
              <a:rPr lang="en-US" dirty="0" smtClean="0"/>
              <a:t>3 Families</a:t>
            </a:r>
          </a:p>
          <a:p>
            <a:pPr lvl="1"/>
            <a:r>
              <a:rPr lang="en-US" b="1" dirty="0" smtClean="0"/>
              <a:t>A	</a:t>
            </a:r>
            <a:r>
              <a:rPr lang="en-US" dirty="0" smtClean="0"/>
              <a:t>	</a:t>
            </a:r>
            <a:r>
              <a:rPr lang="en-US" b="1" i="1" dirty="0" smtClean="0"/>
              <a:t>Applications Processors   </a:t>
            </a:r>
            <a:r>
              <a:rPr lang="en-US" dirty="0" smtClean="0"/>
              <a:t>-   High-end cell phone/tablet chips</a:t>
            </a:r>
          </a:p>
          <a:p>
            <a:pPr lvl="1"/>
            <a:r>
              <a:rPr lang="en-US" b="1" dirty="0" smtClean="0"/>
              <a:t>R	</a:t>
            </a:r>
            <a:r>
              <a:rPr lang="en-US" dirty="0" smtClean="0"/>
              <a:t>	</a:t>
            </a:r>
            <a:r>
              <a:rPr lang="en-US" b="1" i="1" dirty="0" smtClean="0"/>
              <a:t>Real Time </a:t>
            </a:r>
            <a:r>
              <a:rPr lang="en-US" b="1" dirty="0" smtClean="0"/>
              <a:t>-  </a:t>
            </a:r>
            <a:r>
              <a:rPr lang="en-US" dirty="0" smtClean="0"/>
              <a:t>Lock-step/real-time automotive,  high-end control</a:t>
            </a:r>
          </a:p>
          <a:p>
            <a:pPr lvl="1"/>
            <a:r>
              <a:rPr lang="en-US" b="1" dirty="0" smtClean="0"/>
              <a:t>M</a:t>
            </a:r>
            <a:r>
              <a:rPr lang="en-US" dirty="0" smtClean="0"/>
              <a:t>	</a:t>
            </a:r>
            <a:r>
              <a:rPr lang="en-US" b="1" i="1" dirty="0" smtClean="0"/>
              <a:t>Microcontroller</a:t>
            </a:r>
            <a:r>
              <a:rPr lang="en-US" b="1" dirty="0"/>
              <a:t> </a:t>
            </a:r>
            <a:r>
              <a:rPr lang="en-US" b="1" dirty="0" smtClean="0"/>
              <a:t>-     </a:t>
            </a:r>
            <a:r>
              <a:rPr lang="en-US" dirty="0" smtClean="0"/>
              <a:t>Focused on lower cost 32-bit.   I.E.   A good reason to move from 8/16-Bit.</a:t>
            </a:r>
          </a:p>
          <a:p>
            <a:endParaRPr lang="en-US" dirty="0"/>
          </a:p>
        </p:txBody>
      </p:sp>
    </p:spTree>
    <p:extLst>
      <p:ext uri="{BB962C8B-B14F-4D97-AF65-F5344CB8AC3E}">
        <p14:creationId xmlns:p14="http://schemas.microsoft.com/office/powerpoint/2010/main" val="3886368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88184"/>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8" y="1387050"/>
            <a:ext cx="8818536" cy="2631895"/>
          </a:xfrm>
        </p:spPr>
        <p:txBody>
          <a:bodyPr/>
          <a:lstStyle/>
          <a:p>
            <a:r>
              <a:rPr lang="en-US" dirty="0" smtClean="0"/>
              <a:t>Why does Cortex M Exist?</a:t>
            </a:r>
          </a:p>
          <a:p>
            <a:pPr marL="0" indent="0">
              <a:buNone/>
            </a:pPr>
            <a:r>
              <a:rPr lang="en-US" dirty="0" smtClean="0"/>
              <a:t>	-To fix the architectural problems in the ARM7TDMI</a:t>
            </a:r>
          </a:p>
          <a:p>
            <a:pPr marL="0" indent="0">
              <a:buNone/>
            </a:pPr>
            <a:endParaRPr lang="en-US" dirty="0"/>
          </a:p>
          <a:p>
            <a:pPr marL="0" indent="0">
              <a:buNone/>
            </a:pPr>
            <a:r>
              <a:rPr lang="en-US" dirty="0" smtClean="0"/>
              <a:t>	I.E.   A better interrupt system, common internal elements,  bit-banding, thought-out API to CPU</a:t>
            </a:r>
          </a:p>
          <a:p>
            <a:pPr marL="0" indent="0">
              <a:buNone/>
            </a:pPr>
            <a:endParaRPr lang="en-US" dirty="0"/>
          </a:p>
          <a:p>
            <a:pPr marL="0" indent="0">
              <a:buNone/>
            </a:pPr>
            <a:r>
              <a:rPr lang="en-US" dirty="0">
                <a:hlinkClick r:id="rId3"/>
              </a:rPr>
              <a:t>http://community.arm.com/docs/DOC-2607</a:t>
            </a:r>
            <a:endParaRPr lang="en-US" dirty="0" smtClean="0"/>
          </a:p>
        </p:txBody>
      </p:sp>
    </p:spTree>
    <p:extLst>
      <p:ext uri="{BB962C8B-B14F-4D97-AF65-F5344CB8AC3E}">
        <p14:creationId xmlns:p14="http://schemas.microsoft.com/office/powerpoint/2010/main" val="2561128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5948"/>
            <a:ext cx="8229600" cy="598866"/>
          </a:xfrm>
        </p:spPr>
        <p:txBody>
          <a:bodyPr/>
          <a:lstStyle/>
          <a:p>
            <a:r>
              <a:rPr lang="en-US" dirty="0" smtClean="0"/>
              <a:t>IRQ Latency….</a:t>
            </a:r>
            <a:endParaRPr lang="en-US" dirty="0">
              <a:latin typeface="Symbol" panose="05050102010706020507" pitchFamily="18" charset="2"/>
            </a:endParaRPr>
          </a:p>
        </p:txBody>
      </p:sp>
      <p:sp>
        <p:nvSpPr>
          <p:cNvPr id="3" name="Content Placeholder 2"/>
          <p:cNvSpPr>
            <a:spLocks noGrp="1"/>
          </p:cNvSpPr>
          <p:nvPr>
            <p:ph idx="1"/>
          </p:nvPr>
        </p:nvSpPr>
        <p:spPr>
          <a:xfrm>
            <a:off x="38100" y="1356780"/>
            <a:ext cx="9022080" cy="455187"/>
          </a:xfrm>
        </p:spPr>
        <p:txBody>
          <a:bodyPr/>
          <a:lstStyle/>
          <a:p>
            <a:r>
              <a:rPr lang="en-US" sz="1800" dirty="0" smtClean="0"/>
              <a:t>The IRQ latency &amp; nesting in the Cortex M allows for reasonable “sample by sample processing”.   Control loops, real time IIR, etc.</a:t>
            </a:r>
          </a:p>
          <a:p>
            <a:endParaRPr lang="en-US" dirty="0"/>
          </a:p>
          <a:p>
            <a:pPr marL="0" indent="0">
              <a:buNone/>
            </a:pPr>
            <a:endParaRPr lang="en-US" dirty="0" smtClean="0"/>
          </a:p>
        </p:txBody>
      </p:sp>
      <p:grpSp>
        <p:nvGrpSpPr>
          <p:cNvPr id="71" name="Group 70"/>
          <p:cNvGrpSpPr/>
          <p:nvPr/>
        </p:nvGrpSpPr>
        <p:grpSpPr>
          <a:xfrm>
            <a:off x="1660690" y="2157191"/>
            <a:ext cx="5587273" cy="2845475"/>
            <a:chOff x="137252" y="2124705"/>
            <a:chExt cx="5587273" cy="2845475"/>
          </a:xfrm>
        </p:grpSpPr>
        <p:cxnSp>
          <p:nvCxnSpPr>
            <p:cNvPr id="55" name="Curved Connector 54"/>
            <p:cNvCxnSpPr>
              <a:stCxn id="47" idx="4"/>
            </p:cNvCxnSpPr>
            <p:nvPr/>
          </p:nvCxnSpPr>
          <p:spPr>
            <a:xfrm rot="16200000" flipH="1">
              <a:off x="4000614" y="3137197"/>
              <a:ext cx="1389298" cy="632093"/>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44" idx="2"/>
            </p:cNvCxnSpPr>
            <p:nvPr/>
          </p:nvCxnSpPr>
          <p:spPr>
            <a:xfrm rot="10800000" flipH="1" flipV="1">
              <a:off x="3026122" y="2299753"/>
              <a:ext cx="1994996" cy="1841865"/>
            </a:xfrm>
            <a:prstGeom prst="curvedConnector3">
              <a:avLst>
                <a:gd name="adj1" fmla="val 97398"/>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46" idx="4"/>
              <a:endCxn id="52" idx="0"/>
            </p:cNvCxnSpPr>
            <p:nvPr/>
          </p:nvCxnSpPr>
          <p:spPr>
            <a:xfrm rot="16200000" flipH="1">
              <a:off x="2328732" y="2399060"/>
              <a:ext cx="2073061" cy="1994854"/>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44" idx="5"/>
              <a:endCxn id="52" idx="0"/>
            </p:cNvCxnSpPr>
            <p:nvPr/>
          </p:nvCxnSpPr>
          <p:spPr>
            <a:xfrm rot="16200000" flipH="1">
              <a:off x="2659392" y="2729721"/>
              <a:ext cx="2114742" cy="1291851"/>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48" idx="5"/>
              <a:endCxn id="52" idx="0"/>
            </p:cNvCxnSpPr>
            <p:nvPr/>
          </p:nvCxnSpPr>
          <p:spPr>
            <a:xfrm rot="16200000" flipH="1">
              <a:off x="3077642" y="3147970"/>
              <a:ext cx="1960297" cy="609798"/>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439153" y="2285807"/>
              <a:ext cx="4828172" cy="9807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flipV="1">
              <a:off x="705853" y="3705224"/>
              <a:ext cx="5018672" cy="10156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2327245" y="4523256"/>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flipH="1">
              <a:off x="955977" y="2159895"/>
              <a:ext cx="38008"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1663738" y="2124705"/>
              <a:ext cx="19616" cy="2704765"/>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234811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3033327" y="2126557"/>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flipH="1">
              <a:off x="3717700"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435960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5001502" y="212470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sp>
          <p:nvSpPr>
            <p:cNvPr id="44" name="Oval 43"/>
            <p:cNvSpPr/>
            <p:nvPr/>
          </p:nvSpPr>
          <p:spPr>
            <a:xfrm>
              <a:off x="3026122" y="2273560"/>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1662977" y="2554211"/>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p:cNvSpPr/>
            <p:nvPr/>
          </p:nvSpPr>
          <p:spPr>
            <a:xfrm>
              <a:off x="2341641" y="2307569"/>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4353023" y="2706207"/>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3708175" y="2428005"/>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Oval 49"/>
            <p:cNvSpPr/>
            <p:nvPr/>
          </p:nvSpPr>
          <p:spPr>
            <a:xfrm>
              <a:off x="3006290" y="4674777"/>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p:cNvSpPr/>
            <p:nvPr/>
          </p:nvSpPr>
          <p:spPr>
            <a:xfrm>
              <a:off x="3698084" y="4633425"/>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p:cNvSpPr/>
            <p:nvPr/>
          </p:nvSpPr>
          <p:spPr>
            <a:xfrm>
              <a:off x="4336495" y="4433018"/>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p:cNvSpPr/>
            <p:nvPr/>
          </p:nvSpPr>
          <p:spPr>
            <a:xfrm>
              <a:off x="4989677" y="4147893"/>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7" name="Curved Connector 56"/>
            <p:cNvCxnSpPr>
              <a:stCxn id="48" idx="3"/>
              <a:endCxn id="53" idx="0"/>
            </p:cNvCxnSpPr>
            <p:nvPr/>
          </p:nvCxnSpPr>
          <p:spPr>
            <a:xfrm rot="16200000" flipH="1">
              <a:off x="3528273" y="2660295"/>
              <a:ext cx="1675172" cy="1300024"/>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37252" y="2732401"/>
              <a:ext cx="923925" cy="369332"/>
            </a:xfrm>
            <a:prstGeom prst="rect">
              <a:avLst/>
            </a:prstGeom>
            <a:noFill/>
          </p:spPr>
          <p:txBody>
            <a:bodyPr wrap="square" rtlCol="0">
              <a:spAutoFit/>
            </a:bodyPr>
            <a:lstStyle/>
            <a:p>
              <a:r>
                <a:rPr lang="en-US" dirty="0" smtClean="0">
                  <a:solidFill>
                    <a:schemeClr val="accent1">
                      <a:lumMod val="75000"/>
                    </a:schemeClr>
                  </a:solidFill>
                </a:rPr>
                <a:t>Input</a:t>
              </a:r>
              <a:endParaRPr lang="en-US" dirty="0">
                <a:solidFill>
                  <a:schemeClr val="accent1">
                    <a:lumMod val="75000"/>
                  </a:schemeClr>
                </a:solidFill>
              </a:endParaRPr>
            </a:p>
          </p:txBody>
        </p:sp>
        <p:sp>
          <p:nvSpPr>
            <p:cNvPr id="69" name="TextBox 68"/>
            <p:cNvSpPr txBox="1"/>
            <p:nvPr/>
          </p:nvSpPr>
          <p:spPr>
            <a:xfrm>
              <a:off x="170492" y="3740414"/>
              <a:ext cx="923925" cy="369332"/>
            </a:xfrm>
            <a:prstGeom prst="rect">
              <a:avLst/>
            </a:prstGeom>
            <a:noFill/>
          </p:spPr>
          <p:txBody>
            <a:bodyPr wrap="square" rtlCol="0">
              <a:spAutoFit/>
            </a:bodyPr>
            <a:lstStyle/>
            <a:p>
              <a:r>
                <a:rPr lang="en-US" dirty="0" smtClean="0">
                  <a:solidFill>
                    <a:schemeClr val="accent6">
                      <a:lumMod val="75000"/>
                    </a:schemeClr>
                  </a:solidFill>
                </a:rPr>
                <a:t>Output</a:t>
              </a:r>
              <a:endParaRPr lang="en-US" dirty="0">
                <a:solidFill>
                  <a:schemeClr val="accent6">
                    <a:lumMod val="75000"/>
                  </a:schemeClr>
                </a:solidFill>
              </a:endParaRPr>
            </a:p>
          </p:txBody>
        </p:sp>
        <p:sp>
          <p:nvSpPr>
            <p:cNvPr id="70" name="TextBox 69"/>
            <p:cNvSpPr txBox="1"/>
            <p:nvPr/>
          </p:nvSpPr>
          <p:spPr>
            <a:xfrm>
              <a:off x="4452615" y="4508515"/>
              <a:ext cx="923925" cy="461665"/>
            </a:xfrm>
            <a:prstGeom prst="rect">
              <a:avLst/>
            </a:prstGeom>
            <a:noFill/>
          </p:spPr>
          <p:txBody>
            <a:bodyPr wrap="square" rtlCol="0">
              <a:spAutoFit/>
            </a:bodyPr>
            <a:lstStyle/>
            <a:p>
              <a:r>
                <a:rPr lang="en-US" sz="2400" b="1" dirty="0" smtClean="0">
                  <a:solidFill>
                    <a:schemeClr val="bg1">
                      <a:lumMod val="50000"/>
                    </a:schemeClr>
                  </a:solidFill>
                  <a:latin typeface="Symbol" panose="05050102010706020507" pitchFamily="18" charset="2"/>
                </a:rPr>
                <a:t>D</a:t>
              </a:r>
              <a:r>
                <a:rPr lang="en-US" sz="2400" b="1" dirty="0" smtClean="0">
                  <a:solidFill>
                    <a:schemeClr val="bg1">
                      <a:lumMod val="50000"/>
                    </a:schemeClr>
                  </a:solidFill>
                </a:rPr>
                <a:t>t</a:t>
              </a:r>
              <a:endParaRPr lang="en-US" sz="2400" b="1" dirty="0">
                <a:solidFill>
                  <a:schemeClr val="bg1">
                    <a:lumMod val="50000"/>
                  </a:schemeClr>
                </a:solidFill>
              </a:endParaRPr>
            </a:p>
          </p:txBody>
        </p:sp>
      </p:grpSp>
    </p:spTree>
    <p:extLst>
      <p:ext uri="{BB962C8B-B14F-4D97-AF65-F5344CB8AC3E}">
        <p14:creationId xmlns:p14="http://schemas.microsoft.com/office/powerpoint/2010/main" val="2307938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C-2015-16-9-bost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ESC-2015-16-9-boston</Template>
  <TotalTime>3390</TotalTime>
  <Words>1645</Words>
  <Application>Microsoft Office PowerPoint</Application>
  <PresentationFormat>On-screen Show (16:9)</PresentationFormat>
  <Paragraphs>265</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Calibri</vt:lpstr>
      <vt:lpstr>Symbol</vt:lpstr>
      <vt:lpstr>Wingdings</vt:lpstr>
      <vt:lpstr>ESC-2015-16-9-boston</vt:lpstr>
      <vt:lpstr>PowerPoint Presentation</vt:lpstr>
      <vt:lpstr>Presentation Scope</vt:lpstr>
      <vt:lpstr>Digital Signal Processing</vt:lpstr>
      <vt:lpstr>The Evolution of DSP Hardware</vt:lpstr>
      <vt:lpstr>The 6s</vt:lpstr>
      <vt:lpstr>Applications</vt:lpstr>
      <vt:lpstr>ARM Cortex?</vt:lpstr>
      <vt:lpstr>ARM Cortex?</vt:lpstr>
      <vt:lpstr>IRQ Latency….</vt:lpstr>
      <vt:lpstr>ARM Cortex M4</vt:lpstr>
      <vt:lpstr>The “Bible”</vt:lpstr>
      <vt:lpstr>When Looking for help….</vt:lpstr>
      <vt:lpstr>Lots of Silicon Available</vt:lpstr>
      <vt:lpstr>Some Notable Implementations</vt:lpstr>
      <vt:lpstr>Toolchains</vt:lpstr>
      <vt:lpstr>Low Cost Dev Boards</vt:lpstr>
      <vt:lpstr>Let’s Talk Bare Metal</vt:lpstr>
      <vt:lpstr>Some Interesting Instructions</vt:lpstr>
      <vt:lpstr>High Precision Filter Using SMLAL</vt:lpstr>
      <vt:lpstr>Some Interesting Instructions</vt:lpstr>
      <vt:lpstr>Some Interesting Instructions</vt:lpstr>
      <vt:lpstr>Do I need to write assembly code?  </vt:lpstr>
      <vt:lpstr>Cortex Microcontroller Software Interface Standard CMSIS</vt:lpstr>
      <vt:lpstr>Kicking the CMSIS Tires</vt:lpstr>
      <vt:lpstr>Some Library Fundamentals</vt:lpstr>
      <vt:lpstr>Filtering Functions</vt:lpstr>
      <vt:lpstr>Frequency Domain</vt:lpstr>
      <vt:lpstr>Building the CMSIS Library</vt:lpstr>
      <vt:lpstr>Building the CMSIS Library</vt:lpstr>
      <vt:lpstr>Building the CMSIS Library</vt:lpstr>
      <vt:lpstr>CMSIS Library Performance</vt:lpstr>
      <vt:lpstr>CMSIS Library Performance – Test Methodology</vt:lpstr>
      <vt:lpstr>CMSIS Library Performance – Test Methodology</vt:lpstr>
      <vt:lpstr>CMSIS Library Performance – Test Methodology</vt:lpstr>
      <vt:lpstr>Some Fun Applications</vt:lpstr>
      <vt:lpstr>Some Fun Applications/Demonstrations</vt:lpstr>
      <vt:lpstr>Some Fun Applications/Demonstrations</vt:lpstr>
      <vt:lpstr>Questions and Discussion</vt:lpstr>
    </vt:vector>
  </TitlesOfParts>
  <Company>UBM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Pulver</dc:creator>
  <cp:lastModifiedBy>Eli Hughes</cp:lastModifiedBy>
  <cp:revision>94</cp:revision>
  <cp:lastPrinted>2015-04-03T15:47:03Z</cp:lastPrinted>
  <dcterms:created xsi:type="dcterms:W3CDTF">2015-02-11T19:58:16Z</dcterms:created>
  <dcterms:modified xsi:type="dcterms:W3CDTF">2015-05-07T05:05:22Z</dcterms:modified>
</cp:coreProperties>
</file>