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media/image7.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52"/>
  </p:notesMasterIdLst>
  <p:handoutMasterIdLst>
    <p:handoutMasterId r:id="rId53"/>
  </p:handoutMasterIdLst>
  <p:sldIdLst>
    <p:sldId id="256" r:id="rId2"/>
    <p:sldId id="286" r:id="rId3"/>
    <p:sldId id="314" r:id="rId4"/>
    <p:sldId id="262" r:id="rId5"/>
    <p:sldId id="263" r:id="rId6"/>
    <p:sldId id="264" r:id="rId7"/>
    <p:sldId id="266" r:id="rId8"/>
    <p:sldId id="304" r:id="rId9"/>
    <p:sldId id="305" r:id="rId10"/>
    <p:sldId id="306" r:id="rId11"/>
    <p:sldId id="307" r:id="rId12"/>
    <p:sldId id="308" r:id="rId13"/>
    <p:sldId id="267" r:id="rId14"/>
    <p:sldId id="269" r:id="rId15"/>
    <p:sldId id="299" r:id="rId16"/>
    <p:sldId id="313" r:id="rId17"/>
    <p:sldId id="265" r:id="rId18"/>
    <p:sldId id="310" r:id="rId19"/>
    <p:sldId id="296" r:id="rId20"/>
    <p:sldId id="297" r:id="rId21"/>
    <p:sldId id="270" r:id="rId22"/>
    <p:sldId id="279" r:id="rId23"/>
    <p:sldId id="315" r:id="rId24"/>
    <p:sldId id="316" r:id="rId25"/>
    <p:sldId id="317" r:id="rId26"/>
    <p:sldId id="318" r:id="rId27"/>
    <p:sldId id="281" r:id="rId28"/>
    <p:sldId id="282" r:id="rId29"/>
    <p:sldId id="271" r:id="rId30"/>
    <p:sldId id="300" r:id="rId31"/>
    <p:sldId id="287" r:id="rId32"/>
    <p:sldId id="276" r:id="rId33"/>
    <p:sldId id="298" r:id="rId34"/>
    <p:sldId id="274" r:id="rId35"/>
    <p:sldId id="273" r:id="rId36"/>
    <p:sldId id="283" r:id="rId37"/>
    <p:sldId id="284" r:id="rId38"/>
    <p:sldId id="285" r:id="rId39"/>
    <p:sldId id="289" r:id="rId40"/>
    <p:sldId id="301" r:id="rId41"/>
    <p:sldId id="303" r:id="rId42"/>
    <p:sldId id="277" r:id="rId43"/>
    <p:sldId id="293" r:id="rId44"/>
    <p:sldId id="294" r:id="rId45"/>
    <p:sldId id="302" r:id="rId46"/>
    <p:sldId id="292" r:id="rId47"/>
    <p:sldId id="291" r:id="rId48"/>
    <p:sldId id="290" r:id="rId49"/>
    <p:sldId id="309" r:id="rId50"/>
    <p:sldId id="295" r:id="rId51"/>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E56"/>
    <a:srgbClr val="292E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90" autoAdjust="0"/>
    <p:restoredTop sz="94714" autoAdjust="0"/>
  </p:normalViewPr>
  <p:slideViewPr>
    <p:cSldViewPr snapToGrid="0" snapToObjects="1">
      <p:cViewPr varScale="1">
        <p:scale>
          <a:sx n="120" d="100"/>
          <a:sy n="120" d="100"/>
        </p:scale>
        <p:origin x="138" y="1002"/>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246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dirty="0">
              <a:latin typeface="Franklin Gothic Book" panose="020B0503020102020204" pitchFamily="34" charset="0"/>
            </a:endParaRPr>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9129D23-EDC4-46D8-A599-A4E2350C0DB4}" type="datetimeFigureOut">
              <a:rPr lang="en-US" smtClean="0">
                <a:latin typeface="Franklin Gothic Book" panose="020B0503020102020204" pitchFamily="34" charset="0"/>
              </a:rPr>
              <a:t>11/10/2016</a:t>
            </a:fld>
            <a:endParaRPr lang="en-US" dirty="0">
              <a:latin typeface="Franklin Gothic Book" panose="020B0503020102020204" pitchFamily="34" charset="0"/>
            </a:endParaRPr>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dirty="0">
              <a:latin typeface="Franklin Gothic Book" panose="020B0503020102020204" pitchFamily="34" charset="0"/>
            </a:endParaRPr>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EF6212C-794A-45AE-A6EB-52676E6CA01F}" type="slidenum">
              <a:rPr lang="en-US" smtClean="0">
                <a:latin typeface="Franklin Gothic Book" panose="020B0503020102020204" pitchFamily="34" charset="0"/>
              </a:rPr>
              <a:t>‹#›</a:t>
            </a:fld>
            <a:endParaRPr lang="en-US" dirty="0">
              <a:latin typeface="Franklin Gothic Book" panose="020B0503020102020204" pitchFamily="34" charset="0"/>
            </a:endParaRPr>
          </a:p>
        </p:txBody>
      </p:sp>
    </p:spTree>
    <p:extLst>
      <p:ext uri="{BB962C8B-B14F-4D97-AF65-F5344CB8AC3E}">
        <p14:creationId xmlns:p14="http://schemas.microsoft.com/office/powerpoint/2010/main" val="398327921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57.8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4EE8074-9C39-433D-AE77-41EB084ADE06}" emma:medium="tactile" emma:mode="ink">
          <msink:context xmlns:msink="http://schemas.microsoft.com/ink/2010/main" type="writingRegion" rotatedBoundingBox="13382,8941 16443,9020 16406,10452 13345,10373">
            <msink:destinationLink direction="with" ref="{D7274C98-50C6-4C1F-BD21-D3399114FC26}"/>
          </msink:context>
        </emma:interpretation>
      </emma:emma>
    </inkml:annotationXML>
    <inkml:traceGroup>
      <inkml:annotationXML>
        <emma:emma xmlns:emma="http://www.w3.org/2003/04/emma" version="1.0">
          <emma:interpretation id="{585467EE-7424-4282-B643-A9B5FE85E095}" emma:medium="tactile" emma:mode="ink">
            <msink:context xmlns:msink="http://schemas.microsoft.com/ink/2010/main" type="paragraph" rotatedBoundingBox="13382,8941 16443,9020 16406,10452 13345,10373" alignmentLevel="1"/>
          </emma:interpretation>
        </emma:emma>
      </inkml:annotationXML>
      <inkml:traceGroup>
        <inkml:annotationXML>
          <emma:emma xmlns:emma="http://www.w3.org/2003/04/emma" version="1.0">
            <emma:interpretation id="{5E1E6A32-8DB9-418B-9CF9-846D5D1FB596}" emma:medium="tactile" emma:mode="ink">
              <msink:context xmlns:msink="http://schemas.microsoft.com/ink/2010/main" type="line" rotatedBoundingBox="13382,8941 16443,9020 16406,10452 13345,10373"/>
            </emma:interpretation>
          </emma:emma>
        </inkml:annotationXML>
        <inkml:traceGroup>
          <inkml:annotationXML>
            <emma:emma xmlns:emma="http://www.w3.org/2003/04/emma" version="1.0">
              <emma:interpretation id="{43159C24-4915-4BA8-AD4F-D7C973E365F7}" emma:medium="tactile" emma:mode="ink">
                <msink:context xmlns:msink="http://schemas.microsoft.com/ink/2010/main" type="inkWord" rotatedBoundingBox="13382,8941 16443,9020 16406,10452 13345,10373"/>
              </emma:interpretation>
              <emma:one-of disjunction-type="recognition" id="oneOf0">
                <emma:interpretation id="interp0" emma:lang="en-US" emma:confidence="0">
                  <emma:literal>"filter"</emma:literal>
                </emma:interpretation>
                <emma:interpretation id="interp1" emma:lang="en-US" emma:confidence="0">
                  <emma:literal>"ilter f"</emma:literal>
                </emma:interpretation>
                <emma:interpretation id="interp2" emma:lang="en-US" emma:confidence="0">
                  <emma:literal>"alter f"</emma:literal>
                </emma:interpretation>
                <emma:interpretation id="interp3" emma:lang="en-US" emma:confidence="0">
                  <emma:literal>"fitter"</emma:literal>
                </emma:interpretation>
                <emma:interpretation id="interp4" emma:lang="en-US" emma:confidence="0">
                  <emma:literal>"itter f"</emma:literal>
                </emma:interpretation>
              </emma:one-of>
            </emma:emma>
          </inkml:annotationXML>
          <inkml:trace contextRef="#ctx0" brushRef="#br0">2790-2354 27 0,'-4'3'13'0,"0"-3"13"15,4 0-14-15,0 0-5 16,0 0 0-16,0-3 3 16,4 0 0-16,0-3-1 15,4 0 0-15,8 0-2 16,9 0 0-16,3 0-3 15,5 3 1-15,-1 0-4 0,1 3 1 16,-5 0-2-16,5 0 1 16,-1 0-5-16,1 0 1 15,-1-3-15-15,-3 0 1 16,-1 3-27-16,-4 0 1 16,-3 0 30-16,11-3 0 15</inkml:trace>
          <inkml:trace contextRef="#ctx0" brushRef="#br0" timeOffset="-468.7299">2920-1762 22 0,'0'6'11'0,"-4"-6"9"15,4 0-12-15,0 0-3 16,0 0 0-16,0 0-1 0,0 0 0 15,0-3 0-15,0 0 0 16,0-3-1-16,0-4 1 16,0-2-1-16,0-9 0 15,0-3 2-15,0-10 1 16,4-6-2-16,0 1 0 16,0 2 0-16,0-15 1 15,0 13-1-15,0-1 1 16,-4-3-2-16,0-8 1 15,4-10-2-15,0 0 1 0,4-6-4 16,1 0 1-16,-1 10 0 16,4 5 1-16,0 0-1 15,0 0 1-15,1 0-1 16,-1 7 0-16,0 2 1 16,0 3 0-16,0 7 0 15,5 5 0-15,-1 7-1 16,0 3 0-16,4 6 0 15,1 2 0-15,-1 7 0 16,0 6 0-16,5 7 0 16,-5 8 0-16,8 6 0 15,-3 4 0-15,-1-1-2 16,1 1 0-16,-5-4-3 16,-4-3 0-16,-4-2-7 15,1-4 0-15,-5-6-12 16,0 0 0-16,-4-6-10 15,4-3 1-15</inkml:trace>
          <inkml:trace contextRef="#ctx0" brushRef="#br0" timeOffset="421.8854">3444-2207 37 0,'4'6'18'0,"0"-9"12"15,-4 6-20-15,4-3 0 0,0 9 0 16,0-3-4-16,1 3 1 16,-1 3-2-16,0 1 0 15,0-1-3-15,0 0 1 32,0 15-3-32,-4-2 0 15,0-4-13-15,-4 0 1 16,4-5-14-16,0-7 1 15,4-6-8-15,0-6 1 16</inkml:trace>
          <inkml:trace contextRef="#ctx0" brushRef="#br0" timeOffset="812.5373">3456-2469 48 0,'-8'0'24'0,"0"9"10"15,8-6-23-15,0 3-11 16,0 0 0-16,4 0-23 16,0-3 0-16,0 0-12 15,4-3 0-15</inkml:trace>
          <inkml:trace contextRef="#ctx0" brushRef="#br0" timeOffset="1859.398">3912-2874 29 0,'0'0'14'0,"-5"3"11"0,5-3-15 15,0 0-5-15,0 0 0 16,0 0 0-16,-4 6 1 16,4 0-1-16,0 1 1 15,0 2-3-15,4 3 0 16,1 3 0-16,-1 0 0 15,0 7 0-15,0-4 1 16,-4 3-1-16,0 13 0 16,0 5-1-16,0 7 1 15,-4 12 0-15,0 6 0 0,0-4 0 16,-1-11 1-16,-3 9-1 16,4-6 0-16,-4-4-2 15,0-2 1-15,8-6-2 16,-4-1 1-16,4-5-2 15,0-7 1-15,0-2-2 16,0-7 1-16,4-6-9 16,0-6 0-16,-4-9-14 15,4-3 1-15,-4-6-22 16,8 0 0-16</inkml:trace>
          <inkml:trace contextRef="#ctx0" brushRef="#br0" timeOffset="2843.7859">4203-2399 49 0,'0'3'24'0,"4"0"14"0,-4-3-25 15,4 0-5-15,0 0 0 16,4-3-2-16,5 0 1 16,3-3-6-16,12-1 0 15,1 1-1-15,3 0 1 16,1 3-2-16,-5 3 1 16,-3 3-17-16,-1 3 1 0,-4 4-17 15,-3-1 1-15,3 0 4 16,-8 0 0-16</inkml:trace>
          <inkml:trace contextRef="#ctx0" brushRef="#br0" timeOffset="2453.1633">4321-2798 31 0,'0'-9'15'0,"-4"12"14"0,4-3-16 16,0 0-5-16,0 6 1 15,0 0-6-15,0 1 1 16,0 2-2-16,4 3 0 16,4 3 1-16,-4 3 0 15,4 13-2-15,-4 2 0 16,0 13 0-16,-4 12 0 16,-4 6-1-16,-4-4 1 15,4 1 0-15,-4 0 0 0,0-6-1 16,0-6 1-16,4-10-2 15,0-2 1-15,0-10-4 16,4-2 1-16,0-10-21 16,0-3 1-16,0-9-14 15,0-3 1-15</inkml:trace>
          <inkml:trace contextRef="#ctx0" brushRef="#br0" timeOffset="3328.2241">4597-2244 49 0,'-8'-3'24'0,"8"12"14"0,0-9-24 16,4 0-9-16,0 3 1 15,0-3-4-15,5 0 0 16,3 0 0-16,4 0 0 16,4-3-3-16,1 0 1 15,-1 0 0-15,-4-3 0 16,0 0 1-16,1 0 1 16,-5-3-2-16,0 0 0 15,-4-1 1-15,-4 1 1 0,0-3 2 16,-4 3 1-16,-4 0-1 15,-4 0 0-15,-8 3-2 16,0 2 0-16,-5 8-2 16,1 5 1-16,4 3 0 15,-1 3 0-15,5 0 0 16,0 1 0-16,0 11 0 16,4 3 0-16,8 1 0 15,0-4 0-15,4-2-1 16,4-1 1-16,4 1-3 15,4-7 0-15,9-3-17 16,-1-9 0-16,9-6-20 16,-1-3 0-16,5 3 9 15,-5 0 1-15</inkml:trace>
          <inkml:trace contextRef="#ctx0" brushRef="#br0" timeOffset="3796.9509">5048-2238 57 0,'0'6'28'16,"13"-3"8"-16,-13-3-29 16,0 6-4-16,0 7 1 0,0 5 1 15,0-3 0-15,0 0-1 16,0-2 0-16,0-4-2 16,0 0 1-16,0-9 0 15,0-6 0-15,-4-3-1 16,0-7 1-16,-1 4-1 15,1-3 0-15,4-3-1 16,4-4 1-16,1 1 0 16,-1 3 0-16,4-4 0 15,4 1 0-15,4 0 0 16,0 2 0-16,5 4-2 16,3 0 1-16,0 3-2 0,-3 6 0 15,-1 3-16-15,-8 3 1 16,1 3-33-16,-5 3 1 15,-4 3 20-15,-4-3 1 16</inkml:trace>
          <inkml:trace contextRef="#ctx0" brushRef="#br0" timeOffset="262505.1556">2574-3185 20 0,'0'0'10'0,"0"0"4"15,0 0-10-15,0 0-2 16,0 0 1 0,0 0 0-16,0 0 0 0,0 0 1 15,0 0 1-15,0 0-1 16,0 0 0-16,0 0 0 15,0 0 1-15,0 0-1 16,0 0 1-16,5 0-3 16,-5 0 1-16,0 0-1 15,0 0 0-15,0 0-2 16,0 0 0-16,0 3 1 0,0-3 0 16,0 0 2-16,4 3 1 15,-4 3-1-15,0 3 0 16,4 3-2-16,0 7 1 15,0-1-1-15,0 0 1 16,-4 1-3-16,0-1 1 16,4 0 0-16,0-6 0 15,-4 1-4-15,4-1 1 16,-4-3-14-16,0-3 1 16,0-3-21-16,4-3 0 0,0-3 33 15,4 3 1-15</inkml:trace>
          <inkml:trace contextRef="#ctx0" brushRef="#br0" timeOffset="262958.3142">2676-3188 24 0,'0'-3'12'0,"0"0"6"16,0 3-12-16,0 0 1 16,0 0 0-16,0 0 0 0,0 0 0 15,0 0-2-15,0 3 0 16,0 0 0-16,4-3 1 15,0 9-4-15,-4 0 1 16,4 6-2-16,0 4 0 16,0-1 0-16,0 3 1 15,5-2-4-15,-5-1 1 16,4 0-18-16,-4-3 1 16,4 1-21-16,0-7 0 15</inkml:trace>
          <inkml:trace contextRef="#ctx0" brushRef="#br0" timeOffset="265333.3239">5467-2999 18 0,'0'-6'9'0,"4"9"7"0,-4-3-9 0,0 0-2 15,0 3 0-15,0-3 1 16,0 0 1-16,0 0-2 16,0 3 0-16,0 0-1 15,0 0 1-15,0-3-2 16,0 6 1-16,0 0 1 15,0 0 0-15,0 3-5 16,0 1 1-16,0 2-1 16,0 0 0-16,0 3 0 15,0-3 0-15,0 1 0 16,4 2 0-16,-4-3-1 16,4 0 1-16,-4 0-1 15,0-2 0-15,0-4-13 16,0 0 0-16,0-6-21 0,0 0 1 15,4-3 30-15,0-6 0 16</inkml:trace>
          <inkml:trace contextRef="#ctx0" brushRef="#br0" timeOffset="265348.9511">5613-3033 28 0,'4'0'14'0,"-8"6"7"16,4-6-14-16,0 3-5 15,0 4 0-15,0-1-2 16,0 3 1-16,0 0-1 16,0 3 1-16,0 3-2 15,4 4 1-15,-4 2 0 16,0 3 1-16,0 1-1 15,0-1 0-15,0-2-3 0,0-4 0 16,0-3-25-16,0 0 1 16,4-6 20-16,1-9 1 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6:02.2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14C916A-3407-4E54-BD2F-377ABA823B22}" emma:medium="tactile" emma:mode="ink">
          <msink:context xmlns:msink="http://schemas.microsoft.com/ink/2010/main" type="writingRegion" rotatedBoundingBox="21151,8606 24715,8710 24649,10968 21086,10865">
            <msink:destinationLink direction="with" ref="{466343D2-1C54-40E6-B39B-440D6B37B4F1}"/>
          </msink:context>
        </emma:interpretation>
      </emma:emma>
    </inkml:annotationXML>
    <inkml:traceGroup>
      <inkml:annotationXML>
        <emma:emma xmlns:emma="http://www.w3.org/2003/04/emma" version="1.0">
          <emma:interpretation id="{2EEC38C9-BEA4-4D84-BA17-33E48E3B9A2D}" emma:medium="tactile" emma:mode="ink">
            <msink:context xmlns:msink="http://schemas.microsoft.com/ink/2010/main" type="paragraph" rotatedBoundingBox="21170,8593 23865,8794 23809,9552 21113,9351" alignmentLevel="1"/>
          </emma:interpretation>
        </emma:emma>
      </inkml:annotationXML>
      <inkml:traceGroup>
        <inkml:annotationXML>
          <emma:emma xmlns:emma="http://www.w3.org/2003/04/emma" version="1.0">
            <emma:interpretation id="{4FC1D8AC-1249-4ED2-AE74-703D0585A76E}" emma:medium="tactile" emma:mode="ink">
              <msink:context xmlns:msink="http://schemas.microsoft.com/ink/2010/main" type="line" rotatedBoundingBox="21170,8593 23865,8794 23809,9552 21113,9351"/>
            </emma:interpretation>
          </emma:emma>
        </inkml:annotationXML>
        <inkml:traceGroup>
          <inkml:annotationXML>
            <emma:emma xmlns:emma="http://www.w3.org/2003/04/emma" version="1.0">
              <emma:interpretation id="{ED0347E3-BF10-498C-A8AA-00ADFCA7F7BF}" emma:medium="tactile" emma:mode="ink">
                <msink:context xmlns:msink="http://schemas.microsoft.com/ink/2010/main" type="inkWord" rotatedBoundingBox="21170,8593 23865,8794 23809,9552 21113,9351"/>
              </emma:interpretation>
              <emma:one-of disjunction-type="recognition" id="oneOf0">
                <emma:interpretation id="interp0" emma:lang="en-US" emma:confidence="1">
                  <emma:literal>event</emma:literal>
                </emma:interpretation>
                <emma:interpretation id="interp1" emma:lang="en-US" emma:confidence="0.5">
                  <emma:literal>even +</emma:literal>
                </emma:interpretation>
                <emma:interpretation id="interp2" emma:lang="en-US" emma:confidence="0">
                  <emma:literal>evens +</emma:literal>
                </emma:interpretation>
                <emma:interpretation id="interp3" emma:lang="en-US" emma:confidence="0">
                  <emma:literal>event +</emma:literal>
                </emma:interpretation>
                <emma:interpretation id="interp4" emma:lang="en-US" emma:confidence="0">
                  <emma:literal>Coven +</emma:literal>
                </emma:interpretation>
              </emma:one-of>
            </emma:emma>
          </inkml:annotationXML>
          <inkml:trace contextRef="#ctx0" brushRef="#br0">699 1038 41 0,'-4'-3'20'0,"0"12"7"0,4-9-20 16,0 0-6-16,0 0 1 15,0 0 3-15,0 0 0 16,0 0-1-16,0 4 1 0,0-4 1 16,0 6 1-16,0-3-4 15,4 0 1 1,0 3 2-1,4-3 0-15,-4 0-3 16,4 3 1-16,1-3-1 16,-5 3 0-16,4 0-2 15,0 0 1-15,0 0-2 16,0 1 1-16,4 2 1 16,0-3 1-16,1 3-3 15,3-3 1-15,0-6-1 16,4 0 0-16,1-3 1 15,-1-3 0-15,0 0 1 16,-3-3 1-16,-1-4-2 16,0 1 0-16,5 0 4 15,-5 0 0-15,-4-3-4 16,0-4 0-16,0-2 1 0,-4 0 0 16,1-4 0-16,-5 1 1 15,0-4-2-15,-8 4 1 16,-4 3-1-16,-1-4 0 15,-3 4 1-15,0 3 0 16,0 2 0-16,0 1 1 16,-5 0-2-16,1 6 0 15,-4 0-2-15,4 3 1 16,-1 6 0-16,-3 0 1 16,0 0-1-16,3 3 0 0,-3 6 0 15,0 0 0-15,-5 6 0 16,1 3 1-16,0 7-2 15,-1 5 1-15,1 7 0 16,4 0 0-16,-1-1 0 16,5 4 0-16,4-1 0 15,8-2 0-15,0-4 0 16,4 4 1-16,4 3-1 16,4 5 1-16,4 1-1 15,0-3 0-15,9-4-1 16,-1-5 1-16,4-4 3 15,5-5 0-15,11-7-1 16,1-3 0-16,8-3-2 16,4-2 0-16,-1-7 1 15,-3-3 0-15,-4 0-1 16,-9-3 0-16,-3 3 1 0,-9 0 1 16,-3 0-17-16,-5-3 1 15,-4 0-22-15,-4 3 0 16,0-4-30-16,5-5 1 15</inkml:trace>
          <inkml:trace contextRef="#ctx0" brushRef="#br0" timeOffset="1687.4953">1382 1130 39 0,'-4'-6'19'0,"0"6"9"16,4 0-21-16,0 0 0 16,0 0 1-16,0-3-3 15,0 0 1-15,4 0 1 16,0 0 1-16,0-1 0 15,0 1 1-15,-4 3-3 16,4-3 0-16,0 3-1 16,-4-3 1-16,4 3-2 15,0 3 0-15,0 3 0 16,0 1 1-16,0-1-5 16,0 3 1-16,5 6 1 0,-1-3 0 15,0 3-3-15,0 4 0 16,0 2 2-16,0 3 0 15,0 4-1-15,0-1 1 16,1 1 0-16,3 2 1 16,0-2-2-16,0-1 1 15,0-6 0-15,1 1 0 16,-5-7-1-16,0 0 1 16,0-3 0-16,4-2 0 15,-4-4 0-15,0 0 1 16,1-6 0-16,-1-3 0 0,-4-6 0 15,4-7 1-15,0-5-2 16,0-3 1-16,0-7 0 16,0-2 1-16,0-1-2 15,1 4 1-15,3-1-2 16,0-2 1-16,-8-1 2 16,4 1 0-16,0 2-4 15,0 7 1-15,1-1-1 16,-5 7 1-16,0 3-11 15,0 6 1-15,-4 3-21 16,0 3 0-16,0 6-26 16,4 9 0-16,4 0 39 15,4 9 1-15</inkml:trace>
          <inkml:trace contextRef="#ctx0" brushRef="#br0" timeOffset="1812.4961">1906 1243 54 0,'0'0'27'0,"0"0"11"16,0 0-27-16,0 0-4 15,4 3 0-15,0-3-2 16,4 0 0-16,5 0-3 15,-1 0 1-15,4 0 1 16,8-3 0-16,1 3 0 16,-1 0 0-16,0-3-2 15,1-1 1-15,-1 1-2 16,1-3 1-16,-1 3 0 16,-4 0 1-16,-3-9-1 15,-5-3 1-15,0-3 1 16,-4-1 0-16,0 1 0 0,-4 0 0 15,0-1-1-15,-4 1 1 16,0 3-3-16,-4 3 1 16,-4 3-2-16,-4 2 1 15,0 4-1-15,-4 6 0 16,-1 4 0-16,-3-1 1 16,0 6 0-16,-1 0 1 15,-3 3-1-15,4 7 0 0,-1-4-1 16,5 0 0-16,-4 3 0 15,3 7 0-15,1 5 0 16,4 7 0-16,4 3-1 16,4-1 1-16,4-5 0 15,4-7 1-15,4-5-1 16,12-1 1-16,9-5-1 16,7-7 0-16,1-3 0 15,-5-3 1-15,1-3-2 16,-1 0 0-16,-3-3-2 15,-5 0 0-15,1 0-9 16,-1 0 0-16,-4-3-13 16,1 3 1-16,-1-3-23 15,0 0 0-15,1-3 21 16,-9-3 1-16</inkml:trace>
          <inkml:trace contextRef="#ctx0" brushRef="#br0" timeOffset="2515.6859">2560 1273 36 0,'-4'-15'18'0,"-12"9"9"16,12 3-18-16,0 0-2 15,4-3 1-15,4-1 1 16,0 4 0-16,0 0 2 15,-4 0 0-15,4 0-2 16,-4 3 0-16,4 0-2 16,-4 0 1-16,0 6-3 15,0 3 0-15,0 7-3 16,0 5 0-16,0 7-2 16,0 2 1-16,0 4-1 15,4-4 0-15,-4-3 0 16,4-5 0-16,0-4 1 0,0-3 0 15,1-6 0-15,-1-2 1 16,0-11-1-16,0-5 0 16,4-9-1-16,-4-6 0 15,4-7 3-15,0-2 0 16,0 2-2-16,5 4 1 16,-1 2-1-16,0 4 0 15,0 3-1-15,-4 6 1 16,4 5-1-16,1 1 1 15,-1 3-2-15,0 0 1 0,0 3 0 16,0 3 1 0,5 25-1-1,-5 5 1-15,0 4-3 16,0-4 1-16,-4 1-1 16,-4-7 1-16,0 1-8 15,1-7 1-15,-1-3-12 16,0-5 1-16,0-1-27 15,0-6 0-15,4-9 17 16,0-6 0-16</inkml:trace>
          <inkml:trace contextRef="#ctx0" brushRef="#br0" timeOffset="3421.8926">2946 1200 53 0,'-4'-3'26'0,"0"3"17"0,4 0-28 0,0 0-6 16,0 0 1-16,0 0-3 16,0 0 0-16,4 3-1 15,0-3 0-15,5 0 2 16,7 0 0-16,0 0-4 15,4-6 0-15,1 3 0 16,-1-3 0-16,0 0-1 16,1 3 1-16,-1-1-4 15,4 4 1-15,-3 0 0 16,-5 4 0-16,0-4-2 16,5 6 1-16,-1 0 0 15,-4-3 1-15,0 0-3 16,-3 0 0-16,-1-3-6 15,-4 0 0-15,0 0-13 0,-4 3 1 16,-4-3-31-16,0 0 1 16,4 9 20-16,0 3 0 15</inkml:trace>
          <inkml:trace contextRef="#ctx0" brushRef="#br0" timeOffset="2984.3867">3133 920 46 0,'0'-10'23'0,"0"10"16"0,-4-3-23 15,4 3-5-15,0 0 1 16,0 0-5-16,0 0 0 16,0 3-1-16,4 0 1 0,-4 4 0 15,4 2 0-15,1 0-1 16,-1 6 0-16,-4 0-3 16,4 7 0-16,0 2-3 15,0 13 0-15,-4-4 1 16,0 4 0-16,0 5 0 15,-4 7 0-15,0 3-2 16,4-3 1-16,0-7 0 16,-4-2 1-16,0-10-5 15,4-2 0-15,0-7-4 16,0-2 1-16,-5-4-12 16,5-3 1-16,0-6-19 15,0-3 0-15,5-6 0 16,-5-6 0-16</inkml:trace>
        </inkml:traceGroup>
      </inkml:traceGroup>
    </inkml:traceGroup>
    <inkml:traceGroup>
      <inkml:annotationXML>
        <emma:emma xmlns:emma="http://www.w3.org/2003/04/emma" version="1.0">
          <emma:interpretation id="{39DE1067-C7B9-4200-89EA-2A82C281B266}" emma:medium="tactile" emma:mode="ink">
            <msink:context xmlns:msink="http://schemas.microsoft.com/ink/2010/main" type="paragraph" rotatedBoundingBox="21255,10041 24673,10141 24649,10968 21231,10869" alignmentLevel="1"/>
          </emma:interpretation>
        </emma:emma>
      </inkml:annotationXML>
      <inkml:traceGroup>
        <inkml:annotationXML>
          <emma:emma xmlns:emma="http://www.w3.org/2003/04/emma" version="1.0">
            <emma:interpretation id="{F88CA9AA-8180-4691-9BD7-1FEFC04A85B7}" emma:medium="tactile" emma:mode="ink">
              <msink:context xmlns:msink="http://schemas.microsoft.com/ink/2010/main" type="line" rotatedBoundingBox="21255,10041 24673,10141 24649,10968 21231,10869"/>
            </emma:interpretation>
          </emma:emma>
        </inkml:annotationXML>
        <inkml:traceGroup>
          <inkml:annotationXML>
            <emma:emma xmlns:emma="http://www.w3.org/2003/04/emma" version="1.0">
              <emma:interpretation id="{58D2C121-2AFF-4E51-9A0C-B59CF35D821F}" emma:medium="tactile" emma:mode="ink">
                <msink:context xmlns:msink="http://schemas.microsoft.com/ink/2010/main" type="inkWord" rotatedBoundingBox="21255,10041 24673,10141 24649,10968 21231,10869"/>
              </emma:interpretation>
              <emma:one-of disjunction-type="recognition" id="oneOf1">
                <emma:interpretation id="interp5" emma:lang="en-US" emma:confidence="1">
                  <emma:literal>detection</emma:literal>
                </emma:interpretation>
                <emma:interpretation id="interp6" emma:lang="en-US" emma:confidence="1">
                  <emma:literal>detect ion</emma:literal>
                </emma:interpretation>
                <emma:interpretation id="interp7" emma:lang="en-US" emma:confidence="0">
                  <emma:literal>detection n</emma:literal>
                </emma:interpretation>
                <emma:interpretation id="interp8" emma:lang="en-US" emma:confidence="0">
                  <emma:literal>detective n</emma:literal>
                </emma:interpretation>
                <emma:interpretation id="interp9" emma:lang="en-US" emma:confidence="0">
                  <emma:literal>detectio n</emma:literal>
                </emma:interpretation>
              </emma:one-of>
            </emma:emma>
          </inkml:annotationXML>
          <inkml:trace contextRef="#ctx0" brushRef="#br0" timeOffset="-29605.416">878 2687 5 0,'8'0'2'0,"4"3"3"0,-8-6-4 0,0 3 2 15,0-3 0-15,5 0 7 16,-1 0 1-16,-4 0-5 15,0 0 1-15,0 0 1 16,0 0 0-16,0 0-3 16,0 0 0-16,0 0 0 15,-4 0 1-15,0 0-1 16,0-3 0-16,0 0 1 16,-4 3 1-16,0-4-2 15,-4 4 0-15,0 0-1 16,0 0 1-16,-5 0-2 15,1 0 0-15,0 0 2 0,-4 3 1 16,-1 0-4-16,1 0 1 16,0 3-2-16,0 3 0 15,-5 6-1-15,1 4 1 16,4 2-2-16,0 3 1 16,3 1 1-16,5 2 1 15,4 3-2-15,4 4 0 16,4-1 0-16,4-2 0 15,1-4-1-15,3 4 0 16,0-1 0-16,4-2 1 16,0-4 0-16,5-6 0 0,3-9 1 15,0-12 1-15,1-3-2 16,-1-6 1-16,1-13-2 16,7-8 1-16,-3-13 2 15,-5-6 0-15,-4 3-1 16,-3-6 1-16,-9 0 1 15,-12-3 1-15,-5-3-2 16,1 0 1-16,0 7-3 16,0 8 1-16,4 9-1 15,0 10 0-15,0 5-2 16,0 7 1-16,4 6 1 16,0 3 0-16,0 6-1 15,4 9 0-15,8 6 0 16,0 12 1-16,0 10 1 15,5 5 0-15,3 1-2 16,0 12 1-16,-3 0 0 16,3 3 1-16,-4 6-1 0,0-1 0 15,1-5-3-15,-1-9 0 16,-4-6-3-16,0-7 0 16,1-5-6-16,-5-7 0 15,0-6-17-15,-4-6 0 16,0-9-8-16,4-9 0 15</inkml:trace>
          <inkml:trace contextRef="#ctx0" brushRef="#br0" timeOffset="-29449.1645">1459 2623 39 0,'-4'3'19'0,"0"0"8"15,4-3-20-15,0 3 1 16,4 1 0-16,0 2-7 15,0-3 1-15,4 0-1 16,4-3 0-16,9 0-1 16,3 0 0-16,0 0-1 0,1-3 1 15,-1 0 2-15,-3 0 0 16,-1-4 4-16,0 1 0 16,-8-3-1-16,-3-3 0 15,-5 0 2-15,-4 0 1 16,-9-4-2-16,-3 4 0 15,-4 0-3-15,-4 3 0 16,-5 3-3-16,1 12 1 16,0 6-2-16,3 3 1 15,5 7 1-15,0-1 1 0,4 6-1 16,3 4 0-16,5-1 0 16,4 4 0-16,8-1-1 15,9 1 0-15,7-7 0 16,5-5 0-16,-1-4-11 15,5-6 1-15,3-9-17 16,-3-3 0-16,-5-3-16 16,1-3 0-16,-1-9 35 15,-4 0 1-15</inkml:trace>
          <inkml:trace contextRef="#ctx0" brushRef="#br0" timeOffset="-28667.8929">1926 2562 56 0,'-12'0'28'0,"8"-9"9"0,4 9-27 16,0 3-1-16,4-6 1 16,0 3-4-16,8 0 0 15,1-6-5-15,7 3 1 16,4-3-2-16,5 3 0 15,-1-3-7-15,9 6 0 16,-5 0-13-16,-3 6 0 16,-9 3-10-16,0-3 0 15,1 0 5-15,-1 0 0 0</inkml:trace>
          <inkml:trace contextRef="#ctx0" brushRef="#br0" timeOffset="-29105.4028">1971 2212 44 0,'4'-9'22'0,"-8"6"14"0,4 3-22 15,0 0-5-15,0 6 0 16,0 3-1-16,0 6 0 16,0 6-6-16,0 10 1 15,4 6 0-15,0 2 0 0,0 13-4 16,0-3 0-16,0 3 1 16,9 2 1-16,-1 1-5 15,0-3 1-15,4-9-9 16,-4-7 1-16,1-8-10 15,-1-7 0-15,0-9-23 16,0-15 1-16</inkml:trace>
          <inkml:trace contextRef="#ctx0" brushRef="#br0" timeOffset="-28214.7737">2312 2629 53 0,'-8'0'26'0,"4"3"9"16,4-3-27-16,4 0-3 15,0 0 0-15,5 0-4 16,3 0 0-16,4 4-1 16,0-4 0-16,5 0 0 15,-1 0 0-15,0 0 0 0,5-4 0 16,-5 1 1-16,0-3 1 16,-4 3 3-16,-3 0 0 15,-1-3-2-15,-4 0 0 16,-4 0-1-16,-4 0 1 15,-8-3 0-15,0 0 1 16,-4-1-1-16,-5 7 0 16,1 3-4-16,-4 10 1 15,-1-1 1-15,5 0 1 16,0 3 0-16,0 3 0 16,3 7 0-16,5 2 0 15,4 3 1-15,4 4 1 0,4-1-4 16,4-2 1-16,5-7-2 15,3-3 1-15,4-2-12 16,5-4 0-16,3-6-21 16,1-6 0-16,-1-3-15 15,4-9 0-15</inkml:trace>
          <inkml:trace contextRef="#ctx0" brushRef="#br0" timeOffset="-27761.6425">2825 2608 51 0,'0'-3'25'0,"-5"3"17"0,5 0-27 15,0 0-4-15,-4 3 0 16,-4-3-5-16,0 0 0 16,0 3-4-16,0 0 0 0,0 3-2 15,0 0 0-15,-5 4 1 16,5-1 0-1,0 18 2 1,4 4 0-16,0-1-4 16,4-3 1-16,4-2-1 15,4-4 0-15,4-2-6 16,5-4 1-16,-1-6-19 16,4 0 1-16,1-6-20 15,3-3 1-15,0-9 30 16,1-6 1-16</inkml:trace>
          <inkml:trace contextRef="#ctx0" brushRef="#br0" timeOffset="-27276.2605">3032 2581 56 0,'-29'-9'28'0,"17"24"13"15,12-15-29-15,0 0-4 16,4 3 0-16,8 0-6 16,5 0 0-16,7-3-3 15,0 0 1-15,1-3-21 16,3 3 0-16,1 3-28 16,-5-3 0-16,5-3 42 0,-1 9 0 15</inkml:trace>
          <inkml:trace contextRef="#ctx0" brushRef="#br0" timeOffset="-27277.2605">3085 2343 67 0,'0'3'33'0,"-4"9"10"0,4-6-33 15,0 3-10-15,0 7 0 16,0 2 1-16,4 3 1 16,0 10-2-16,0 2 0 15,-4 7 0-15,0 6 0 0,0 5-6 16,0 1 0-16,0-6-11 15,4-9 0-15,0-10-10 16,0-6 0-16,0-8-1 16,4-13 1-16</inkml:trace>
          <inkml:trace contextRef="#ctx0" brushRef="#br0" timeOffset="-26791.8798">3337 2538 67 0,'-17'-52'33'0,"9"34"11"16,8 18-35-16,0 0-10 16,0 0 1-16,0 0-18 0,0 9 0 15,4 0-39-15,4 3 0 16</inkml:trace>
          <inkml:trace contextRef="#ctx0" brushRef="#br0" timeOffset="-26792.8798">3357 2712 65 0,'-20'12'32'0,"11"9"16"0,5-12-34 0,0 7-12 16,0 2 0-16,0 3-3 15,4 1 1-15,0-4-8 16,0-3 1-16,0-3-21 16,4-3 0-16,0-5-17 15,4-8 0-15</inkml:trace>
          <inkml:trace contextRef="#ctx0" brushRef="#br0" timeOffset="-26324.1236">3536 2681 67 0,'-21'3'33'0,"5"25"7"15,12-19-34-15,0 6-4 16,4 0 1-16,0 7-3 16,0-4 0-16,8 0-1 15,0-2 0-15,4-1 0 16,1-3 1-16,3-6 1 15,-4 0 0-15,4-6 3 16,-3-3 0-16,-1-6-2 16,0-3 1-16,-4 0-3 15,-4-4 1-15,0 4 0 16,-4 0 0-16,-4 0-15 16,-4 3 1-16,0-1-18 15,4 1 0-15,0 0-7 16,4 6 1-16</inkml:trace>
          <inkml:trace contextRef="#ctx0" brushRef="#br0" timeOffset="-25839.7358">3767 2669 51 0,'-4'6'25'0,"0"15"9"0,0-11-26 0,4 2-4 16,0 0 0-16,0 3 0 15,0 0 1-15,0 1-1 16,0-4 1-16,0-3-2 16,0 0 1-16,0-6 0 15,0-3 0-15,4-9-3 16,0-6 1-16,4-3-3 15,1-4 1-15,3 1 1 16,0 0 0-16,4 2 1 16,0 4 0-16,1 0 2 15,-1 3 0-15,0 2-2 16,0 4 0-16,1 3-2 16,3 0 0-16,0 3-1 15,1 3 1-15,-1 3-1 0,0 4 1 16,-3 5 0-16,-1 6 0 15,0 7-5-15,-4 2 1 16,0-3 0-16,-3 1 1 16,-1-4-13-16,0-2 0 15,-4-4-23-15,-4-3 0 16,4-9 14-16,-4-6 1 16</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5:22.3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66343D2-1C54-40E6-B39B-440D6B37B4F1}" emma:medium="tactile" emma:mode="ink">
          <msink:context xmlns:msink="http://schemas.microsoft.com/ink/2010/main" type="inkDrawing" rotatedBoundingBox="20604,7372 25306,8043 24708,12237 20005,11565" hotPoints="24888,8026 24788,11863 20951,11763 21051,7925" semanticType="underline" shapeName="Square">
            <msink:sourceLink direction="with" ref="{F14C916A-3407-4E54-BD2F-377ABA823B22}"/>
            <msink:destinationLink direction="with" ref="{8728BE2F-A6E8-4F75-847D-3B1155313FA2}"/>
          </msink:context>
        </emma:interpretation>
      </emma:emma>
    </inkml:annotationXML>
    <inkml:trace contextRef="#ctx0" brushRef="#br0">276 23 28 0,'0'-9'14'0,"0"9"9"0,0 0-14 15,-4 0-4-15,0-3 1 16,4 0-1-16,0 0 0 0,0 0 0 16,0 3 1-16,0-3-1 15,0 3 0-15,0 0 0 16,0 0 0-16,0 0-2 16,0 3 1-16,0 3-1 15,0 0 1-15,0 0 0 16,0 3 0-16,0 1-3 15,0-1 0-15,0 0 1 16,0 3 1-16,0-3-1 16,4 3 0-16,-4-2 0 15,0 2 0-15,0 0-1 16,0 3 1-16,0 4-2 16,0 5 1-16,4-3 0 15,-4 1 0-15,0-1 0 16,0-3 0-16,0 0 0 15,0 4 0-15,0-1 0 0,0 0 0 16,0 4 0-16,0-1 0 16,0 1-2-16,0-1 1 15,0 0 0-15,4 1 0 16,-4-4 0-16,5 0 0 16,-5 1 1-16,0-1 0 15,4 0-1-15,0 4 1 16,0-4-1-16,-4 1 0 15,0-4 1-15,0-3 0 16,0 0-1-16,0 1 1 16,0-1-2-16,-4 3 0 0,4 0 2 15,0-2 0-15,0 2-2 16,0 0 0-16,0 0 1 16,0 4 1-16,0-1-1 15,0 0 0-15,0 1 0 16,0-1 0-16,0 0 0 15,0 1 1-15,0 2-2 16,0 1 1-16,0-1 0 16,0 3 1-16,0-2 1 15,0-7 1-15,0 0-5 16,-4 1 0-16,4-4 2 16,0 3 0-16,0 0 2 15,0-2 1-15,0 2-3 16,0 3 1-16,0 1-1 15,0-1 0-15,0 0 0 16,0 4 0-16,0-4 0 0,0 0 1 16,0 1 0-16,0-4 0 15,-4 3-1-15,4-2 1 16,0-4-2-16,0 3 1 16,0 0 0-16,0 4 1 15,0-1 0-15,0-3 0 16,0 1 0-16,0-4 0 15,0 6-2-15,0 1 1 16,0-1 0-16,0 3 1 16,0-2-1-16,0 2 0 0,0 0 0 15,0 1 0-15,0-4 1 16,0 4 1-16,0-4-1 16,0 0 0-16,0-3-1 15,0 1 0-15,0 2 0 16,0 0 1-16,0 10-2 15,0-7 1-15,0 1 0 16,-5-1 0-16,5-3 0 16,0 4 1-1,-4 14-1 1,4-2 1-16,0 0-1 16,0-4 0-16,-4-2-1 15,4-1 1-15,0-6 0 16,0 1 0-16,0 2 0 15,0 10 0-15,0-7 0 16,0-2 1-16,0 2-1 16,0-2 0-16,0-1-1 0,-4 4 1 15,4-1 0-15,-4 1 0 16,4-1-1-16,0 4 1 16,0-4 0-16,-4 1 0 15,4-7 0-15,0-3 1 16,0 4-1-16,0 2 0 15,0 4 0-15,-4-4 1 16,4 0-2-16,0 1 0 16,0-1 1-16,-4 1 1 15,0 2-1-15,0 4 0 0,-4-1 0 16,0 1 1-16,4-4-2 16,-5 1 1-16,5-4 0 15,0-6 0-15,0 4 0 16,0 2 0-16,0 1 0 15,0-1 1-15,-4-2-1 16,0-1 0-16,0 0 0 16,0 4 0-16,-1 2 0 15,1 1 1-15,0-4-1 16,0-2 0-16,4-4 1 16,0-6 0-16,0-3-1 15,4 0 1-15,0 1-1 16,0-4 0-16,0 0 0 15,4 0 1-15,-4 0-1 16,4-3 0-16,0 0 0 0,0 1 0 16,0-4 0-16,0-3 0 15,4-3 0-15,0-1 0 16,5-2 0-16,3-3 0 16,-4 0 0-16,0 0 0 15,1 0 0-15,-1 3 0 16,0 0 0-16,4 0 1 15,0-1-2-15,1 1 1 16,3 0 0-16,0 0 1 16,1 0-2-16,-1-3 1 15,0 3 0-15,1 0 0 0,-1 0 0 16,0-4 0-16,1 4 0 16,-1 3 1-16,0 0-2 15,0 0 1-15,1 0 1 16,3 0 0-16,-3 0 0 15,3 0 0-15,0 0 0 16,1 3 1-16,-1 0-2 16,5 0 0-16,3 0 0 15,5 3 1-15,3 3 1 16,1 0 0-16,8-3-2 16,3 3 0-16,5 0 0 15,-8 1 0-15,-4 2-1 16,4 0 1-16,-5 0 1 15,5-3 1-15,-4 0-2 16,-5 0 0-16,5-3 0 16,4 0 0-16,-4 0 0 15,-1 0 1-15,-3 4-1 0,-4-1 0 16,-5 0-1-16,-4 3 1 16,1-3 0-16,-1 3 1 15,-3-3-1-15,3 0 0 16,-3 0 0-16,3-3 1 15,0-3-1-15,-3-3 0 16,3 0 0-16,5 0 0 16,-5 0 0-16,1 0 1 15,-1 0-2-15,1 0 1 0,-1 0 0 16,1 0 0-16,-5 0-1 16,-4 3 1-16,1 0 0 15,3 0 0-15,4 0 0 16,1 0 1-16,3 0-1 15,1 0 0-15,-1-3-1 16,9 3 1-16,4 0 1 16,-1 0 0-16,5 0-2 15,-8 0 1-15,-1 3 0 16,5 0 1-16,4 0-1 16,0-3 1-16,-1 0-2 15,9 0 1-15,0-3 0 16,0 0 1-16,-4 0 0 15,-4 0 0-15,-5 0-2 16,-3 3 0-16,0 0 0 16,-5 0 1-16,1 3 0 15,-1 0 1-15,-7 0-1 0,-1 0 1 16,5 0-2-16,-1 0 1 16,-3 0 0-16,3 3 1 15,-7-3-1-15,-1 0 1 16,0 0-2-16,1 0 1 15,-1 1 1-15,-3-1 0 16,-5 0-2-16,0 0 0 16,0-3 1-16,-3 3 0 15,3 0 0-15,-4 0 1 16,4 0-2-16,1 0 0 16,-1-3 2-16,4 0 0 0,0 0-1 15,1 0 1-15,-1 0-2 16,-4 0 0-16,1 0 2 15,3 0 0-15,4 0-3 16,1 0 1-16,-5 0 2 16,0 0 1-16,1-3-3 15,-1 3 1-15,0 0 0 16,-4 3 0-16,1-3 0 16,-1 3 0-16,0-3 0 15,1 0 0-15,-5 0 0 16,-4 0 1-16,0 0-1 15,0 0 0-15,0 0 0 16,0 0 1-16,0-3-1 16,-3 3 0-16,-1 0 0 15,0-3 0-15,0 0 1 0,0 3 1 16,0-3-4-16,0 3 1 16,0 0 3-16,0 0 0 15,-4-3-2-15,0 0 0 16,4 0 0-16,-4-3 1 15,0-1-1-15,0 1 0 16,0 0 0-16,0-3 1 16,0 0-2-16,0 0 1 15,0 0 0-15,0-4 1 16,0 1-1-16,0-3 1 16,0 0-1-16,-4-3 1 0,4-1-1 15,0 4 0-15,0 0 0 16,0 3 0-16,0-1 0 15,-4-2 0-15,0-3 0 16,4 3 0-16,-4-4 1 16,0-2 0-16,0 3-1 15,4-1 0-15,0 1 1 16,0-3 0-16,0-1-1 16,0 1 1-16,0-3-1 15,0 2 0-15,0-2 0 16,0 0 0-16,0 2 1 15,0 1 0-15,0 0-2 16,0-1 1-16,0 1 0 16,0 3 0-16,0-1-1 15,0 1 1-15,4 0 0 16,-4-4 0-16,0-2 1 16,4 0 0-16,0-1-1 0,0 4 0 15,-4-3-1-15,0-1 1 16,0-2 0-16,0-1 0 15,0 1 0-15,0-4 1 16,4 1-2-16,0-1 1 16,0 1 0-16,0 3 1 15,0-1-1-15,0-5 0 16,0-4 0-16,1 3 1 16,-1 4-2-16,-4-4 1 0,4 1 0 15,0-4 0 1,0-2-1-16,-4-1 0 0,4 0 1 15,0 4 1-15,4 5-1 16,-4-5 1-16,0-7-1 16,4 7 0-16,0-1 0 15,-4 4 0-15,5-4 0 16,-5-3 1-16,0 1-2 16,4-4 1-16,-4 3 0 15,0 4 0-15,0 2 0 16,0 1 0-16,0-1 0 15,0 1 1-15,0-1-2 16,-4 7 0-16,0-1 1 16,0 4 1-16,0 0-2 15,0-1 1-15,0 1 0 16,0-1 0-16,0 1 0 16,0 0 0-16,0 2 0 0,0-2 1 15,-4 3-1-15,0-1 1 16,4 1-2-16,-4 0 1 15,4 2 0-15,0 1 0 16,0 3-1-16,0-4 1 16,0 4 0-16,0-3 1 15,0 3-1-15,-4-4 0 16,4 1 0-16,-4 0 1 16,4 0-1-16,-4-1 0 15,0 1 0-15,0 0 0 0,0-4 0 16,0 1 1-16,0-3-1 15,0-1 0-15,4-2-1 16,0 2 1-16,0 1 0 16,0 3 1-16,0 2-1 15,0 1 0-15,4 3 0 16,-4 0 0-16,0 2 0 16,0 4 1-16,0-3-1 15,0 3 0-15,0-6 1 16,0 3 0-16,0-1-3 15,0-2 1-15,0 0 1 16,0-3 1-16,4 2-2 16,-4 1 1-16,0 3 1 15,0 0 0-15,4 0-2 16,-4-1 0-16,4 1 1 16,-4 0 0-1,4-12 0-15,0-1 1 16,-4 1-2-16,4 2 0 15,-4 1 1-15,4 0 1 16,-4 2-1-16,0 1 0 16,4 3 0-16,-4 0 1 15,0 3-2-15,0-1 1 16,0 4 0-16,4 0 0 16,0-3-1-16,-4 0 1 15,4-1 0-15,0-2 1 0,-4 0-1 16,4-3 1-16,0 6-1 15,-4-4 0-15,0 4 0 16,0 0 0-16,0 3 0 16,0 3 0-16,0 0-1 15,0-1 1-15,0 1 0 16,0 0 1-16,0 3-2 16,0 0 0-16,0 0 1 15,0 0 0 1,0-3 0-1,0 3 1-15,0 0-2 16,-4 0 1-16,0 0-1 16,0 3 1-16,-4 0-1 15,0 3 1-15,0-3 0 16,0 3 0-16,0 0 0 16,0-3 1-16,-1 3-1 15,-3 0 0-15,0 0 0 16,0-3 0-16,0 0 0 0,-5 0 1 15,5 0-2-15,-4 0 1 16,0 0 0-16,-1 0 1 16,-7 0-1-16,-4 0 0 15,-1-3-1-15,-7 0 1 16,3 0-1-16,-4 0 1 16,-3-3 1-16,-1 3 0 15,1 0-1-15,-1-3 0 16,-4-1-1-16,1 4 0 15,-5 0 1-15,-4 0 1 0,0-3-1 16,-4 3 0-16,0 0-1 16,0 0 1-16,9 0 0 15,-5 3 0-15,0 0 0 16,0 3 0-16,-4-3-1 16,4 0 1-16,1 0 0 15,3 0 0-15,0 0 0 16,0 0 1-16,5 0-1 15,-1 3 0-15,-8 0 0 16,4 3 0-16,-8-3-1 16,5 3 1-16,-5-3 0 15,0 1 0-15,0 2 0 16,4 0 0-16,0-3 0 16,-4 3 0-16,-4-3 0 15,0 0 0-15,0 0 0 0,0-3 1 16,5 0-1-16,3 0 0 15,4 0 0-15,0 0 0 16,-4 3 0-16,-4-3 0 16,1 3 0-16,7-3 0 15,0 0 0-15,4 0 0 16,1 0-1-16,3 0 1 16,4-3 0-16,5 0 0 15,3 0 0 1,1 0 0-16,0 0 0 0,-1 0 0 15,1 0 0-15,-5 0 1 0,5 3-1 16,-9-3 0-16,9 0 0 16,-1 3 0-16,5-3 0 15,-1 0 0-15,1 3 0 16,0-4 0-16,3 1 0 16,-3 0 0-16,4 0-1 15,-1 0 1 1,1 0 0-16,0 0 1 0,3 0-1 15,1 0 0-15,0 0 0 16,0 3 0-16,-1-3 0 16,-3 0 0-16,0 3 0 15,4-3 0-15,-5 3 0 16,1 0 0-16,-5 0 0 16,-3 0 0-16,4-3 0 15,-1 3 0-15,-3 0-1 0,-1 0 1 16,-3 0 0-16,-1 3 0 15,1 0-1-15,-1 0 1 16,5 0 0-16,3 0 1 16,-3 0-2-16,0 3 1 15,-1-3 0-15,-3 3 1 16,3-3-2-16,-7-3 0 16,3 0-6-16,5-3 0 15,-1-3-14-15,5-3 1 16,3-6-41-16,5-9 1 15,4-1 27-15</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30.065"/>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3E998716-E690-4B12-89E8-FC9891C15A95}" emma:medium="tactile" emma:mode="ink">
          <msink:context xmlns:msink="http://schemas.microsoft.com/ink/2010/main" type="writingRegion" rotatedBoundingBox="726,12464 1864,12464 1864,13835 726,13835"/>
        </emma:interpretation>
      </emma:emma>
    </inkml:annotationXML>
    <inkml:traceGroup>
      <inkml:annotationXML>
        <emma:emma xmlns:emma="http://www.w3.org/2003/04/emma" version="1.0">
          <emma:interpretation id="{F29D085C-E8A6-4580-9B0E-8927DAE24A9B}" emma:medium="tactile" emma:mode="ink">
            <msink:context xmlns:msink="http://schemas.microsoft.com/ink/2010/main" type="paragraph" rotatedBoundingBox="726,12464 1864,12464 1864,13835 726,13835" alignmentLevel="1"/>
          </emma:interpretation>
        </emma:emma>
      </inkml:annotationXML>
      <inkml:traceGroup>
        <inkml:annotationXML>
          <emma:emma xmlns:emma="http://www.w3.org/2003/04/emma" version="1.0">
            <emma:interpretation id="{8E3CFCEC-866E-4F24-BF4A-BAAD5378531A}" emma:medium="tactile" emma:mode="ink">
              <msink:context xmlns:msink="http://schemas.microsoft.com/ink/2010/main" type="line" rotatedBoundingBox="726,12464 1864,12464 1864,13835 726,13835"/>
            </emma:interpretation>
          </emma:emma>
        </inkml:annotationXML>
        <inkml:traceGroup>
          <inkml:annotationXML>
            <emma:emma xmlns:emma="http://www.w3.org/2003/04/emma" version="1.0">
              <emma:interpretation id="{80E1C320-21DE-4A5E-85C6-2938C4DD67D8}" emma:medium="tactile" emma:mode="ink">
                <msink:context xmlns:msink="http://schemas.microsoft.com/ink/2010/main" type="inkWord" rotatedBoundingBox="726,12464 1864,12464 1864,13835 726,13835"/>
              </emma:interpretation>
              <emma:one-of disjunction-type="recognition" id="oneOf0">
                <emma:interpretation id="interp0" emma:lang="en-US" emma:confidence="0">
                  <emma:literal>";</emma:literal>
                </emma:interpretation>
                <emma:interpretation id="interp1" emma:lang="en-US" emma:confidence="0">
                  <emma:literal>"i</emma:literal>
                </emma:interpretation>
                <emma:interpretation id="interp2" emma:lang="en-US" emma:confidence="0">
                  <emma:literal>"I</emma:literal>
                </emma:interpretation>
                <emma:interpretation id="interp3" emma:lang="en-US" emma:confidence="0">
                  <emma:literal>"&amp;</emma:literal>
                </emma:interpretation>
                <emma:interpretation id="interp4" emma:lang="en-US" emma:confidence="0">
                  <emma:literal>l;</emma:literal>
                </emma:interpretation>
              </emma:one-of>
            </emma:emma>
          </inkml:annotationXML>
          <inkml:trace contextRef="#ctx0" brushRef="#br0">1102 423 48 0,'-21'3'24'0,"21"10"15"15,-4-10-25-15,4-3-11 16,-4 3 0-16,4-3-13 15,4 3 1-15,-4-3-46 16,0-3 1-16,8 3 53 16,0 0 1-16</inkml:trace>
          <inkml:trace contextRef="#ctx0" brushRef="#br0" timeOffset="-390.5847">1073 847 28 0,'0'0'14'0,"4"0"8"0,-4 0-13 0,0 0-4 15,4 0 0-15,-8 6 0 16,0-3 1-16,4 3-1 16,0 0 1-16,4 3-1 15,0 4 0-15,0 5-2 16,-4 6 0-16,4 10-1 15,-4 5 0-15,4 1-1 16,5-3 0-16,-1 5 1 16,-4-8 0-16,0-1-1 15,0-2 0-15,0-1 0 16,0-2 0-16,0-7-1 16,0-3 0-16,-4-2 1 15,0-1 0-15,-4-6-9 0,0-3 1 16,-4-3-12-16,0-6 0 15,4-6-22-15,4 0 0 16</inkml:trace>
          <inkml:trace contextRef="#ctx0" brushRef="#br0" timeOffset="-2859.4516">20-3 21 0,'0'0'10'0,"-4"0"12"0,4 0-12 16,0 0 0-16,0 0 0 16,0 0-5-16,0 0 1 15,0 0-1-15,0 0 1 16,-4 3 0-16,0 3 0 15,0 0 0-15,4 3 1 16,-4 0-4-16,4 3 0 16,0 0 0-16,0 4 1 15,0 2-3-15,0 3 0 16,0 1-1-16,4-1 1 16,0-3-1-16,4 1 1 0,1-1 0 15,3 9 0-15,0-8-1 16,0-1 0-16,4-3 0 15,1-3 0-15,-5 1-11 16,0-4 1-16,0-3-13 16,-4-3 0-16,0 0-17 15,1 3 0-15</inkml:trace>
          <inkml:trace contextRef="#ctx0" brushRef="#br0" timeOffset="-2468.8477">329 30 35 0,'0'0'17'0,"-4"3"12"0,4-3-19 15,0 0-3-15,0 6 0 16,-4 0-2-16,4 0 1 16,4 4-1-16,-4 5 0 0,4 3-1 15,0 3 0-15,0 4-3 16,5-1 1-16,-1-2-2 15,0 5 0-15,0-6-9 16,0 4 0-16,0-4-32 16,0-6 1-16,5-9 22 15,-5-6 0-15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30.92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18755C9-948A-4133-A0B9-B0670086F241}" emma:medium="tactile" emma:mode="ink">
          <msink:context xmlns:msink="http://schemas.microsoft.com/ink/2010/main" type="writingRegion" rotatedBoundingBox="2180,13181 5815,12568 5951,13379 2317,13992"/>
        </emma:interpretation>
      </emma:emma>
    </inkml:annotationXML>
    <inkml:traceGroup>
      <inkml:annotationXML>
        <emma:emma xmlns:emma="http://www.w3.org/2003/04/emma" version="1.0">
          <emma:interpretation id="{23DD7073-D778-42B3-B3F7-EA4998F391E9}" emma:medium="tactile" emma:mode="ink">
            <msink:context xmlns:msink="http://schemas.microsoft.com/ink/2010/main" type="paragraph" rotatedBoundingBox="2180,13181 5815,12568 5951,13379 2317,13992" alignmentLevel="1"/>
          </emma:interpretation>
        </emma:emma>
      </inkml:annotationXML>
      <inkml:traceGroup>
        <inkml:annotationXML>
          <emma:emma xmlns:emma="http://www.w3.org/2003/04/emma" version="1.0">
            <emma:interpretation id="{33B6701B-6EBB-4593-A053-E448CE29824D}" emma:medium="tactile" emma:mode="ink">
              <msink:context xmlns:msink="http://schemas.microsoft.com/ink/2010/main" type="line" rotatedBoundingBox="2180,13181 5815,12568 5951,13379 2317,13992"/>
            </emma:interpretation>
          </emma:emma>
        </inkml:annotationXML>
        <inkml:traceGroup>
          <inkml:annotationXML>
            <emma:emma xmlns:emma="http://www.w3.org/2003/04/emma" version="1.0">
              <emma:interpretation id="{08864042-162D-4E91-9419-D28566265470}" emma:medium="tactile" emma:mode="ink">
                <msink:context xmlns:msink="http://schemas.microsoft.com/ink/2010/main" type="inkWord" rotatedBoundingBox="2180,13181 5815,12568 5951,13379 2317,13992"/>
              </emma:interpretation>
              <emma:one-of disjunction-type="recognition" id="oneOf0">
                <emma:interpretation id="interp0" emma:lang="en-US" emma:confidence="0">
                  <emma:literal>impulse"</emma:literal>
                </emma:interpretation>
                <emma:interpretation id="interp1" emma:lang="en-US" emma:confidence="0">
                  <emma:literal>m pulse"</emma:literal>
                </emma:interpretation>
                <emma:interpretation id="interp2" emma:lang="en-US" emma:confidence="0">
                  <emma:literal>M pulse"</emma:literal>
                </emma:interpretation>
                <emma:interpretation id="interp3" emma:lang="en-US" emma:confidence="0">
                  <emma:literal>impulse'</emma:literal>
                </emma:interpretation>
                <emma:interpretation id="interp4" emma:lang="en-US" emma:confidence="0">
                  <emma:literal>n pulse"</emma:literal>
                </emma:interpretation>
              </emma:one-of>
            </emma:emma>
          </inkml:annotationXML>
          <inkml:trace contextRef="#ctx0" brushRef="#br0">1512 1024 37 0,'0'-9'18'0,"0"6"9"15,0 3-19-15,0 0-1 16,0 3 1-16,0 3-3 15,0 3 0-15,0 0-2 0,4 6 1 16,0 4-1-16,0-1 0 16,0 0-2-16,0 13 0 15,0-1 0-15,-4-3 0 16,4-2 0-16,0-4 0 16,5-6-1-16,-1 1 0 15,-8-7 0-15,4-3 0 16,4-6 1-16,-8-3 1 15,0-12-1-15,4-4 1 16,0-5 0-16,0-13 0 16,0-8-2-16,4-4 0 0,5 3 1 15,3 4 0-15,0 8 0 16,0 7 1-16,1 5-1 16,3 10 0-16,0 9-1 15,1 6 0-15,-1 9 1 16,-4 6 0-16,0 7-1 15,1-1 1-15,-5-2-1 16,-4-1 0-16,0-6 0 16,0-3 1-16,-4-6-1 15,0-6 1-15,0-9-1 16,-4-9 0-16,4-6 0 16,0-4 0-16,1 1 1 15,3 2 1-15,0 7-1 16,4 3 1-16,0 3-1 15,0 6 1-15,5 3-2 0,-1 3 1 16,4 6-1-16,1 0 0 16,3 3 1-16,0 3 1 15,1 3-2-15,-1 7 0 16,0 5 0-16,1 4 1 16,-5 2-1-16,0 1 1 15,1 2-12-15,-5 1 1 16,-4-7-25-16,0-5 1 15,1-7-6-15,-9 0 1 16</inkml:trace>
          <inkml:trace contextRef="#ctx0" brushRef="#br0" timeOffset="1078.1326">2500 1051 34 0,'0'6'17'0,"0"13"9"16,0-10-18-16,0 0-4 16,4 3 0-16,-4 3-1 15,4 1 1-15,0 11 2 16,0 0 1-16,0-2-4 16,-4-1 1-16,0-3-4 15,0 1 1-15,0-1 0 16,0-3 0-16,0-2-1 15,-4-7 0-15,4-3-1 16,-4-9 1-16,4-3 0 0,-4-3 1 16,4-10-1-16,0-8 1 15,0-4 1-15,0-2 1 16,0-10 0-16,4-6 1 16,4-2-3-16,4-4 0 15,4 9-2-15,5-6 1 16,3 7 1-16,-4 11 1 15,5 7 0-15,-5 5 0 16,0 7-1-16,9 9 0 16,-9 9-1-16,0 9 1 15,-3 3 1-15,-5 4 0 0,0 5-1 16,-4 3 1-16,0 4 0 16,-4 2 0-16,-4-2 0 15,-4-7 0-15,-4-5-2 16,-8-4 0-16,-4-6-1 15,-5-3 0-15,-7-6-1 16,-5-3 1-16,5 0-12 16,3 0 1-16,5 0-14 15,3 0 1-15,9-3-15 16,4-3 1-16</inkml:trace>
          <inkml:trace contextRef="#ctx0" brushRef="#br0" timeOffset="1562.5356">2987 914 35 0,'0'-6'17'0,"0"3"10"16,0 3-19-16,0 0 0 16,0 0 0-16,0 6-3 15,0 0 0-15,4 0-2 16,0 3 0-16,0 3-2 16,0 4 0-16,5 5-1 15,3 3 1-15,4 4-2 16,4-1 1-16,5-2-1 15,-1-7 1-15,1-3 0 16,-5-3 0-16,0-9 1 16,0-3 1-16,-3-9-1 15,-5-6 0-15,0-12 1 0,0-7 0 16,-4 1 5-16,-3-1 1 16,-1 7-4-16,0 2 1 15,0 7-2-15,0 3 0 16,0 9-1-16,0 3 0 31,8 24-2-31,0 6 1 16,0 4-1-16,5-1 1 15,-1-2-15-15,-4-1 0 0,0-5-19 16,-4-4 1-16,5-6-3 16,-5-6 0-16</inkml:trace>
          <inkml:trace contextRef="#ctx0" brushRef="#br0" timeOffset="1953.1436">3511 368 52 0,'0'7'26'0,"0"5"10"0,0-3-25 16,5 6-6-16,-1 9 1 16,4 10-4-16,4 9 0 15,0 2-1-15,4 4 1 16,-3 3-2-16,-1 0 0 15,0 0-8-15,0 6 1 16,-4-4-6-16,0-11 1 16,-4-6-37-16,5-10 1 15,-1-9 45-15,0-8 1 16</inkml:trace>
          <inkml:trace contextRef="#ctx0" brushRef="#br0" timeOffset="2828.2025">3979 688 34 0,'4'-3'17'0,"-4"0"14"16,0 3-18-16,0 0-3 15,0 0 0-15,-4 3-5 16,0 0 0-16,0 1 0 16,-4-1 0-16,-1 0-3 15,1 3 1-15,0-3-1 16,0 0 1-16,0 0-1 16,0 3 0-16,0 3-4 0,4 0 1 15,0 3 1-15,4 1 0 16,0-1-1-16,4-3 1 15,4-3-1-15,0 3 1 16,4-3-1-16,0 0 1 16,0-3 0-16,9 0 0 15,-1 1 1-15,4 2 0 16,1 3-1-16,-5 0 1 16,0 3 0-16,1 0 1 15,-9 7 1-15,-4-1 0 0,-4 0-1 16,-4 3 1-16,-8 1-1 15,0-4 1-15,-8-3-3 16,-5-2 1-16,1-7-2 16,-4-3 1-16,-1 0-2 15,1-3 1-15,4 0-14 16,3 0 1-16,5 0-10 16,4-3 0-16,4-3-18 15,12 0 0-15</inkml:trace>
          <inkml:trace contextRef="#ctx0" brushRef="#br0" timeOffset="3296.9338">4332 826 47 0,'0'6'23'0,"4"-3"9"0,-4-3-24 16,5 3-5-16,3-3 1 15,4 0-3-15,4-6 0 16,0 0 0-16,5-4 0 16,-5-2 2-16,0-3 0 15,-4 0 2-15,1 3 1 0,-5 2 0 16,-4 1 0-16,0 0-2 15,-4 0 1-15,-4 3-2 16,-8 3 0-16,-5 0 0 16,-3 3 0-16,-4 0-3 15,-1 0 1-15,5 6-1 16,4 12 0-16,-1 4-1 16,5-1 0-16,4 6 2 15,4 4 0-15,4 2 0 16,8 1 0-16,4-1-1 15,5-2 0-15,3-7-1 16,4-2 1-16,1-7-13 16,3-6 1-16,1-9-14 15,-5-3 0-15,4-6-22 16,1 0 1-16</inkml:trace>
          <inkml:trace contextRef="#ctx0" brushRef="#br0" timeOffset="3968.8033">4849 225 44 0,'-5'3'22'0,"5"0"8"15,0 0-21-15,0 3-3 0,0 4 0 16,0 11-3-16,0 0 0 15,0 4-2-15,0 5 0 16,0 7-2-16,5 2 0 16,-1 1 1-16,0-4 0 15,0-5-10-15,0-7 0 16,-4-8-41-16,4-4 1 16</inkml:trace>
          <inkml:trace contextRef="#ctx0" brushRef="#br0" timeOffset="4078.2215">5113 243 50 0,'-17'7'25'0,"17"-7"16"15,0 0-25-15,0 0-8 16,0 0 1-16,4 15-6 16,1 3 1-16,-1-3-3 15,0 1 1-15,0 2-7 16,0 3 1-16,-4 1-32 16,0-4 0-16,4 3-2 15,-4-3 0-15</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3:03.45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2F7D9C0-2675-4DEF-827E-8D2BF74719DC}" emma:medium="tactile" emma:mode="ink">
          <msink:context xmlns:msink="http://schemas.microsoft.com/ink/2010/main" type="writingRegion" rotatedBoundingBox="5011,7084 6913,7084 6913,8907 5011,8907"/>
        </emma:interpretation>
      </emma:emma>
    </inkml:annotationXML>
    <inkml:traceGroup>
      <inkml:annotationXML>
        <emma:emma xmlns:emma="http://www.w3.org/2003/04/emma" version="1.0">
          <emma:interpretation id="{B2435FDF-BC99-4B73-865C-39CD82A271F7}" emma:medium="tactile" emma:mode="ink">
            <msink:context xmlns:msink="http://schemas.microsoft.com/ink/2010/main" type="paragraph" rotatedBoundingBox="5011,7084 6913,7084 6913,8907 5011,8907" alignmentLevel="1"/>
          </emma:interpretation>
        </emma:emma>
      </inkml:annotationXML>
      <inkml:traceGroup>
        <inkml:annotationXML>
          <emma:emma xmlns:emma="http://www.w3.org/2003/04/emma" version="1.0">
            <emma:interpretation id="{41EE0F96-1206-42BA-825F-8B32D79F3164}" emma:medium="tactile" emma:mode="ink">
              <msink:context xmlns:msink="http://schemas.microsoft.com/ink/2010/main" type="line" rotatedBoundingBox="5011,7084 6791,7084 6791,7879 5011,7879"/>
            </emma:interpretation>
          </emma:emma>
        </inkml:annotationXML>
        <inkml:traceGroup>
          <inkml:annotationXML>
            <emma:emma xmlns:emma="http://www.w3.org/2003/04/emma" version="1.0">
              <emma:interpretation id="{2373CFAA-B8FE-4175-80CF-69E66F022EA5}" emma:medium="tactile" emma:mode="ink">
                <msink:context xmlns:msink="http://schemas.microsoft.com/ink/2010/main" type="inkWord" rotatedBoundingBox="5011,7084 6791,7084 6791,7879 5011,7879"/>
              </emma:interpretation>
              <emma:one-of disjunction-type="recognition" id="oneOf0">
                <emma:interpretation id="interp0" emma:lang="en-US" emma:confidence="0">
                  <emma:literal>Piezo</emma:literal>
                </emma:interpretation>
                <emma:interpretation id="interp1" emma:lang="en-US" emma:confidence="0">
                  <emma:literal>Pieto</emma:literal>
                </emma:interpretation>
                <emma:interpretation id="interp2" emma:lang="en-US" emma:confidence="0">
                  <emma:literal>pieto</emma:literal>
                </emma:interpretation>
                <emma:interpretation id="interp3" emma:lang="en-US" emma:confidence="0">
                  <emma:literal>pinto</emma:literal>
                </emma:interpretation>
                <emma:interpretation id="interp4" emma:lang="en-US" emma:confidence="0">
                  <emma:literal>pieta</emma:literal>
                </emma:interpretation>
              </emma:one-of>
            </emma:emma>
          </inkml:annotationXML>
          <inkml:trace contextRef="#ctx0" brushRef="#br0">-1 110 21 0,'0'3'10'0,"0"-13"9"15,0 10-11-15,0 0-3 16,0 0 1-16,0-6-2 16,0 6 1-16,0 0-1 15,0 0 1-15,0 6 1 16,0-6 1-16,0 7-1 15,0-1 0-15,0 0-3 16,0 0 0-16,0 3 0 16,0 0 1-16,4 3-2 0,0 7 0 15,0 5-2-15,0 6 0 16,0 7 0-16,0 3 1 16,4-4 0-16,0-2 0 15,0 2 2-15,-4 7 1 16,1-9 0-16,-1-1 0 15,0 1-2-15,-4-1 0 16,0 4-1-16,0-1 1 16,0-2-2-16,0-4 1 15,0-5-1-15,0-7 1 16,0-3-1-16,0-6 1 0,0-9-2 16,-4-3 1-16,0-6 0 15,-1-9 0-15,1-6 2 16,-4-4 0-16,0-8-1 15,4-4 1-15,-4 0-1 16,0-9 0-16,4-11 1 16,0-4 0-16,4 6-2 15,0-3 1-15,0 0-1 16,4 12 0-16,0 6 1 16,0 7 0-16,4 5-2 15,4 7 1-15,0 2 0 16,1 4 0-16,7 6 0 15,0 6 0-15,1 3-1 16,-5 3 1-16,0 3 1 16,0 3 1-16,-3 3-2 0,-5 9 0 15,0 7 1 1,-4-4 0-16,-4 0 0 0,-4 1 0 16,0-1 0-16,-4 4 1 15,-5-1-2-15,-3 0 0 16,0-2-4-16,0-4 0 15,-1-3-12-15,5-3 0 16,0-2-14-16,4-4 1 16,8 0-11-16,8-6 1 15</inkml:trace>
          <inkml:trace contextRef="#ctx0" brushRef="#br0" timeOffset="781.2565">368 195 68 0,'-4'6'34'0,"-12"6"3"16,12-6-33-16,4 3-17 15,0-2 0-15,4-1-45 16,8-6 1-16</inkml:trace>
          <inkml:trace contextRef="#ctx0" brushRef="#br0" timeOffset="390.6334">462 491 49 0,'-4'0'24'0,"0"3"12"0,4-3-25 16,0 0-5-16,4 0 0 15,-4 0-3-15,4 6 0 16,0 15-2-16,0-3 0 15,0 1 1-15,0-1 0 16,0 0-16-16,0-3 0 16,-4-2-21-16,0-10 0 15,4-3 13-15,0-9 0 16</inkml:trace>
          <inkml:trace contextRef="#ctx0" brushRef="#br0" timeOffset="1328.1667">669 436 57 0,'-4'6'28'0,"0"-3"16"0,4 0-29 16,4-3-12-16,0 3 1 0,0-3-4 15,4 0 1-15,5 0-2 16,-1 0 1-16,8-6-3 15,0 0 0-15,5 0 0 16,-5 0 1-16,0-4 3 16,-3 1 1-16,-5 0 0 15,-4 0 0-15,-4 0 2 16,-4 0 0-16,0 0 1 16,-8-1 1-16,-4 1-1 15,-5 3 1-15,-3 3-4 16,0 6 1-16,4 6-4 15,-1 7 0-15,1 5 0 16,8 0 1-16,0 7 0 16,8 2 0-16,0 1-2 15,8-7 1-15,8 0 1 16,5-2 1-16,3-4-1 16,8-6 0-16,1-3-6 0,-5-3 0 15,1-3-21-15,-1-6 0 16,1-3-28-16,-1-9 1 15</inkml:trace>
          <inkml:trace contextRef="#ctx0" brushRef="#br0" timeOffset="1796.8947">1100 195 46 0,'-4'-6'23'0,"0"12"18"15,4-6-24-15,0 0-7 16,0 0 0-16,4 0-4 16,4 0 0-16,0-3-3 0,4 0 0 15,1-3-5-15,3 0 1 16,4 0 1-16,0-1 0 15,1 1-2-15,-1 0 0 16,0 3 2-16,1 3 0 16,-9 0 1-16,0 3 0 15,-4 3-1-15,0 3 1 16,-8 7-1-16,-4 5 1 16,-4 10-3-16,0 8 1 15,-4 1-2-15,0-4 1 0,-1-2 2 16,5 6 0-16,-4-1-1 15,4-5 1-15,4-10 1 16,0-6 1-16,0-2 1 16,8-7 1-16,4-3-1 15,4 3 1-15,0-3-3 16,5-3 0-16,3-6 0 16,0-3 0-16,1 3-3 15,-1-3 0-15,0 0-10 16,1-3 0-16,-5 6-1 15,-4-4 0-15,0-2-19 16,-4 6 0-16,0-3 4 16,1 3 1-16</inkml:trace>
          <inkml:trace contextRef="#ctx0" brushRef="#br0" timeOffset="2265.6518">1189 420 48 0,'-4'0'24'0,"4"7"16"0,0-7-24 0,0 3-3 15,4-3 0-15,0 0-2 16,5 0 0-16,7-3-7 16,0 0 0-16,4-7-3 15,1 1 1-15,-1 0-5 16,0 3 0-16,1-3-19 16,-5 3 0-16,0 0-34 15,5 0 0-15,-1 3 44 16,4-1 1-16</inkml:trace>
          <inkml:trace contextRef="#ctx0" brushRef="#br0" timeOffset="2687.5373">1620 213 41 0,'0'-6'20'0,"-4"0"18"0,4 6-21 16,-8 0-8-16,0 3 0 16,0 3-2-16,0 0 0 15,-1 6-5-15,1 4 0 16,0 5-1-16,0 3 0 15,4 1 0-15,4 2 1 0,4-2-2 16,4-4 1-16,4-3-1 16,5-3 0-16,3-5 0 15,0-4 1-15,5-6-2 16,-1-6 1-16,5-10-4 16,-5-5 1-16,-4-6 4 15,-8-1 0-15,1-2 0 16,-9 2 0-16,-4 4 2 15,-4-1 1-15,-9 10-3 16,-3 3 1-16,-4 3-18 16,0 6 0-16,-1 3-50 15,5 6 0-15</inkml:trace>
        </inkml:traceGroup>
      </inkml:traceGroup>
      <inkml:traceGroup>
        <inkml:annotationXML>
          <emma:emma xmlns:emma="http://www.w3.org/2003/04/emma" version="1.0">
            <emma:interpretation id="{FBA345D4-F9CC-41AC-8F87-CE39D644A523}" emma:medium="tactile" emma:mode="ink">
              <msink:context xmlns:msink="http://schemas.microsoft.com/ink/2010/main" type="line" rotatedBoundingBox="5157,8285 6776,7870 6940,8507 5320,8922"/>
            </emma:interpretation>
          </emma:emma>
        </inkml:annotationXML>
        <inkml:traceGroup>
          <inkml:annotationXML>
            <emma:emma xmlns:emma="http://www.w3.org/2003/04/emma" version="1.0">
              <emma:interpretation id="{5CF10482-6B20-47A1-86F6-E4E321889860}" emma:medium="tactile" emma:mode="ink">
                <msink:context xmlns:msink="http://schemas.microsoft.com/ink/2010/main" type="inkWord" rotatedBoundingBox="5157,8285 6776,7870 6940,8507 5320,8922"/>
              </emma:interpretation>
              <emma:one-of disjunction-type="recognition" id="oneOf1">
                <emma:interpretation id="interp5" emma:lang="en-US" emma:confidence="1">
                  <emma:literal>disk</emma:literal>
                </emma:interpretation>
                <emma:interpretation id="interp6" emma:lang="en-US" emma:confidence="0.5">
                  <emma:literal>dis K</emma:literal>
                </emma:interpretation>
                <emma:interpretation id="interp7" emma:lang="en-US" emma:confidence="0">
                  <emma:literal>dais K</emma:literal>
                </emma:interpretation>
                <emma:interpretation id="interp8" emma:lang="en-US" emma:confidence="0">
                  <emma:literal>dib K</emma:literal>
                </emma:interpretation>
                <emma:interpretation id="interp9" emma:lang="en-US" emma:confidence="0">
                  <emma:literal>dibs K</emma:literal>
                </emma:interpretation>
              </emma:one-of>
            </emma:emma>
          </inkml:annotationXML>
          <inkml:trace contextRef="#ctx0" brushRef="#br0" timeOffset="4812.5599">458 1487 38 0,'-4'3'19'0,"-4"-9"8"16,4 12-19-16,-5 0-1 16,1-3 1-16,-4 4-4 15,0-1 0-15,4 0-1 16,-4 0 0-16,-1 3-3 15,1 0 1-15,0 6 1 0,-4 4 0 16,4 5-1-16,-1 3 0 16,1 4-1-16,8-1 1 15,4 1-1-15,0-4 1 16,4-2-1-16,4-4 0 16,5-6 0-16,3-6 0 15,4-2 0-15,0-7 1 16,5-13-1-16,-1-11 1 15,1-10-3-15,-5-5 1 16,0 2 1-16,-3-18 1 16,-5 7-1-16,-4 2 1 0,-4-6 5 15,-4-3 1-15,-4 0-1 16,-4-3 1-16,0 13-5 16,-1 2 0-16,1 13-1 15,4 2 0-15,0 13-1 16,0 0 0-16,0 6-1 15,4 5 0-15,4 8 0 16,0 8 0-16,4 9 1 16,0 6 1-16,5 7-1 15,3 3 0-15,0-4-1 16,4-2 1-16,5 2 1 16,-1 7 0-16,-3-7-7 15,-1-2 0-15,8-7-14 16,-7-3 0-16,-1-2-34 15,4-4 1-15</inkml:trace>
          <inkml:trace contextRef="#ctx0" brushRef="#br0" timeOffset="4814.5599">921 1292 59 0,'-12'-24'29'0,"8"21"8"16,4 3-29-16,-4 6-8 15,4 3 1-15,0 0-19 16,4 0 0-16,0 0-31 16,4-2 1-16</inkml:trace>
          <inkml:trace contextRef="#ctx0" brushRef="#br0" timeOffset="4813.5599">946 1411 47 0,'-5'3'23'16,"10"6"13"-16,-1-3-25 0,0 4-9 16,4 2 1-16,-4 3-2 15,0 0 0-15,0 0-13 16,0-2 0-16,0-1-3 15,0-3 1-15,0-6-21 16,0 0 0-16</inkml:trace>
          <inkml:trace contextRef="#ctx0" brushRef="#br0" timeOffset="5000.0621">1234 1259 56 0,'-8'-13'28'15,"-4"7"14"-15,8 6-28 0,0 3-5 16,0 4 0-16,-5 2-7 15,1 0 0-15,0 3 0 16,0 0 0-16,4-3-2 16,0 0 1-16,0 1-1 15,0-1 0-15,4-3-1 16,0 0 1-16,0-3 0 16,4 0 0-16,0-3-1 15,4 0 0-15,0-3 1 16,8 3 0-16,1 0-3 15,3 0 0-15,0 3 2 16,1 3 1-16,-1 3 0 16,0 0 0-16,-3 1 2 0,-5 2 0 15,0 0 2-15,-4 3 1 16,-8 4-2-16,-4 2 1 16,-4-6-3-16,-4 0 1 15,-1 1-3-15,-7-4 1 16,0-3-3-16,0-3 0 15,-1-3-16-15,5-3 1 16,4-3-21-16,4-3 1 16,4 3 9-16,0-3 0 15</inkml:trace>
          <inkml:trace contextRef="#ctx0" brushRef="#br0" timeOffset="5484.4432">1494 1085 54 0,'0'6'27'0,"0"-6"11"15,0 3-26-15,0 6-4 16,0 0 0 0,8 31-7-16,0 6 1 15,1-1-4-15,3-5 0 16,0-6-12-16,0-7 1 16,-4-6-9-16,0-5 1 15,1-7-16-15,3-6 0 16</inkml:trace>
          <inkml:trace contextRef="#ctx0" brushRef="#br0" timeOffset="5953.1984">1795 990 55 0,'-12'3'27'0,"4"13"15"16,-1-13-28-16,1 3-9 15,0 0 1-15,-4 3-5 16,0 0 1-16,0 0-2 16,-5-2 0-16,1 2 0 15,0-3 1-15,-4 3 0 16,3 3 1-16,1 0 1 16,4 4 0-16,4-1 0 15,0 0 1-15,4 3-1 16,-1-2 1-16,5-4-1 15,0 0 1-15,5-3-1 16,3-3 1-16,4 0-3 16,8-6 0-16,0 0-1 15,9-3 0-15,3 0 0 0,1 3 0 16,-5 3 0-16,1 3 0 16,-5 3 0-16,-3 4 1 15,-1-1-8-15,-4 0 0 16,-4 0-10-16,-4 0 0 15,-3-2-43-15,-1-4 1 16,-4-6 46-16,0-3 1 16</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07.949"/>
    </inkml:context>
    <inkml:brush xml:id="br0">
      <inkml:brushProperty name="width" value="0.10583" units="cm"/>
      <inkml:brushProperty name="height" value="0.10583" units="cm"/>
      <inkml:brushProperty name="color" value="#177D36"/>
      <inkml:brushProperty name="fitToCurve" value="1"/>
    </inkml:brush>
  </inkml:definitions>
  <inkml:traceGroup>
    <inkml:annotationXML>
      <emma:emma xmlns:emma="http://www.w3.org/2003/04/emma" version="1.0">
        <emma:interpretation id="{823E39E3-7D06-4C7A-9344-6D294622BF84}" emma:medium="tactile" emma:mode="ink">
          <msink:context xmlns:msink="http://schemas.microsoft.com/ink/2010/main" type="inkDrawing" rotatedBoundingBox="123,7628 9161,6834 9535,11083 497,11877" semanticType="callout" shapeName="Other"/>
        </emma:interpretation>
      </emma:emma>
    </inkml:annotationXML>
    <inkml:trace contextRef="#ctx0" brushRef="#br0">-10479-2218 15 0,'0'0'7'0,"-3"0"11"0,3 0-8 15,0 0-4-15,0 0 0 0,0 0-1 16,0 0 0-16,0 0-3 16,0 0 0-16,0 0 2 15,0 0 0-15,0 0-3 16,0 0 1-16,0 0 0 15,0-2 1-15,3-1-2 16,-3 1 0-16,4-1 0 16,-1 0 0-16,1 3 2 15,-1-5 1-15,1 2-3 16,-1 1 1-16,1-1-2 16,-1 0 0-16,1 1 1 15,-1-1 1-15,1 3 0 16,0 0 0-16,-1 0-1 15,4-2 1-15,-3-1-1 16,-1 0 1-16,4 1-1 16,0-1 1-16,0 0-2 15,-3 1 0-15,3 2 1 0,0 0 0 16,0 0-1-16,0 2 0 16,0-2 0-16,0 3 0 15,0-3 0-15,0 3 0 16,0-3 0-16,-4 0 1 15,4 0-1-15,4 0 0 16,-4 0 1-16,0-3 1 16,0 0-2-16,0 3 1 15,0 0-1-15,3 0 0 16,1 0 0-16,-4 0 0 0,3 0-1 16,1 0 1-16,-1 0 0 15,1 0 1-15,-4 0-1 16,3 0 0-16,1-2 0 15,-4-1 0-15,0 1-1 16,3 2 1-16,-3 0 0 16,0 0 1-16,0 0-1 15,0 0 0-15,0 2 0 16,0-2 0-16,0-2 0 16,0-1 0-16,0 0 0 15,-3 3 0-15,-1-2 0 16,1-1 1-16,3 0-1 15,0 1 1-15,0 2-1 16,-4 0 1-16,4 0-2 16,0 0 1-16,0 0-1 0,0 0 1 15,0 0 0-15,0 0 1 16,0 0-1-16,0 0 0 16,4 0 0-16,-4 0 1 15,0 0-1-15,0 0 0 16,3 0-1-16,-3-3 1 15,0 3 0-15,0 0 1 16,1 0-2-16,-1 3 1 16,3-1 0-16,4 4 1 15,0-1-1-15,-3 0 0 16,3 0-1-16,0 1 1 0,0-1 0 16,0-2 1-16,0-3-1 15,0 0 0-15,0 0 0 16,0-3 1-16,0 0 0 15,-4 1 0-15,1 2-1 16,-1 0 0-16,1 0 0 16,-1 0 1-16,1 2-2 15,-4 1 1-15,3-3 0 16,1 0 1-16,-1 0-1 16,-3-3 1-16,4 1 3 15,-1-1 0-15,1-5-4 16,-4 3 1-16,0 0-1 15,3-1 0-15,1 4 0 16,-1-1 0-16,1 3 0 16,-1 5 1-16,4 1-1 15,0 2 1-15,4 2-2 16,-1 1 1-16,1-4 0 0,3 4 0 16,0-3 1-16,-3 2 0 15,-1-4-1-15,1 2 0 16,-1-1 0-16,1 12 0 15,-1-3 0-15,-3-3 0 16,0 2 0-16,0 4 1 16,0-1-1-16,-3 3 1 15,3 3-1-15,-4 5 0 16,1 0 0-16,-1 2 1 0,1-2-1 16,-1 0 1-16,1-5-2 15,-1 2 1-15,1-2 1 16,-1 7 0-16,-3-5 1 15,0-2 0-15,-3 2-1 16,3 1 0-16,-4 2 0 16,4 5 1-16,-3 0-1 15,3 3 0-15,0-3-1 16,0-3 1-16,0 1 0 16,0 5 1-16,0-6 0 15,0 1 0-15,0-1 0 16,3 3 0-16,1 3-1 15,-1 3 1-15,4 2-1 16,0-3 0-16,-3-2-1 16,3-8 1-16,0 8 1 15,-4-6 0-15,1-2-1 16,0 0 0-16,3 5 0 0,-4 0 1 16,4 3-1-16,0 2 0 15,0 1 0-15,-3-3 1 16,3-6-1-16,3 1 0 15,1-1-1-15,6 3 1 16,-3-5-1-16,4-2 0 16,3-4 0-16,3-2 0 15,4-2 0-15,0-4 1 16,0-1 0-16,0-7 1 16,-3 1-2-16,-1-2 0 15,1-4 0-15,0-2 1 0,3 0-1 16,0-5 0-16,0-3 2 15,3 0 0-15,1-2-2 16,-1-9 1 0,15-36-1-1,-8-5 0-15,-3-3 1 16,-3 7 1-16,-1-7-3 16,-3 6 0-16,1-9 2 15,-5-10 1-15,4 2-3 16,0-5 1-16,-3 3 0 15,-4-13 0-15,0-3 0 16,0-6 0-16,-7 4 1 16,-4-16 0-16,1-1 0 15,-1 6 0-15,-3-13-1 16,-3-3 0-16,-1 3 0 0,1-3 0 16,-1 0 0-16,4-3 0 15,-3 17 0-15,-1-11 1 16,1 7-1-16,-1 1 0 15,1-8 0-15,-1-9 0 16,1-1 0-16,-1-4 0 16,4 6 0-16,4 5 0 15,-4 19 0-15,4 10 0 16,3 3 0-16,-4 4 1 16,4 12-2-16,4 12 1 15,-4-2 0-15,3 8 1 0,-3 0-1 16,7 0 0-16,-3 0 0 15,-1 5 0-15,1 8 0 16,-4 5 0-16,0 8 0 16,0 8 0-16,0 3-1 15,3 4 1-15,-3 7 0 16,4 1 1-16,3 4-1 16,-4 4 0-16,4 6 0 15,1 5 1-15,-1 6-1 16,0 4 1-16,-4 4-1 15,-3 2 0-15,0 5 0 16,-3 5 0-16,-1 1 1 16,-3-1 0-16,-3 6-1 15,-1 7 0-15,4-2-1 16,-3 0 1-16,-1 3 0 16,1-1 1-16,-1 3 0 15,1 3 1-15,-1 5-1 0,-3-2 0 16,4-1-1-16,-4 3 0 15,0 5-1-15,0 9 0 16,0-1 1-16,3-10 1 16,1 10-1-16,-4-8 1 15,0 6-2-15,3 7 1 16,4-2 1-16,-3 0 1 16,-4 2-2-16,0 14 0 15,3-1 0-15,-3 1 0 16,0-3 0-16,-3 10 1 15,-1-4 0-15,4-12 1 0,0-4-4 16,4-3 1-16,-1-1 3 16,8-1 0-16,0-9-4 15,3-8 0-15,0 6 2 16,-4-8 1-16,4 0-2 16,0 7 0-16,4 4 1 15,3-9 1-15,0-2-2 16,3-3 1-16,8-10 0 15,-1-11 0-15,1 0-1 16,-1-8 1-16,1-2 0 16,-4-8 0-16,0-6 0 15,4-4 0-15,-1-4 1 16,4-7 0-16,0-13 0 16,4-1 1-16,3-12-2 15,-4-14 0-15,1-13 1 0,-4-15 1 16,0 2-1-16,0-11 0 15,3-7-1-15,-2-6 1 16,2 16-2-16,-3 6 0 16,0-1 1-16,0 3 1 15,-3 3-2-15,-4 10 1 16,0 3 0-16,-4-3 1 16,-3 11-1-16,0 5 0 15,0 2 0-15,-3 4 1 16,-4 2-2-16,0 7 1 0,-7 6-1 15,0 5 1-15,-3 9 1 16,-1 7 1-16,4 5-3 16,0 8 0-16,4 0 1 15,-4-2 1-15,0 7-1 16,0 6 0-16,0-3-1 16,0-6 1-16,0 4 0 15,0-6 1-15,0 0-2 16,0-2 1-16,0-4 0 15,0-4 0-15,-4-3 0 16,1-3 0-16,-1 1-1 16,1-11 0-16,-1 2 1 15,1-5 1-15,-1 3-1 16,1 5 0-16,-1 3-1 16,1 0 1-16,-1 2 1 15,1 1 0-15,-1 7-1 0,4 0 0 16,-3 3 0-16,-1 5 0 15,1-2-1-15,3-1 1 16,0 3 0-16,0-2 0 16,3-1 0-16,1-2 0 15,3 0 0-15,0-3 1 16,0-2-2-16,0-3 1 16,0-3-1-16,0-2 1 15,0 0 0-15,-3 0 1 16,-4-3-1-16,0 0 1 15,3-3-1-15,1-2 0 0,-1 5 1 16,4-5 1-16,0 5-2 16,0 0 0-16,0 6 1 15,0 2 0-15,4 2-1 16,-1 4 0-16,4-1 0 16,4 0 1-16,-4-5-1 15,4 5 0-15,-4-2 0 16,-4 2 1-16,1-5-1 15,-4 0 0-15,3 0-1 16,1 0 1-16,3 0 0 16,0 0 1-16,-4 0-1 15,4 0 0-15,0 3 0 16,0 2 0-16,4-2 0 16,-1-1 0-16,1-2 0 15,-1 3 1-15,-3 2-2 16,0-2 1-16,4 0 1 0,3-3 0 15,0 2-2-15,4 1 0 16,3-3 1-16,7 0 1 16,0 2-2-16,-4-4 1 15,4-3 0-15,4 5 0 16,3-6 0-16,7-2 1 16,7 1-2-16,0-4 1 15,-3-2 0-15,-1 2 1 16,1 1-1-16,3 5 0 15,4-1-1-15,-4 4 1 16,-7-3 0-16,0 2 0 0,0 6 0 16,-4-3 0-16,4 2-1 15,-3 3 1-15,-1 9 0 16,-6-7 1-16,-7 4-2 16,-8-3 0-16,1-3 0 15,-1 3 0-15,-3 0-2 16,-3-3 1-16,-1 3-5 15,-6-3 0-15,-4 3-1 16,-4 0 0-16,-6 0-34 16,-4 2 1-16,-4 6-9 15,-6 0 0-15,3-3 39 16,24-2 0-16</inkml:trace>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49.89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7274C98-50C6-4C1F-BD21-D3399114FC26}" emma:medium="tactile" emma:mode="ink">
          <msink:context xmlns:msink="http://schemas.microsoft.com/ink/2010/main" type="inkDrawing" rotatedBoundingBox="11438,10317 14519,6300 18281,9185 15201,13202" hotPoints="16767,8069 16661,11537 13193,11430 13299,7962" semanticType="underline" shapeName="Square">
            <msink:sourceLink direction="with" ref="{74EE8074-9C39-433D-AE77-41EB084ADE06}"/>
            <msink:destinationLink direction="with" ref="{8728BE2F-A6E8-4F75-847D-3B1155313FA2}"/>
            <msink:destinationLink direction="from" ref="{5BF4B5F7-B493-420E-9C65-BC9FD4618005}"/>
            <msink:destinationLink direction="to" ref="{5BF4B5F7-B493-420E-9C65-BC9FD4618005}"/>
          </msink:context>
        </emma:interpretation>
      </emma:emma>
    </inkml:annotationXML>
    <inkml:trace contextRef="#ctx0" brushRef="#br0">2448-4169 28 0,'-4'-9'14'0,"13"-4"9"0,-9 13-14 0,0-3-4 15,0 3 1-15,0 0-3 16,0 0 1-16,4 0 0 15,0 6 0-15,0-2 0 16,0 2 1-16,0 3-1 16,0 3 0-16,0 3-2 15,0 10 1-15,0 5 0 16,0-6 1-16,-4 4-1 16,0 5 1-16,0 10 0 15,0 6 1-15,0 6-3 16,0-7 1-16,-4 16-2 15,0-6 1-15,0 3 0 16,-4 16 0-16,4 2-1 16,0-9 1-16,-4 9 1 0,-1-6 0 15,-3 10-1-15,4 5 1 16,4-3-2-16,4-15 0 16,0 13 0-16,-4 2 0 15,4 19-1-15,0-4 0 16,0-2 1-16,-4 2 0 15,0 19-1-15,0-6 0 16,-12 6 2-16,-1 0 1 16,1 6-3-16,4-12 1 15,0-1 2-15,0-11 0 16,-1-4-3-16,1 1 0 0,4-10 1 16,0-14 1-16,4-1-3 15,0-6 1-15,0-12 1 16,0-4 0-16,0-2-2 15,-1-3 1-15,1-6 1 16,4-7 0-16,0-6 0 16,0-5 0-16,0-7 0 15,0-3 1-15,0-6 0 16,0-6 1-16,4-3 0 16,1-3 0-16,-1-3-3 15,4 0 0-15,4 3 0 16,12-3 0-16,5 3 0 15,7-4 0-15,5 1 0 16,4 3 0-16,-1-3 0 16,9-3 0-16,4 3 0 0,12 0 1 15,4-1-1-15,1 1 1 16,-5 0 1-16,4 0 0 16,4 0-3-16,8 9 1 15,9-3 1-15,-9-9 0 16,-4 6-1-16,1-4 0 15,-5 4 0-15,8-3 1 16,1 3 2-16,-9 3 0 16,-4 0-3-16,-4 6 0 15,4 3 0-15,-4 0 1 16,8 0 1-16,5 0 0 0,-9 4-1 16,0-1 0-16,0 0-2 15,4-3 1-15,5 0 0 16,-1 0 0-16,0-3 2 15,-8 0 0-15,1 0-2 16,-1-3 1-16,0 3-2 16,4-6 1-16,0 3 0 15,-4 3 1-15,-12 0-1 16,-4-3 0-16,-4 3 0 16,-4-3 1-16,-4 0-2 15,-5 0 1-15,-7 0 0 16,-5 0 0-16,-3 0 0 15,-5 0 1-15,-4 0 0 16,0-6 0-16,1-9-1 16,-9-3 1-16,0 3-2 15,0-4 1-15,4-2 0 16,-4-10 1 0,1-45-1-16,-1 0 1 15,0 9-2-15,-4 6 1 16,-8-6 1-16,8-15 0 15,4-7-2-15,0-8 1 16,0 11 0-16,4-14 0 16,1-13 0-16,3-6 0 15,0 12 1-15,0-5 0 16,1-4-2-16,3 0 1 16,-4 15 0-16,-4 7 1 0,-3-1-1 15,-1 7 1-15,-4 9-2 16,0-6 1-16,0 8-1 15,-4 4 1-15,0-6 0 16,0-3 1-16,0 5-1 16,0-2 0-16,-4 6 0 15,0 6 1-15,-4 0-2 16,-1 3 1-16,5 3 0 16,-4 3 0-16,4 6 0 15,0 6 0-15,-4 4 0 16,0-7 1-16,0 3-1 15,0 7 0-15,0-1 0 16,3 7 0-16,-3 2 0 16,0 7 1-16,0 2-1 15,4 10 1-15,0 3-2 16,0 6 1-16,4 3 0 0,-4 6 0 16,0-3 0-16,0 3 1 15,-4 0-2-15,4 0 1 16,-5 0 0-16,-7-2 1 15,4-4 0-15,-4 0 1 16,-1 0-1-16,1 0 1 16,-4 0-2-16,-5 0 1 15,-3 0-1-15,-5 0 0 16,-7 0 0-16,-9 3 0 16,-16-3-1-16,-4 0 1 0,-4-3 0 15,-4-1 0-15,-1 1 0 16,-7 3 1-16,-8-3-1 15,-1 3 1-15,5 0 0 16,3 0 0-16,-3 3-1 16,-5 0 1-16,5 1-1 15,0 2 0-15,7 0-1 16,5 6 1-16,4-6 0 16,-4 0 0-16,4-6-1 15,4-3 1-15,4 0 1 16,0 0 0-16,8-3-1 15,8 3 0-15,0 0-1 16,4 3 1-16,-3-3 0 16,-5 3 1-16,0-3-2 15,4 0 1-15,0 0 0 16,1 0 0-16,3-1 0 0,4 1 0 16,5-3 0-16,3 3 0 15,1 0 0-15,-1 0 0 16,1-3-1-16,-1 3 1 15,5 0 0-15,-1 3 1 16,-7 0-3-16,-1 6 1 16,-4 0-2-16,1 6 0 15,-5 7-2-15,0 2 0 16,9 3-4-16,3-5 1 16,-3-4-11-16,3-3 0 0,5-6-14 15,3-18 1-15,9-3-15 16,4-10 1-16,4-5 35 15,0-1 1-15</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03.81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728BE2F-A6E8-4F75-847D-3B1155313FA2}" emma:medium="tactile" emma:mode="ink">
          <msink:context xmlns:msink="http://schemas.microsoft.com/ink/2010/main" type="inkDrawing" rotatedBoundingBox="16798,9188 20724,8978 20791,10230 16864,10440" semanticType="underline" shapeName="Other">
            <msink:sourceLink direction="with" ref="{D7274C98-50C6-4C1F-BD21-D3399114FC26}"/>
            <msink:sourceLink direction="with" ref="{466343D2-1C54-40E6-B39B-440D6B37B4F1}"/>
          </msink:context>
        </emma:interpretation>
      </emma:emma>
    </inkml:annotationXML>
    <inkml:trace contextRef="#ctx0" brushRef="#br0">6021-2471 26 0,'-4'-4'13'0,"4"11"12"15,0-7-14-15,0 0-4 16,0 0 1-16,0 3-2 16,0 0 1-16,4 0-1 15,0 0 0-15,4-3-1 16,0 0 0-16,4-3-1 0,0 0 0 15,9 0-1-15,3-3 0 16,5-1-3 0,7 1 1-16,9 0 1 0,8 0 0 15,4 3-1-15,0 0 0 16,3 0-1-16,5 3 1 16,5 0-2-16,7 0 1 15,4 3 4-15,-4-3 0 16,5 0-4-16,-1 0 0 15,8-3 0-15,1 0 1 0,-5 0-1 16,-4 0 0-16,-3-3 0 16,-1 3 1-16,4-3-2 15,-4 3 1-15,-4-1 1 16,-4 8 1-16,-8-4 0 16,0 0 1-16,0 3 4 15,4 0 1-15,17 0-8 16,3-3 0-16,0 0 1 15,5 0 1-15,3-3 2 16,21-3 1-16,0 2-5 16,-4-2 0-16,-1-3 0 15,9-3 1-15,-4-3 0 16,-21 0 0-16,-3-1-1 16,-9 7 0-16,-8-3 0 15,-8 3 1-15,-4 3-2 16,-8 0 1-16,-8-3 0 15,-5 5 0-15,-7 4 0 0,-5-3 1 16,-7-3 0 0,-5 6 1-16,-4-6 0 0,-8 3 1 15,0 0-2-15,-4 0 1 16,-4 0-1-16,-4 0 1 16,0 0-3-16,-4 0 1 15,-5 0 0-15,1 0 1 16,0 0-2-16,0 0 0 15,-1 0 2-15,-3 0 0 16,0-3-1-16,-5-1 0 16,1-2-1-16,0-3 1 15,-5-3 1-15,1-3 1 0,-9-10 0 16,-8-2 0-16,-11-4-1 16,-1 1 0-16,0 5-1 15,0 1 0-15,4 2 1 16,8 7 0-16,9 3-2 15,-5 0 1-15,5 2 0 16,3 7 1-16,5-3-2 16,3 3 1-16,5-3 0 15,4 0 0-15,3 0-2 16,9 6 1-16,8 0 1 16,5 9 0-16,7 3 1 15,4 3 0-15,9 0-2 16,11 3 0-16,9 4 0 15,16 5 1-15,8 3 0 0,-4 4 1 16,0 2-1-16,5 1 0 16,-5-3 0-16,4 2 0 15,-4-6 0-15,-8 4 1 16,-4-10-1-16,-9 4 1 16,-11-4 0-16,-9 0 0 15,-3-2-1-15,-5-1 0 16,-4-3 2-16,-7-6 1 15,-9-3-3-15,-4 4 0 16,-9-4 0-16,-3 0 1 16,-12 3-1-16,-5 0 1 0,1 6-1 15,-5 7 0-15,-4 8 0 16,-3 10 1-16,-1 5 0 16,4 7 0-16,-7 6-1 15,-5 0 1-15,-4 6-1 16,4 3 1-16,4-6 1 15,9-6 0-15,7-9-5 16,5-10 0-16,7-11-20 16,5-7 1-16,4-9-41 15,12-15 0-15,-8-9 35 16</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3:29.098"/>
    </inkml:context>
    <inkml:brush xml:id="br0">
      <inkml:brushProperty name="width" value="0.06667" units="cm"/>
      <inkml:brushProperty name="height" value="0.06667" units="cm"/>
      <inkml:brushProperty name="color" value="#ED1C24"/>
      <inkml:brushProperty name="fitToCurve" value="1"/>
    </inkml:brush>
    <inkml:context xml:id="ctx1">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278.90762" units="1/cm"/>
          <inkml:channelProperty channel="Y" name="resolution" value="371.90082" units="1/cm"/>
          <inkml:channelProperty channel="T" name="resolution" value="1" units="1/dev"/>
        </inkml:channelProperties>
      </inkml:inkSource>
      <inkml:timestamp xml:id="ts1" timeString="2015-07-20T00:54:21.273"/>
    </inkml:context>
  </inkml:definitions>
  <inkml:traceGroup>
    <inkml:annotationXML>
      <emma:emma xmlns:emma="http://www.w3.org/2003/04/emma" version="1.0">
        <emma:interpretation id="{97FA627F-00D6-42AF-AFB2-70F9777E669F}" emma:medium="tactile" emma:mode="ink">
          <msink:context xmlns:msink="http://schemas.microsoft.com/ink/2010/main" type="writingRegion" rotatedBoundingBox="13066,12159 23165,12262 23145,14167 13047,14064"/>
        </emma:interpretation>
      </emma:emma>
    </inkml:annotationXML>
    <inkml:traceGroup>
      <inkml:annotationXML>
        <emma:emma xmlns:emma="http://www.w3.org/2003/04/emma" version="1.0">
          <emma:interpretation id="{0D73DB3A-4E76-478D-AED6-2CA58CF78A05}" emma:medium="tactile" emma:mode="ink">
            <msink:context xmlns:msink="http://schemas.microsoft.com/ink/2010/main" type="paragraph" rotatedBoundingBox="13066,12159 23165,12262 23145,14167 13047,14064" alignmentLevel="1"/>
          </emma:interpretation>
        </emma:emma>
      </inkml:annotationXML>
      <inkml:traceGroup>
        <inkml:annotationXML>
          <emma:emma xmlns:emma="http://www.w3.org/2003/04/emma" version="1.0">
            <emma:interpretation id="{36FB1F0A-F65A-4590-BCDF-4C458961783B}" emma:medium="tactile" emma:mode="ink">
              <msink:context xmlns:msink="http://schemas.microsoft.com/ink/2010/main" type="line" rotatedBoundingBox="13066,12159 23165,12262 23145,14167 13047,14064"/>
            </emma:interpretation>
          </emma:emma>
        </inkml:annotationXML>
        <inkml:traceGroup>
          <inkml:annotationXML>
            <emma:emma xmlns:emma="http://www.w3.org/2003/04/emma" version="1.0">
              <emma:interpretation id="{9FE302A2-30BD-481F-A8C3-679746573239}" emma:medium="tactile" emma:mode="ink">
                <msink:context xmlns:msink="http://schemas.microsoft.com/ink/2010/main" type="inkWord" rotatedBoundingBox="13065,12243 14479,12257 14467,13467 13053,13453"/>
              </emma:interpretation>
              <emma:one-of disjunction-type="recognition" id="oneOf0">
                <emma:interpretation id="interp0" emma:lang="en-US" emma:confidence="0">
                  <emma:literal>@1</emma:literal>
                </emma:interpretation>
                <emma:interpretation id="interp1" emma:lang="en-US" emma:confidence="0">
                  <emma:literal>@</emma:literal>
                </emma:interpretation>
                <emma:interpretation id="interp2" emma:lang="en-US" emma:confidence="0">
                  <emma:literal>Q</emma:literal>
                </emma:interpretation>
                <emma:interpretation id="interp3" emma:lang="en-US" emma:confidence="0">
                  <emma:literal>@l</emma:literal>
                </emma:interpretation>
                <emma:interpretation id="interp4" emma:lang="en-US" emma:confidence="0">
                  <emma:literal>e</emma:literal>
                </emma:interpretation>
              </emma:one-of>
            </emma:emma>
          </inkml:annotationXML>
          <inkml:trace contextRef="#ctx0" brushRef="#br0">2761 525 25 0,'0'0'12'0,"-4"3"7"16,4-3-13-16,-4-3-2 0,0 0 0 15,0-3-2-15,-4-1 1 16,0-2 3-16,0 0 0 15,0-3-1-15,0 0 0 16,-5 0 0-16,1-1 0 16,0 4 0-16,0 0 0 15,0 3-2-15,-1 0 0 16,1 6-1-16,0 3 1 16,-4 3 0-16,-1 3 0 15,-3 6-3-15,0 4 1 16,0-1 0-16,-1 0 1 0,1 1 0 15,0 2 1-15,3 9-5 16,5-2 1-16,4 5 1 16,8 10 0-16,8 0 0 15,4 5 0-15,5-5-1 16,7-6 1-16,4-10 0 16,1-6 0-16,3-8 2 15,5-13 1-15,4-19-2 16,-1-11 0-16,5-7-1 15,4-18 1-15,-9 10-1 16,-3-7 1-16,-13-6 1 16,-7-9 1-16,-9 3 5 15,-8 3 0-15,-17-6-3 16,-7 9 0-16,-8 9 0 16,-5 7 0-16,-4 2-4 0,-3 13 1 15,-5 8-1-15,-4 13 0 16,-4 6-3-16,4 15 0 15,4 16 0-15,1 18 1 16,3 24-1-16,4 3 0 16,9 15 0-16,12 22 1 15,11 0 0-15,9 0 0 16,9-10 0-16,7-2 1 16,12-3-1-16,13-16 0 15,12-15 3-15,0-18 1 16,8-22-2-16,12-18 0 0,12-21-1 15,8-12 0-15,-11-4-11 16,-5-5 0-16,-4-1-8 16,-16 4 0-16,-12 5-41 15,-9 4 1-15,-11 0 58 16,-9 18 0-16</inkml:trace>
          <inkml:trace contextRef="#ctx0" brushRef="#br0" timeOffset="4437.4559">3639 327 30 0,'0'-7'15'0,"-4"7"8"0,4 0-15 16,0 0-4-16,0-3 0 16,0 0-1-16,0 0 0 0,0 0-1 15,0 0 1-15,0 0-1 16,4 0 1-16,-4 3 3 15,4 0 1-15,-4 0 0 16,0 6 1-16,0 3-1 16,0 4 1-16,0 5-5 15,0 6 1-15,0 4-2 16,4 2 1-16,0 1-2 16,0 2 1-16,-4 10 0 15,5-4 0-15,-5 4-1 16,0 3 1-16,0 3-2 15,0 2 0-15,0-2 1 16,4-3 0-16,-4-6 0 16,0-7 1-16,0-9-2 15,0-2 0-15,0-7 0 0,-4-3 1 16,-1-3-7-16,1-3 1 16,0 1-14-16,0-7 0 15,0-7-14-15,0-2 1 16,8-12 4-16,4-3 1 15</inkml:trace>
        </inkml:traceGroup>
        <inkml:traceGroup>
          <inkml:annotationXML>
            <emma:emma xmlns:emma="http://www.w3.org/2003/04/emma" version="1.0">
              <emma:interpretation id="{533B416C-36FC-440E-9AE1-F6C5D20E233B}" emma:medium="tactile" emma:mode="ink">
                <msink:context xmlns:msink="http://schemas.microsoft.com/ink/2010/main" type="inkWord" rotatedBoundingBox="14814,12455 15071,12458 15065,13071 14808,13069"/>
              </emma:interpretation>
              <emma:one-of disjunction-type="recognition" id="oneOf1">
                <emma:interpretation id="interp5" emma:lang="en-US" emma:confidence="1">
                  <emma:literal>0</emma:literal>
                </emma:interpretation>
                <emma:interpretation id="interp6" emma:lang="en-US" emma:confidence="0">
                  <emma:literal>O</emma:literal>
                </emma:interpretation>
                <emma:interpretation id="interp7" emma:lang="en-US" emma:confidence="0">
                  <emma:literal>o</emma:literal>
                </emma:interpretation>
                <emma:interpretation id="interp8" emma:lang="en-US" emma:confidence="0">
                  <emma:literal>8</emma:literal>
                </emma:interpretation>
                <emma:interpretation id="interp9" emma:lang="en-US" emma:confidence="0">
                  <emma:literal>D</emma:literal>
                </emma:interpretation>
              </emma:one-of>
            </emma:emma>
          </inkml:annotationXML>
          <inkml:trace contextRef="#ctx0" brushRef="#br0" timeOffset="4968.7144">4115 324 48 0,'-8'-4'24'0,"-9"20"13"15,13-10-24-15,0 0-6 16,-4 6 1-16,0 0-3 15,0 7 1-15,-4 2-4 16,-1 3 1-16,5 4-2 16,0-1 1-16,4-2-1 15,0 11 1-15,0 1 0 16,4 5 0-16,0 10-2 16,4 3 0-16,4 0 0 0,4-12 0 15,1-7 0-15,3-5 0 16,0-13 2-16,4-6 0 15,5-15-2-15,-1-12 0 16,5-13 3-16,-5-5 0 16,-4-1-2-16,1 1 0 15,-5-10 2-15,-8 7 1 16,-8-1 2-16,-4 3 0 16,-12-5-4-16,-5-1 1 15,-3 1-3-15,0 2 1 0,3 7-6 16,5 8 1-16,4 7-18 15,0 6 0-15,4 3-24 16,-1 6 1-16,13 3 17 16,-16 0 1-16</inkml:trace>
        </inkml:traceGroup>
        <inkml:traceGroup>
          <inkml:annotationXML>
            <emma:emma xmlns:emma="http://www.w3.org/2003/04/emma" version="1.0">
              <emma:interpretation id="{3CE44DEC-5540-48D1-A2EF-8A3003014A6B}" emma:medium="tactile" emma:mode="ink">
                <msink:context xmlns:msink="http://schemas.microsoft.com/ink/2010/main" type="inkWord" rotatedBoundingBox="15576,12469 16834,12482 16827,13143 15569,13130"/>
              </emma:interpretation>
              <emma:one-of disjunction-type="recognition" id="oneOf2">
                <emma:interpretation id="interp10" emma:lang="en-US" emma:confidence="0">
                  <emma:literal>Kltz</emma:literal>
                </emma:interpretation>
                <emma:interpretation id="interp11" emma:lang="en-US" emma:confidence="0">
                  <emma:literal>Kitz</emma:literal>
                </emma:interpretation>
                <emma:interpretation id="interp12" emma:lang="en-US" emma:confidence="0">
                  <emma:literal>KHz</emma:literal>
                </emma:interpretation>
                <emma:interpretation id="interp13" emma:lang="en-US" emma:confidence="0">
                  <emma:literal>kHz</emma:literal>
                </emma:interpretation>
                <emma:interpretation id="interp14" emma:lang="en-US" emma:confidence="0">
                  <emma:literal>KHZ</emma:literal>
                </emma:interpretation>
              </emma:one-of>
            </emma:emma>
          </inkml:annotationXML>
          <inkml:trace contextRef="#ctx0" brushRef="#br0" timeOffset="6218.6753">4802 333 41 0,'-9'0'20'0,"-3"9"9"0,12-9-21 15,-4 6-1-15,0 0 1 16,0 6-5-16,4 3 1 15,0 4-1-15,0 5 0 16,0 4 1-16,4-1 0 16,0 6-2-16,0 7 0 15,0 0 2-15,0 5 0 16,0 7-4-16,0 3 1 16,-4-3 0-16,0-3 1 15,0-10-3-15,0-5 1 16,0-7-2-16,0-5 1 0,0-7-23 15,0-6 0-15,5-6-24 16,-1-6 0-16</inkml:trace>
          <inkml:trace contextRef="#ctx0" brushRef="#br0" timeOffset="6234.3261">5082 394 47 0,'0'3'23'0,"-4"3"13"16,0 0-24-16,0 0-5 16,0 3 0-16,0 0-3 15,0 3 0-15,-5 1 0 16,1-1 1-16,-4 0-4 0,0 0 0 15,0 3 1-15,-5-2 1 16,1-1-3-16,0 0 1 16,0-3 1-16,4-6 0 15,-1 6-3-15,5-3 1 16,8-6-1-16,4 7 1 16,0-7 1-16,4 3 0 15,5-3 1-15,3 3 0 16,-4 0-1-16,4 12 0 15,1 3-1-15,-1 1 1 0,-4-1 0 16,0 0 0-16,0 0-1 16,5 4 1-16,-5-1-1 15,0 0 1-15,0 4-6 16,0-4 0-16,-3 0-9 16,-1-2 1-16,-4-4-18 15,0-6 1-15,0-9-6 16,4-3 0-16</inkml:trace>
          <inkml:trace contextRef="#ctx0" brushRef="#br0" timeOffset="6515.6076">5277 360 47 0,'0'3'23'0,"-4"9"16"0,0-6-25 16,4 4-7-16,0 2 0 16,0 3-3-16,0 0 1 15,4 4-5-15,0 2 0 16,0 0 0-16,0 10 0 15,0 8 1-15,0 1 1 0,0 6-2 16,-4 2 1-16,0 1-1 16,0-3 0-16,0-10-10 15,0-5 1-15,0-10-19 16,0-9 1-16,4-12-10 16,9-12 0-16</inkml:trace>
          <inkml:trace contextRef="#ctx0" brushRef="#br0" timeOffset="6921.8133">5484 351 55 0,'4'0'27'0,"0"6"11"15,-4 0-28-15,0 3-6 16,4 3 0-16,1 7-2 0,-1 5 1 15,-4 7-3-15,4-4 0 16,0 10 0-16,-4-1 0 16,4 4-3-16,0 3 1 15,0-1 2-15,-4-2 0 16,0-7-7-16,0-2 0 16,0-10-15-16,0-9 1 15,0-12-19-15,0-3 0 16</inkml:trace>
          <inkml:trace contextRef="#ctx0" brushRef="#br0" timeOffset="7359.3188">5318 583 48 0,'-8'9'24'0,"16"-3"14"16,-8 0-24-16,4-9-3 15,4 0 0-15,4 0-8 16,4 0 1-16,5 0-4 16,-1 0 0-16,0 0-9 15,5 3 1-15,-5 0-23 16,0 3 0-16,5-3-6 16,-1 6 1-16</inkml:trace>
          <inkml:trace contextRef="#ctx0" brushRef="#br0" timeOffset="7812.45">5704 540 55 0,'-4'0'27'0,"8"9"7"16,-4-6-28-16,4-3-5 15,4-3 0-15,4 0-1 16,0 0 1-16,13 3-1 16,-1 0 0-16,0 0 1 15,1 3 1-15,-1 0-1 16,-3 3 0-16,-1 0 0 16,-4 0 0-16,-4 4 0 15,-4 8 1-15,-3-6 1 16,-5 6 1-16,-5-2-3 15,-3-1 0-15,-4 3 0 16,0 3 0-16,-8 4-1 0,-1 2 0 16,1 1-1-16,4-1 1 15,-1-3-1-15,5-2 1 16,4-4 1-16,4 0 0 16,4-5 2-16,0-1 1 15,8-6 1-15,4 0 1 16,9-3-4-16,-1-3 1 15,4 0-2-15,1 0 0 16,-5 0 0-16,0 3 1 16,1 0-4-16,-5 3 0 0,-4 0-17 15,0 0 1-15,-3-3-21 16,-5 0 1-16,4-6 11 16,-8-6 0-16</inkml:trace>
          <inkml:trace contextRef="#ctx0" brushRef="#br0" timeOffset="8249.9548">5765 747 46 0,'4'-6'23'0,"12"0"15"0,-8 3-23 16,4 0-2-16,5 0 1 16,3 0-6-16,0 0 0 15,1 0-6-15,3 3 1 16,-8 0-2-16,5 0 0 16,-5 0-15-16,-4 0 1 15,0 0-43-15,0 3 1 16,-8 3 38-16,-4 3 1 15</inkml:trace>
        </inkml:traceGroup>
        <inkml:traceGroup>
          <inkml:annotationXML>
            <emma:emma xmlns:emma="http://www.w3.org/2003/04/emma" version="1.0">
              <emma:interpretation id="{9BDD4B6C-1687-4D85-BB89-22E7C44054AD}" emma:medium="tactile" emma:mode="ink">
                <msink:context xmlns:msink="http://schemas.microsoft.com/ink/2010/main" type="inkWord" rotatedBoundingBox="17406,12203 17948,12208 17939,13178 17396,13173"/>
              </emma:interpretation>
              <emma:one-of disjunction-type="recognition" id="oneOf3">
                <emma:interpretation id="interp15" emma:lang="en-US" emma:confidence="0">
                  <emma:literal>A</emma:literal>
                </emma:interpretation>
                <emma:interpretation id="interp16" emma:lang="en-US" emma:confidence="0">
                  <emma:literal>f</emma:literal>
                </emma:interpretation>
                <emma:interpretation id="interp17" emma:lang="en-US" emma:confidence="0">
                  <emma:literal>a</emma:literal>
                </emma:interpretation>
                <emma:interpretation id="interp18" emma:lang="en-US" emma:confidence="0">
                  <emma:literal>r</emma:literal>
                </emma:interpretation>
                <emma:interpretation id="interp19" emma:lang="en-US" emma:confidence="0">
                  <emma:literal>S</emma:literal>
                </emma:interpretation>
              </emma:one-of>
            </emma:emma>
          </inkml:annotationXML>
          <inkml:trace contextRef="#ctx0" brushRef="#br0" timeOffset="9203.1432">6610 927 30 0,'0'-3'15'0,"0"3"9"0,0 0-16 16,0 0-1-16,0-3 0 15,0-3 2-15,0 0 1 16,0-3-4-16,0-4 1 16,0 1-2-16,0-3 0 15,0-3-4-15,0-4 1 0,0-2 3 16,0-10 0-16,0-2-1 16,0 2 1-16,0 1-1 15,0-4 1-15,-4-2-3 16,0-7 1-16,4-6-1 15,-4 0 1-15,4 10-2 16,0-7 1-16,0 0-2 16,0 6 1-16,0 10 0 15,4 2 0-15,-4 7 0 16,4 3 0-16,-4 2-1 16,0 4 1-16,0 3 1 15,0 3 0-15,0 3-2 16,0 3 1-16,0-3-4 15,0 2 1-15,0 4 1 16,4 0 1-16,-4 0-2 16,4 0 0-16,0 0 1 15,0 0 0-15,0 0 1 16,0 0 0-16,4 0 0 0,5 0 1 16,-1 4-2-16,0-1 1 15,4-3 1-15,-4 0 1 16,5 0-3-16,3 3 1 15,4 0 0-15,5 0 0 16,-1 0 0-16,5 0 0 16,3 0-1-16,-7 0 0 15,-1 3-5-15,1 0 1 16,-5 3 6-16,-4 0 0 0,-3-3 0 16,-5 4 1-16,-4-1-9 15,-4 0 0-15,-4-3-10 16,0 0 1-16,-4 0-14 15,4-6 0-15,0-3-1 16,4 3 0-16</inkml:trace>
          <inkml:trace contextRef="#ctx0" brushRef="#br0" timeOffset="9703.1492">6675 448 48 0,'0'4'24'15,"8"-1"12"-15,-8-3-24 0,4-3-4 16,0-1 1-16,4-2 1 16,1-3 0-16,3 3-3 15,0-3 1-15,0 3-4 16,4 3 1-16,1 3-5 16,-1 0 1-16,4 0-2 15,1 3 1-15,-5 0-9 16,4 3 1-16,-4-6-26 15,-3 0 1-15,-5 3-15 16,0-6 0-16</inkml:trace>
          <inkml:trace contextRef="#ctx0" brushRef="#br0" timeOffset="10453.1308">7102 695 54 0,'0'0'27'0,"-4"0"10"16,4 0-27-16,0 0-3 15,-4 0 1-15,0 0-4 16,-5 0 0-16,1 0-3 15,0 0 1-15,0 0 1 16,0 0 0-16,0 3-3 16,0 0 1-16,-5 4-2 15,1-1 1-15,4 3 2 16,-4 0 0-16,8 0-2 16,0 0 0-16,4 0-2 0,0-3 1 15,4-2 0-15,4-1 1 16,0 0 1-16,4 3 1 15,1 0-2-15,-1 0 0 16,0 3 0-16,0 0 1 16,0 3 0-16,1 4 0 15,-5-1-1-15,0 6 1 16,-4-3 0-16,0 1 0 16,-4-4 1-16,0 0 0 0,-4 1 1 15,0-4 1-15,-4 0 1 16,-5-3 0-16,1 3-4 15,-4-3 0-15,0-3-1 16,-5 1 0-16,5-1-8 16,0 0 0-16,0-3-14 15,-1-3 1-15,5 0-22 16,4-3 1-16,8-6 18 16,0-7 1-16</inkml:trace>
          <inkml:trace contextRef="#ctx0" brushRef="#br0" timeOffset="11234.3622">6972 906 47 0,'-4'6'23'0,"8"3"10"0,-4-9-24 16,0 0-3-16,0 3 1 16,4-3 0-16,0-3 0 15,4-3 3-15,0 0 0 16,0 0-5-16,0-4 1 0,5 4-4 15,-1 0 0-15,0 0-1 16,0 3 0-16,0 0-1 16,1 0 1-16,-5 3-15 15,0-3 1-15,0 3-22 16,0-3 1-16,0-3-6 16,0 3 0-16</inkml:trace>
        </inkml:traceGroup>
        <inkml:traceGroup>
          <inkml:annotationXML>
            <emma:emma xmlns:emma="http://www.w3.org/2003/04/emma" version="1.0">
              <emma:interpretation id="{CA043D48-3963-47FA-91C2-384798B141A6}" emma:medium="tactile" emma:mode="ink">
                <msink:context xmlns:msink="http://schemas.microsoft.com/ink/2010/main" type="inkWord" rotatedBoundingBox="23131,14151 23146,14151 23145,14167 23130,14166"/>
              </emma:interpretation>
              <emma:one-of disjunction-type="recognition" id="oneOf4">
                <emma:interpretation id="interp20" emma:lang="en-US" emma:confidence="0">
                  <emma:literal>.</emma:literal>
                </emma:interpretation>
                <emma:interpretation id="interp21" emma:lang="en-US" emma:confidence="0">
                  <emma:literal>v</emma:literal>
                </emma:interpretation>
                <emma:interpretation id="interp22" emma:lang="en-US" emma:confidence="0">
                  <emma:literal>}</emma:literal>
                </emma:interpretation>
                <emma:interpretation id="interp23" emma:lang="en-US" emma:confidence="0">
                  <emma:literal>w</emma:literal>
                </emma:interpretation>
                <emma:interpretation id="interp24" emma:lang="en-US" emma:confidence="0">
                  <emma:literal>3</emma:literal>
                </emma:interpretation>
              </emma:one-of>
            </emma:emma>
          </inkml:annotationXML>
          <inkml:trace contextRef="#ctx1" brushRef="#br0">12324 2015 0,'0'0'16,"0"0"0,0 0-16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44.93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BF4B5F7-B493-420E-9C65-BC9FD4618005}" emma:medium="tactile" emma:mode="ink">
          <msink:context xmlns:msink="http://schemas.microsoft.com/ink/2010/main" type="inkDrawing" rotatedBoundingBox="10072,8952 12396,8906 12415,9817 10091,9864" semanticType="callout" shapeName="Other">
            <msink:sourceLink direction="from" ref="{D7274C98-50C6-4C1F-BD21-D3399114FC26}"/>
            <msink:sourceLink direction="to" ref="{D7274C98-50C6-4C1F-BD21-D3399114FC26}"/>
          </msink:context>
        </emma:interpretation>
      </emma:emma>
    </inkml:annotationXML>
    <inkml:trace contextRef="#ctx0" brushRef="#br0">-721-2734 38 0,'0'0'19'0,"-4"3"8"0,4-3-19 16,0 0-5-16,0 0 0 15,0 3 3-15,4-3 0 16,0 0-2-16,0 0 1 16,4-3-2-16,0 0 1 0,0 0 0 15,0 0 0-15,0 0 1 16,0 0 1-16,9 0-2 15,3 0 0-15,0-3-1 16,1 3 0-16,3-3 0 16,0 0 0-16,5 0-2 15,-1 0 1-15,1-1 1 16,3 4 0-16,1-3-1 16,3 3 1-16,1 0-1 15,0-3 0-15,11 0 1 16,5 0 0-16,0 0-2 15,4 0 1-15,-4 3 0 16,0 3 1-16,3 0-2 16,-3 3 0-16,4 0 0 15,4 0 0-15,-4 3-1 16,0 0 1-16,-4 0 0 0,-4 0 1 16,-1 0-2-16,1-3 0 15,-4 0 1-15,-1 0 1 16,1-3-1-16,4 0 1 15,-4 0-2-15,-1-3 1 16,1 0-1-16,-4 3 0 16,-5 0 0-16,-3 0 0 15,-1 3 1-15,1 4 0 16,3-1-2-16,1 0 1 16,-5-3 0-16,1 0 0 15,-5 0 0-15,-3 0 0 0,3 0 0 16,-3-3 1-16,-1 0-1 15,-4 0 0-15,1 0-1 16,-1-3 1-16,-8 0 1 16,0 0 1-16,1 0-2 15,-5 0 1-15,-4 0 0 16,0 0 1-16,-4-3-3 16,0-1 1-16,0-2 0 15,-4 3 1-15,-4-3-1 16,-1-3 1-16,1-3-1 15,-8-4 1-15,0-2-2 16,0-3 1-16,-5 2 0 16,1 1 1-16,-4-3 1 15,-1-1 0-15,1 4-1 16,-1-4 0-16,5 4-1 0,0 3 0 16,-1 3 0-16,1 5 1 15,0-2-1-15,-1 3 1 16,1-3-1-16,0 3 0 15,0 0 0-15,-1-1 0 16,5 1 0-16,0 3 0 16,4 0 0-16,-1 0 0 15,5 0-1-15,0 0 1 16,4 3 0-16,4 0 0 16,8 3 0-16,0 6 0 0,4 0-1 15,9 0 1-15,-1 0 1 16,0 0 0-16,5 0-1 15,-1 7 0-15,5 8-1 16,3 0 1-16,1 1 0 16,-1-4 0-16,9-3 0 15,-5 0 0-15,1 4 0 16,0 2 0-16,-5 0 0 16,1 4 1-16,-5-1-1 15,0 0 0-15,-7 1 0 16,-1-1 0-16,-4-2-1 15,-3-4 0-15,-1-3 1 16,-4-3 0-16,0 0 0 16,-4-2 0-16,0-4 1 15,-4 0 0-15,0-3-3 16,-8 3 1-16,0-3 2 16,0 3 0-16,0 0-1 15,-1 3 1-15,-3 0-2 0,0 1 1 16,-4-1 0-16,0-3 1 15,-5 6-1-15,-3 3 0 16,-1 4-1-16,1-1 1 16,0 0 1-16,-1-3 0 15,-3 1 1-15,-1-1 1 16,5 3-3-16,0 6 0 16,-1 4 0-16,5 2 0 15,4 1 0-15,-1-1 1 16,5-2-3-16,4-4 1 0,4-2-9 15,0-7 0-15,4-3-12 16,0-6 0-16,4-9-37 16,8-9 1-16,0-3 32 15,-12-4 1-15</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9048" tIns="49524" rIns="99048" bIns="49524" rtlCol="0"/>
          <a:lstStyle>
            <a:lvl1pPr algn="l">
              <a:defRPr sz="1300">
                <a:latin typeface="Franklin Gothic Book" panose="020B0503020102020204" pitchFamily="34" charset="0"/>
              </a:defRPr>
            </a:lvl1pPr>
          </a:lstStyle>
          <a:p>
            <a:endParaRPr lang="en-US" dirty="0"/>
          </a:p>
        </p:txBody>
      </p:sp>
      <p:sp>
        <p:nvSpPr>
          <p:cNvPr id="3" name="Date Placeholder 2"/>
          <p:cNvSpPr>
            <a:spLocks noGrp="1"/>
          </p:cNvSpPr>
          <p:nvPr>
            <p:ph type="dt" idx="1"/>
          </p:nvPr>
        </p:nvSpPr>
        <p:spPr>
          <a:xfrm>
            <a:off x="4143588" y="0"/>
            <a:ext cx="3169920" cy="481727"/>
          </a:xfrm>
          <a:prstGeom prst="rect">
            <a:avLst/>
          </a:prstGeom>
        </p:spPr>
        <p:txBody>
          <a:bodyPr vert="horz" lIns="99048" tIns="49524" rIns="99048" bIns="49524" rtlCol="0"/>
          <a:lstStyle>
            <a:lvl1pPr algn="r">
              <a:defRPr sz="1300">
                <a:latin typeface="Franklin Gothic Book" panose="020B0503020102020204" pitchFamily="34" charset="0"/>
              </a:defRPr>
            </a:lvl1pPr>
          </a:lstStyle>
          <a:p>
            <a:fld id="{CA6DBF48-5E54-4FB7-AB2D-780EE2BE0D22}" type="datetimeFigureOut">
              <a:rPr lang="en-US" smtClean="0"/>
              <a:pPr/>
              <a:t>11/10/2016</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5"/>
            <a:ext cx="3169920" cy="481726"/>
          </a:xfrm>
          <a:prstGeom prst="rect">
            <a:avLst/>
          </a:prstGeom>
        </p:spPr>
        <p:txBody>
          <a:bodyPr vert="horz" lIns="99048" tIns="49524" rIns="99048" bIns="49524" rtlCol="0" anchor="b"/>
          <a:lstStyle>
            <a:lvl1pPr algn="l">
              <a:defRPr sz="1300">
                <a:latin typeface="Franklin Gothic Book" panose="020B0503020102020204" pitchFamily="34" charset="0"/>
              </a:defRPr>
            </a:lvl1pPr>
          </a:lstStyle>
          <a:p>
            <a:endParaRPr lang="en-US" dirty="0"/>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9048" tIns="49524" rIns="99048" bIns="49524" rtlCol="0" anchor="b"/>
          <a:lstStyle>
            <a:lvl1pPr algn="r">
              <a:defRPr sz="1300">
                <a:latin typeface="Franklin Gothic Book" panose="020B0503020102020204" pitchFamily="34" charset="0"/>
              </a:defRPr>
            </a:lvl1pPr>
          </a:lstStyle>
          <a:p>
            <a:fld id="{0D4222AE-DE39-4062-B729-8128AA3CA7D5}" type="slidenum">
              <a:rPr lang="en-US" smtClean="0"/>
              <a:pPr/>
              <a:t>‹#›</a:t>
            </a:fld>
            <a:endParaRPr lang="en-US" dirty="0"/>
          </a:p>
        </p:txBody>
      </p:sp>
    </p:spTree>
    <p:extLst>
      <p:ext uri="{BB962C8B-B14F-4D97-AF65-F5344CB8AC3E}">
        <p14:creationId xmlns:p14="http://schemas.microsoft.com/office/powerpoint/2010/main" val="86966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200" kern="1200">
        <a:solidFill>
          <a:schemeClr val="tx1"/>
        </a:solidFill>
        <a:latin typeface="Franklin Gothic Book" panose="020B0503020102020204" pitchFamily="34" charset="0"/>
        <a:ea typeface="+mn-ea"/>
        <a:cs typeface="+mn-cs"/>
      </a:defRPr>
    </a:lvl2pPr>
    <a:lvl3pPr marL="914400" algn="l" defTabSz="914400" rtl="0" eaLnBrk="1" latinLnBrk="0" hangingPunct="1">
      <a:defRPr sz="1200" kern="1200">
        <a:solidFill>
          <a:schemeClr val="tx1"/>
        </a:solidFill>
        <a:latin typeface="Franklin Gothic Book" panose="020B0503020102020204" pitchFamily="34" charset="0"/>
        <a:ea typeface="+mn-ea"/>
        <a:cs typeface="+mn-cs"/>
      </a:defRPr>
    </a:lvl3pPr>
    <a:lvl4pPr marL="1371600" algn="l" defTabSz="914400" rtl="0" eaLnBrk="1" latinLnBrk="0" hangingPunct="1">
      <a:defRPr sz="1200" kern="1200">
        <a:solidFill>
          <a:schemeClr val="tx1"/>
        </a:solidFill>
        <a:latin typeface="Franklin Gothic Book" panose="020B0503020102020204" pitchFamily="34" charset="0"/>
        <a:ea typeface="+mn-ea"/>
        <a:cs typeface="+mn-cs"/>
      </a:defRPr>
    </a:lvl4pPr>
    <a:lvl5pPr marL="1828800" algn="l" defTabSz="914400" rtl="0" eaLnBrk="1" latinLnBrk="0" hangingPunct="1">
      <a:defRPr sz="1200" kern="1200">
        <a:solidFill>
          <a:schemeClr val="tx1"/>
        </a:solidFill>
        <a:latin typeface="Franklin Gothic Book" panose="020B05030201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5</a:t>
            </a:fld>
            <a:endParaRPr lang="en-US" dirty="0"/>
          </a:p>
        </p:txBody>
      </p:sp>
    </p:spTree>
    <p:extLst>
      <p:ext uri="{BB962C8B-B14F-4D97-AF65-F5344CB8AC3E}">
        <p14:creationId xmlns:p14="http://schemas.microsoft.com/office/powerpoint/2010/main" val="125943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48</a:t>
            </a:fld>
            <a:endParaRPr lang="en-US" dirty="0"/>
          </a:p>
        </p:txBody>
      </p:sp>
    </p:spTree>
    <p:extLst>
      <p:ext uri="{BB962C8B-B14F-4D97-AF65-F5344CB8AC3E}">
        <p14:creationId xmlns:p14="http://schemas.microsoft.com/office/powerpoint/2010/main" val="289709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49</a:t>
            </a:fld>
            <a:endParaRPr lang="en-US" dirty="0"/>
          </a:p>
        </p:txBody>
      </p:sp>
    </p:spTree>
    <p:extLst>
      <p:ext uri="{BB962C8B-B14F-4D97-AF65-F5344CB8AC3E}">
        <p14:creationId xmlns:p14="http://schemas.microsoft.com/office/powerpoint/2010/main" val="3738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50</a:t>
            </a:fld>
            <a:endParaRPr lang="en-US" dirty="0"/>
          </a:p>
        </p:txBody>
      </p:sp>
    </p:spTree>
    <p:extLst>
      <p:ext uri="{BB962C8B-B14F-4D97-AF65-F5344CB8AC3E}">
        <p14:creationId xmlns:p14="http://schemas.microsoft.com/office/powerpoint/2010/main" val="264468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4aa</a:t>
            </a:r>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9</a:t>
            </a:fld>
            <a:endParaRPr lang="en-US" dirty="0"/>
          </a:p>
        </p:txBody>
      </p:sp>
    </p:spTree>
    <p:extLst>
      <p:ext uri="{BB962C8B-B14F-4D97-AF65-F5344CB8AC3E}">
        <p14:creationId xmlns:p14="http://schemas.microsoft.com/office/powerpoint/2010/main" val="226614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14</a:t>
            </a:fld>
            <a:endParaRPr lang="en-US" dirty="0"/>
          </a:p>
        </p:txBody>
      </p:sp>
    </p:spTree>
    <p:extLst>
      <p:ext uri="{BB962C8B-B14F-4D97-AF65-F5344CB8AC3E}">
        <p14:creationId xmlns:p14="http://schemas.microsoft.com/office/powerpoint/2010/main" val="95895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36</a:t>
            </a:fld>
            <a:endParaRPr lang="en-US" dirty="0"/>
          </a:p>
        </p:txBody>
      </p:sp>
    </p:spTree>
    <p:extLst>
      <p:ext uri="{BB962C8B-B14F-4D97-AF65-F5344CB8AC3E}">
        <p14:creationId xmlns:p14="http://schemas.microsoft.com/office/powerpoint/2010/main" val="278018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39</a:t>
            </a:fld>
            <a:endParaRPr lang="en-US" dirty="0"/>
          </a:p>
        </p:txBody>
      </p:sp>
    </p:spTree>
    <p:extLst>
      <p:ext uri="{BB962C8B-B14F-4D97-AF65-F5344CB8AC3E}">
        <p14:creationId xmlns:p14="http://schemas.microsoft.com/office/powerpoint/2010/main" val="386669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40</a:t>
            </a:fld>
            <a:endParaRPr lang="en-US" dirty="0"/>
          </a:p>
        </p:txBody>
      </p:sp>
    </p:spTree>
    <p:extLst>
      <p:ext uri="{BB962C8B-B14F-4D97-AF65-F5344CB8AC3E}">
        <p14:creationId xmlns:p14="http://schemas.microsoft.com/office/powerpoint/2010/main" val="315490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41</a:t>
            </a:fld>
            <a:endParaRPr lang="en-US" dirty="0"/>
          </a:p>
        </p:txBody>
      </p:sp>
    </p:spTree>
    <p:extLst>
      <p:ext uri="{BB962C8B-B14F-4D97-AF65-F5344CB8AC3E}">
        <p14:creationId xmlns:p14="http://schemas.microsoft.com/office/powerpoint/2010/main" val="84142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46</a:t>
            </a:fld>
            <a:endParaRPr lang="en-US" dirty="0"/>
          </a:p>
        </p:txBody>
      </p:sp>
    </p:spTree>
    <p:extLst>
      <p:ext uri="{BB962C8B-B14F-4D97-AF65-F5344CB8AC3E}">
        <p14:creationId xmlns:p14="http://schemas.microsoft.com/office/powerpoint/2010/main" val="145446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47</a:t>
            </a:fld>
            <a:endParaRPr lang="en-US" dirty="0"/>
          </a:p>
        </p:txBody>
      </p:sp>
    </p:spTree>
    <p:extLst>
      <p:ext uri="{BB962C8B-B14F-4D97-AF65-F5344CB8AC3E}">
        <p14:creationId xmlns:p14="http://schemas.microsoft.com/office/powerpoint/2010/main" val="1713132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292E56"/>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20553"/>
            <a:ext cx="9144000" cy="112294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7807" y="4174484"/>
            <a:ext cx="1928168" cy="851137"/>
          </a:xfrm>
          <a:prstGeom prst="rect">
            <a:avLst/>
          </a:prstGeom>
        </p:spPr>
      </p:pic>
      <p:sp>
        <p:nvSpPr>
          <p:cNvPr id="13" name="TextBox 12"/>
          <p:cNvSpPr txBox="1"/>
          <p:nvPr userDrawn="1"/>
        </p:nvSpPr>
        <p:spPr>
          <a:xfrm>
            <a:off x="7242281" y="4246109"/>
            <a:ext cx="1901719" cy="707886"/>
          </a:xfrm>
          <a:prstGeom prst="rect">
            <a:avLst/>
          </a:prstGeom>
          <a:noFill/>
        </p:spPr>
        <p:txBody>
          <a:bodyPr wrap="square" rtlCol="0">
            <a:spAutoFit/>
          </a:bodyPr>
          <a:lstStyle/>
          <a:p>
            <a:r>
              <a:rPr lang="en-US" sz="4000" b="1" dirty="0" smtClean="0">
                <a:solidFill>
                  <a:schemeClr val="bg1"/>
                </a:solidFill>
                <a:latin typeface="Franklin Gothic Book" panose="020B0503020102020204" pitchFamily="34" charset="0"/>
              </a:rPr>
              <a:t>#ESCsv</a:t>
            </a:r>
            <a:endParaRPr lang="en-US" sz="4000" b="1" dirty="0">
              <a:solidFill>
                <a:schemeClr val="bg1"/>
              </a:solidFill>
              <a:latin typeface="Franklin Gothic Book" panose="020B0503020102020204" pitchFamily="34" charset="0"/>
            </a:endParaRPr>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3793" y="4128872"/>
            <a:ext cx="714306" cy="885351"/>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5442" cy="1783361"/>
          </a:xfrm>
          <a:prstGeom prst="rect">
            <a:avLst/>
          </a:prstGeom>
        </p:spPr>
      </p:pic>
    </p:spTree>
    <p:extLst>
      <p:ext uri="{BB962C8B-B14F-4D97-AF65-F5344CB8AC3E}">
        <p14:creationId xmlns:p14="http://schemas.microsoft.com/office/powerpoint/2010/main" val="358323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461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 y="4586749"/>
            <a:ext cx="9144000" cy="556750"/>
            <a:chOff x="0" y="6110092"/>
            <a:chExt cx="12190077" cy="747908"/>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110092"/>
              <a:ext cx="12190077" cy="747908"/>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5251" y="6212711"/>
              <a:ext cx="1227961" cy="542049"/>
            </a:xfrm>
            <a:prstGeom prst="rect">
              <a:avLst/>
            </a:prstGeom>
          </p:spPr>
        </p:pic>
        <p:sp>
          <p:nvSpPr>
            <p:cNvPr id="10" name="TextBox 9"/>
            <p:cNvSpPr txBox="1"/>
            <p:nvPr userDrawn="1"/>
          </p:nvSpPr>
          <p:spPr>
            <a:xfrm>
              <a:off x="10056814" y="6212712"/>
              <a:ext cx="1603811" cy="620176"/>
            </a:xfrm>
            <a:prstGeom prst="rect">
              <a:avLst/>
            </a:prstGeom>
            <a:noFill/>
          </p:spPr>
          <p:txBody>
            <a:bodyPr wrap="square" rtlCol="0">
              <a:spAutoFit/>
            </a:bodyPr>
            <a:lstStyle/>
            <a:p>
              <a:r>
                <a:rPr lang="en-US" sz="2400" b="1" dirty="0" smtClean="0">
                  <a:solidFill>
                    <a:schemeClr val="bg1"/>
                  </a:solidFill>
                  <a:latin typeface="Franklin Gothic Book" panose="020B0503020102020204" pitchFamily="34" charset="0"/>
                </a:rPr>
                <a:t>#ESCsv</a:t>
              </a:r>
              <a:endParaRPr lang="en-US" sz="2400" b="1" dirty="0">
                <a:solidFill>
                  <a:schemeClr val="bg1"/>
                </a:solidFill>
                <a:latin typeface="Franklin Gothic Book" panose="020B0503020102020204" pitchFamily="34" charset="0"/>
              </a:endParaRPr>
            </a:p>
          </p:txBody>
        </p:sp>
      </p:grpSp>
    </p:spTree>
    <p:extLst>
      <p:ext uri="{BB962C8B-B14F-4D97-AF65-F5344CB8AC3E}">
        <p14:creationId xmlns:p14="http://schemas.microsoft.com/office/powerpoint/2010/main" val="2693039541"/>
      </p:ext>
    </p:ext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mmunity.freescale.com/servlet/JiveServlet/showImage/102-99621-25-10189/Sheldon_ThumbsUp_Side.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ommunity.arm.com/docs/DOC-260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infocenter.arm.com/help/topic/com.arm.doc.dui0553a/DUI0553A_cortex_m4_dgug.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infocenter.arm.com/help/topic/com.arm.doc.dui0646a/DUI0646A_cortex_m7_dgug.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aunchpad.net/gcc-arm-embedded" TargetMode="External"/><Relationship Id="rId2" Type="http://schemas.openxmlformats.org/officeDocument/2006/relationships/hyperlink" Target="http://gnuarmeclipse.github.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aunchpad.net/gcc-arm-embedde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infocenter.arm.com/help/topic/com.arm.doc.dui0553a/DUI0553A_cortex_m4_dgug.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2pl-1.com/active-pickguar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arm.com/products/processors/cortex-m/cortex-microcontroller-software-interface-standard.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ommunity.freescale.com/docs/DOC-10014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hyperlink" Target="https://community.freescale.com/servlet/JiveServlet/showImage/102-100149-15-10324/SheldonJam.pn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community.freescale.com/docs/DOC-10020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community.freescale.com/servlet/JiveServlet/showImage/102-99621-25-10195/SheldonListen.bmp"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customXml" Target="../ink/ink6.xml"/><Relationship Id="rId18" Type="http://schemas.openxmlformats.org/officeDocument/2006/relationships/image" Target="../media/image14.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1.emf"/><Relationship Id="rId17" Type="http://schemas.openxmlformats.org/officeDocument/2006/relationships/customXml" Target="../ink/ink8.xml"/><Relationship Id="rId25" Type="http://schemas.openxmlformats.org/officeDocument/2006/relationships/image" Target="../media/image7.jpg"/><Relationship Id="rId2" Type="http://schemas.openxmlformats.org/officeDocument/2006/relationships/notesSlide" Target="../notesSlides/notesSlide2.xml"/><Relationship Id="rId16" Type="http://schemas.openxmlformats.org/officeDocument/2006/relationships/image" Target="../media/image13.emf"/><Relationship Id="rId20"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customXml" Target="../ink/ink5.xml"/><Relationship Id="rId24" Type="http://schemas.openxmlformats.org/officeDocument/2006/relationships/image" Target="../media/image17.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0.emf"/><Relationship Id="rId19" Type="http://schemas.openxmlformats.org/officeDocument/2006/relationships/customXml" Target="../ink/ink9.xml"/><Relationship Id="rId4" Type="http://schemas.openxmlformats.org/officeDocument/2006/relationships/image" Target="../media/image7.emf"/><Relationship Id="rId9" Type="http://schemas.openxmlformats.org/officeDocument/2006/relationships/customXml" Target="../ink/ink4.xml"/><Relationship Id="rId14" Type="http://schemas.openxmlformats.org/officeDocument/2006/relationships/image" Target="../media/image12.emf"/><Relationship Id="rId22"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177557" y="1990969"/>
            <a:ext cx="7355357" cy="954107"/>
          </a:xfrm>
          <a:prstGeom prst="rect">
            <a:avLst/>
          </a:prstGeom>
          <a:noFill/>
        </p:spPr>
        <p:txBody>
          <a:bodyPr wrap="square" rtlCol="0">
            <a:spAutoFit/>
          </a:bodyPr>
          <a:lstStyle/>
          <a:p>
            <a:r>
              <a:rPr lang="en-US" sz="2800" b="1" dirty="0" smtClean="0">
                <a:solidFill>
                  <a:schemeClr val="bg1"/>
                </a:solidFill>
                <a:latin typeface="Arial Black" panose="020B0A04020102020204" pitchFamily="34" charset="0"/>
                <a:cs typeface="Arial" panose="020B0604020202020204" pitchFamily="34" charset="0"/>
              </a:rPr>
              <a:t>Rapid </a:t>
            </a:r>
            <a:r>
              <a:rPr lang="en-US" sz="2800" b="1" dirty="0" smtClean="0">
                <a:solidFill>
                  <a:schemeClr val="bg1"/>
                </a:solidFill>
                <a:latin typeface="Arial Black" panose="020B0A04020102020204" pitchFamily="34" charset="0"/>
                <a:cs typeface="Arial" panose="020B0604020202020204" pitchFamily="34" charset="0"/>
              </a:rPr>
              <a:t>“Cross” </a:t>
            </a:r>
            <a:r>
              <a:rPr lang="en-US" sz="2800" b="1" dirty="0" smtClean="0">
                <a:solidFill>
                  <a:schemeClr val="bg1"/>
                </a:solidFill>
                <a:latin typeface="Arial Black" panose="020B0A04020102020204" pitchFamily="34" charset="0"/>
                <a:cs typeface="Arial" panose="020B0604020202020204" pitchFamily="34" charset="0"/>
              </a:rPr>
              <a:t>Platform DSP with the ARM Cortex M4/M7</a:t>
            </a:r>
            <a:endParaRPr lang="en-US" sz="2800" b="1" dirty="0">
              <a:solidFill>
                <a:schemeClr val="bg1"/>
              </a:solidFill>
              <a:latin typeface="Arial Black" panose="020B0A04020102020204" pitchFamily="34" charset="0"/>
              <a:cs typeface="Arial" panose="020B0604020202020204" pitchFamily="34" charset="0"/>
            </a:endParaRPr>
          </a:p>
        </p:txBody>
      </p:sp>
      <p:sp>
        <p:nvSpPr>
          <p:cNvPr id="3" name="TextBox 2"/>
          <p:cNvSpPr txBox="1"/>
          <p:nvPr/>
        </p:nvSpPr>
        <p:spPr>
          <a:xfrm>
            <a:off x="195310" y="2945076"/>
            <a:ext cx="8948690" cy="1077218"/>
          </a:xfrm>
          <a:prstGeom prst="rect">
            <a:avLst/>
          </a:prstGeom>
          <a:noFill/>
        </p:spPr>
        <p:txBody>
          <a:bodyPr wrap="square" rtlCol="0">
            <a:spAutoFit/>
          </a:bodyPr>
          <a:lstStyle/>
          <a:p>
            <a:r>
              <a:rPr lang="en-US" sz="3200" b="1" dirty="0" smtClean="0">
                <a:solidFill>
                  <a:schemeClr val="bg1"/>
                </a:solidFill>
                <a:latin typeface="Arial Black" panose="020B0A04020102020204" pitchFamily="34" charset="0"/>
                <a:cs typeface="Arial" panose="020B0604020202020204" pitchFamily="34" charset="0"/>
              </a:rPr>
              <a:t>Eli Hughes</a:t>
            </a:r>
          </a:p>
          <a:p>
            <a:r>
              <a:rPr lang="en-US" sz="3200" b="1" dirty="0" smtClean="0">
                <a:solidFill>
                  <a:schemeClr val="bg1"/>
                </a:solidFill>
                <a:latin typeface="Arial Black" panose="020B0A04020102020204" pitchFamily="34" charset="0"/>
                <a:cs typeface="Arial" panose="020B0604020202020204" pitchFamily="34" charset="0"/>
              </a:rPr>
              <a:t>ehughes@wavenumber.net</a:t>
            </a:r>
            <a:endParaRPr lang="en-US" sz="3200" b="1" dirty="0">
              <a:solidFill>
                <a:schemeClr val="bg1"/>
              </a:solidFill>
              <a:latin typeface="Arial Black" panose="020B0A04020102020204" pitchFamily="34" charset="0"/>
              <a:cs typeface="Arial" panose="020B0604020202020204" pitchFamily="34" charset="0"/>
            </a:endParaRPr>
          </a:p>
        </p:txBody>
      </p:sp>
      <p:pic>
        <p:nvPicPr>
          <p:cNvPr id="5" name="Picture 4" descr="Sheldon_ThumbsUp_Side.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825343" y="61434"/>
            <a:ext cx="2211011" cy="2178523"/>
          </a:xfrm>
          <a:prstGeom prst="rect">
            <a:avLst/>
          </a:prstGeom>
          <a:noFill/>
          <a:ln>
            <a:noFill/>
          </a:ln>
        </p:spPr>
      </p:pic>
    </p:spTree>
    <p:extLst>
      <p:ext uri="{BB962C8B-B14F-4D97-AF65-F5344CB8AC3E}">
        <p14:creationId xmlns:p14="http://schemas.microsoft.com/office/powerpoint/2010/main" val="3166720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32231"/>
            <a:ext cx="8806509" cy="598488"/>
          </a:xfrm>
          <a:prstGeom prst="rect">
            <a:avLst/>
          </a:prstGeom>
        </p:spPr>
        <p:txBody>
          <a:bodyPr/>
          <a:lstStyle/>
          <a:p>
            <a:r>
              <a:rPr lang="en-US" dirty="0" smtClean="0">
                <a:latin typeface="Franklin Gothic Book" panose="020B0503020102020204" pitchFamily="34" charset="0"/>
              </a:rPr>
              <a:t>Application Example – “Play Node”</a:t>
            </a:r>
            <a:endParaRPr lang="en-US" dirty="0">
              <a:latin typeface="Symbol" panose="05050102010706020507" pitchFamily="18" charset="2"/>
            </a:endParaRPr>
          </a:p>
        </p:txBody>
      </p:sp>
      <p:sp>
        <p:nvSpPr>
          <p:cNvPr id="3" name="Content Placeholder 2"/>
          <p:cNvSpPr>
            <a:spLocks noGrp="1"/>
          </p:cNvSpPr>
          <p:nvPr>
            <p:ph idx="4294967295"/>
          </p:nvPr>
        </p:nvSpPr>
        <p:spPr>
          <a:xfrm>
            <a:off x="-1" y="766643"/>
            <a:ext cx="9051696" cy="3446462"/>
          </a:xfrm>
          <a:prstGeom prst="rect">
            <a:avLst/>
          </a:prstGeom>
        </p:spPr>
        <p:txBody>
          <a:bodyPr/>
          <a:lstStyle/>
          <a:p>
            <a:r>
              <a:rPr lang="en-US" i="1" u="sng" dirty="0" smtClean="0">
                <a:latin typeface="Franklin Gothic Book" panose="020B0503020102020204" pitchFamily="34" charset="0"/>
              </a:rPr>
              <a:t>Requirement #2 </a:t>
            </a:r>
            <a:r>
              <a:rPr lang="en-US" dirty="0" smtClean="0">
                <a:latin typeface="Franklin Gothic Book" panose="020B0503020102020204" pitchFamily="34" charset="0"/>
              </a:rPr>
              <a:t>-   Sound Playback – 44.1KHz – 4 Channels .wav or .mp3</a:t>
            </a:r>
          </a:p>
          <a:p>
            <a:r>
              <a:rPr lang="en-US" i="1" u="sng" dirty="0" smtClean="0">
                <a:latin typeface="Franklin Gothic Book" panose="020B0503020102020204" pitchFamily="34" charset="0"/>
              </a:rPr>
              <a:t>Requirement #3</a:t>
            </a:r>
            <a:r>
              <a:rPr lang="en-US" u="sng" dirty="0" smtClean="0">
                <a:latin typeface="Franklin Gothic Book" panose="020B0503020102020204" pitchFamily="34" charset="0"/>
              </a:rPr>
              <a:t> </a:t>
            </a:r>
            <a:r>
              <a:rPr lang="en-US" dirty="0" smtClean="0">
                <a:latin typeface="Franklin Gothic Book" panose="020B0503020102020204" pitchFamily="34" charset="0"/>
              </a:rPr>
              <a:t>- Embedded FAT File system on USB Thumb Drive….  USB Mass Storage Class Host</a:t>
            </a:r>
          </a:p>
          <a:p>
            <a:r>
              <a:rPr lang="en-US" i="1" u="sng" dirty="0" smtClean="0">
                <a:latin typeface="Franklin Gothic Book" panose="020B0503020102020204" pitchFamily="34" charset="0"/>
              </a:rPr>
              <a:t>Requirement #4</a:t>
            </a:r>
            <a:r>
              <a:rPr lang="en-US" u="sng" dirty="0" smtClean="0">
                <a:latin typeface="Franklin Gothic Book" panose="020B0503020102020204" pitchFamily="34" charset="0"/>
              </a:rPr>
              <a:t>  </a:t>
            </a:r>
            <a:r>
              <a:rPr lang="en-US" dirty="0" smtClean="0">
                <a:latin typeface="Franklin Gothic Book" panose="020B0503020102020204" pitchFamily="34" charset="0"/>
              </a:rPr>
              <a:t>- Lighting Control for WS2812 or APA102 “smart” LEDs.    Control effects on chains of 100’s of pixels at 30FPS</a:t>
            </a:r>
          </a:p>
          <a:p>
            <a:r>
              <a:rPr lang="en-US" i="1" u="sng" dirty="0" smtClean="0">
                <a:latin typeface="Franklin Gothic Book" panose="020B0503020102020204" pitchFamily="34" charset="0"/>
              </a:rPr>
              <a:t>Requirement #5</a:t>
            </a:r>
            <a:r>
              <a:rPr lang="en-US" u="sng" dirty="0" smtClean="0">
                <a:latin typeface="Franklin Gothic Book" panose="020B0503020102020204" pitchFamily="34" charset="0"/>
              </a:rPr>
              <a:t> </a:t>
            </a:r>
            <a:r>
              <a:rPr lang="en-US" dirty="0" smtClean="0">
                <a:latin typeface="Franklin Gothic Book" panose="020B0503020102020204" pitchFamily="34" charset="0"/>
              </a:rPr>
              <a:t>– CAN Bus communications</a:t>
            </a:r>
          </a:p>
        </p:txBody>
      </p:sp>
    </p:spTree>
    <p:extLst>
      <p:ext uri="{BB962C8B-B14F-4D97-AF65-F5344CB8AC3E}">
        <p14:creationId xmlns:p14="http://schemas.microsoft.com/office/powerpoint/2010/main" val="3537899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96837"/>
            <a:ext cx="8959389" cy="598488"/>
          </a:xfrm>
          <a:prstGeom prst="rect">
            <a:avLst/>
          </a:prstGeom>
        </p:spPr>
        <p:txBody>
          <a:bodyPr/>
          <a:lstStyle/>
          <a:p>
            <a:r>
              <a:rPr lang="en-US" dirty="0" smtClean="0">
                <a:latin typeface="Franklin Gothic Book" panose="020B0503020102020204" pitchFamily="34" charset="0"/>
              </a:rPr>
              <a:t>Application Example – “Play Node”</a:t>
            </a:r>
            <a:endParaRPr lang="en-US" dirty="0">
              <a:latin typeface="Symbol" panose="05050102010706020507" pitchFamily="18" charset="2"/>
            </a:endParaRPr>
          </a:p>
        </p:txBody>
      </p:sp>
      <p:sp>
        <p:nvSpPr>
          <p:cNvPr id="3" name="Content Placeholder 2"/>
          <p:cNvSpPr>
            <a:spLocks noGrp="1"/>
          </p:cNvSpPr>
          <p:nvPr>
            <p:ph idx="4294967295"/>
          </p:nvPr>
        </p:nvSpPr>
        <p:spPr>
          <a:xfrm>
            <a:off x="0" y="955284"/>
            <a:ext cx="8229600" cy="3446462"/>
          </a:xfrm>
          <a:prstGeom prst="rect">
            <a:avLst/>
          </a:prstGeom>
        </p:spPr>
        <p:txBody>
          <a:bodyPr/>
          <a:lstStyle/>
          <a:p>
            <a:r>
              <a:rPr lang="en-US" i="1" u="sng" dirty="0" smtClean="0">
                <a:latin typeface="Franklin Gothic Book" panose="020B0503020102020204" pitchFamily="34" charset="0"/>
              </a:rPr>
              <a:t>Requirement #6</a:t>
            </a:r>
            <a:r>
              <a:rPr lang="en-US" u="sng" dirty="0" smtClean="0">
                <a:latin typeface="Franklin Gothic Book" panose="020B0503020102020204" pitchFamily="34" charset="0"/>
              </a:rPr>
              <a:t> </a:t>
            </a:r>
            <a:r>
              <a:rPr lang="en-US" dirty="0" smtClean="0">
                <a:latin typeface="Franklin Gothic Book" panose="020B0503020102020204" pitchFamily="34" charset="0"/>
              </a:rPr>
              <a:t>– USB Device input -  Mass storage Class to configuration file system</a:t>
            </a:r>
          </a:p>
          <a:p>
            <a:r>
              <a:rPr lang="en-US" i="1" u="sng" dirty="0" smtClean="0">
                <a:latin typeface="Franklin Gothic Book" panose="020B0503020102020204" pitchFamily="34" charset="0"/>
              </a:rPr>
              <a:t>Requirement #7</a:t>
            </a:r>
            <a:r>
              <a:rPr lang="en-US" u="sng" dirty="0" smtClean="0">
                <a:latin typeface="Franklin Gothic Book" panose="020B0503020102020204" pitchFamily="34" charset="0"/>
              </a:rPr>
              <a:t> </a:t>
            </a:r>
            <a:r>
              <a:rPr lang="en-US" dirty="0" smtClean="0">
                <a:latin typeface="Franklin Gothic Book" panose="020B0503020102020204" pitchFamily="34" charset="0"/>
              </a:rPr>
              <a:t>– </a:t>
            </a:r>
            <a:r>
              <a:rPr lang="en-US" dirty="0" err="1" smtClean="0">
                <a:latin typeface="Franklin Gothic Book" panose="020B0503020102020204" pitchFamily="34" charset="0"/>
              </a:rPr>
              <a:t>Misc</a:t>
            </a:r>
            <a:r>
              <a:rPr lang="en-US" dirty="0" smtClean="0">
                <a:latin typeface="Franklin Gothic Book" panose="020B0503020102020204" pitchFamily="34" charset="0"/>
              </a:rPr>
              <a:t> Inputs (4-20mA)</a:t>
            </a:r>
          </a:p>
          <a:p>
            <a:r>
              <a:rPr lang="en-US" i="1" u="sng" dirty="0" smtClean="0">
                <a:latin typeface="Franklin Gothic Book" panose="020B0503020102020204" pitchFamily="34" charset="0"/>
              </a:rPr>
              <a:t>Requirement #8 </a:t>
            </a:r>
            <a:r>
              <a:rPr lang="en-US" dirty="0" smtClean="0">
                <a:latin typeface="Franklin Gothic Book" panose="020B0503020102020204" pitchFamily="34" charset="0"/>
              </a:rPr>
              <a:t>– Instant Boot  &amp; Real Time…. No Linux</a:t>
            </a:r>
          </a:p>
          <a:p>
            <a:r>
              <a:rPr lang="en-US" i="1" u="sng" dirty="0" smtClean="0">
                <a:latin typeface="Franklin Gothic Book" panose="020B0503020102020204" pitchFamily="34" charset="0"/>
              </a:rPr>
              <a:t>Requirement #9</a:t>
            </a:r>
            <a:r>
              <a:rPr lang="en-US" u="sng" dirty="0" smtClean="0">
                <a:latin typeface="Franklin Gothic Book" panose="020B0503020102020204" pitchFamily="34" charset="0"/>
              </a:rPr>
              <a:t> </a:t>
            </a:r>
            <a:r>
              <a:rPr lang="en-US" dirty="0" smtClean="0">
                <a:latin typeface="Franklin Gothic Book" panose="020B0503020102020204" pitchFamily="34" charset="0"/>
              </a:rPr>
              <a:t>-  Can’t burn watts of Power</a:t>
            </a:r>
          </a:p>
          <a:p>
            <a:pPr marL="0" indent="0">
              <a:buNone/>
            </a:pPr>
            <a:endParaRPr lang="en-US" dirty="0" smtClean="0">
              <a:latin typeface="Franklin Gothic Book" panose="020B0503020102020204" pitchFamily="34" charset="0"/>
            </a:endParaRPr>
          </a:p>
          <a:p>
            <a:endParaRPr lang="en-US" dirty="0">
              <a:latin typeface="Franklin Gothic Book" panose="020B0503020102020204" pitchFamily="34" charset="0"/>
            </a:endParaRPr>
          </a:p>
          <a:p>
            <a:endParaRPr lang="en-US" dirty="0" smtClean="0">
              <a:latin typeface="Franklin Gothic Book" panose="020B0503020102020204" pitchFamily="34" charset="0"/>
            </a:endParaRPr>
          </a:p>
          <a:p>
            <a:endParaRPr lang="en-US" dirty="0">
              <a:latin typeface="Franklin Gothic Book" panose="020B0503020102020204" pitchFamily="34" charset="0"/>
            </a:endParaRPr>
          </a:p>
          <a:p>
            <a:pPr marL="0" indent="0">
              <a:buNone/>
            </a:pPr>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1337189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0"/>
            <a:ext cx="8947851" cy="598488"/>
          </a:xfrm>
          <a:prstGeom prst="rect">
            <a:avLst/>
          </a:prstGeom>
        </p:spPr>
        <p:txBody>
          <a:bodyPr/>
          <a:lstStyle/>
          <a:p>
            <a:r>
              <a:rPr lang="en-US" dirty="0" smtClean="0">
                <a:latin typeface="Franklin Gothic Book" panose="020B0503020102020204" pitchFamily="34" charset="0"/>
              </a:rPr>
              <a:t>Application Example – “Play Node”</a:t>
            </a:r>
            <a:endParaRPr lang="en-US" dirty="0">
              <a:latin typeface="Symbol" panose="05050102010706020507" pitchFamily="18" charset="2"/>
            </a:endParaRPr>
          </a:p>
        </p:txBody>
      </p:sp>
      <p:sp>
        <p:nvSpPr>
          <p:cNvPr id="3" name="Content Placeholder 2"/>
          <p:cNvSpPr>
            <a:spLocks noGrp="1"/>
          </p:cNvSpPr>
          <p:nvPr>
            <p:ph idx="4294967295"/>
          </p:nvPr>
        </p:nvSpPr>
        <p:spPr>
          <a:xfrm>
            <a:off x="262494" y="572878"/>
            <a:ext cx="8229600" cy="3446462"/>
          </a:xfrm>
          <a:prstGeom prst="rect">
            <a:avLst/>
          </a:prstGeom>
        </p:spPr>
        <p:txBody>
          <a:bodyPr/>
          <a:lstStyle/>
          <a:p>
            <a:pPr marL="0" indent="0">
              <a:buNone/>
            </a:pPr>
            <a:endParaRPr lang="en-US" dirty="0">
              <a:latin typeface="Franklin Gothic Book" panose="020B0503020102020204" pitchFamily="34" charset="0"/>
            </a:endParaRPr>
          </a:p>
          <a:p>
            <a:pPr marL="0" indent="0">
              <a:buNone/>
            </a:pPr>
            <a:r>
              <a:rPr lang="en-US" i="1" dirty="0" smtClean="0">
                <a:latin typeface="Franklin Gothic Book" panose="020B0503020102020204" pitchFamily="34" charset="0"/>
              </a:rPr>
              <a:t>Lots of requirements…. Some light DSP + Audio + USB + CAN + Standard I/O   </a:t>
            </a:r>
          </a:p>
          <a:p>
            <a:pPr marL="0" indent="0">
              <a:buNone/>
            </a:pPr>
            <a:endParaRPr lang="en-US" i="1" dirty="0">
              <a:latin typeface="Franklin Gothic Book" panose="020B0503020102020204" pitchFamily="34" charset="0"/>
            </a:endParaRPr>
          </a:p>
          <a:p>
            <a:pPr marL="0" indent="0">
              <a:buNone/>
            </a:pPr>
            <a:endParaRPr lang="en-US" i="1" dirty="0" smtClean="0">
              <a:latin typeface="Franklin Gothic Book" panose="020B0503020102020204" pitchFamily="34" charset="0"/>
            </a:endParaRPr>
          </a:p>
          <a:p>
            <a:pPr marL="0" indent="0">
              <a:buNone/>
            </a:pPr>
            <a:r>
              <a:rPr lang="en-US" dirty="0" smtClean="0">
                <a:latin typeface="Franklin Gothic Book" panose="020B0503020102020204" pitchFamily="34" charset="0"/>
              </a:rPr>
              <a:t>Cortex M4  fits well…..   (This case used the NXP LPC43x Series)</a:t>
            </a:r>
          </a:p>
          <a:p>
            <a:endParaRPr lang="en-US" dirty="0" smtClean="0">
              <a:latin typeface="Franklin Gothic Book" panose="020B0503020102020204" pitchFamily="34" charset="0"/>
            </a:endParaRPr>
          </a:p>
          <a:p>
            <a:endParaRPr lang="en-US" dirty="0">
              <a:latin typeface="Franklin Gothic Book" panose="020B0503020102020204" pitchFamily="34" charset="0"/>
            </a:endParaRPr>
          </a:p>
          <a:p>
            <a:pPr marL="0" indent="0">
              <a:buNone/>
            </a:pPr>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1574554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350"/>
            <a:ext cx="8229600" cy="598488"/>
          </a:xfrm>
          <a:prstGeom prst="rect">
            <a:avLst/>
          </a:prstGeom>
        </p:spPr>
        <p:txBody>
          <a:bodyPr/>
          <a:lstStyle/>
          <a:p>
            <a:r>
              <a:rPr lang="en-US" dirty="0" smtClean="0">
                <a:latin typeface="Franklin Gothic Book" panose="020B0503020102020204" pitchFamily="34" charset="0"/>
              </a:rPr>
              <a:t>ARM Cortex?</a:t>
            </a:r>
            <a:endParaRPr lang="en-US" dirty="0">
              <a:latin typeface="Symbol" panose="05050102010706020507" pitchFamily="18" charset="2"/>
            </a:endParaRPr>
          </a:p>
        </p:txBody>
      </p:sp>
      <p:sp>
        <p:nvSpPr>
          <p:cNvPr id="3" name="Content Placeholder 2"/>
          <p:cNvSpPr>
            <a:spLocks noGrp="1"/>
          </p:cNvSpPr>
          <p:nvPr>
            <p:ph idx="4294967295"/>
          </p:nvPr>
        </p:nvSpPr>
        <p:spPr>
          <a:xfrm>
            <a:off x="0" y="906463"/>
            <a:ext cx="8655050" cy="2903537"/>
          </a:xfrm>
          <a:prstGeom prst="rect">
            <a:avLst/>
          </a:prstGeom>
        </p:spPr>
        <p:txBody>
          <a:bodyPr/>
          <a:lstStyle/>
          <a:p>
            <a:r>
              <a:rPr lang="en-US" dirty="0" smtClean="0">
                <a:latin typeface="Franklin Gothic Book" panose="020B0503020102020204" pitchFamily="34" charset="0"/>
              </a:rPr>
              <a:t>Who here is familiar with ARM Cortex?</a:t>
            </a:r>
          </a:p>
          <a:p>
            <a:r>
              <a:rPr lang="en-US" dirty="0" smtClean="0">
                <a:latin typeface="Franklin Gothic Book" panose="020B0503020102020204" pitchFamily="34" charset="0"/>
              </a:rPr>
              <a:t>3 Families</a:t>
            </a:r>
          </a:p>
          <a:p>
            <a:pPr lvl="1"/>
            <a:r>
              <a:rPr lang="en-US" b="1" dirty="0" smtClean="0">
                <a:latin typeface="Franklin Gothic Book" panose="020B0503020102020204" pitchFamily="34" charset="0"/>
              </a:rPr>
              <a:t>A	</a:t>
            </a:r>
            <a:r>
              <a:rPr lang="en-US" dirty="0" smtClean="0">
                <a:latin typeface="Franklin Gothic Book" panose="020B0503020102020204" pitchFamily="34" charset="0"/>
              </a:rPr>
              <a:t>	</a:t>
            </a:r>
            <a:r>
              <a:rPr lang="en-US" b="1" i="1" dirty="0" smtClean="0">
                <a:latin typeface="Franklin Gothic Book" panose="020B0503020102020204" pitchFamily="34" charset="0"/>
              </a:rPr>
              <a:t>Applications Processors   </a:t>
            </a:r>
            <a:r>
              <a:rPr lang="en-US" dirty="0" smtClean="0">
                <a:latin typeface="Franklin Gothic Book" panose="020B0503020102020204" pitchFamily="34" charset="0"/>
              </a:rPr>
              <a:t>-   High-end cell phone/tablet chips</a:t>
            </a:r>
          </a:p>
          <a:p>
            <a:pPr lvl="1"/>
            <a:r>
              <a:rPr lang="en-US" b="1" dirty="0" smtClean="0">
                <a:latin typeface="Franklin Gothic Book" panose="020B0503020102020204" pitchFamily="34" charset="0"/>
              </a:rPr>
              <a:t>R	</a:t>
            </a:r>
            <a:r>
              <a:rPr lang="en-US" dirty="0" smtClean="0">
                <a:latin typeface="Franklin Gothic Book" panose="020B0503020102020204" pitchFamily="34" charset="0"/>
              </a:rPr>
              <a:t>	</a:t>
            </a:r>
            <a:r>
              <a:rPr lang="en-US" b="1" i="1" dirty="0" smtClean="0">
                <a:latin typeface="Franklin Gothic Book" panose="020B0503020102020204" pitchFamily="34" charset="0"/>
              </a:rPr>
              <a:t>Real Time </a:t>
            </a:r>
            <a:r>
              <a:rPr lang="en-US" b="1" dirty="0" smtClean="0">
                <a:latin typeface="Franklin Gothic Book" panose="020B0503020102020204" pitchFamily="34" charset="0"/>
              </a:rPr>
              <a:t>-  </a:t>
            </a:r>
            <a:r>
              <a:rPr lang="en-US" dirty="0" smtClean="0">
                <a:latin typeface="Franklin Gothic Book" panose="020B0503020102020204" pitchFamily="34" charset="0"/>
              </a:rPr>
              <a:t>Lock-step/real-time automotive,  high-end control</a:t>
            </a:r>
          </a:p>
          <a:p>
            <a:pPr lvl="1"/>
            <a:r>
              <a:rPr lang="en-US" b="1" dirty="0" smtClean="0">
                <a:latin typeface="Franklin Gothic Book" panose="020B0503020102020204" pitchFamily="34" charset="0"/>
              </a:rPr>
              <a:t>M</a:t>
            </a:r>
            <a:r>
              <a:rPr lang="en-US" dirty="0" smtClean="0">
                <a:latin typeface="Franklin Gothic Book" panose="020B0503020102020204" pitchFamily="34" charset="0"/>
              </a:rPr>
              <a:t>	</a:t>
            </a:r>
            <a:r>
              <a:rPr lang="en-US" b="1" i="1" dirty="0" smtClean="0">
                <a:latin typeface="Franklin Gothic Book" panose="020B0503020102020204" pitchFamily="34" charset="0"/>
              </a:rPr>
              <a:t>Microcontroller</a:t>
            </a:r>
            <a:r>
              <a:rPr lang="en-US" b="1" dirty="0">
                <a:latin typeface="Franklin Gothic Book" panose="020B0503020102020204" pitchFamily="34" charset="0"/>
              </a:rPr>
              <a:t> </a:t>
            </a:r>
            <a:r>
              <a:rPr lang="en-US" b="1" dirty="0" smtClean="0">
                <a:latin typeface="Franklin Gothic Book" panose="020B0503020102020204" pitchFamily="34" charset="0"/>
              </a:rPr>
              <a:t>-     </a:t>
            </a:r>
            <a:r>
              <a:rPr lang="en-US" dirty="0" smtClean="0">
                <a:latin typeface="Franklin Gothic Book" panose="020B0503020102020204" pitchFamily="34" charset="0"/>
              </a:rPr>
              <a:t>Focused on lower cost 32-bit.   I.E.   A good reason to move from 8/16-Bit.</a:t>
            </a:r>
          </a:p>
          <a:p>
            <a:endParaRPr lang="en-US" dirty="0">
              <a:latin typeface="Franklin Gothic Book" panose="020B0503020102020204" pitchFamily="34" charset="0"/>
            </a:endParaRPr>
          </a:p>
        </p:txBody>
      </p:sp>
    </p:spTree>
    <p:extLst>
      <p:ext uri="{BB962C8B-B14F-4D97-AF65-F5344CB8AC3E}">
        <p14:creationId xmlns:p14="http://schemas.microsoft.com/office/powerpoint/2010/main" val="3886368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0383" y="69149"/>
            <a:ext cx="8229600" cy="600075"/>
          </a:xfrm>
          <a:prstGeom prst="rect">
            <a:avLst/>
          </a:prstGeom>
        </p:spPr>
        <p:txBody>
          <a:bodyPr/>
          <a:lstStyle/>
          <a:p>
            <a:r>
              <a:rPr lang="en-US" dirty="0" smtClean="0">
                <a:latin typeface="Franklin Gothic Book" panose="020B0503020102020204" pitchFamily="34" charset="0"/>
              </a:rPr>
              <a:t>ARM Cortex?</a:t>
            </a:r>
            <a:endParaRPr lang="en-US" dirty="0">
              <a:latin typeface="Symbol" panose="05050102010706020507" pitchFamily="18" charset="2"/>
            </a:endParaRPr>
          </a:p>
        </p:txBody>
      </p:sp>
      <p:sp>
        <p:nvSpPr>
          <p:cNvPr id="3" name="Content Placeholder 2"/>
          <p:cNvSpPr>
            <a:spLocks noGrp="1"/>
          </p:cNvSpPr>
          <p:nvPr>
            <p:ph idx="4294967295"/>
          </p:nvPr>
        </p:nvSpPr>
        <p:spPr>
          <a:xfrm>
            <a:off x="285055" y="761529"/>
            <a:ext cx="8818562" cy="2632075"/>
          </a:xfrm>
          <a:prstGeom prst="rect">
            <a:avLst/>
          </a:prstGeom>
        </p:spPr>
        <p:txBody>
          <a:bodyPr/>
          <a:lstStyle/>
          <a:p>
            <a:r>
              <a:rPr lang="en-US" dirty="0" smtClean="0">
                <a:latin typeface="Franklin Gothic Book" panose="020B0503020102020204" pitchFamily="34" charset="0"/>
              </a:rPr>
              <a:t>Why does Cortex M Exist?</a:t>
            </a:r>
          </a:p>
          <a:p>
            <a:pPr marL="0" indent="0">
              <a:buNone/>
            </a:pPr>
            <a:r>
              <a:rPr lang="en-US" dirty="0" smtClean="0">
                <a:latin typeface="Franklin Gothic Book" panose="020B0503020102020204" pitchFamily="34" charset="0"/>
              </a:rPr>
              <a:t> (My opinion) To fix the architectural problems in the ARM7TDMI</a:t>
            </a:r>
          </a:p>
          <a:p>
            <a:pPr marL="0" indent="0">
              <a:buNone/>
            </a:pPr>
            <a:endParaRPr lang="en-US" dirty="0">
              <a:latin typeface="Franklin Gothic Book" panose="020B0503020102020204" pitchFamily="34" charset="0"/>
            </a:endParaRPr>
          </a:p>
          <a:p>
            <a:pPr marL="0" indent="0">
              <a:buNone/>
            </a:pPr>
            <a:r>
              <a:rPr lang="en-US" dirty="0" smtClean="0">
                <a:latin typeface="Franklin Gothic Book" panose="020B0503020102020204" pitchFamily="34" charset="0"/>
              </a:rPr>
              <a:t>A better interrupt system, common internal elements,  bit-banding, thought-out API to CPU</a:t>
            </a:r>
          </a:p>
          <a:p>
            <a:pPr marL="0" indent="0">
              <a:buNone/>
            </a:pPr>
            <a:endParaRPr lang="en-US" dirty="0" smtClean="0">
              <a:latin typeface="Franklin Gothic Book" panose="020B0503020102020204" pitchFamily="34" charset="0"/>
            </a:endParaRPr>
          </a:p>
          <a:p>
            <a:pPr marL="0" indent="0">
              <a:buNone/>
            </a:pPr>
            <a:r>
              <a:rPr lang="en-US" dirty="0" smtClean="0">
                <a:latin typeface="Franklin Gothic Book" panose="020B0503020102020204" pitchFamily="34" charset="0"/>
                <a:hlinkClick r:id="rId3"/>
              </a:rPr>
              <a:t>http</a:t>
            </a:r>
            <a:r>
              <a:rPr lang="en-US" dirty="0">
                <a:latin typeface="Franklin Gothic Book" panose="020B0503020102020204" pitchFamily="34" charset="0"/>
                <a:hlinkClick r:id="rId3"/>
              </a:rPr>
              <a:t>://community.arm.com/docs/DOC-2607</a:t>
            </a:r>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2561128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600075"/>
          </a:xfrm>
          <a:prstGeom prst="rect">
            <a:avLst/>
          </a:prstGeom>
        </p:spPr>
        <p:txBody>
          <a:bodyPr/>
          <a:lstStyle/>
          <a:p>
            <a:r>
              <a:rPr lang="en-US" dirty="0" smtClean="0">
                <a:latin typeface="Franklin Gothic Book" panose="020B0503020102020204" pitchFamily="34" charset="0"/>
              </a:rPr>
              <a:t>IRQ Latency and Nesting</a:t>
            </a:r>
            <a:endParaRPr lang="en-US" dirty="0">
              <a:latin typeface="Symbol" panose="05050102010706020507" pitchFamily="18" charset="2"/>
            </a:endParaRPr>
          </a:p>
        </p:txBody>
      </p:sp>
      <p:sp>
        <p:nvSpPr>
          <p:cNvPr id="3" name="Content Placeholder 2"/>
          <p:cNvSpPr>
            <a:spLocks noGrp="1"/>
          </p:cNvSpPr>
          <p:nvPr>
            <p:ph idx="4294967295"/>
          </p:nvPr>
        </p:nvSpPr>
        <p:spPr>
          <a:xfrm>
            <a:off x="0" y="592138"/>
            <a:ext cx="9021763" cy="454025"/>
          </a:xfrm>
          <a:prstGeom prst="rect">
            <a:avLst/>
          </a:prstGeom>
        </p:spPr>
        <p:txBody>
          <a:bodyPr/>
          <a:lstStyle/>
          <a:p>
            <a:r>
              <a:rPr lang="en-US" sz="1800" dirty="0" smtClean="0">
                <a:latin typeface="Franklin Gothic Book" panose="020B0503020102020204" pitchFamily="34" charset="0"/>
              </a:rPr>
              <a:t>The IRQ latency &amp; nesting in the Cortex M allows for efficient “sample by sample processing”.   Control loops, real time IIR, etc.</a:t>
            </a:r>
          </a:p>
          <a:p>
            <a:endParaRPr lang="en-US" dirty="0">
              <a:latin typeface="Franklin Gothic Book" panose="020B0503020102020204" pitchFamily="34" charset="0"/>
            </a:endParaRPr>
          </a:p>
          <a:p>
            <a:pPr marL="0" indent="0">
              <a:buNone/>
            </a:pPr>
            <a:endParaRPr lang="en-US" dirty="0" smtClean="0">
              <a:latin typeface="Franklin Gothic Book" panose="020B0503020102020204" pitchFamily="34" charset="0"/>
            </a:endParaRPr>
          </a:p>
        </p:txBody>
      </p:sp>
      <p:cxnSp>
        <p:nvCxnSpPr>
          <p:cNvPr id="55" name="Curved Connector 54"/>
          <p:cNvCxnSpPr/>
          <p:nvPr/>
        </p:nvCxnSpPr>
        <p:spPr>
          <a:xfrm rot="16200000" flipH="1">
            <a:off x="4075610" y="2442182"/>
            <a:ext cx="1389296" cy="627128"/>
          </a:xfrm>
          <a:prstGeom prst="curvedConnector3">
            <a:avLst>
              <a:gd name="adj1" fmla="val 50000"/>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44" idx="2"/>
          </p:cNvCxnSpPr>
          <p:nvPr/>
        </p:nvCxnSpPr>
        <p:spPr>
          <a:xfrm rot="10800000" flipH="1" flipV="1">
            <a:off x="3098635" y="1602254"/>
            <a:ext cx="1994996" cy="1841865"/>
          </a:xfrm>
          <a:prstGeom prst="curvedConnector3">
            <a:avLst>
              <a:gd name="adj1" fmla="val 97398"/>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Curved Connector 61"/>
          <p:cNvCxnSpPr>
            <a:stCxn id="46" idx="4"/>
            <a:endCxn id="52" idx="0"/>
          </p:cNvCxnSpPr>
          <p:nvPr/>
        </p:nvCxnSpPr>
        <p:spPr>
          <a:xfrm rot="16200000" flipH="1">
            <a:off x="2401245" y="1701561"/>
            <a:ext cx="2073061" cy="1994854"/>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4" name="Curved Connector 63"/>
          <p:cNvCxnSpPr>
            <a:stCxn id="44" idx="5"/>
            <a:endCxn id="52" idx="0"/>
          </p:cNvCxnSpPr>
          <p:nvPr/>
        </p:nvCxnSpPr>
        <p:spPr>
          <a:xfrm rot="16200000" flipH="1">
            <a:off x="2731905" y="2032222"/>
            <a:ext cx="2114742" cy="1291851"/>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urved Connector 65"/>
          <p:cNvCxnSpPr>
            <a:stCxn id="48" idx="5"/>
            <a:endCxn id="52" idx="0"/>
          </p:cNvCxnSpPr>
          <p:nvPr/>
        </p:nvCxnSpPr>
        <p:spPr>
          <a:xfrm rot="16200000" flipH="1">
            <a:off x="3150155" y="2450471"/>
            <a:ext cx="1960297" cy="609798"/>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511666" y="1588308"/>
            <a:ext cx="4828172" cy="9807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14" name="Freeform 13"/>
          <p:cNvSpPr/>
          <p:nvPr/>
        </p:nvSpPr>
        <p:spPr>
          <a:xfrm flipV="1">
            <a:off x="778366" y="3007725"/>
            <a:ext cx="5018672" cy="10156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20" name="Oval 19"/>
          <p:cNvSpPr/>
          <p:nvPr/>
        </p:nvSpPr>
        <p:spPr>
          <a:xfrm>
            <a:off x="2399758" y="3825757"/>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cxnSp>
        <p:nvCxnSpPr>
          <p:cNvPr id="25" name="Straight Connector 24"/>
          <p:cNvCxnSpPr/>
          <p:nvPr/>
        </p:nvCxnSpPr>
        <p:spPr>
          <a:xfrm flipH="1">
            <a:off x="1028490" y="1462396"/>
            <a:ext cx="38008"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H="1">
            <a:off x="1736251" y="1427206"/>
            <a:ext cx="19616" cy="2704765"/>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H="1">
            <a:off x="2420624" y="1462396"/>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flipH="1">
            <a:off x="3105840" y="1429058"/>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flipH="1">
            <a:off x="3790213" y="1462396"/>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flipH="1">
            <a:off x="4432114" y="1462396"/>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5074015" y="1427206"/>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sp>
        <p:nvSpPr>
          <p:cNvPr id="44" name="Oval 43"/>
          <p:cNvSpPr/>
          <p:nvPr/>
        </p:nvSpPr>
        <p:spPr>
          <a:xfrm>
            <a:off x="3098635" y="1576061"/>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45" name="Oval 44"/>
          <p:cNvSpPr/>
          <p:nvPr/>
        </p:nvSpPr>
        <p:spPr>
          <a:xfrm>
            <a:off x="1735490" y="1856712"/>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46" name="Oval 45"/>
          <p:cNvSpPr/>
          <p:nvPr/>
        </p:nvSpPr>
        <p:spPr>
          <a:xfrm>
            <a:off x="2414154" y="1610070"/>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47" name="Oval 46"/>
          <p:cNvSpPr/>
          <p:nvPr/>
        </p:nvSpPr>
        <p:spPr>
          <a:xfrm>
            <a:off x="4425536" y="2008708"/>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48" name="Oval 47"/>
          <p:cNvSpPr/>
          <p:nvPr/>
        </p:nvSpPr>
        <p:spPr>
          <a:xfrm>
            <a:off x="3780688" y="1730506"/>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50" name="Oval 49"/>
          <p:cNvSpPr/>
          <p:nvPr/>
        </p:nvSpPr>
        <p:spPr>
          <a:xfrm>
            <a:off x="3078803" y="3977278"/>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51" name="Oval 50"/>
          <p:cNvSpPr/>
          <p:nvPr/>
        </p:nvSpPr>
        <p:spPr>
          <a:xfrm>
            <a:off x="3770597" y="3935926"/>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52" name="Oval 51"/>
          <p:cNvSpPr/>
          <p:nvPr/>
        </p:nvSpPr>
        <p:spPr>
          <a:xfrm>
            <a:off x="4409008" y="3735519"/>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53" name="Oval 52"/>
          <p:cNvSpPr/>
          <p:nvPr/>
        </p:nvSpPr>
        <p:spPr>
          <a:xfrm>
            <a:off x="5062190" y="3450394"/>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cxnSp>
        <p:nvCxnSpPr>
          <p:cNvPr id="57" name="Curved Connector 56"/>
          <p:cNvCxnSpPr>
            <a:stCxn id="48" idx="5"/>
            <a:endCxn id="53" idx="0"/>
          </p:cNvCxnSpPr>
          <p:nvPr/>
        </p:nvCxnSpPr>
        <p:spPr>
          <a:xfrm rot="16200000" flipH="1">
            <a:off x="3619308" y="1981318"/>
            <a:ext cx="1675172" cy="1262980"/>
          </a:xfrm>
          <a:prstGeom prst="curvedConnector3">
            <a:avLst>
              <a:gd name="adj1" fmla="val 50000"/>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209765" y="2034902"/>
            <a:ext cx="923925" cy="369332"/>
          </a:xfrm>
          <a:prstGeom prst="rect">
            <a:avLst/>
          </a:prstGeom>
          <a:noFill/>
        </p:spPr>
        <p:txBody>
          <a:bodyPr wrap="square" rtlCol="0">
            <a:spAutoFit/>
          </a:bodyPr>
          <a:lstStyle/>
          <a:p>
            <a:r>
              <a:rPr lang="en-US" dirty="0" smtClean="0">
                <a:solidFill>
                  <a:schemeClr val="accent1">
                    <a:lumMod val="75000"/>
                  </a:schemeClr>
                </a:solidFill>
                <a:latin typeface="Franklin Gothic Book" panose="020B0503020102020204" pitchFamily="34" charset="0"/>
              </a:rPr>
              <a:t>Input</a:t>
            </a:r>
            <a:endParaRPr lang="en-US" dirty="0">
              <a:solidFill>
                <a:schemeClr val="accent1">
                  <a:lumMod val="75000"/>
                </a:schemeClr>
              </a:solidFill>
              <a:latin typeface="Franklin Gothic Book" panose="020B0503020102020204" pitchFamily="34" charset="0"/>
            </a:endParaRPr>
          </a:p>
        </p:txBody>
      </p:sp>
      <p:sp>
        <p:nvSpPr>
          <p:cNvPr id="69" name="TextBox 68"/>
          <p:cNvSpPr txBox="1"/>
          <p:nvPr/>
        </p:nvSpPr>
        <p:spPr>
          <a:xfrm>
            <a:off x="243005" y="3042915"/>
            <a:ext cx="923925" cy="369332"/>
          </a:xfrm>
          <a:prstGeom prst="rect">
            <a:avLst/>
          </a:prstGeom>
          <a:noFill/>
        </p:spPr>
        <p:txBody>
          <a:bodyPr wrap="square" rtlCol="0">
            <a:spAutoFit/>
          </a:bodyPr>
          <a:lstStyle/>
          <a:p>
            <a:r>
              <a:rPr lang="en-US" dirty="0" smtClean="0">
                <a:solidFill>
                  <a:schemeClr val="accent6">
                    <a:lumMod val="75000"/>
                  </a:schemeClr>
                </a:solidFill>
                <a:latin typeface="Franklin Gothic Book" panose="020B0503020102020204" pitchFamily="34" charset="0"/>
              </a:rPr>
              <a:t>Output</a:t>
            </a:r>
            <a:endParaRPr lang="en-US" dirty="0">
              <a:solidFill>
                <a:schemeClr val="accent6">
                  <a:lumMod val="75000"/>
                </a:schemeClr>
              </a:solidFill>
              <a:latin typeface="Franklin Gothic Book" panose="020B0503020102020204" pitchFamily="34" charset="0"/>
            </a:endParaRPr>
          </a:p>
        </p:txBody>
      </p:sp>
      <p:sp>
        <p:nvSpPr>
          <p:cNvPr id="70" name="TextBox 69"/>
          <p:cNvSpPr txBox="1"/>
          <p:nvPr/>
        </p:nvSpPr>
        <p:spPr>
          <a:xfrm>
            <a:off x="4525128" y="3811016"/>
            <a:ext cx="923925" cy="461665"/>
          </a:xfrm>
          <a:prstGeom prst="rect">
            <a:avLst/>
          </a:prstGeom>
          <a:noFill/>
        </p:spPr>
        <p:txBody>
          <a:bodyPr wrap="square" rtlCol="0">
            <a:spAutoFit/>
          </a:bodyPr>
          <a:lstStyle/>
          <a:p>
            <a:r>
              <a:rPr lang="en-US" sz="2400" b="1" dirty="0" smtClean="0">
                <a:solidFill>
                  <a:schemeClr val="bg1">
                    <a:lumMod val="50000"/>
                  </a:schemeClr>
                </a:solidFill>
                <a:latin typeface="Symbol" panose="05050102010706020507" pitchFamily="18" charset="2"/>
              </a:rPr>
              <a:t>D</a:t>
            </a:r>
            <a:r>
              <a:rPr lang="en-US" sz="2400" b="1" dirty="0" smtClean="0">
                <a:solidFill>
                  <a:schemeClr val="bg1">
                    <a:lumMod val="50000"/>
                  </a:schemeClr>
                </a:solidFill>
                <a:latin typeface="Cambria Math" panose="02040503050406030204" pitchFamily="18" charset="0"/>
                <a:ea typeface="Cambria Math" panose="02040503050406030204" pitchFamily="18" charset="0"/>
              </a:rPr>
              <a:t>t</a:t>
            </a:r>
            <a:endParaRPr lang="en-US" sz="2400" b="1" dirty="0">
              <a:solidFill>
                <a:schemeClr val="bg1">
                  <a:lumMod val="50000"/>
                </a:schemeClr>
              </a:solidFill>
              <a:latin typeface="Cambria Math" panose="02040503050406030204" pitchFamily="18" charset="0"/>
              <a:ea typeface="Cambria Math" panose="02040503050406030204" pitchFamily="18" charset="0"/>
            </a:endParaRPr>
          </a:p>
        </p:txBody>
      </p:sp>
      <p:pic>
        <p:nvPicPr>
          <p:cNvPr id="6" name="Picture 5"/>
          <p:cNvPicPr>
            <a:picLocks noChangeAspect="1"/>
          </p:cNvPicPr>
          <p:nvPr/>
        </p:nvPicPr>
        <p:blipFill>
          <a:blip r:embed="rId2"/>
          <a:stretch>
            <a:fillRect/>
          </a:stretch>
        </p:blipFill>
        <p:spPr>
          <a:xfrm>
            <a:off x="5948967" y="1951174"/>
            <a:ext cx="3174112" cy="1276407"/>
          </a:xfrm>
          <a:prstGeom prst="rect">
            <a:avLst/>
          </a:prstGeom>
        </p:spPr>
      </p:pic>
    </p:spTree>
    <p:extLst>
      <p:ext uri="{BB962C8B-B14F-4D97-AF65-F5344CB8AC3E}">
        <p14:creationId xmlns:p14="http://schemas.microsoft.com/office/powerpoint/2010/main" val="2307938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600075"/>
          </a:xfrm>
          <a:prstGeom prst="rect">
            <a:avLst/>
          </a:prstGeom>
        </p:spPr>
        <p:txBody>
          <a:bodyPr/>
          <a:lstStyle/>
          <a:p>
            <a:r>
              <a:rPr lang="en-US" dirty="0" smtClean="0">
                <a:latin typeface="Franklin Gothic Book" panose="020B0503020102020204" pitchFamily="34" charset="0"/>
              </a:rPr>
              <a:t>Cortex M – Lots of Choice</a:t>
            </a:r>
            <a:endParaRPr lang="en-US" dirty="0">
              <a:latin typeface="Symbol" panose="05050102010706020507" pitchFamily="18" charset="2"/>
            </a:endParaRPr>
          </a:p>
        </p:txBody>
      </p:sp>
      <p:sp>
        <p:nvSpPr>
          <p:cNvPr id="34" name="Content Placeholder 2"/>
          <p:cNvSpPr txBox="1">
            <a:spLocks/>
          </p:cNvSpPr>
          <p:nvPr/>
        </p:nvSpPr>
        <p:spPr>
          <a:xfrm>
            <a:off x="140436" y="795859"/>
            <a:ext cx="8931971" cy="28008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Franklin Gothic Book" panose="020B0503020102020204" pitchFamily="34" charset="0"/>
              </a:rPr>
              <a:t>M0 ---   Low End, Low Power 32-bit.   8/16-bit replacement </a:t>
            </a:r>
          </a:p>
          <a:p>
            <a:r>
              <a:rPr lang="en-US" dirty="0" smtClean="0">
                <a:latin typeface="Franklin Gothic Book" panose="020B0503020102020204" pitchFamily="34" charset="0"/>
              </a:rPr>
              <a:t>M3 ---  Main Stream 32-bit</a:t>
            </a:r>
          </a:p>
          <a:p>
            <a:r>
              <a:rPr lang="en-US" dirty="0" smtClean="0">
                <a:latin typeface="Franklin Gothic Book" panose="020B0503020102020204" pitchFamily="34" charset="0"/>
              </a:rPr>
              <a:t>M4 ---  M3 + DSP </a:t>
            </a:r>
            <a:r>
              <a:rPr lang="en-US" dirty="0" smtClean="0">
                <a:latin typeface="Franklin Gothic Book" panose="020B0503020102020204" pitchFamily="34" charset="0"/>
                <a:sym typeface="Wingdings" panose="05000000000000000000" pitchFamily="2" charset="2"/>
              </a:rPr>
              <a:t> </a:t>
            </a:r>
            <a:r>
              <a:rPr lang="en-US" dirty="0" smtClean="0">
                <a:latin typeface="Franklin Gothic Book" panose="020B0503020102020204" pitchFamily="34" charset="0"/>
              </a:rPr>
              <a:t>What We are here for today</a:t>
            </a:r>
          </a:p>
          <a:p>
            <a:r>
              <a:rPr lang="en-US" dirty="0" smtClean="0">
                <a:latin typeface="Franklin Gothic Book" panose="020B0503020102020204" pitchFamily="34" charset="0"/>
              </a:rPr>
              <a:t>M7 ---   More DSP under the hood through better </a:t>
            </a:r>
            <a:r>
              <a:rPr lang="en-US" dirty="0" err="1" smtClean="0">
                <a:latin typeface="Franklin Gothic Book" panose="020B0503020102020204" pitchFamily="34" charset="0"/>
              </a:rPr>
              <a:t>pipline</a:t>
            </a:r>
            <a:r>
              <a:rPr lang="en-US" dirty="0" smtClean="0">
                <a:latin typeface="Franklin Gothic Book" panose="020B0503020102020204" pitchFamily="34" charset="0"/>
              </a:rPr>
              <a:t> and memory architecture.</a:t>
            </a:r>
          </a:p>
          <a:p>
            <a:endParaRPr lang="en-US" dirty="0">
              <a:latin typeface="Franklin Gothic Book" panose="020B0503020102020204" pitchFamily="34" charset="0"/>
            </a:endParaRPr>
          </a:p>
          <a:p>
            <a:pPr marL="0" indent="0">
              <a:buNone/>
            </a:pPr>
            <a:r>
              <a:rPr lang="en-US" i="1" dirty="0" smtClean="0">
                <a:latin typeface="Franklin Gothic Book" panose="020B0503020102020204" pitchFamily="34" charset="0"/>
              </a:rPr>
              <a:t>Other Variants exists but these are main stream</a:t>
            </a:r>
            <a:endParaRPr lang="en-US" i="1" dirty="0">
              <a:latin typeface="Franklin Gothic Book" panose="020B0503020102020204" pitchFamily="34" charset="0"/>
            </a:endParaRPr>
          </a:p>
          <a:p>
            <a:endParaRPr lang="en-US" dirty="0" smtClean="0">
              <a:latin typeface="Franklin Gothic Book" panose="020B0503020102020204" pitchFamily="34" charset="0"/>
            </a:endParaRPr>
          </a:p>
          <a:p>
            <a:pPr marL="0" indent="0">
              <a:buFont typeface="Arial" panose="020B0604020202020204" pitchFamily="34" charset="0"/>
              <a:buNone/>
            </a:pPr>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98223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ARM Cortex M4</a:t>
            </a:r>
            <a:endParaRPr lang="en-US" dirty="0">
              <a:latin typeface="Symbol" panose="05050102010706020507" pitchFamily="18" charset="2"/>
            </a:endParaRPr>
          </a:p>
        </p:txBody>
      </p:sp>
      <p:sp>
        <p:nvSpPr>
          <p:cNvPr id="3" name="Content Placeholder 2"/>
          <p:cNvSpPr>
            <a:spLocks noGrp="1"/>
          </p:cNvSpPr>
          <p:nvPr>
            <p:ph idx="4294967295"/>
          </p:nvPr>
        </p:nvSpPr>
        <p:spPr>
          <a:xfrm>
            <a:off x="0" y="598488"/>
            <a:ext cx="8229600" cy="2632075"/>
          </a:xfrm>
          <a:prstGeom prst="rect">
            <a:avLst/>
          </a:prstGeom>
        </p:spPr>
        <p:txBody>
          <a:bodyPr/>
          <a:lstStyle/>
          <a:p>
            <a:pPr marL="0" indent="0">
              <a:buNone/>
            </a:pPr>
            <a:r>
              <a:rPr lang="en-US" dirty="0" smtClean="0">
                <a:latin typeface="Franklin Gothic Book" panose="020B0503020102020204" pitchFamily="34" charset="0"/>
              </a:rPr>
              <a:t>M3 + DSP instructions</a:t>
            </a:r>
            <a:endParaRPr lang="en-US" dirty="0">
              <a:latin typeface="Franklin Gothic Book" panose="020B0503020102020204" pitchFamily="34" charset="0"/>
            </a:endParaRPr>
          </a:p>
        </p:txBody>
      </p:sp>
      <p:sp>
        <p:nvSpPr>
          <p:cNvPr id="5" name="Rectangle 4"/>
          <p:cNvSpPr/>
          <p:nvPr/>
        </p:nvSpPr>
        <p:spPr>
          <a:xfrm>
            <a:off x="79374" y="4227810"/>
            <a:ext cx="8969375" cy="369332"/>
          </a:xfrm>
          <a:prstGeom prst="rect">
            <a:avLst/>
          </a:prstGeom>
        </p:spPr>
        <p:txBody>
          <a:bodyPr wrap="square">
            <a:spAutoFit/>
          </a:bodyPr>
          <a:lstStyle/>
          <a:p>
            <a:r>
              <a:rPr lang="en-US" i="1" dirty="0">
                <a:hlinkClick r:id="rId2"/>
              </a:rPr>
              <a:t>http://infocenter.arm.com/help/topic/com.arm.doc.dui0553a/DUI0553A_cortex_m4_dgug.pdf</a:t>
            </a:r>
            <a:endParaRPr lang="en-US" i="1" dirty="0"/>
          </a:p>
        </p:txBody>
      </p:sp>
      <p:pic>
        <p:nvPicPr>
          <p:cNvPr id="6" name="Picture 5"/>
          <p:cNvPicPr>
            <a:picLocks noChangeAspect="1"/>
          </p:cNvPicPr>
          <p:nvPr/>
        </p:nvPicPr>
        <p:blipFill>
          <a:blip r:embed="rId3"/>
          <a:stretch>
            <a:fillRect/>
          </a:stretch>
        </p:blipFill>
        <p:spPr>
          <a:xfrm>
            <a:off x="615160" y="1037468"/>
            <a:ext cx="3686981" cy="3190342"/>
          </a:xfrm>
          <a:prstGeom prst="rect">
            <a:avLst/>
          </a:prstGeom>
        </p:spPr>
      </p:pic>
      <p:sp>
        <p:nvSpPr>
          <p:cNvPr id="7" name="Rectangle 6"/>
          <p:cNvSpPr/>
          <p:nvPr/>
        </p:nvSpPr>
        <p:spPr>
          <a:xfrm>
            <a:off x="4154939" y="1309959"/>
            <a:ext cx="4862602" cy="2308324"/>
          </a:xfrm>
          <a:prstGeom prst="rect">
            <a:avLst/>
          </a:prstGeom>
        </p:spPr>
        <p:txBody>
          <a:bodyPr wrap="square">
            <a:spAutoFit/>
          </a:bodyPr>
          <a:lstStyle/>
          <a:p>
            <a:r>
              <a:rPr lang="en-US" sz="2400" b="1" dirty="0" smtClean="0">
                <a:latin typeface="Franklin Gothic Book" panose="020B0503020102020204" pitchFamily="34" charset="0"/>
              </a:rPr>
              <a:t>3 Stage Pipeline</a:t>
            </a:r>
          </a:p>
          <a:p>
            <a:endParaRPr lang="en-US" sz="2400" b="1" dirty="0" smtClean="0">
              <a:latin typeface="Franklin Gothic Book" panose="020B0503020102020204" pitchFamily="34" charset="0"/>
            </a:endParaRPr>
          </a:p>
          <a:p>
            <a:r>
              <a:rPr lang="en-US" sz="2400" b="1" dirty="0" smtClean="0">
                <a:latin typeface="Franklin Gothic Book" panose="020B0503020102020204" pitchFamily="34" charset="0"/>
              </a:rPr>
              <a:t>Optional 32-Bit IEEE Floating point</a:t>
            </a:r>
          </a:p>
          <a:p>
            <a:endParaRPr lang="en-US" sz="2400" b="1" dirty="0">
              <a:latin typeface="Franklin Gothic Book" panose="020B0503020102020204" pitchFamily="34" charset="0"/>
            </a:endParaRPr>
          </a:p>
          <a:p>
            <a:r>
              <a:rPr lang="en-US" sz="2400" b="1" dirty="0" smtClean="0">
                <a:latin typeface="Franklin Gothic Book" panose="020B0503020102020204" pitchFamily="34" charset="0"/>
              </a:rPr>
              <a:t>*some implementations have a I/D cache patched in*</a:t>
            </a:r>
            <a:endParaRPr lang="en-US" sz="2400" b="1" dirty="0">
              <a:latin typeface="Franklin Gothic Book" panose="020B0503020102020204" pitchFamily="34" charset="0"/>
            </a:endParaRPr>
          </a:p>
        </p:txBody>
      </p:sp>
    </p:spTree>
    <p:extLst>
      <p:ext uri="{BB962C8B-B14F-4D97-AF65-F5344CB8AC3E}">
        <p14:creationId xmlns:p14="http://schemas.microsoft.com/office/powerpoint/2010/main" val="649555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ARM Cortex M7</a:t>
            </a:r>
            <a:endParaRPr lang="en-US" dirty="0">
              <a:latin typeface="Symbol" panose="05050102010706020507" pitchFamily="18" charset="2"/>
            </a:endParaRPr>
          </a:p>
        </p:txBody>
      </p:sp>
      <p:sp>
        <p:nvSpPr>
          <p:cNvPr id="3" name="Content Placeholder 2"/>
          <p:cNvSpPr>
            <a:spLocks noGrp="1"/>
          </p:cNvSpPr>
          <p:nvPr>
            <p:ph idx="4294967295"/>
          </p:nvPr>
        </p:nvSpPr>
        <p:spPr>
          <a:xfrm>
            <a:off x="-1" y="598488"/>
            <a:ext cx="9343733" cy="2632075"/>
          </a:xfrm>
          <a:prstGeom prst="rect">
            <a:avLst/>
          </a:prstGeom>
        </p:spPr>
        <p:txBody>
          <a:bodyPr/>
          <a:lstStyle/>
          <a:p>
            <a:pPr marL="0" indent="0">
              <a:buNone/>
            </a:pPr>
            <a:r>
              <a:rPr lang="en-US" dirty="0" smtClean="0">
                <a:latin typeface="Franklin Gothic Book" panose="020B0503020102020204" pitchFamily="34" charset="0"/>
              </a:rPr>
              <a:t>M4 + Better Memory Architecture &amp; Pipeline</a:t>
            </a:r>
          </a:p>
          <a:p>
            <a:endParaRPr lang="en-US" dirty="0">
              <a:latin typeface="Franklin Gothic Book" panose="020B0503020102020204" pitchFamily="34" charset="0"/>
            </a:endParaRPr>
          </a:p>
        </p:txBody>
      </p:sp>
      <p:sp>
        <p:nvSpPr>
          <p:cNvPr id="5" name="Rectangle 4"/>
          <p:cNvSpPr/>
          <p:nvPr/>
        </p:nvSpPr>
        <p:spPr>
          <a:xfrm>
            <a:off x="342472" y="4227977"/>
            <a:ext cx="9868329" cy="338554"/>
          </a:xfrm>
          <a:prstGeom prst="rect">
            <a:avLst/>
          </a:prstGeom>
        </p:spPr>
        <p:txBody>
          <a:bodyPr wrap="square">
            <a:spAutoFit/>
          </a:bodyPr>
          <a:lstStyle/>
          <a:p>
            <a:r>
              <a:rPr lang="en-US" sz="1600" i="1" dirty="0">
                <a:latin typeface="Franklin Gothic Book" panose="020B0503020102020204" pitchFamily="34" charset="0"/>
                <a:hlinkClick r:id="rId2"/>
              </a:rPr>
              <a:t>http://infocenter.arm.com/help/topic/com.arm.doc.dui0646a/DUI0646A_cortex_m7_dgug.pdf</a:t>
            </a:r>
            <a:endParaRPr lang="en-US" sz="1600" i="1" dirty="0">
              <a:latin typeface="Franklin Gothic Book" panose="020B0503020102020204" pitchFamily="34" charset="0"/>
            </a:endParaRPr>
          </a:p>
        </p:txBody>
      </p:sp>
      <p:pic>
        <p:nvPicPr>
          <p:cNvPr id="6" name="Picture 5"/>
          <p:cNvPicPr>
            <a:picLocks noChangeAspect="1"/>
          </p:cNvPicPr>
          <p:nvPr/>
        </p:nvPicPr>
        <p:blipFill>
          <a:blip r:embed="rId3"/>
          <a:stretch>
            <a:fillRect/>
          </a:stretch>
        </p:blipFill>
        <p:spPr>
          <a:xfrm>
            <a:off x="211136" y="1062450"/>
            <a:ext cx="4904777" cy="3188105"/>
          </a:xfrm>
          <a:prstGeom prst="rect">
            <a:avLst/>
          </a:prstGeom>
        </p:spPr>
      </p:pic>
      <p:sp>
        <p:nvSpPr>
          <p:cNvPr id="7" name="Rectangle 6"/>
          <p:cNvSpPr/>
          <p:nvPr/>
        </p:nvSpPr>
        <p:spPr>
          <a:xfrm>
            <a:off x="5012035" y="1361860"/>
            <a:ext cx="3957199" cy="2308324"/>
          </a:xfrm>
          <a:prstGeom prst="rect">
            <a:avLst/>
          </a:prstGeom>
        </p:spPr>
        <p:txBody>
          <a:bodyPr wrap="square">
            <a:spAutoFit/>
          </a:bodyPr>
          <a:lstStyle/>
          <a:p>
            <a:r>
              <a:rPr lang="en-US" sz="2400" b="1" dirty="0" smtClean="0">
                <a:latin typeface="Franklin Gothic Book" panose="020B0503020102020204" pitchFamily="34" charset="0"/>
              </a:rPr>
              <a:t>6 Stage Pipeline</a:t>
            </a:r>
          </a:p>
          <a:p>
            <a:endParaRPr lang="en-US" sz="2400" b="1" dirty="0" smtClean="0">
              <a:latin typeface="Franklin Gothic Book" panose="020B0503020102020204" pitchFamily="34" charset="0"/>
            </a:endParaRPr>
          </a:p>
          <a:p>
            <a:r>
              <a:rPr lang="en-US" sz="2400" b="1" dirty="0" smtClean="0">
                <a:latin typeface="Franklin Gothic Book" panose="020B0503020102020204" pitchFamily="34" charset="0"/>
              </a:rPr>
              <a:t>Optional 32-Bit or 64-bit IEEE Floating point</a:t>
            </a:r>
          </a:p>
          <a:p>
            <a:endParaRPr lang="en-US" sz="2400" b="1" dirty="0">
              <a:latin typeface="Franklin Gothic Book" panose="020B0503020102020204" pitchFamily="34" charset="0"/>
            </a:endParaRPr>
          </a:p>
          <a:p>
            <a:r>
              <a:rPr lang="en-US" sz="2400" b="1" dirty="0" smtClean="0">
                <a:latin typeface="Franklin Gothic Book" panose="020B0503020102020204" pitchFamily="34" charset="0"/>
              </a:rPr>
              <a:t>Tightly Coupled Memory</a:t>
            </a:r>
            <a:endParaRPr lang="en-US" sz="2400" b="1" dirty="0">
              <a:latin typeface="Franklin Gothic Book" panose="020B0503020102020204" pitchFamily="34" charset="0"/>
            </a:endParaRPr>
          </a:p>
        </p:txBody>
      </p:sp>
    </p:spTree>
    <p:extLst>
      <p:ext uri="{BB962C8B-B14F-4D97-AF65-F5344CB8AC3E}">
        <p14:creationId xmlns:p14="http://schemas.microsoft.com/office/powerpoint/2010/main" val="303392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95262"/>
            <a:ext cx="8229600" cy="598488"/>
          </a:xfrm>
          <a:prstGeom prst="rect">
            <a:avLst/>
          </a:prstGeom>
        </p:spPr>
        <p:txBody>
          <a:bodyPr/>
          <a:lstStyle/>
          <a:p>
            <a:r>
              <a:rPr lang="en-US" dirty="0" smtClean="0">
                <a:latin typeface="Franklin Gothic Book" panose="020B0503020102020204" pitchFamily="34" charset="0"/>
              </a:rPr>
              <a:t>The “Bible”</a:t>
            </a:r>
            <a:endParaRPr lang="en-US" dirty="0">
              <a:latin typeface="Symbol" panose="05050102010706020507" pitchFamily="18" charset="2"/>
            </a:endParaRPr>
          </a:p>
        </p:txBody>
      </p:sp>
      <p:sp>
        <p:nvSpPr>
          <p:cNvPr id="3" name="Content Placeholder 2"/>
          <p:cNvSpPr>
            <a:spLocks noGrp="1"/>
          </p:cNvSpPr>
          <p:nvPr>
            <p:ph idx="4294967295"/>
          </p:nvPr>
        </p:nvSpPr>
        <p:spPr>
          <a:xfrm>
            <a:off x="0" y="1328738"/>
            <a:ext cx="8229600" cy="2632075"/>
          </a:xfrm>
          <a:prstGeom prst="rect">
            <a:avLst/>
          </a:prstGeom>
        </p:spPr>
        <p:txBody>
          <a:bodyPr/>
          <a:lstStyle/>
          <a:p>
            <a:r>
              <a:rPr lang="en-US" sz="3200" b="1" dirty="0">
                <a:latin typeface="Franklin Gothic Book" panose="020B0503020102020204" pitchFamily="34" charset="0"/>
                <a:hlinkClick r:id="rId2"/>
              </a:rPr>
              <a:t>http://</a:t>
            </a:r>
            <a:r>
              <a:rPr lang="en-US" sz="3200" b="1" dirty="0" smtClean="0">
                <a:latin typeface="Franklin Gothic Book" panose="020B0503020102020204" pitchFamily="34" charset="0"/>
                <a:hlinkClick r:id="rId2"/>
              </a:rPr>
              <a:t>infocenter.arm.com/help/index.jsp</a:t>
            </a:r>
            <a:endParaRPr lang="en-US" sz="3200" b="1" dirty="0" smtClean="0">
              <a:latin typeface="Franklin Gothic Book" panose="020B0503020102020204" pitchFamily="34" charset="0"/>
            </a:endParaRPr>
          </a:p>
          <a:p>
            <a:endParaRPr lang="en-US" sz="3200" b="1" dirty="0">
              <a:latin typeface="Franklin Gothic Book" panose="020B0503020102020204" pitchFamily="34" charset="0"/>
            </a:endParaRPr>
          </a:p>
          <a:p>
            <a:pPr lvl="1"/>
            <a:r>
              <a:rPr lang="en-US" sz="2800" b="1" dirty="0" smtClean="0">
                <a:latin typeface="Franklin Gothic Book" panose="020B0503020102020204" pitchFamily="34" charset="0"/>
              </a:rPr>
              <a:t>Cortex M4/7 Technical Reference Manual</a:t>
            </a:r>
          </a:p>
          <a:p>
            <a:pPr lvl="1"/>
            <a:r>
              <a:rPr lang="en-US" sz="2800" b="1" dirty="0" smtClean="0">
                <a:latin typeface="Franklin Gothic Book" panose="020B0503020102020204" pitchFamily="34" charset="0"/>
              </a:rPr>
              <a:t>Cortex M4/7 Devices Generic User Guide</a:t>
            </a:r>
            <a:endParaRPr lang="en-US" sz="2800" b="1" dirty="0">
              <a:latin typeface="Franklin Gothic Book" panose="020B0503020102020204" pitchFamily="34" charset="0"/>
            </a:endParaRPr>
          </a:p>
        </p:txBody>
      </p:sp>
    </p:spTree>
    <p:extLst>
      <p:ext uri="{BB962C8B-B14F-4D97-AF65-F5344CB8AC3E}">
        <p14:creationId xmlns:p14="http://schemas.microsoft.com/office/powerpoint/2010/main" val="1539890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27062"/>
            <a:ext cx="8572500" cy="4071938"/>
          </a:xfrm>
          <a:prstGeom prst="rect">
            <a:avLst/>
          </a:prstGeom>
        </p:spPr>
        <p:txBody>
          <a:bodyPr/>
          <a:lstStyle/>
          <a:p>
            <a:r>
              <a:rPr lang="en-US" sz="2400" dirty="0" smtClean="0">
                <a:latin typeface="Franklin Gothic Book" panose="020B0503020102020204" pitchFamily="34" charset="0"/>
              </a:rPr>
              <a:t>In the “trenches” perspective.</a:t>
            </a:r>
          </a:p>
          <a:p>
            <a:r>
              <a:rPr lang="en-US" sz="2400" dirty="0" smtClean="0">
                <a:latin typeface="Franklin Gothic Book" panose="020B0503020102020204" pitchFamily="34" charset="0"/>
              </a:rPr>
              <a:t>DSP Evolution, history and application rationale</a:t>
            </a:r>
          </a:p>
          <a:p>
            <a:r>
              <a:rPr lang="en-US" sz="2400" dirty="0" smtClean="0">
                <a:latin typeface="Franklin Gothic Book" panose="020B0503020102020204" pitchFamily="34" charset="0"/>
              </a:rPr>
              <a:t>Quick introduction to the Cortex M4 &amp; M7</a:t>
            </a:r>
          </a:p>
          <a:p>
            <a:r>
              <a:rPr lang="en-US" sz="2400" dirty="0" smtClean="0">
                <a:latin typeface="Franklin Gothic Book" panose="020B0503020102020204" pitchFamily="34" charset="0"/>
              </a:rPr>
              <a:t>Vendors &amp; tool-chains</a:t>
            </a:r>
          </a:p>
          <a:p>
            <a:r>
              <a:rPr lang="en-US" sz="2400" dirty="0" smtClean="0">
                <a:latin typeface="Franklin Gothic Book" panose="020B0503020102020204" pitchFamily="34" charset="0"/>
              </a:rPr>
              <a:t>Look at some “interesting” instructions</a:t>
            </a:r>
          </a:p>
          <a:p>
            <a:r>
              <a:rPr lang="en-US" sz="2400" dirty="0" smtClean="0">
                <a:latin typeface="Franklin Gothic Book" panose="020B0503020102020204" pitchFamily="34" charset="0"/>
              </a:rPr>
              <a:t>CMSIS-DSP library</a:t>
            </a:r>
          </a:p>
          <a:p>
            <a:r>
              <a:rPr lang="en-US" sz="2400" dirty="0" smtClean="0">
                <a:latin typeface="Franklin Gothic Book" panose="020B0503020102020204" pitchFamily="34" charset="0"/>
              </a:rPr>
              <a:t>Performance stats</a:t>
            </a:r>
          </a:p>
          <a:p>
            <a:r>
              <a:rPr lang="en-US" sz="2400" dirty="0" smtClean="0">
                <a:latin typeface="Franklin Gothic Book" panose="020B0503020102020204" pitchFamily="34" charset="0"/>
              </a:rPr>
              <a:t>Some fun demos</a:t>
            </a:r>
            <a:endParaRPr lang="en-US" sz="2400" dirty="0">
              <a:latin typeface="Franklin Gothic Book" panose="020B0503020102020204" pitchFamily="34" charset="0"/>
            </a:endParaRPr>
          </a:p>
        </p:txBody>
      </p:sp>
      <p:sp>
        <p:nvSpPr>
          <p:cNvPr id="2" name="Title 1"/>
          <p:cNvSpPr>
            <a:spLocks noGrp="1"/>
          </p:cNvSpPr>
          <p:nvPr>
            <p:ph type="title" idx="4294967295"/>
          </p:nvPr>
        </p:nvSpPr>
        <p:spPr>
          <a:xfrm>
            <a:off x="0" y="0"/>
            <a:ext cx="7886700" cy="639762"/>
          </a:xfrm>
          <a:prstGeom prst="rect">
            <a:avLst/>
          </a:prstGeom>
        </p:spPr>
        <p:txBody>
          <a:bodyPr/>
          <a:lstStyle/>
          <a:p>
            <a:r>
              <a:rPr lang="en-US" dirty="0" smtClean="0">
                <a:latin typeface="Franklin Gothic Book" panose="020B0503020102020204" pitchFamily="34" charset="0"/>
              </a:rPr>
              <a:t>Presentation Scope</a:t>
            </a:r>
            <a:endParaRPr lang="en-US" dirty="0">
              <a:latin typeface="Franklin Gothic Book" panose="020B0503020102020204" pitchFamily="34" charset="0"/>
            </a:endParaRPr>
          </a:p>
        </p:txBody>
      </p:sp>
    </p:spTree>
    <p:extLst>
      <p:ext uri="{BB962C8B-B14F-4D97-AF65-F5344CB8AC3E}">
        <p14:creationId xmlns:p14="http://schemas.microsoft.com/office/powerpoint/2010/main" val="3265767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When Looking for help….</a:t>
            </a:r>
            <a:endParaRPr lang="en-US" dirty="0">
              <a:latin typeface="Symbol" panose="05050102010706020507" pitchFamily="18" charset="2"/>
            </a:endParaRPr>
          </a:p>
        </p:txBody>
      </p:sp>
      <p:sp>
        <p:nvSpPr>
          <p:cNvPr id="3" name="Content Placeholder 2"/>
          <p:cNvSpPr>
            <a:spLocks noGrp="1"/>
          </p:cNvSpPr>
          <p:nvPr>
            <p:ph idx="4294967295"/>
          </p:nvPr>
        </p:nvSpPr>
        <p:spPr>
          <a:xfrm>
            <a:off x="0" y="644527"/>
            <a:ext cx="8763000" cy="3465512"/>
          </a:xfrm>
          <a:prstGeom prst="rect">
            <a:avLst/>
          </a:prstGeom>
        </p:spPr>
        <p:txBody>
          <a:bodyPr/>
          <a:lstStyle/>
          <a:p>
            <a:r>
              <a:rPr lang="en-US" dirty="0" smtClean="0">
                <a:latin typeface="Franklin Gothic Book" panose="020B0503020102020204" pitchFamily="34" charset="0"/>
              </a:rPr>
              <a:t>Silicon vendors generally do not provide the ARM documentation for their implementation.  </a:t>
            </a:r>
          </a:p>
          <a:p>
            <a:r>
              <a:rPr lang="en-US" dirty="0" smtClean="0">
                <a:latin typeface="Franklin Gothic Book" panose="020B0503020102020204" pitchFamily="34" charset="0"/>
              </a:rPr>
              <a:t>The vendor reference manuals document vendor peripherals and implementation notes.  I.E.  IRQ slot assignments.</a:t>
            </a:r>
          </a:p>
          <a:p>
            <a:r>
              <a:rPr lang="en-US" dirty="0" smtClean="0">
                <a:latin typeface="Franklin Gothic Book" panose="020B0503020102020204" pitchFamily="34" charset="0"/>
              </a:rPr>
              <a:t>Details on the core CPU is found in the arm technical reference manuals…</a:t>
            </a:r>
          </a:p>
          <a:p>
            <a:r>
              <a:rPr lang="en-US" dirty="0" smtClean="0">
                <a:latin typeface="Franklin Gothic Book" panose="020B0503020102020204" pitchFamily="34" charset="0"/>
              </a:rPr>
              <a:t>Good news is that ARM provides abstraction to the core functions.   Easy to move to other vendors.</a:t>
            </a:r>
            <a:endParaRPr lang="en-US" dirty="0">
              <a:latin typeface="Franklin Gothic Book" panose="020B0503020102020204" pitchFamily="34" charset="0"/>
            </a:endParaRPr>
          </a:p>
        </p:txBody>
      </p:sp>
    </p:spTree>
    <p:extLst>
      <p:ext uri="{BB962C8B-B14F-4D97-AF65-F5344CB8AC3E}">
        <p14:creationId xmlns:p14="http://schemas.microsoft.com/office/powerpoint/2010/main" val="3571906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7150"/>
            <a:ext cx="8229600" cy="598488"/>
          </a:xfrm>
          <a:prstGeom prst="rect">
            <a:avLst/>
          </a:prstGeom>
        </p:spPr>
        <p:txBody>
          <a:bodyPr/>
          <a:lstStyle/>
          <a:p>
            <a:r>
              <a:rPr lang="en-US" dirty="0" smtClean="0">
                <a:latin typeface="Franklin Gothic Book" panose="020B0503020102020204" pitchFamily="34" charset="0"/>
              </a:rPr>
              <a:t>Lots of Silicon Available</a:t>
            </a:r>
            <a:endParaRPr lang="en-US" dirty="0">
              <a:latin typeface="Symbol" panose="05050102010706020507" pitchFamily="18" charset="2"/>
            </a:endParaRPr>
          </a:p>
        </p:txBody>
      </p:sp>
      <p:sp>
        <p:nvSpPr>
          <p:cNvPr id="3" name="Content Placeholder 2"/>
          <p:cNvSpPr>
            <a:spLocks noGrp="1"/>
          </p:cNvSpPr>
          <p:nvPr>
            <p:ph idx="4294967295"/>
          </p:nvPr>
        </p:nvSpPr>
        <p:spPr>
          <a:xfrm>
            <a:off x="128588" y="1022945"/>
            <a:ext cx="8748712" cy="3313112"/>
          </a:xfrm>
          <a:prstGeom prst="rect">
            <a:avLst/>
          </a:prstGeom>
        </p:spPr>
        <p:txBody>
          <a:bodyPr/>
          <a:lstStyle/>
          <a:p>
            <a:r>
              <a:rPr lang="en-US" sz="2400" dirty="0" smtClean="0">
                <a:latin typeface="Franklin Gothic Book" panose="020B0503020102020204" pitchFamily="34" charset="0"/>
              </a:rPr>
              <a:t>NXP, Texas Instruments, Silicon Labs (formerly EFM Micro), Spansion, Analog Devices, ST…..  Just about everyone ….. Even Microchip now that they purchased Atmel!</a:t>
            </a:r>
          </a:p>
          <a:p>
            <a:r>
              <a:rPr lang="en-US" sz="2400" dirty="0" smtClean="0">
                <a:latin typeface="Franklin Gothic Book" panose="020B0503020102020204" pitchFamily="34" charset="0"/>
              </a:rPr>
              <a:t>(Microchip was proud of their PIC32MX with MIPS core…  PIC32MZ was a DISASTER</a:t>
            </a:r>
            <a:r>
              <a:rPr lang="en-US" sz="2400" dirty="0" smtClean="0">
                <a:latin typeface="Franklin Gothic Book" panose="020B0503020102020204" pitchFamily="34" charset="0"/>
              </a:rPr>
              <a:t>).  Future of M4/M7 from Atmel Parts?</a:t>
            </a:r>
            <a:endParaRPr lang="en-US" sz="2400" dirty="0" smtClean="0">
              <a:latin typeface="Franklin Gothic Book" panose="020B0503020102020204" pitchFamily="34" charset="0"/>
            </a:endParaRPr>
          </a:p>
          <a:p>
            <a:r>
              <a:rPr lang="en-US" sz="2400" dirty="0" smtClean="0">
                <a:latin typeface="Franklin Gothic Book" panose="020B0503020102020204" pitchFamily="34" charset="0"/>
              </a:rPr>
              <a:t>We can get everything from a 3mm x 3mm package to a BGA256 between the vendors.  Lots of variety in IO, peripherals, etc…</a:t>
            </a:r>
          </a:p>
          <a:p>
            <a:r>
              <a:rPr lang="en-US" sz="2400" dirty="0" smtClean="0">
                <a:latin typeface="Franklin Gothic Book" panose="020B0503020102020204" pitchFamily="34" charset="0"/>
              </a:rPr>
              <a:t>Speeds from 20MHz to 240MHz </a:t>
            </a:r>
          </a:p>
          <a:p>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471411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0"/>
            <a:ext cx="9591675" cy="598488"/>
          </a:xfrm>
          <a:prstGeom prst="rect">
            <a:avLst/>
          </a:prstGeom>
        </p:spPr>
        <p:txBody>
          <a:bodyPr/>
          <a:lstStyle/>
          <a:p>
            <a:r>
              <a:rPr lang="en-US" dirty="0" smtClean="0">
                <a:latin typeface="Franklin Gothic Book" panose="020B0503020102020204" pitchFamily="34" charset="0"/>
              </a:rPr>
              <a:t>Some </a:t>
            </a:r>
            <a:r>
              <a:rPr lang="en-US" dirty="0">
                <a:latin typeface="Franklin Gothic Book" panose="020B0503020102020204" pitchFamily="34" charset="0"/>
              </a:rPr>
              <a:t>Notable M4 </a:t>
            </a:r>
            <a:r>
              <a:rPr lang="en-US" dirty="0" smtClean="0">
                <a:latin typeface="Franklin Gothic Book" panose="020B0503020102020204" pitchFamily="34" charset="0"/>
              </a:rPr>
              <a:t> Implementations</a:t>
            </a:r>
            <a:endParaRPr lang="en-US" dirty="0">
              <a:latin typeface="Symbol" panose="05050102010706020507" pitchFamily="18" charset="2"/>
            </a:endParaRPr>
          </a:p>
        </p:txBody>
      </p:sp>
      <p:sp>
        <p:nvSpPr>
          <p:cNvPr id="3" name="Content Placeholder 2"/>
          <p:cNvSpPr>
            <a:spLocks noGrp="1"/>
          </p:cNvSpPr>
          <p:nvPr>
            <p:ph idx="4294967295"/>
          </p:nvPr>
        </p:nvSpPr>
        <p:spPr>
          <a:xfrm>
            <a:off x="42862" y="648496"/>
            <a:ext cx="9183688" cy="3933825"/>
          </a:xfrm>
          <a:prstGeom prst="rect">
            <a:avLst/>
          </a:prstGeom>
        </p:spPr>
        <p:txBody>
          <a:bodyPr/>
          <a:lstStyle/>
          <a:p>
            <a:r>
              <a:rPr lang="en-US" sz="2400" b="1" dirty="0" smtClean="0">
                <a:latin typeface="Franklin Gothic Book" panose="020B0503020102020204" pitchFamily="34" charset="0"/>
              </a:rPr>
              <a:t>NXP LPC43xx and LPC541xx </a:t>
            </a:r>
            <a:r>
              <a:rPr lang="en-US" sz="2400" dirty="0" smtClean="0">
                <a:latin typeface="Franklin Gothic Book" panose="020B0503020102020204" pitchFamily="34" charset="0"/>
              </a:rPr>
              <a:t>--  Good “digital” implementations  Multi-cores, SGPIO, SCT, ROM bootloaders, up to 204MHz…. </a:t>
            </a:r>
          </a:p>
          <a:p>
            <a:r>
              <a:rPr lang="en-US" sz="2400" b="1" dirty="0" smtClean="0">
                <a:latin typeface="Franklin Gothic Book" panose="020B0503020102020204" pitchFamily="34" charset="0"/>
              </a:rPr>
              <a:t>Freescale (NXP)  Kinetis </a:t>
            </a:r>
            <a:r>
              <a:rPr lang="en-US" sz="2400" dirty="0" smtClean="0">
                <a:latin typeface="Franklin Gothic Book" panose="020B0503020102020204" pitchFamily="34" charset="0"/>
              </a:rPr>
              <a:t>-    Great ADCs. Embedded wireless options. Lot’s of choice across ARM Cortex M4.</a:t>
            </a:r>
          </a:p>
          <a:p>
            <a:r>
              <a:rPr lang="en-US" sz="2400" b="1" dirty="0" smtClean="0">
                <a:latin typeface="Franklin Gothic Book" panose="020B0503020102020204" pitchFamily="34" charset="0"/>
              </a:rPr>
              <a:t>Analog Devices </a:t>
            </a:r>
            <a:r>
              <a:rPr lang="en-US" sz="2400" dirty="0" smtClean="0">
                <a:latin typeface="Franklin Gothic Book" panose="020B0503020102020204" pitchFamily="34" charset="0"/>
              </a:rPr>
              <a:t>– Motor controller / power analysis variants.   SINC3 Filters… Great ADCs, direct connection to isolated ADCs.</a:t>
            </a:r>
          </a:p>
          <a:p>
            <a:r>
              <a:rPr lang="en-US" sz="2400" b="1" dirty="0" smtClean="0">
                <a:latin typeface="Franklin Gothic Book" panose="020B0503020102020204" pitchFamily="34" charset="0"/>
              </a:rPr>
              <a:t>TI MSP432 </a:t>
            </a:r>
            <a:r>
              <a:rPr lang="en-US" sz="2400" dirty="0" smtClean="0">
                <a:latin typeface="Franklin Gothic Book" panose="020B0503020102020204" pitchFamily="34" charset="0"/>
              </a:rPr>
              <a:t>-  Marketing play for MSP430 16-bit series.  M4 + older MSP430 Peripherals.</a:t>
            </a:r>
            <a:endParaRPr lang="en-US" sz="2400" dirty="0">
              <a:latin typeface="Franklin Gothic Book" panose="020B0503020102020204" pitchFamily="34" charset="0"/>
            </a:endParaRPr>
          </a:p>
          <a:p>
            <a:r>
              <a:rPr lang="en-US" sz="2400" dirty="0" smtClean="0">
                <a:latin typeface="Franklin Gothic Book" panose="020B0503020102020204" pitchFamily="34" charset="0"/>
              </a:rPr>
              <a:t>Make sure to look at everyone (….   Lot’s of variety in packages, peripherals, </a:t>
            </a:r>
            <a:r>
              <a:rPr lang="en-US" sz="2400" dirty="0" err="1" smtClean="0">
                <a:latin typeface="Franklin Gothic Book" panose="020B0503020102020204" pitchFamily="34" charset="0"/>
              </a:rPr>
              <a:t>etc</a:t>
            </a:r>
            <a:r>
              <a:rPr lang="en-US" sz="2400" dirty="0" smtClean="0">
                <a:latin typeface="Franklin Gothic Book" panose="020B0503020102020204" pitchFamily="34" charset="0"/>
              </a:rPr>
              <a:t>)</a:t>
            </a:r>
          </a:p>
          <a:p>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3745298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0"/>
            <a:ext cx="9591675" cy="598488"/>
          </a:xfrm>
          <a:prstGeom prst="rect">
            <a:avLst/>
          </a:prstGeom>
        </p:spPr>
        <p:txBody>
          <a:bodyPr/>
          <a:lstStyle/>
          <a:p>
            <a:r>
              <a:rPr lang="en-US" dirty="0" smtClean="0">
                <a:latin typeface="Franklin Gothic Book" panose="020B0503020102020204" pitchFamily="34" charset="0"/>
              </a:rPr>
              <a:t>Some M7 </a:t>
            </a:r>
            <a:r>
              <a:rPr lang="en-US" dirty="0" smtClean="0">
                <a:latin typeface="Franklin Gothic Book" panose="020B0503020102020204" pitchFamily="34" charset="0"/>
              </a:rPr>
              <a:t>Implementations</a:t>
            </a:r>
            <a:endParaRPr lang="en-US" dirty="0">
              <a:latin typeface="Symbol" panose="05050102010706020507" pitchFamily="18" charset="2"/>
            </a:endParaRPr>
          </a:p>
        </p:txBody>
      </p:sp>
      <p:sp>
        <p:nvSpPr>
          <p:cNvPr id="3" name="Content Placeholder 2"/>
          <p:cNvSpPr>
            <a:spLocks noGrp="1"/>
          </p:cNvSpPr>
          <p:nvPr>
            <p:ph idx="4294967295"/>
          </p:nvPr>
        </p:nvSpPr>
        <p:spPr>
          <a:xfrm>
            <a:off x="42862" y="785812"/>
            <a:ext cx="9183688" cy="3933825"/>
          </a:xfrm>
          <a:prstGeom prst="rect">
            <a:avLst/>
          </a:prstGeom>
        </p:spPr>
        <p:txBody>
          <a:bodyPr/>
          <a:lstStyle/>
          <a:p>
            <a:r>
              <a:rPr lang="en-US" b="1" dirty="0" smtClean="0">
                <a:latin typeface="Franklin Gothic Book" panose="020B0503020102020204" pitchFamily="34" charset="0"/>
              </a:rPr>
              <a:t>ST Micro - </a:t>
            </a:r>
            <a:r>
              <a:rPr lang="en-US" dirty="0">
                <a:latin typeface="Franklin Gothic Book" panose="020B0503020102020204" pitchFamily="34" charset="0"/>
              </a:rPr>
              <a:t>STM32F7 </a:t>
            </a:r>
            <a:r>
              <a:rPr lang="en-US" dirty="0" smtClean="0">
                <a:latin typeface="Franklin Gothic Book" panose="020B0503020102020204" pitchFamily="34" charset="0"/>
              </a:rPr>
              <a:t>  Lots of good Audio Interfaces,  </a:t>
            </a:r>
            <a:r>
              <a:rPr lang="en-US" dirty="0" err="1" smtClean="0">
                <a:latin typeface="Franklin Gothic Book" panose="020B0503020102020204" pitchFamily="34" charset="0"/>
              </a:rPr>
              <a:t>extral</a:t>
            </a:r>
            <a:r>
              <a:rPr lang="en-US" dirty="0" smtClean="0">
                <a:latin typeface="Franklin Gothic Book" panose="020B0503020102020204" pitchFamily="34" charset="0"/>
              </a:rPr>
              <a:t>  SDRAM, TFT Display Driver.  Up to 216MHz</a:t>
            </a:r>
            <a:endParaRPr lang="en-US" dirty="0">
              <a:latin typeface="Franklin Gothic Book" panose="020B0503020102020204" pitchFamily="34" charset="0"/>
            </a:endParaRPr>
          </a:p>
          <a:p>
            <a:r>
              <a:rPr lang="en-US" b="1" dirty="0" smtClean="0">
                <a:latin typeface="Franklin Gothic Book" panose="020B0503020102020204" pitchFamily="34" charset="0"/>
              </a:rPr>
              <a:t>Microchip (Atmel….)   </a:t>
            </a:r>
            <a:r>
              <a:rPr lang="en-US" dirty="0" smtClean="0">
                <a:latin typeface="Franklin Gothic Book" panose="020B0503020102020204" pitchFamily="34" charset="0"/>
              </a:rPr>
              <a:t>SAM S/E/V70.     Lots of peripherals…  very similar in Spec to STM32F7.  Up to 300Mhz…</a:t>
            </a:r>
            <a:endParaRPr lang="en-US" dirty="0">
              <a:latin typeface="Franklin Gothic Book" panose="020B0503020102020204" pitchFamily="34" charset="0"/>
            </a:endParaRPr>
          </a:p>
          <a:p>
            <a:r>
              <a:rPr lang="en-US" b="1" dirty="0" smtClean="0">
                <a:latin typeface="Franklin Gothic Book" panose="020B0503020102020204" pitchFamily="34" charset="0"/>
              </a:rPr>
              <a:t>NXP (</a:t>
            </a:r>
            <a:r>
              <a:rPr lang="en-US" b="1" dirty="0" smtClean="0">
                <a:latin typeface="Franklin Gothic Book" panose="020B0503020102020204" pitchFamily="34" charset="0"/>
              </a:rPr>
              <a:t>Freescale….)   </a:t>
            </a:r>
            <a:r>
              <a:rPr lang="en-US" dirty="0" err="1" smtClean="0">
                <a:latin typeface="Franklin Gothic Book" panose="020B0503020102020204" pitchFamily="34" charset="0"/>
              </a:rPr>
              <a:t>Kinetis</a:t>
            </a:r>
            <a:r>
              <a:rPr lang="en-US" dirty="0" smtClean="0">
                <a:latin typeface="Franklin Gothic Book" panose="020B0503020102020204" pitchFamily="34" charset="0"/>
              </a:rPr>
              <a:t> KV5 </a:t>
            </a:r>
            <a:r>
              <a:rPr lang="en-US" dirty="0" smtClean="0">
                <a:latin typeface="Franklin Gothic Book" panose="020B0503020102020204" pitchFamily="34" charset="0"/>
                <a:sym typeface="Wingdings" panose="05000000000000000000" pitchFamily="2" charset="2"/>
              </a:rPr>
              <a:t> Real Time / Motor Control.  </a:t>
            </a:r>
            <a:r>
              <a:rPr lang="en-US" dirty="0" smtClean="0">
                <a:latin typeface="Franklin Gothic Book" panose="020B0503020102020204" pitchFamily="34" charset="0"/>
                <a:sym typeface="Wingdings" panose="05000000000000000000" pitchFamily="2" charset="2"/>
              </a:rPr>
              <a:t>240Mhz</a:t>
            </a:r>
          </a:p>
          <a:p>
            <a:pPr marL="0" indent="0">
              <a:buNone/>
            </a:pPr>
            <a:r>
              <a:rPr lang="en-US" dirty="0" smtClean="0">
                <a:latin typeface="Franklin Gothic Book" panose="020B0503020102020204" pitchFamily="34" charset="0"/>
                <a:sym typeface="Wingdings" panose="05000000000000000000" pitchFamily="2" charset="2"/>
              </a:rPr>
              <a:t> 	   Right now this is it…. M7 is new</a:t>
            </a:r>
            <a:endParaRPr lang="en-US" dirty="0">
              <a:latin typeface="Franklin Gothic Book" panose="020B0503020102020204" pitchFamily="34" charset="0"/>
              <a:sym typeface="Wingdings" panose="05000000000000000000" pitchFamily="2" charset="2"/>
            </a:endParaRPr>
          </a:p>
          <a:p>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3530622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7"/>
          </a:xfrm>
          <a:prstGeom prst="rect">
            <a:avLst/>
          </a:prstGeom>
        </p:spPr>
        <p:txBody>
          <a:bodyPr/>
          <a:lstStyle/>
          <a:p>
            <a:r>
              <a:rPr lang="en-US" dirty="0" smtClean="0">
                <a:latin typeface="Franklin Gothic Book" panose="020B0503020102020204" pitchFamily="34" charset="0"/>
              </a:rPr>
              <a:t>Software Toolchains</a:t>
            </a:r>
            <a:endParaRPr lang="en-US" dirty="0">
              <a:latin typeface="Symbol" panose="05050102010706020507" pitchFamily="18" charset="2"/>
            </a:endParaRPr>
          </a:p>
        </p:txBody>
      </p:sp>
      <p:sp>
        <p:nvSpPr>
          <p:cNvPr id="3" name="Content Placeholder 2"/>
          <p:cNvSpPr>
            <a:spLocks noGrp="1"/>
          </p:cNvSpPr>
          <p:nvPr>
            <p:ph idx="4294967295"/>
          </p:nvPr>
        </p:nvSpPr>
        <p:spPr>
          <a:xfrm>
            <a:off x="0" y="620712"/>
            <a:ext cx="8816975" cy="3172573"/>
          </a:xfrm>
          <a:prstGeom prst="rect">
            <a:avLst/>
          </a:prstGeom>
        </p:spPr>
        <p:txBody>
          <a:bodyPr/>
          <a:lstStyle/>
          <a:p>
            <a:r>
              <a:rPr lang="en-US" b="1" dirty="0" smtClean="0">
                <a:latin typeface="Franklin Gothic Book" panose="020B0503020102020204" pitchFamily="34" charset="0"/>
              </a:rPr>
              <a:t>KEIL &amp; </a:t>
            </a:r>
            <a:r>
              <a:rPr lang="en-US" b="1" dirty="0" smtClean="0">
                <a:latin typeface="Franklin Gothic Book" panose="020B0503020102020204" pitchFamily="34" charset="0"/>
              </a:rPr>
              <a:t>IAR </a:t>
            </a:r>
            <a:r>
              <a:rPr lang="en-US" dirty="0" smtClean="0">
                <a:latin typeface="Franklin Gothic Book" panose="020B0503020102020204" pitchFamily="34" charset="0"/>
                <a:sym typeface="Wingdings" panose="05000000000000000000" pitchFamily="2" charset="2"/>
              </a:rPr>
              <a:t>  If cost is not an </a:t>
            </a:r>
            <a:r>
              <a:rPr lang="en-US" dirty="0" smtClean="0">
                <a:latin typeface="Franklin Gothic Book" panose="020B0503020102020204" pitchFamily="34" charset="0"/>
                <a:sym typeface="Wingdings" panose="05000000000000000000" pitchFamily="2" charset="2"/>
              </a:rPr>
              <a:t>Issue.   Floating licenses (the only real option in my option) are very expensive.   </a:t>
            </a:r>
          </a:p>
          <a:p>
            <a:r>
              <a:rPr lang="en-US" dirty="0" smtClean="0">
                <a:latin typeface="Franklin Gothic Book" panose="020B0503020102020204" pitchFamily="34" charset="0"/>
                <a:sym typeface="Wingdings" panose="05000000000000000000" pitchFamily="2" charset="2"/>
              </a:rPr>
              <a:t>“</a:t>
            </a:r>
            <a:r>
              <a:rPr lang="en-US" b="1" dirty="0" smtClean="0">
                <a:latin typeface="Franklin Gothic Book" panose="020B0503020102020204" pitchFamily="34" charset="0"/>
                <a:sym typeface="Wingdings" panose="05000000000000000000" pitchFamily="2" charset="2"/>
              </a:rPr>
              <a:t>Vendor” Tools </a:t>
            </a:r>
            <a:endParaRPr lang="en-US" b="1" dirty="0" smtClean="0">
              <a:latin typeface="Franklin Gothic Book" panose="020B0503020102020204" pitchFamily="34" charset="0"/>
              <a:sym typeface="Wingdings" panose="05000000000000000000" pitchFamily="2" charset="2"/>
            </a:endParaRPr>
          </a:p>
          <a:p>
            <a:pPr lvl="1"/>
            <a:r>
              <a:rPr lang="en-US" dirty="0" err="1" smtClean="0">
                <a:latin typeface="Franklin Gothic Book" panose="020B0503020102020204" pitchFamily="34" charset="0"/>
                <a:sym typeface="Wingdings" panose="05000000000000000000" pitchFamily="2" charset="2"/>
              </a:rPr>
              <a:t>Kinetis</a:t>
            </a:r>
            <a:r>
              <a:rPr lang="en-US" dirty="0" smtClean="0">
                <a:latin typeface="Franklin Gothic Book" panose="020B0503020102020204" pitchFamily="34" charset="0"/>
                <a:sym typeface="Wingdings" panose="05000000000000000000" pitchFamily="2" charset="2"/>
              </a:rPr>
              <a:t> </a:t>
            </a:r>
            <a:r>
              <a:rPr lang="en-US" dirty="0" smtClean="0">
                <a:latin typeface="Franklin Gothic Book" panose="020B0503020102020204" pitchFamily="34" charset="0"/>
                <a:sym typeface="Wingdings" panose="05000000000000000000" pitchFamily="2" charset="2"/>
              </a:rPr>
              <a:t>Design </a:t>
            </a:r>
            <a:r>
              <a:rPr lang="en-US" dirty="0" smtClean="0">
                <a:latin typeface="Franklin Gothic Book" panose="020B0503020102020204" pitchFamily="34" charset="0"/>
                <a:sym typeface="Wingdings" panose="05000000000000000000" pitchFamily="2" charset="2"/>
              </a:rPr>
              <a:t>Studio                                   </a:t>
            </a:r>
          </a:p>
          <a:p>
            <a:pPr lvl="1"/>
            <a:r>
              <a:rPr lang="en-US" dirty="0" smtClean="0">
                <a:latin typeface="Franklin Gothic Book" panose="020B0503020102020204" pitchFamily="34" charset="0"/>
                <a:sym typeface="Wingdings" panose="05000000000000000000" pitchFamily="2" charset="2"/>
              </a:rPr>
              <a:t>NXP </a:t>
            </a:r>
            <a:r>
              <a:rPr lang="en-US" dirty="0" err="1" smtClean="0">
                <a:latin typeface="Franklin Gothic Book" panose="020B0503020102020204" pitchFamily="34" charset="0"/>
                <a:sym typeface="Wingdings" panose="05000000000000000000" pitchFamily="2" charset="2"/>
              </a:rPr>
              <a:t>LPCXpresso</a:t>
            </a:r>
            <a:r>
              <a:rPr lang="en-US" dirty="0" smtClean="0">
                <a:latin typeface="Franklin Gothic Book" panose="020B0503020102020204" pitchFamily="34" charset="0"/>
                <a:sym typeface="Wingdings" panose="05000000000000000000" pitchFamily="2" charset="2"/>
              </a:rPr>
              <a:t> (Formerly Code Red) </a:t>
            </a:r>
            <a:endParaRPr lang="en-US" dirty="0">
              <a:latin typeface="Franklin Gothic Book" panose="020B0503020102020204" pitchFamily="34" charset="0"/>
              <a:sym typeface="Wingdings" panose="05000000000000000000" pitchFamily="2" charset="2"/>
            </a:endParaRPr>
          </a:p>
          <a:p>
            <a:pPr lvl="1"/>
            <a:r>
              <a:rPr lang="en-US" dirty="0" smtClean="0">
                <a:latin typeface="Franklin Gothic Book" panose="020B0503020102020204" pitchFamily="34" charset="0"/>
                <a:sym typeface="Wingdings" panose="05000000000000000000" pitchFamily="2" charset="2"/>
              </a:rPr>
              <a:t>TI </a:t>
            </a:r>
            <a:r>
              <a:rPr lang="en-US" dirty="0" smtClean="0">
                <a:latin typeface="Franklin Gothic Book" panose="020B0503020102020204" pitchFamily="34" charset="0"/>
                <a:sym typeface="Wingdings" panose="05000000000000000000" pitchFamily="2" charset="2"/>
              </a:rPr>
              <a:t>Code </a:t>
            </a:r>
            <a:r>
              <a:rPr lang="en-US" dirty="0" smtClean="0">
                <a:latin typeface="Franklin Gothic Book" panose="020B0503020102020204" pitchFamily="34" charset="0"/>
                <a:sym typeface="Wingdings" panose="05000000000000000000" pitchFamily="2" charset="2"/>
              </a:rPr>
              <a:t>Composer   </a:t>
            </a:r>
          </a:p>
          <a:p>
            <a:pPr lvl="1"/>
            <a:r>
              <a:rPr lang="en-US" dirty="0" smtClean="0">
                <a:latin typeface="Franklin Gothic Book" panose="020B0503020102020204" pitchFamily="34" charset="0"/>
                <a:sym typeface="Wingdings" panose="05000000000000000000" pitchFamily="2" charset="2"/>
              </a:rPr>
              <a:t>Silicon Labs Simplicity Studio</a:t>
            </a:r>
            <a:r>
              <a:rPr lang="en-US" dirty="0" smtClean="0">
                <a:latin typeface="Franklin Gothic Book" panose="020B0503020102020204" pitchFamily="34" charset="0"/>
                <a:sym typeface="Wingdings" panose="05000000000000000000" pitchFamily="2" charset="2"/>
              </a:rPr>
              <a:t>  </a:t>
            </a:r>
            <a:endParaRPr lang="en-US" dirty="0">
              <a:latin typeface="Franklin Gothic Book" panose="020B0503020102020204" pitchFamily="34" charset="0"/>
              <a:sym typeface="Wingdings" panose="05000000000000000000" pitchFamily="2" charset="2"/>
            </a:endParaRPr>
          </a:p>
          <a:p>
            <a:pPr lvl="1">
              <a:buFont typeface="Wingdings" panose="05000000000000000000" pitchFamily="2" charset="2"/>
              <a:buChar char="à"/>
            </a:pPr>
            <a:r>
              <a:rPr lang="en-US" dirty="0" smtClean="0">
                <a:latin typeface="Franklin Gothic Book" panose="020B0503020102020204" pitchFamily="34" charset="0"/>
                <a:sym typeface="Wingdings" panose="05000000000000000000" pitchFamily="2" charset="2"/>
              </a:rPr>
              <a:t>Eclipse </a:t>
            </a:r>
            <a:r>
              <a:rPr lang="en-US" dirty="0" smtClean="0">
                <a:latin typeface="Franklin Gothic Book" panose="020B0503020102020204" pitchFamily="34" charset="0"/>
                <a:sym typeface="Wingdings" panose="05000000000000000000" pitchFamily="2" charset="2"/>
              </a:rPr>
              <a:t>+ GCC+ Debugger. </a:t>
            </a:r>
            <a:r>
              <a:rPr lang="en-US" dirty="0" smtClean="0">
                <a:latin typeface="Franklin Gothic Book" panose="020B0503020102020204" pitchFamily="34" charset="0"/>
                <a:sym typeface="Wingdings" panose="05000000000000000000" pitchFamily="2" charset="2"/>
              </a:rPr>
              <a:t> </a:t>
            </a:r>
          </a:p>
          <a:p>
            <a:pPr lvl="1"/>
            <a:r>
              <a:rPr lang="en-US" b="1" dirty="0" smtClean="0">
                <a:latin typeface="Franklin Gothic Book" panose="020B0503020102020204" pitchFamily="34" charset="0"/>
                <a:sym typeface="Wingdings" panose="05000000000000000000" pitchFamily="2" charset="2"/>
              </a:rPr>
              <a:t>ATMEL </a:t>
            </a:r>
            <a:r>
              <a:rPr lang="en-US" b="1" dirty="0">
                <a:latin typeface="Franklin Gothic Book" panose="020B0503020102020204" pitchFamily="34" charset="0"/>
                <a:sym typeface="Wingdings" panose="05000000000000000000" pitchFamily="2" charset="2"/>
              </a:rPr>
              <a:t>Studio 6</a:t>
            </a:r>
            <a:r>
              <a:rPr lang="en-US" dirty="0">
                <a:latin typeface="Franklin Gothic Book" panose="020B0503020102020204" pitchFamily="34" charset="0"/>
                <a:sym typeface="Wingdings" panose="05000000000000000000" pitchFamily="2" charset="2"/>
              </a:rPr>
              <a:t>  Microsoft Visual Studio as a front end to GCC</a:t>
            </a:r>
          </a:p>
          <a:p>
            <a:pPr lvl="1">
              <a:buFont typeface="Wingdings" panose="05000000000000000000" pitchFamily="2" charset="2"/>
              <a:buChar char="à"/>
            </a:pPr>
            <a:endParaRPr lang="en-US" dirty="0" smtClean="0">
              <a:latin typeface="Franklin Gothic Book" panose="020B0503020102020204" pitchFamily="34" charset="0"/>
              <a:sym typeface="Wingdings" panose="05000000000000000000" pitchFamily="2" charset="2"/>
            </a:endParaRPr>
          </a:p>
          <a:p>
            <a:pPr marL="457200" lvl="1" indent="0">
              <a:buNone/>
            </a:pPr>
            <a:endParaRPr lang="en-US" b="1" dirty="0">
              <a:latin typeface="Franklin Gothic Book" panose="020B0503020102020204" pitchFamily="34" charset="0"/>
              <a:sym typeface="Wingdings" panose="05000000000000000000" pitchFamily="2" charset="2"/>
            </a:endParaRPr>
          </a:p>
        </p:txBody>
      </p:sp>
      <p:sp>
        <p:nvSpPr>
          <p:cNvPr id="4" name="TextBox 3"/>
          <p:cNvSpPr txBox="1"/>
          <p:nvPr/>
        </p:nvSpPr>
        <p:spPr>
          <a:xfrm>
            <a:off x="6731866" y="2053140"/>
            <a:ext cx="2585884" cy="830997"/>
          </a:xfrm>
          <a:prstGeom prst="rect">
            <a:avLst/>
          </a:prstGeom>
          <a:noFill/>
        </p:spPr>
        <p:txBody>
          <a:bodyPr wrap="square" rtlCol="0">
            <a:spAutoFit/>
          </a:bodyPr>
          <a:lstStyle/>
          <a:p>
            <a:r>
              <a:rPr lang="en-US" sz="2400" b="1" dirty="0" err="1" smtClean="0"/>
              <a:t>MCUxpresso</a:t>
            </a:r>
            <a:r>
              <a:rPr lang="en-US" sz="2400" b="1" dirty="0" smtClean="0"/>
              <a:t> Spring of 2017</a:t>
            </a:r>
            <a:endParaRPr lang="en-US" sz="2400" b="1" dirty="0"/>
          </a:p>
        </p:txBody>
      </p:sp>
      <p:cxnSp>
        <p:nvCxnSpPr>
          <p:cNvPr id="6" name="Straight Arrow Connector 5"/>
          <p:cNvCxnSpPr/>
          <p:nvPr/>
        </p:nvCxnSpPr>
        <p:spPr>
          <a:xfrm>
            <a:off x="3575009" y="2135566"/>
            <a:ext cx="3130591" cy="24187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626152" y="2468639"/>
            <a:ext cx="1079448" cy="11125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83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7"/>
          </a:xfrm>
          <a:prstGeom prst="rect">
            <a:avLst/>
          </a:prstGeom>
        </p:spPr>
        <p:txBody>
          <a:bodyPr/>
          <a:lstStyle/>
          <a:p>
            <a:r>
              <a:rPr lang="en-US" dirty="0" smtClean="0">
                <a:latin typeface="Franklin Gothic Book" panose="020B0503020102020204" pitchFamily="34" charset="0"/>
              </a:rPr>
              <a:t>Software Toolchains</a:t>
            </a:r>
            <a:endParaRPr lang="en-US" dirty="0">
              <a:latin typeface="Symbol" panose="05050102010706020507" pitchFamily="18" charset="2"/>
            </a:endParaRPr>
          </a:p>
        </p:txBody>
      </p:sp>
      <p:sp>
        <p:nvSpPr>
          <p:cNvPr id="3" name="Content Placeholder 2"/>
          <p:cNvSpPr>
            <a:spLocks noGrp="1"/>
          </p:cNvSpPr>
          <p:nvPr>
            <p:ph idx="4294967295"/>
          </p:nvPr>
        </p:nvSpPr>
        <p:spPr>
          <a:xfrm>
            <a:off x="0" y="620712"/>
            <a:ext cx="8816975" cy="3443288"/>
          </a:xfrm>
          <a:prstGeom prst="rect">
            <a:avLst/>
          </a:prstGeom>
        </p:spPr>
        <p:txBody>
          <a:bodyPr/>
          <a:lstStyle/>
          <a:p>
            <a:r>
              <a:rPr lang="en-US" b="1" dirty="0" smtClean="0">
                <a:latin typeface="Franklin Gothic Book" panose="020B0503020102020204" pitchFamily="34" charset="0"/>
                <a:sym typeface="Wingdings" panose="05000000000000000000" pitchFamily="2" charset="2"/>
              </a:rPr>
              <a:t>Rowley </a:t>
            </a:r>
            <a:r>
              <a:rPr lang="en-US" b="1" dirty="0" err="1" smtClean="0">
                <a:latin typeface="Franklin Gothic Book" panose="020B0503020102020204" pitchFamily="34" charset="0"/>
                <a:sym typeface="Wingdings" panose="05000000000000000000" pitchFamily="2" charset="2"/>
              </a:rPr>
              <a:t>Crossworks</a:t>
            </a:r>
            <a:r>
              <a:rPr lang="en-US" dirty="0" smtClean="0">
                <a:latin typeface="Franklin Gothic Book" panose="020B0503020102020204" pitchFamily="34" charset="0"/>
                <a:sym typeface="Wingdings" panose="05000000000000000000" pitchFamily="2" charset="2"/>
              </a:rPr>
              <a:t>     Proprietary GUI front end for GCC</a:t>
            </a:r>
          </a:p>
          <a:p>
            <a:r>
              <a:rPr lang="en-US" dirty="0" err="1" smtClean="0">
                <a:latin typeface="Franklin Gothic Book" panose="020B0503020102020204" pitchFamily="34" charset="0"/>
                <a:sym typeface="Wingdings" panose="05000000000000000000" pitchFamily="2" charset="2"/>
              </a:rPr>
              <a:t>Attolic</a:t>
            </a:r>
            <a:r>
              <a:rPr lang="en-US" dirty="0" smtClean="0">
                <a:latin typeface="Franklin Gothic Book" panose="020B0503020102020204" pitchFamily="34" charset="0"/>
                <a:sym typeface="Wingdings" panose="05000000000000000000" pitchFamily="2" charset="2"/>
              </a:rPr>
              <a:t> -- &gt;   A well put together Eclipse + GCC + Debugger.    Free and Paid options</a:t>
            </a:r>
          </a:p>
          <a:p>
            <a:r>
              <a:rPr lang="en-US" dirty="0">
                <a:latin typeface="Franklin Gothic Book" panose="020B0503020102020204" pitchFamily="34" charset="0"/>
                <a:sym typeface="Wingdings" panose="05000000000000000000" pitchFamily="2" charset="2"/>
                <a:hlinkClick r:id="rId2"/>
              </a:rPr>
              <a:t>http://gnuarmeclipse.github.io</a:t>
            </a:r>
            <a:r>
              <a:rPr lang="en-US" dirty="0" smtClean="0">
                <a:latin typeface="Franklin Gothic Book" panose="020B0503020102020204" pitchFamily="34" charset="0"/>
                <a:sym typeface="Wingdings" panose="05000000000000000000" pitchFamily="2" charset="2"/>
                <a:hlinkClick r:id="rId2"/>
              </a:rPr>
              <a:t>/</a:t>
            </a:r>
            <a:r>
              <a:rPr lang="en-US" dirty="0" smtClean="0">
                <a:latin typeface="Franklin Gothic Book" panose="020B0503020102020204" pitchFamily="34" charset="0"/>
                <a:sym typeface="Wingdings" panose="05000000000000000000" pitchFamily="2" charset="2"/>
              </a:rPr>
              <a:t>     open Source Eclipse + GCC + Open OCD Debugger</a:t>
            </a:r>
          </a:p>
          <a:p>
            <a:r>
              <a:rPr lang="en-US" dirty="0" err="1" smtClean="0">
                <a:latin typeface="Franklin Gothic Book" panose="020B0503020102020204" pitchFamily="34" charset="0"/>
                <a:sym typeface="Wingdings" panose="05000000000000000000" pitchFamily="2" charset="2"/>
              </a:rPr>
              <a:t>Altium</a:t>
            </a:r>
            <a:r>
              <a:rPr lang="en-US" dirty="0" smtClean="0">
                <a:latin typeface="Franklin Gothic Book" panose="020B0503020102020204" pitchFamily="34" charset="0"/>
                <a:sym typeface="Wingdings" panose="05000000000000000000" pitchFamily="2" charset="2"/>
              </a:rPr>
              <a:t>/Tasking    Eclipse + Proprietary Compiler.    Well respected…. Good tools for </a:t>
            </a:r>
          </a:p>
          <a:p>
            <a:r>
              <a:rPr lang="en-US" dirty="0" smtClean="0">
                <a:latin typeface="Franklin Gothic Book" panose="020B0503020102020204" pitchFamily="34" charset="0"/>
                <a:sym typeface="Wingdings" panose="05000000000000000000" pitchFamily="2" charset="2"/>
              </a:rPr>
              <a:t>Cobble together GCC, GDB, Open OCD etc. on your own  </a:t>
            </a:r>
            <a:r>
              <a:rPr lang="en-US" dirty="0" smtClean="0">
                <a:latin typeface="Franklin Gothic Book" panose="020B0503020102020204" pitchFamily="34" charset="0"/>
                <a:sym typeface="Wingdings" panose="05000000000000000000" pitchFamily="2" charset="2"/>
                <a:hlinkClick r:id="rId3"/>
              </a:rPr>
              <a:t>https://launchpad.net/gcc-arm-embedded</a:t>
            </a:r>
            <a:endParaRPr lang="en-US" dirty="0" smtClean="0">
              <a:latin typeface="Franklin Gothic Book" panose="020B0503020102020204" pitchFamily="34" charset="0"/>
            </a:endParaRPr>
          </a:p>
          <a:p>
            <a:endParaRPr lang="en-US" sz="2000" dirty="0" smtClean="0">
              <a:latin typeface="Franklin Gothic Book" panose="020B0503020102020204" pitchFamily="34" charset="0"/>
            </a:endParaRPr>
          </a:p>
        </p:txBody>
      </p:sp>
    </p:spTree>
    <p:extLst>
      <p:ext uri="{BB962C8B-B14F-4D97-AF65-F5344CB8AC3E}">
        <p14:creationId xmlns:p14="http://schemas.microsoft.com/office/powerpoint/2010/main" val="1255838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7"/>
          </a:xfrm>
          <a:prstGeom prst="rect">
            <a:avLst/>
          </a:prstGeom>
        </p:spPr>
        <p:txBody>
          <a:bodyPr/>
          <a:lstStyle/>
          <a:p>
            <a:r>
              <a:rPr lang="en-US" dirty="0" smtClean="0">
                <a:latin typeface="Franklin Gothic Book" panose="020B0503020102020204" pitchFamily="34" charset="0"/>
              </a:rPr>
              <a:t>Software Toolchains</a:t>
            </a:r>
            <a:endParaRPr lang="en-US" dirty="0">
              <a:latin typeface="Symbol" panose="05050102010706020507" pitchFamily="18" charset="2"/>
            </a:endParaRPr>
          </a:p>
        </p:txBody>
      </p:sp>
      <p:sp>
        <p:nvSpPr>
          <p:cNvPr id="3" name="Content Placeholder 2"/>
          <p:cNvSpPr>
            <a:spLocks noGrp="1"/>
          </p:cNvSpPr>
          <p:nvPr>
            <p:ph idx="4294967295"/>
          </p:nvPr>
        </p:nvSpPr>
        <p:spPr>
          <a:xfrm>
            <a:off x="0" y="620712"/>
            <a:ext cx="8816975" cy="3805816"/>
          </a:xfrm>
          <a:prstGeom prst="rect">
            <a:avLst/>
          </a:prstGeom>
        </p:spPr>
        <p:txBody>
          <a:bodyPr/>
          <a:lstStyle/>
          <a:p>
            <a:r>
              <a:rPr lang="en-US" dirty="0">
                <a:latin typeface="Franklin Gothic Book" panose="020B0503020102020204" pitchFamily="34" charset="0"/>
                <a:sym typeface="Wingdings" panose="05000000000000000000" pitchFamily="2" charset="2"/>
              </a:rPr>
              <a:t>Cobble together GCC, GDB, Open OCD etc. on your own  </a:t>
            </a:r>
            <a:r>
              <a:rPr lang="en-US" dirty="0">
                <a:latin typeface="Franklin Gothic Book" panose="020B0503020102020204" pitchFamily="34" charset="0"/>
                <a:sym typeface="Wingdings" panose="05000000000000000000" pitchFamily="2" charset="2"/>
                <a:hlinkClick r:id="rId2"/>
              </a:rPr>
              <a:t>https://launchpad.net/gcc-arm-embedded</a:t>
            </a:r>
            <a:endParaRPr lang="en-US" dirty="0">
              <a:latin typeface="Franklin Gothic Book" panose="020B0503020102020204" pitchFamily="34" charset="0"/>
            </a:endParaRPr>
          </a:p>
          <a:p>
            <a:endParaRPr lang="en-US" sz="2000" dirty="0" smtClean="0">
              <a:latin typeface="Franklin Gothic Book" panose="020B0503020102020204" pitchFamily="34" charset="0"/>
            </a:endParaRPr>
          </a:p>
          <a:p>
            <a:r>
              <a:rPr lang="en-US" sz="2000" dirty="0" smtClean="0">
                <a:latin typeface="Franklin Gothic Book" panose="020B0503020102020204" pitchFamily="34" charset="0"/>
              </a:rPr>
              <a:t>Note:    The GCC ARM tools are being worked on by ARM </a:t>
            </a:r>
            <a:r>
              <a:rPr lang="en-US" sz="2000" dirty="0" err="1" smtClean="0">
                <a:latin typeface="Franklin Gothic Book" panose="020B0503020102020204" pitchFamily="34" charset="0"/>
              </a:rPr>
              <a:t>empolyees</a:t>
            </a:r>
            <a:r>
              <a:rPr lang="en-US" sz="2000" dirty="0" smtClean="0">
                <a:latin typeface="Franklin Gothic Book" panose="020B0503020102020204" pitchFamily="34" charset="0"/>
              </a:rPr>
              <a:t>!  </a:t>
            </a:r>
          </a:p>
          <a:p>
            <a:endParaRPr lang="en-US" sz="2000" dirty="0">
              <a:latin typeface="Franklin Gothic Book" panose="020B0503020102020204" pitchFamily="34" charset="0"/>
            </a:endParaRPr>
          </a:p>
          <a:p>
            <a:r>
              <a:rPr lang="en-US" sz="2000" dirty="0" smtClean="0">
                <a:latin typeface="Franklin Gothic Book" panose="020B0503020102020204" pitchFamily="34" charset="0"/>
              </a:rPr>
              <a:t>Commercial Tools (</a:t>
            </a:r>
            <a:r>
              <a:rPr lang="en-US" sz="2000" dirty="0" err="1" smtClean="0">
                <a:latin typeface="Franklin Gothic Book" panose="020B0503020102020204" pitchFamily="34" charset="0"/>
              </a:rPr>
              <a:t>Keil</a:t>
            </a:r>
            <a:r>
              <a:rPr lang="en-US" sz="2000" dirty="0" smtClean="0">
                <a:latin typeface="Franklin Gothic Book" panose="020B0503020102020204" pitchFamily="34" charset="0"/>
              </a:rPr>
              <a:t>, IAR) does not necessarily mean fast/better compiling.   There are a lot of details to consider…..</a:t>
            </a:r>
          </a:p>
          <a:p>
            <a:r>
              <a:rPr lang="en-US" sz="2000" dirty="0" smtClean="0">
                <a:latin typeface="Franklin Gothic Book" panose="020B0503020102020204" pitchFamily="34" charset="0"/>
              </a:rPr>
              <a:t>I prefer Eclipse based tools.     The extensibility beats IAR and KEIL every time (IMHO).  Lots of plugins (both free and commercial) for automating everything.</a:t>
            </a:r>
            <a:endParaRPr lang="en-US" sz="2000" dirty="0" smtClean="0">
              <a:latin typeface="Franklin Gothic Book" panose="020B0503020102020204" pitchFamily="34" charset="0"/>
            </a:endParaRPr>
          </a:p>
        </p:txBody>
      </p:sp>
    </p:spTree>
    <p:extLst>
      <p:ext uri="{BB962C8B-B14F-4D97-AF65-F5344CB8AC3E}">
        <p14:creationId xmlns:p14="http://schemas.microsoft.com/office/powerpoint/2010/main" val="2424873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667"/>
            <a:ext cx="8229600" cy="598488"/>
          </a:xfrm>
          <a:prstGeom prst="rect">
            <a:avLst/>
          </a:prstGeom>
        </p:spPr>
        <p:txBody>
          <a:bodyPr/>
          <a:lstStyle/>
          <a:p>
            <a:r>
              <a:rPr lang="en-US" dirty="0" smtClean="0">
                <a:latin typeface="Franklin Gothic Book" panose="020B0503020102020204" pitchFamily="34" charset="0"/>
              </a:rPr>
              <a:t>Low Cost Dev Boards</a:t>
            </a:r>
            <a:endParaRPr lang="en-US" dirty="0">
              <a:latin typeface="Symbol" panose="05050102010706020507" pitchFamily="18" charset="2"/>
            </a:endParaRPr>
          </a:p>
        </p:txBody>
      </p:sp>
      <p:sp>
        <p:nvSpPr>
          <p:cNvPr id="3" name="Content Placeholder 2"/>
          <p:cNvSpPr>
            <a:spLocks noGrp="1"/>
          </p:cNvSpPr>
          <p:nvPr>
            <p:ph idx="4294967295"/>
          </p:nvPr>
        </p:nvSpPr>
        <p:spPr>
          <a:xfrm>
            <a:off x="0" y="783412"/>
            <a:ext cx="8229600" cy="2840038"/>
          </a:xfrm>
          <a:prstGeom prst="rect">
            <a:avLst/>
          </a:prstGeom>
        </p:spPr>
        <p:txBody>
          <a:bodyPr/>
          <a:lstStyle/>
          <a:p>
            <a:r>
              <a:rPr lang="en-US" dirty="0" smtClean="0">
                <a:latin typeface="Franklin Gothic Book" panose="020B0503020102020204" pitchFamily="34" charset="0"/>
              </a:rPr>
              <a:t>Freescale FRDM $($15-</a:t>
            </a:r>
            <a:r>
              <a:rPr lang="en-US" dirty="0" smtClean="0">
                <a:latin typeface="Franklin Gothic Book" panose="020B0503020102020204" pitchFamily="34" charset="0"/>
              </a:rPr>
              <a:t>$60)</a:t>
            </a:r>
            <a:endParaRPr lang="en-US" dirty="0" smtClean="0">
              <a:latin typeface="Franklin Gothic Book" panose="020B0503020102020204" pitchFamily="34" charset="0"/>
            </a:endParaRPr>
          </a:p>
          <a:p>
            <a:r>
              <a:rPr lang="en-US" dirty="0" smtClean="0">
                <a:latin typeface="Franklin Gothic Book" panose="020B0503020102020204" pitchFamily="34" charset="0"/>
              </a:rPr>
              <a:t>NXP LPCXpresso ($25-$40)</a:t>
            </a:r>
          </a:p>
          <a:p>
            <a:r>
              <a:rPr lang="en-US" dirty="0" smtClean="0">
                <a:latin typeface="Franklin Gothic Book" panose="020B0503020102020204" pitchFamily="34" charset="0"/>
              </a:rPr>
              <a:t>Atmel Xplained ($30-$40)</a:t>
            </a:r>
          </a:p>
          <a:p>
            <a:r>
              <a:rPr lang="en-US" dirty="0" smtClean="0">
                <a:latin typeface="Franklin Gothic Book" panose="020B0503020102020204" pitchFamily="34" charset="0"/>
              </a:rPr>
              <a:t>ST Discovery ($15 - </a:t>
            </a:r>
            <a:r>
              <a:rPr lang="en-US" dirty="0" smtClean="0">
                <a:latin typeface="Franklin Gothic Book" panose="020B0503020102020204" pitchFamily="34" charset="0"/>
              </a:rPr>
              <a:t>$50)</a:t>
            </a:r>
            <a:endParaRPr lang="en-US" dirty="0" smtClean="0">
              <a:latin typeface="Franklin Gothic Book" panose="020B0503020102020204" pitchFamily="34" charset="0"/>
            </a:endParaRPr>
          </a:p>
          <a:p>
            <a:r>
              <a:rPr lang="en-US" dirty="0" smtClean="0">
                <a:latin typeface="Franklin Gothic Book" panose="020B0503020102020204" pitchFamily="34" charset="0"/>
              </a:rPr>
              <a:t>TI Launch Pad ($15-$30)</a:t>
            </a:r>
          </a:p>
          <a:p>
            <a:endParaRPr lang="en-US" dirty="0">
              <a:latin typeface="Franklin Gothic Book" panose="020B0503020102020204" pitchFamily="34" charset="0"/>
            </a:endParaRPr>
          </a:p>
          <a:p>
            <a:endParaRPr lang="en-US" dirty="0" smtClean="0">
              <a:latin typeface="Franklin Gothic Book" panose="020B0503020102020204" pitchFamily="34" charset="0"/>
            </a:endParaRPr>
          </a:p>
          <a:p>
            <a:pPr marL="0" indent="0">
              <a:buNone/>
            </a:pPr>
            <a:endParaRPr lang="en-US" dirty="0" smtClean="0">
              <a:latin typeface="Franklin Gothic Book" panose="020B0503020102020204" pitchFamily="34" charset="0"/>
            </a:endParaRPr>
          </a:p>
          <a:p>
            <a:endParaRPr lang="en-US" dirty="0" smtClean="0">
              <a:latin typeface="Franklin Gothic Book" panose="020B0503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335" y="3400535"/>
            <a:ext cx="1575315" cy="985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877" y="2224523"/>
            <a:ext cx="1581492" cy="8918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878866" y="424149"/>
            <a:ext cx="2081546" cy="145423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9078" y="260035"/>
            <a:ext cx="2143446" cy="174651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2524" y="2382629"/>
            <a:ext cx="1299010" cy="204130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0920" y="3116411"/>
            <a:ext cx="1750953" cy="1750953"/>
          </a:xfrm>
          <a:prstGeom prst="rect">
            <a:avLst/>
          </a:prstGeom>
        </p:spPr>
      </p:pic>
    </p:spTree>
    <p:extLst>
      <p:ext uri="{BB962C8B-B14F-4D97-AF65-F5344CB8AC3E}">
        <p14:creationId xmlns:p14="http://schemas.microsoft.com/office/powerpoint/2010/main" val="1442871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4450"/>
            <a:ext cx="8229600" cy="598488"/>
          </a:xfrm>
          <a:prstGeom prst="rect">
            <a:avLst/>
          </a:prstGeom>
        </p:spPr>
        <p:txBody>
          <a:bodyPr/>
          <a:lstStyle/>
          <a:p>
            <a:r>
              <a:rPr lang="en-US" dirty="0" smtClean="0">
                <a:latin typeface="Franklin Gothic Book" panose="020B0503020102020204" pitchFamily="34" charset="0"/>
              </a:rPr>
              <a:t>Let’s Talk Bare Metal</a:t>
            </a:r>
            <a:endParaRPr lang="en-US" dirty="0">
              <a:latin typeface="Symbol" panose="05050102010706020507" pitchFamily="18" charset="2"/>
            </a:endParaRPr>
          </a:p>
        </p:txBody>
      </p:sp>
      <p:sp>
        <p:nvSpPr>
          <p:cNvPr id="3" name="Content Placeholder 2"/>
          <p:cNvSpPr>
            <a:spLocks noGrp="1"/>
          </p:cNvSpPr>
          <p:nvPr>
            <p:ph idx="4294967295"/>
          </p:nvPr>
        </p:nvSpPr>
        <p:spPr>
          <a:xfrm>
            <a:off x="80385" y="760702"/>
            <a:ext cx="8980487" cy="3665826"/>
          </a:xfrm>
          <a:prstGeom prst="rect">
            <a:avLst/>
          </a:prstGeom>
        </p:spPr>
        <p:txBody>
          <a:bodyPr/>
          <a:lstStyle/>
          <a:p>
            <a:r>
              <a:rPr lang="en-US" sz="2800" dirty="0" smtClean="0">
                <a:latin typeface="Franklin Gothic Book" panose="020B0503020102020204" pitchFamily="34" charset="0"/>
              </a:rPr>
              <a:t>Assembly language programming not required BUT…..</a:t>
            </a:r>
          </a:p>
          <a:p>
            <a:pPr lvl="1"/>
            <a:r>
              <a:rPr lang="en-US" sz="2400" dirty="0" smtClean="0">
                <a:latin typeface="Franklin Gothic Book" panose="020B0503020102020204" pitchFamily="34" charset="0"/>
              </a:rPr>
              <a:t>You should take a look at the instruction set</a:t>
            </a:r>
          </a:p>
          <a:p>
            <a:pPr lvl="1"/>
            <a:r>
              <a:rPr lang="en-US" sz="2400" dirty="0" smtClean="0">
                <a:latin typeface="Franklin Gothic Book" panose="020B0503020102020204" pitchFamily="34" charset="0"/>
              </a:rPr>
              <a:t>Some real gems in the manual….   </a:t>
            </a:r>
          </a:p>
          <a:p>
            <a:pPr lvl="1"/>
            <a:r>
              <a:rPr lang="en-US" sz="2400" dirty="0" smtClean="0">
                <a:latin typeface="Franklin Gothic Book" panose="020B0503020102020204" pitchFamily="34" charset="0"/>
              </a:rPr>
              <a:t>You </a:t>
            </a:r>
            <a:r>
              <a:rPr lang="en-US" sz="2400" dirty="0" smtClean="0">
                <a:latin typeface="Franklin Gothic Book" panose="020B0503020102020204" pitchFamily="34" charset="0"/>
              </a:rPr>
              <a:t>*need* </a:t>
            </a:r>
            <a:r>
              <a:rPr lang="en-US" sz="2400" dirty="0" smtClean="0">
                <a:latin typeface="Franklin Gothic Book" panose="020B0503020102020204" pitchFamily="34" charset="0"/>
              </a:rPr>
              <a:t>to think about YOUR algorithm and how it will map.</a:t>
            </a:r>
          </a:p>
          <a:p>
            <a:pPr lvl="1"/>
            <a:r>
              <a:rPr lang="en-US" sz="2400" dirty="0" smtClean="0">
                <a:latin typeface="Franklin Gothic Book" panose="020B0503020102020204" pitchFamily="34" charset="0"/>
              </a:rPr>
              <a:t>You </a:t>
            </a:r>
            <a:r>
              <a:rPr lang="en-US" sz="2400" dirty="0" smtClean="0">
                <a:latin typeface="Franklin Gothic Book" panose="020B0503020102020204" pitchFamily="34" charset="0"/>
              </a:rPr>
              <a:t>*need* </a:t>
            </a:r>
            <a:r>
              <a:rPr lang="en-US" sz="2400" dirty="0" smtClean="0">
                <a:latin typeface="Franklin Gothic Book" panose="020B0503020102020204" pitchFamily="34" charset="0"/>
              </a:rPr>
              <a:t>to be familiar with your compiler and optimization levels.</a:t>
            </a:r>
          </a:p>
          <a:p>
            <a:pPr lvl="1"/>
            <a:r>
              <a:rPr lang="en-US" sz="2400" dirty="0" smtClean="0">
                <a:latin typeface="Franklin Gothic Book" panose="020B0503020102020204" pitchFamily="34" charset="0"/>
              </a:rPr>
              <a:t>You need to be familiar with the documentation</a:t>
            </a:r>
          </a:p>
          <a:p>
            <a:pPr marL="457200" lvl="1" indent="0">
              <a:buNone/>
            </a:pPr>
            <a:r>
              <a:rPr lang="en-US" sz="2400" dirty="0" smtClean="0">
                <a:latin typeface="Franklin Gothic Book" panose="020B0503020102020204" pitchFamily="34" charset="0"/>
              </a:rPr>
              <a:t>	 </a:t>
            </a:r>
            <a:r>
              <a:rPr lang="en-US" sz="2400" b="1" dirty="0" smtClean="0">
                <a:latin typeface="Franklin Gothic Book" panose="020B0503020102020204" pitchFamily="34" charset="0"/>
                <a:hlinkClick r:id="rId2"/>
              </a:rPr>
              <a:t>http</a:t>
            </a:r>
            <a:r>
              <a:rPr lang="en-US" sz="2400" b="1" dirty="0">
                <a:latin typeface="Franklin Gothic Book" panose="020B0503020102020204" pitchFamily="34" charset="0"/>
                <a:hlinkClick r:id="rId2"/>
              </a:rPr>
              <a:t>://infocenter.arm.com/help/index.jsp</a:t>
            </a:r>
            <a:endParaRPr lang="en-US" sz="2400" b="1" dirty="0" smtClean="0">
              <a:latin typeface="Franklin Gothic Book" panose="020B0503020102020204" pitchFamily="34" charset="0"/>
            </a:endParaRPr>
          </a:p>
        </p:txBody>
      </p:sp>
    </p:spTree>
    <p:extLst>
      <p:ext uri="{BB962C8B-B14F-4D97-AF65-F5344CB8AC3E}">
        <p14:creationId xmlns:p14="http://schemas.microsoft.com/office/powerpoint/2010/main" val="958427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6418" y="100156"/>
            <a:ext cx="8229600" cy="598488"/>
          </a:xfrm>
          <a:prstGeom prst="rect">
            <a:avLst/>
          </a:prstGeom>
        </p:spPr>
        <p:txBody>
          <a:bodyPr/>
          <a:lstStyle/>
          <a:p>
            <a:r>
              <a:rPr lang="en-US" dirty="0" smtClean="0">
                <a:latin typeface="Franklin Gothic Book" panose="020B0503020102020204" pitchFamily="34" charset="0"/>
              </a:rPr>
              <a:t>Some Interesting Instructions</a:t>
            </a:r>
            <a:endParaRPr lang="en-US" dirty="0">
              <a:latin typeface="Symbol" panose="05050102010706020507" pitchFamily="18" charset="2"/>
            </a:endParaRPr>
          </a:p>
        </p:txBody>
      </p:sp>
      <p:sp>
        <p:nvSpPr>
          <p:cNvPr id="3" name="Content Placeholder 2"/>
          <p:cNvSpPr>
            <a:spLocks noGrp="1"/>
          </p:cNvSpPr>
          <p:nvPr>
            <p:ph idx="4294967295"/>
          </p:nvPr>
        </p:nvSpPr>
        <p:spPr>
          <a:xfrm>
            <a:off x="403080" y="789132"/>
            <a:ext cx="8229600" cy="2632075"/>
          </a:xfrm>
          <a:prstGeom prst="rect">
            <a:avLst/>
          </a:prstGeom>
        </p:spPr>
        <p:txBody>
          <a:bodyPr/>
          <a:lstStyle/>
          <a:p>
            <a:r>
              <a:rPr lang="en-US" dirty="0">
                <a:latin typeface="Franklin Gothic Book" panose="020B0503020102020204" pitchFamily="34" charset="0"/>
              </a:rPr>
              <a:t>Integer: </a:t>
            </a:r>
            <a:r>
              <a:rPr lang="en-US" b="1" dirty="0" smtClean="0">
                <a:latin typeface="Franklin Gothic Book" panose="020B0503020102020204" pitchFamily="34" charset="0"/>
              </a:rPr>
              <a:t>UMLAL and </a:t>
            </a:r>
            <a:r>
              <a:rPr lang="en-US" b="1" dirty="0">
                <a:latin typeface="Franklin Gothic Book" panose="020B0503020102020204" pitchFamily="34" charset="0"/>
              </a:rPr>
              <a:t>SMLAL</a:t>
            </a:r>
          </a:p>
          <a:p>
            <a:r>
              <a:rPr lang="en-US" dirty="0">
                <a:latin typeface="Franklin Gothic Book" panose="020B0503020102020204" pitchFamily="34" charset="0"/>
              </a:rPr>
              <a:t>Multiply, with optional Accumulate, using 32-bit operands and producing a 64-bit result.</a:t>
            </a:r>
          </a:p>
          <a:p>
            <a:pPr marL="0" indent="0">
              <a:buNone/>
            </a:pPr>
            <a:r>
              <a:rPr lang="en-US" dirty="0">
                <a:latin typeface="Franklin Gothic Book" panose="020B0503020102020204" pitchFamily="34" charset="0"/>
                <a:hlinkClick r:id="rId2"/>
              </a:rPr>
              <a:t>http://</a:t>
            </a:r>
            <a:r>
              <a:rPr lang="en-US" dirty="0" smtClean="0">
                <a:latin typeface="Franklin Gothic Book" panose="020B0503020102020204" pitchFamily="34" charset="0"/>
                <a:hlinkClick r:id="rId2"/>
              </a:rPr>
              <a:t>infocenter.arm.com/help/topic/com.arm.doc.dui0553a/DUI0553A_cortex_m4_dgug.pdf</a:t>
            </a:r>
            <a:endParaRPr lang="en-US" dirty="0" smtClean="0">
              <a:latin typeface="Franklin Gothic Book" panose="020B0503020102020204" pitchFamily="34" charset="0"/>
            </a:endParaRPr>
          </a:p>
          <a:p>
            <a:pPr marL="0" indent="0">
              <a:buNone/>
            </a:pPr>
            <a:r>
              <a:rPr lang="en-US" dirty="0" smtClean="0">
                <a:latin typeface="Franklin Gothic Book" panose="020B0503020102020204" pitchFamily="34" charset="0"/>
              </a:rPr>
              <a:t>Using these we can have IIR filters with 64-bit precision in the accumulation / State Variables.    </a:t>
            </a:r>
          </a:p>
        </p:txBody>
      </p:sp>
    </p:spTree>
    <p:extLst>
      <p:ext uri="{BB962C8B-B14F-4D97-AF65-F5344CB8AC3E}">
        <p14:creationId xmlns:p14="http://schemas.microsoft.com/office/powerpoint/2010/main" val="3626505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886700" cy="639762"/>
          </a:xfrm>
          <a:prstGeom prst="rect">
            <a:avLst/>
          </a:prstGeom>
        </p:spPr>
        <p:txBody>
          <a:bodyPr/>
          <a:lstStyle/>
          <a:p>
            <a:r>
              <a:rPr lang="en-US" dirty="0" smtClean="0">
                <a:latin typeface="Franklin Gothic Book" panose="020B0503020102020204" pitchFamily="34" charset="0"/>
              </a:rPr>
              <a:t>Where I got Started….</a:t>
            </a:r>
            <a:endParaRPr lang="en-US" dirty="0">
              <a:latin typeface="Franklin Gothic Book" panose="020B0503020102020204" pitchFamily="34" charset="0"/>
            </a:endParaRPr>
          </a:p>
        </p:txBody>
      </p:sp>
      <p:sp>
        <p:nvSpPr>
          <p:cNvPr id="4" name="Content Placeholder 2"/>
          <p:cNvSpPr txBox="1">
            <a:spLocks/>
          </p:cNvSpPr>
          <p:nvPr/>
        </p:nvSpPr>
        <p:spPr>
          <a:xfrm>
            <a:off x="268391" y="889575"/>
            <a:ext cx="8229600" cy="2632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smtClean="0">
              <a:latin typeface="Franklin Gothic Book" panose="020B0503020102020204" pitchFamily="34" charset="0"/>
            </a:endParaRPr>
          </a:p>
          <a:p>
            <a:pPr marL="0" indent="0">
              <a:buFont typeface="Arial" panose="020B0604020202020204" pitchFamily="34" charset="0"/>
              <a:buNone/>
            </a:pPr>
            <a:r>
              <a:rPr lang="en-US" sz="3600" b="1" smtClean="0">
                <a:latin typeface="Franklin Gothic Book" panose="020B0503020102020204" pitchFamily="34" charset="0"/>
              </a:rPr>
              <a:t>Active Pickguard</a:t>
            </a:r>
          </a:p>
          <a:p>
            <a:endParaRPr lang="en-US" sz="1600" smtClean="0">
              <a:latin typeface="Franklin Gothic Book" panose="020B0503020102020204" pitchFamily="34" charset="0"/>
            </a:endParaRPr>
          </a:p>
          <a:p>
            <a:endParaRPr lang="en-US" sz="1600" smtClean="0">
              <a:latin typeface="Franklin Gothic Book" panose="020B0503020102020204" pitchFamily="34" charset="0"/>
            </a:endParaRPr>
          </a:p>
          <a:p>
            <a:r>
              <a:rPr lang="en-US" sz="3200" b="1" smtClean="0">
                <a:latin typeface="Franklin Gothic Book" panose="020B0503020102020204" pitchFamily="34" charset="0"/>
                <a:hlinkClick r:id="rId2"/>
              </a:rPr>
              <a:t>http://www.2pl-1.com/active-pickguard/</a:t>
            </a:r>
            <a:endParaRPr lang="en-US" sz="3200" b="1" dirty="0" smtClean="0">
              <a:latin typeface="Franklin Gothic Book" panose="020B0503020102020204" pitchFamily="34" charset="0"/>
            </a:endParaRPr>
          </a:p>
        </p:txBody>
      </p:sp>
    </p:spTree>
    <p:extLst>
      <p:ext uri="{BB962C8B-B14F-4D97-AF65-F5344CB8AC3E}">
        <p14:creationId xmlns:p14="http://schemas.microsoft.com/office/powerpoint/2010/main" val="1131789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Elbow Connector 77"/>
          <p:cNvCxnSpPr>
            <a:endCxn id="73" idx="3"/>
          </p:cNvCxnSpPr>
          <p:nvPr/>
        </p:nvCxnSpPr>
        <p:spPr>
          <a:xfrm rot="5400000">
            <a:off x="5495206" y="2400672"/>
            <a:ext cx="1162137" cy="676564"/>
          </a:xfrm>
          <a:prstGeom prst="bentConnector2">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3" idx="1"/>
            <a:endCxn id="39" idx="3"/>
          </p:cNvCxnSpPr>
          <p:nvPr/>
        </p:nvCxnSpPr>
        <p:spPr>
          <a:xfrm flipH="1">
            <a:off x="4801553" y="3320023"/>
            <a:ext cx="572584" cy="1"/>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39" idx="1"/>
            <a:endCxn id="74" idx="3"/>
          </p:cNvCxnSpPr>
          <p:nvPr/>
        </p:nvCxnSpPr>
        <p:spPr>
          <a:xfrm flipH="1" flipV="1">
            <a:off x="3830002" y="3319050"/>
            <a:ext cx="186691" cy="974"/>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4" idx="1"/>
            <a:endCxn id="16" idx="3"/>
          </p:cNvCxnSpPr>
          <p:nvPr/>
        </p:nvCxnSpPr>
        <p:spPr>
          <a:xfrm flipH="1">
            <a:off x="3302318" y="3319050"/>
            <a:ext cx="163829" cy="4243"/>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16" idx="0"/>
            <a:endCxn id="126" idx="2"/>
          </p:cNvCxnSpPr>
          <p:nvPr/>
        </p:nvCxnSpPr>
        <p:spPr>
          <a:xfrm flipH="1" flipV="1">
            <a:off x="2905448" y="2936441"/>
            <a:ext cx="4440" cy="236057"/>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39" idx="0"/>
            <a:endCxn id="139" idx="2"/>
          </p:cNvCxnSpPr>
          <p:nvPr/>
        </p:nvCxnSpPr>
        <p:spPr>
          <a:xfrm flipV="1">
            <a:off x="4409123" y="2936879"/>
            <a:ext cx="5012" cy="232350"/>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stCxn id="110" idx="3"/>
            <a:endCxn id="124" idx="1"/>
          </p:cNvCxnSpPr>
          <p:nvPr/>
        </p:nvCxnSpPr>
        <p:spPr>
          <a:xfrm flipV="1">
            <a:off x="1590145" y="1839005"/>
            <a:ext cx="1128869" cy="1165"/>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24" idx="3"/>
            <a:endCxn id="130" idx="1"/>
          </p:cNvCxnSpPr>
          <p:nvPr/>
        </p:nvCxnSpPr>
        <p:spPr>
          <a:xfrm>
            <a:off x="3088674" y="1839005"/>
            <a:ext cx="1120725" cy="138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stCxn id="127" idx="3"/>
            <a:endCxn id="140" idx="1"/>
          </p:cNvCxnSpPr>
          <p:nvPr/>
        </p:nvCxnSpPr>
        <p:spPr>
          <a:xfrm>
            <a:off x="3087630" y="2445976"/>
            <a:ext cx="1141675" cy="281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6" name="Elbow Connector 155"/>
          <p:cNvCxnSpPr>
            <a:stCxn id="140" idx="3"/>
            <a:endCxn id="40" idx="1"/>
          </p:cNvCxnSpPr>
          <p:nvPr/>
        </p:nvCxnSpPr>
        <p:spPr>
          <a:xfrm flipV="1">
            <a:off x="4598965" y="2143900"/>
            <a:ext cx="2144732" cy="304895"/>
          </a:xfrm>
          <a:prstGeom prst="bentConnector3">
            <a:avLst>
              <a:gd name="adj1" fmla="val 50000"/>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30" idx="3"/>
            <a:endCxn id="127" idx="0"/>
          </p:cNvCxnSpPr>
          <p:nvPr/>
        </p:nvCxnSpPr>
        <p:spPr>
          <a:xfrm flipH="1">
            <a:off x="2904124" y="1840394"/>
            <a:ext cx="1674935" cy="450656"/>
          </a:xfrm>
          <a:prstGeom prst="bentConnector4">
            <a:avLst>
              <a:gd name="adj1" fmla="val -13648"/>
              <a:gd name="adj2" fmla="val 67189"/>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25" idx="1"/>
          </p:cNvCxnSpPr>
          <p:nvPr/>
        </p:nvCxnSpPr>
        <p:spPr>
          <a:xfrm>
            <a:off x="204789" y="960858"/>
            <a:ext cx="808672" cy="0"/>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5" idx="3"/>
            <a:endCxn id="22" idx="1"/>
          </p:cNvCxnSpPr>
          <p:nvPr/>
        </p:nvCxnSpPr>
        <p:spPr>
          <a:xfrm>
            <a:off x="1798321" y="960858"/>
            <a:ext cx="184785" cy="217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2" idx="3"/>
            <a:endCxn id="8" idx="1"/>
          </p:cNvCxnSpPr>
          <p:nvPr/>
        </p:nvCxnSpPr>
        <p:spPr>
          <a:xfrm>
            <a:off x="2346961" y="963030"/>
            <a:ext cx="170497" cy="54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8" idx="3"/>
            <a:endCxn id="26" idx="1"/>
          </p:cNvCxnSpPr>
          <p:nvPr/>
        </p:nvCxnSpPr>
        <p:spPr>
          <a:xfrm flipV="1">
            <a:off x="3302318" y="966593"/>
            <a:ext cx="155257" cy="1884"/>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26" idx="3"/>
            <a:endCxn id="9" idx="1"/>
          </p:cNvCxnSpPr>
          <p:nvPr/>
        </p:nvCxnSpPr>
        <p:spPr>
          <a:xfrm>
            <a:off x="3821430" y="966593"/>
            <a:ext cx="167640" cy="1885"/>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9" idx="2"/>
          </p:cNvCxnSpPr>
          <p:nvPr/>
        </p:nvCxnSpPr>
        <p:spPr>
          <a:xfrm>
            <a:off x="4402455" y="1123404"/>
            <a:ext cx="0" cy="1878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8" idx="3"/>
          </p:cNvCxnSpPr>
          <p:nvPr/>
        </p:nvCxnSpPr>
        <p:spPr>
          <a:xfrm>
            <a:off x="3929538" y="1509497"/>
            <a:ext cx="269082" cy="244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4" idx="3"/>
            <a:endCxn id="123" idx="1"/>
          </p:cNvCxnSpPr>
          <p:nvPr/>
        </p:nvCxnSpPr>
        <p:spPr>
          <a:xfrm>
            <a:off x="2517458" y="1502409"/>
            <a:ext cx="201556" cy="55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13" idx="3"/>
            <a:endCxn id="109" idx="1"/>
          </p:cNvCxnSpPr>
          <p:nvPr/>
        </p:nvCxnSpPr>
        <p:spPr>
          <a:xfrm>
            <a:off x="996316" y="1502970"/>
            <a:ext cx="224169" cy="137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8" idx="2"/>
            <a:endCxn id="123" idx="0"/>
          </p:cNvCxnSpPr>
          <p:nvPr/>
        </p:nvCxnSpPr>
        <p:spPr>
          <a:xfrm flipH="1">
            <a:off x="2903844" y="1123403"/>
            <a:ext cx="6044" cy="22463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5" idx="2"/>
            <a:endCxn id="109" idx="0"/>
          </p:cNvCxnSpPr>
          <p:nvPr/>
        </p:nvCxnSpPr>
        <p:spPr>
          <a:xfrm flipH="1">
            <a:off x="1405315" y="1115784"/>
            <a:ext cx="576" cy="23363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8" idx="3"/>
            <a:endCxn id="126" idx="1"/>
          </p:cNvCxnSpPr>
          <p:nvPr/>
        </p:nvCxnSpPr>
        <p:spPr>
          <a:xfrm>
            <a:off x="2496194" y="2777720"/>
            <a:ext cx="224424" cy="3795"/>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29" idx="3"/>
            <a:endCxn id="139" idx="1"/>
          </p:cNvCxnSpPr>
          <p:nvPr/>
        </p:nvCxnSpPr>
        <p:spPr>
          <a:xfrm>
            <a:off x="4003246" y="2779630"/>
            <a:ext cx="226059" cy="2323"/>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ctrTitle" idx="4294967295"/>
          </p:nvPr>
        </p:nvSpPr>
        <p:spPr>
          <a:xfrm>
            <a:off x="26608" y="61417"/>
            <a:ext cx="8229600" cy="598488"/>
          </a:xfrm>
          <a:prstGeom prst="rect">
            <a:avLst/>
          </a:prstGeom>
        </p:spPr>
        <p:txBody>
          <a:bodyPr/>
          <a:lstStyle/>
          <a:p>
            <a:r>
              <a:rPr lang="en-US" dirty="0" smtClean="0">
                <a:latin typeface="Franklin Gothic Book" panose="020B0503020102020204" pitchFamily="34" charset="0"/>
              </a:rPr>
              <a:t>High Precision Filter </a:t>
            </a:r>
            <a:r>
              <a:rPr lang="en-US" dirty="0">
                <a:latin typeface="Franklin Gothic Book" panose="020B0503020102020204" pitchFamily="34" charset="0"/>
              </a:rPr>
              <a:t>U</a:t>
            </a:r>
            <a:r>
              <a:rPr lang="en-US" dirty="0" smtClean="0">
                <a:latin typeface="Franklin Gothic Book" panose="020B0503020102020204" pitchFamily="34" charset="0"/>
              </a:rPr>
              <a:t>sing SMLAL</a:t>
            </a:r>
            <a:endParaRPr lang="en-US" dirty="0">
              <a:latin typeface="Franklin Gothic Book" panose="020B0503020102020204" pitchFamily="34" charset="0"/>
            </a:endParaRPr>
          </a:p>
        </p:txBody>
      </p:sp>
      <p:sp>
        <p:nvSpPr>
          <p:cNvPr id="8" name="Rectangle 7"/>
          <p:cNvSpPr/>
          <p:nvPr/>
        </p:nvSpPr>
        <p:spPr>
          <a:xfrm>
            <a:off x="2517458" y="813551"/>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x[n-1]</a:t>
            </a:r>
            <a:endParaRPr lang="en-US" dirty="0">
              <a:latin typeface="Franklin Gothic Book" panose="020B0503020102020204" pitchFamily="34" charset="0"/>
            </a:endParaRPr>
          </a:p>
        </p:txBody>
      </p:sp>
      <p:sp>
        <p:nvSpPr>
          <p:cNvPr id="9" name="Rectangle 8"/>
          <p:cNvSpPr/>
          <p:nvPr/>
        </p:nvSpPr>
        <p:spPr>
          <a:xfrm>
            <a:off x="3989070" y="813551"/>
            <a:ext cx="826770" cy="3098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x[n-2]</a:t>
            </a:r>
            <a:endParaRPr lang="en-US" dirty="0">
              <a:latin typeface="Franklin Gothic Book" panose="020B0503020102020204" pitchFamily="34" charset="0"/>
            </a:endParaRPr>
          </a:p>
        </p:txBody>
      </p:sp>
      <p:sp>
        <p:nvSpPr>
          <p:cNvPr id="13" name="Rectangle 12"/>
          <p:cNvSpPr/>
          <p:nvPr/>
        </p:nvSpPr>
        <p:spPr>
          <a:xfrm>
            <a:off x="409576" y="1348044"/>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b[0]</a:t>
            </a:r>
            <a:endParaRPr lang="en-US" dirty="0">
              <a:latin typeface="Franklin Gothic Book" panose="020B0503020102020204" pitchFamily="34" charset="0"/>
            </a:endParaRPr>
          </a:p>
        </p:txBody>
      </p:sp>
      <p:sp>
        <p:nvSpPr>
          <p:cNvPr id="14" name="Rectangle 13"/>
          <p:cNvSpPr/>
          <p:nvPr/>
        </p:nvSpPr>
        <p:spPr>
          <a:xfrm>
            <a:off x="1930718" y="1347483"/>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b[1]</a:t>
            </a:r>
            <a:endParaRPr lang="en-US" dirty="0">
              <a:latin typeface="Franklin Gothic Book" panose="020B0503020102020204" pitchFamily="34" charset="0"/>
            </a:endParaRPr>
          </a:p>
        </p:txBody>
      </p:sp>
      <p:sp>
        <p:nvSpPr>
          <p:cNvPr id="16" name="Rectangle 15"/>
          <p:cNvSpPr/>
          <p:nvPr/>
        </p:nvSpPr>
        <p:spPr>
          <a:xfrm>
            <a:off x="2517458" y="3172498"/>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latin typeface="Franklin Gothic Book" panose="020B0503020102020204" pitchFamily="34" charset="0"/>
              </a:rPr>
              <a:t>y[n-2]</a:t>
            </a:r>
            <a:endParaRPr lang="en-US" dirty="0">
              <a:latin typeface="Franklin Gothic Book" panose="020B0503020102020204" pitchFamily="34" charset="0"/>
            </a:endParaRPr>
          </a:p>
        </p:txBody>
      </p:sp>
      <p:sp>
        <p:nvSpPr>
          <p:cNvPr id="18" name="Rectangle 17"/>
          <p:cNvSpPr/>
          <p:nvPr/>
        </p:nvSpPr>
        <p:spPr>
          <a:xfrm>
            <a:off x="3342798" y="1362191"/>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b[2]</a:t>
            </a:r>
            <a:endParaRPr lang="en-US" dirty="0">
              <a:latin typeface="Franklin Gothic Book" panose="020B0503020102020204" pitchFamily="34" charset="0"/>
            </a:endParaRPr>
          </a:p>
        </p:txBody>
      </p:sp>
      <p:sp>
        <p:nvSpPr>
          <p:cNvPr id="22" name="Rectangle 21"/>
          <p:cNvSpPr/>
          <p:nvPr/>
        </p:nvSpPr>
        <p:spPr>
          <a:xfrm>
            <a:off x="1983106" y="845872"/>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latin typeface="Franklin Gothic Book" panose="020B0503020102020204" pitchFamily="34" charset="0"/>
              </a:rPr>
              <a:t>Z</a:t>
            </a:r>
            <a:r>
              <a:rPr lang="en-US" sz="1200" b="1" baseline="48000" dirty="0" smtClean="0">
                <a:latin typeface="Franklin Gothic Book" panose="020B0503020102020204" pitchFamily="34" charset="0"/>
              </a:rPr>
              <a:t>-1</a:t>
            </a:r>
            <a:endParaRPr lang="en-US" sz="1200" b="1" baseline="48000" dirty="0">
              <a:latin typeface="Franklin Gothic Book" panose="020B0503020102020204" pitchFamily="34" charset="0"/>
            </a:endParaRPr>
          </a:p>
        </p:txBody>
      </p:sp>
      <p:sp>
        <p:nvSpPr>
          <p:cNvPr id="25" name="Rectangle 24"/>
          <p:cNvSpPr/>
          <p:nvPr/>
        </p:nvSpPr>
        <p:spPr>
          <a:xfrm>
            <a:off x="1013461" y="805932"/>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x[n]</a:t>
            </a:r>
            <a:endParaRPr lang="en-US" dirty="0">
              <a:latin typeface="Franklin Gothic Book" panose="020B0503020102020204" pitchFamily="34" charset="0"/>
            </a:endParaRPr>
          </a:p>
        </p:txBody>
      </p:sp>
      <p:sp>
        <p:nvSpPr>
          <p:cNvPr id="26" name="Rectangle 25"/>
          <p:cNvSpPr/>
          <p:nvPr/>
        </p:nvSpPr>
        <p:spPr>
          <a:xfrm>
            <a:off x="3457575" y="849435"/>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latin typeface="Franklin Gothic Book" panose="020B0503020102020204" pitchFamily="34" charset="0"/>
              </a:rPr>
              <a:t>Z</a:t>
            </a:r>
            <a:r>
              <a:rPr lang="en-US" sz="1200" b="1" baseline="48000" dirty="0" smtClean="0">
                <a:latin typeface="Franklin Gothic Book" panose="020B0503020102020204" pitchFamily="34" charset="0"/>
              </a:rPr>
              <a:t>-1</a:t>
            </a:r>
            <a:endParaRPr lang="en-US" sz="1200" b="1" baseline="48000" dirty="0">
              <a:latin typeface="Franklin Gothic Book" panose="020B0503020102020204" pitchFamily="34" charset="0"/>
            </a:endParaRPr>
          </a:p>
        </p:txBody>
      </p:sp>
      <p:sp>
        <p:nvSpPr>
          <p:cNvPr id="28" name="Rectangle 27"/>
          <p:cNvSpPr/>
          <p:nvPr/>
        </p:nvSpPr>
        <p:spPr>
          <a:xfrm>
            <a:off x="1909454" y="2622794"/>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a[2]</a:t>
            </a:r>
            <a:endParaRPr lang="en-US" dirty="0">
              <a:latin typeface="Franklin Gothic Book" panose="020B0503020102020204" pitchFamily="34" charset="0"/>
            </a:endParaRPr>
          </a:p>
        </p:txBody>
      </p:sp>
      <p:sp>
        <p:nvSpPr>
          <p:cNvPr id="29" name="Rectangle 28"/>
          <p:cNvSpPr/>
          <p:nvPr/>
        </p:nvSpPr>
        <p:spPr>
          <a:xfrm>
            <a:off x="3416506" y="2632324"/>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a[1]</a:t>
            </a:r>
            <a:endParaRPr lang="en-US" dirty="0">
              <a:latin typeface="Franklin Gothic Book" panose="020B0503020102020204" pitchFamily="34" charset="0"/>
            </a:endParaRPr>
          </a:p>
        </p:txBody>
      </p:sp>
      <p:sp>
        <p:nvSpPr>
          <p:cNvPr id="39" name="Rectangle 38"/>
          <p:cNvSpPr/>
          <p:nvPr/>
        </p:nvSpPr>
        <p:spPr>
          <a:xfrm>
            <a:off x="4016693" y="3169229"/>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latin typeface="Franklin Gothic Book" panose="020B0503020102020204" pitchFamily="34" charset="0"/>
              </a:rPr>
              <a:t>y[n-1]</a:t>
            </a:r>
            <a:endParaRPr lang="en-US" dirty="0">
              <a:latin typeface="Franklin Gothic Book" panose="020B0503020102020204" pitchFamily="34" charset="0"/>
            </a:endParaRPr>
          </a:p>
        </p:txBody>
      </p:sp>
      <p:sp>
        <p:nvSpPr>
          <p:cNvPr id="40" name="Rectangle 39"/>
          <p:cNvSpPr/>
          <p:nvPr/>
        </p:nvSpPr>
        <p:spPr>
          <a:xfrm>
            <a:off x="6743697" y="1993931"/>
            <a:ext cx="1405605" cy="2999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dirty="0" smtClean="0">
                <a:latin typeface="Franklin Gothic Book" panose="020B0503020102020204" pitchFamily="34" charset="0"/>
              </a:rPr>
              <a:t>Output Formatting </a:t>
            </a:r>
            <a:endParaRPr lang="en-US" sz="1200" b="1" dirty="0">
              <a:latin typeface="Symbol" panose="05050102010706020507" pitchFamily="18" charset="2"/>
            </a:endParaRPr>
          </a:p>
        </p:txBody>
      </p:sp>
      <p:sp>
        <p:nvSpPr>
          <p:cNvPr id="73" name="Rectangle 72"/>
          <p:cNvSpPr/>
          <p:nvPr/>
        </p:nvSpPr>
        <p:spPr>
          <a:xfrm>
            <a:off x="5374137" y="3202865"/>
            <a:ext cx="363855" cy="234315"/>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Franklin Gothic Book" panose="020B0503020102020204" pitchFamily="34" charset="0"/>
              </a:rPr>
              <a:t>Z</a:t>
            </a:r>
            <a:r>
              <a:rPr lang="en-US" sz="1200" b="1" baseline="48000" dirty="0" smtClean="0">
                <a:latin typeface="Franklin Gothic Book" panose="020B0503020102020204" pitchFamily="34" charset="0"/>
              </a:rPr>
              <a:t>-1</a:t>
            </a:r>
            <a:endParaRPr lang="en-US" sz="1200" b="1" baseline="48000" dirty="0">
              <a:latin typeface="Franklin Gothic Book" panose="020B0503020102020204" pitchFamily="34" charset="0"/>
            </a:endParaRPr>
          </a:p>
        </p:txBody>
      </p:sp>
      <p:sp>
        <p:nvSpPr>
          <p:cNvPr id="74" name="Rectangle 73"/>
          <p:cNvSpPr/>
          <p:nvPr/>
        </p:nvSpPr>
        <p:spPr>
          <a:xfrm>
            <a:off x="3466147" y="3201892"/>
            <a:ext cx="363855" cy="234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Franklin Gothic Book" panose="020B0503020102020204" pitchFamily="34" charset="0"/>
              </a:rPr>
              <a:t>Z</a:t>
            </a:r>
            <a:r>
              <a:rPr lang="en-US" sz="1200" b="1" baseline="48000" dirty="0" smtClean="0">
                <a:latin typeface="Franklin Gothic Book" panose="020B0503020102020204" pitchFamily="34" charset="0"/>
              </a:rPr>
              <a:t>-1</a:t>
            </a:r>
            <a:endParaRPr lang="en-US" sz="1200" b="1" baseline="48000" dirty="0">
              <a:latin typeface="Franklin Gothic Book" panose="020B0503020102020204" pitchFamily="34" charset="0"/>
            </a:endParaRPr>
          </a:p>
        </p:txBody>
      </p:sp>
      <p:sp>
        <p:nvSpPr>
          <p:cNvPr id="109" name="Rectangle 108"/>
          <p:cNvSpPr/>
          <p:nvPr/>
        </p:nvSpPr>
        <p:spPr>
          <a:xfrm>
            <a:off x="1220485" y="1349421"/>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10" name="Rectangle 109"/>
          <p:cNvSpPr/>
          <p:nvPr/>
        </p:nvSpPr>
        <p:spPr>
          <a:xfrm>
            <a:off x="1220485" y="168524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3" name="Rectangle 122"/>
          <p:cNvSpPr/>
          <p:nvPr/>
        </p:nvSpPr>
        <p:spPr>
          <a:xfrm>
            <a:off x="2719014" y="134803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24" name="Rectangle 123"/>
          <p:cNvSpPr/>
          <p:nvPr/>
        </p:nvSpPr>
        <p:spPr>
          <a:xfrm>
            <a:off x="2719014" y="1684079"/>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6" name="Rectangle 125"/>
          <p:cNvSpPr/>
          <p:nvPr/>
        </p:nvSpPr>
        <p:spPr>
          <a:xfrm>
            <a:off x="2720618" y="2626589"/>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27" name="Rectangle 126"/>
          <p:cNvSpPr/>
          <p:nvPr/>
        </p:nvSpPr>
        <p:spPr>
          <a:xfrm>
            <a:off x="2720618" y="2291050"/>
            <a:ext cx="367012"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9" name="Rectangle 128"/>
          <p:cNvSpPr/>
          <p:nvPr/>
        </p:nvSpPr>
        <p:spPr>
          <a:xfrm>
            <a:off x="4209399" y="1349421"/>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30" name="Rectangle 129"/>
          <p:cNvSpPr/>
          <p:nvPr/>
        </p:nvSpPr>
        <p:spPr>
          <a:xfrm>
            <a:off x="4209399" y="1685468"/>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39" name="Rectangle 138"/>
          <p:cNvSpPr/>
          <p:nvPr/>
        </p:nvSpPr>
        <p:spPr>
          <a:xfrm>
            <a:off x="4229305" y="2627027"/>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40" name="Rectangle 139"/>
          <p:cNvSpPr/>
          <p:nvPr/>
        </p:nvSpPr>
        <p:spPr>
          <a:xfrm>
            <a:off x="4229305" y="2293869"/>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71" name="Oval 170"/>
          <p:cNvSpPr/>
          <p:nvPr/>
        </p:nvSpPr>
        <p:spPr>
          <a:xfrm>
            <a:off x="6389381" y="2129228"/>
            <a:ext cx="50351" cy="57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Franklin Gothic Book" panose="020B0503020102020204" pitchFamily="34" charset="0"/>
            </a:endParaRPr>
          </a:p>
        </p:txBody>
      </p:sp>
      <p:cxnSp>
        <p:nvCxnSpPr>
          <p:cNvPr id="178" name="Straight Arrow Connector 177"/>
          <p:cNvCxnSpPr/>
          <p:nvPr/>
        </p:nvCxnSpPr>
        <p:spPr>
          <a:xfrm>
            <a:off x="8155288" y="2166123"/>
            <a:ext cx="423907" cy="2442"/>
          </a:xfrm>
          <a:prstGeom prst="straightConnector1">
            <a:avLst/>
          </a:prstGeom>
          <a:ln w="15875">
            <a:solidFill>
              <a:schemeClr val="accent4">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80" name="TextBox 179"/>
          <p:cNvSpPr txBox="1"/>
          <p:nvPr/>
        </p:nvSpPr>
        <p:spPr>
          <a:xfrm>
            <a:off x="747036" y="4005611"/>
            <a:ext cx="7310837" cy="369332"/>
          </a:xfrm>
          <a:prstGeom prst="rect">
            <a:avLst/>
          </a:prstGeom>
          <a:noFill/>
        </p:spPr>
        <p:txBody>
          <a:bodyPr wrap="square" rtlCol="0">
            <a:spAutoFit/>
          </a:bodyPr>
          <a:lstStyle/>
          <a:p>
            <a:r>
              <a:rPr lang="en-US" b="1" dirty="0" smtClean="0">
                <a:solidFill>
                  <a:schemeClr val="accent3">
                    <a:lumMod val="75000"/>
                  </a:schemeClr>
                </a:solidFill>
                <a:latin typeface="Franklin Gothic Book" panose="020B0503020102020204" pitchFamily="34" charset="0"/>
              </a:rPr>
              <a:t>Gray = 32-bit   </a:t>
            </a:r>
            <a:r>
              <a:rPr lang="en-US" b="1" dirty="0" smtClean="0">
                <a:solidFill>
                  <a:schemeClr val="accent3">
                    <a:lumMod val="75000"/>
                  </a:schemeClr>
                </a:solidFill>
                <a:latin typeface="Franklin Gothic Book" panose="020B0503020102020204" pitchFamily="34" charset="0"/>
              </a:rPr>
              <a:t>		</a:t>
            </a:r>
            <a:r>
              <a:rPr lang="en-US" b="1" dirty="0" smtClean="0">
                <a:solidFill>
                  <a:schemeClr val="accent6">
                    <a:lumMod val="75000"/>
                  </a:schemeClr>
                </a:solidFill>
                <a:latin typeface="Franklin Gothic Book" panose="020B0503020102020204" pitchFamily="34" charset="0"/>
              </a:rPr>
              <a:t>Green </a:t>
            </a:r>
            <a:r>
              <a:rPr lang="en-US" b="1" dirty="0" smtClean="0">
                <a:solidFill>
                  <a:schemeClr val="accent6">
                    <a:lumMod val="75000"/>
                  </a:schemeClr>
                </a:solidFill>
                <a:latin typeface="Franklin Gothic Book" panose="020B0503020102020204" pitchFamily="34" charset="0"/>
              </a:rPr>
              <a:t>= 64-bit  		 </a:t>
            </a:r>
            <a:r>
              <a:rPr lang="en-US" b="1" dirty="0" smtClean="0">
                <a:solidFill>
                  <a:srgbClr val="7030A0"/>
                </a:solidFill>
                <a:latin typeface="Franklin Gothic Book" panose="020B0503020102020204" pitchFamily="34" charset="0"/>
              </a:rPr>
              <a:t>Purple = User Defined</a:t>
            </a:r>
            <a:endParaRPr lang="en-US" b="1" dirty="0">
              <a:solidFill>
                <a:srgbClr val="7030A0"/>
              </a:solidFill>
              <a:latin typeface="Franklin Gothic Book" panose="020B0503020102020204" pitchFamily="34" charset="0"/>
            </a:endParaRPr>
          </a:p>
        </p:txBody>
      </p:sp>
      <p:sp>
        <p:nvSpPr>
          <p:cNvPr id="181" name="TextBox 180"/>
          <p:cNvSpPr txBox="1"/>
          <p:nvPr/>
        </p:nvSpPr>
        <p:spPr>
          <a:xfrm>
            <a:off x="114274" y="658124"/>
            <a:ext cx="714402" cy="369332"/>
          </a:xfrm>
          <a:prstGeom prst="rect">
            <a:avLst/>
          </a:prstGeom>
          <a:noFill/>
        </p:spPr>
        <p:txBody>
          <a:bodyPr wrap="square" rtlCol="0">
            <a:spAutoFit/>
          </a:bodyPr>
          <a:lstStyle/>
          <a:p>
            <a:r>
              <a:rPr lang="en-US" b="1" dirty="0" smtClean="0">
                <a:solidFill>
                  <a:schemeClr val="accent3">
                    <a:lumMod val="75000"/>
                  </a:schemeClr>
                </a:solidFill>
                <a:latin typeface="Franklin Gothic Book" panose="020B0503020102020204" pitchFamily="34" charset="0"/>
              </a:rPr>
              <a:t>Input</a:t>
            </a:r>
            <a:endParaRPr lang="en-US" b="1" dirty="0">
              <a:solidFill>
                <a:srgbClr val="7030A0"/>
              </a:solidFill>
              <a:latin typeface="Franklin Gothic Book" panose="020B0503020102020204" pitchFamily="34" charset="0"/>
            </a:endParaRPr>
          </a:p>
        </p:txBody>
      </p:sp>
      <p:sp>
        <p:nvSpPr>
          <p:cNvPr id="182" name="TextBox 181"/>
          <p:cNvSpPr txBox="1"/>
          <p:nvPr/>
        </p:nvSpPr>
        <p:spPr>
          <a:xfrm>
            <a:off x="8024950" y="2281395"/>
            <a:ext cx="906983" cy="369332"/>
          </a:xfrm>
          <a:prstGeom prst="rect">
            <a:avLst/>
          </a:prstGeom>
          <a:noFill/>
        </p:spPr>
        <p:txBody>
          <a:bodyPr wrap="square" rtlCol="0">
            <a:spAutoFit/>
          </a:bodyPr>
          <a:lstStyle/>
          <a:p>
            <a:r>
              <a:rPr lang="en-US" b="1" dirty="0" smtClean="0">
                <a:solidFill>
                  <a:srgbClr val="7030A0"/>
                </a:solidFill>
                <a:latin typeface="Franklin Gothic Book" panose="020B0503020102020204" pitchFamily="34" charset="0"/>
              </a:rPr>
              <a:t>Output</a:t>
            </a:r>
            <a:endParaRPr lang="en-US" b="1" dirty="0">
              <a:solidFill>
                <a:srgbClr val="7030A0"/>
              </a:solidFill>
              <a:latin typeface="Franklin Gothic Book" panose="020B0503020102020204" pitchFamily="34" charset="0"/>
            </a:endParaRPr>
          </a:p>
        </p:txBody>
      </p:sp>
      <p:sp>
        <p:nvSpPr>
          <p:cNvPr id="183" name="TextBox 182"/>
          <p:cNvSpPr txBox="1"/>
          <p:nvPr/>
        </p:nvSpPr>
        <p:spPr>
          <a:xfrm>
            <a:off x="5126706" y="700410"/>
            <a:ext cx="3787554" cy="923330"/>
          </a:xfrm>
          <a:prstGeom prst="rect">
            <a:avLst/>
          </a:prstGeom>
          <a:noFill/>
        </p:spPr>
        <p:txBody>
          <a:bodyPr wrap="square" rtlCol="0">
            <a:spAutoFit/>
          </a:bodyPr>
          <a:lstStyle/>
          <a:p>
            <a:r>
              <a:rPr lang="en-US" b="1" i="1" dirty="0" smtClean="0">
                <a:solidFill>
                  <a:schemeClr val="tx1">
                    <a:lumMod val="95000"/>
                    <a:lumOff val="5000"/>
                  </a:schemeClr>
                </a:solidFill>
                <a:latin typeface="Franklin Gothic Book" panose="020B0503020102020204" pitchFamily="34" charset="0"/>
              </a:rPr>
              <a:t>Good for filters where Fo &lt;&lt; Fs.</a:t>
            </a:r>
          </a:p>
          <a:p>
            <a:r>
              <a:rPr lang="en-US" b="1" i="1" dirty="0" smtClean="0">
                <a:solidFill>
                  <a:schemeClr val="tx1">
                    <a:lumMod val="95000"/>
                    <a:lumOff val="5000"/>
                  </a:schemeClr>
                </a:solidFill>
                <a:latin typeface="Franklin Gothic Book" panose="020B0503020102020204" pitchFamily="34" charset="0"/>
              </a:rPr>
              <a:t>Very low filter noise</a:t>
            </a:r>
          </a:p>
          <a:p>
            <a:r>
              <a:rPr lang="en-US" b="1" i="1" dirty="0" smtClean="0">
                <a:solidFill>
                  <a:schemeClr val="tx1">
                    <a:lumMod val="95000"/>
                    <a:lumOff val="5000"/>
                  </a:schemeClr>
                </a:solidFill>
                <a:latin typeface="Franklin Gothic Book" panose="020B0503020102020204" pitchFamily="34" charset="0"/>
              </a:rPr>
              <a:t>I.E. IIR Audio BiQuad with Low Cutoff</a:t>
            </a:r>
            <a:endParaRPr lang="en-US" b="1" i="1" dirty="0">
              <a:solidFill>
                <a:schemeClr val="tx1">
                  <a:lumMod val="95000"/>
                  <a:lumOff val="5000"/>
                </a:schemeClr>
              </a:solidFill>
              <a:latin typeface="Franklin Gothic Book" panose="020B0503020102020204" pitchFamily="34" charset="0"/>
            </a:endParaRPr>
          </a:p>
        </p:txBody>
      </p:sp>
      <p:sp>
        <p:nvSpPr>
          <p:cNvPr id="184" name="TextBox 183"/>
          <p:cNvSpPr txBox="1"/>
          <p:nvPr/>
        </p:nvSpPr>
        <p:spPr>
          <a:xfrm>
            <a:off x="88935" y="2352643"/>
            <a:ext cx="1226078" cy="461665"/>
          </a:xfrm>
          <a:prstGeom prst="rect">
            <a:avLst/>
          </a:prstGeom>
          <a:noFill/>
        </p:spPr>
        <p:txBody>
          <a:bodyPr wrap="square" rtlCol="0">
            <a:spAutoFit/>
          </a:bodyPr>
          <a:lstStyle/>
          <a:p>
            <a:r>
              <a:rPr lang="en-US" sz="2400" b="1" i="1" dirty="0" smtClean="0">
                <a:solidFill>
                  <a:schemeClr val="tx1">
                    <a:lumMod val="95000"/>
                    <a:lumOff val="5000"/>
                  </a:schemeClr>
                </a:solidFill>
                <a:latin typeface="Franklin Gothic Book" panose="020B0503020102020204" pitchFamily="34" charset="0"/>
              </a:rPr>
              <a:t>SMLAL</a:t>
            </a:r>
            <a:endParaRPr lang="en-US" b="1" i="1" dirty="0">
              <a:solidFill>
                <a:schemeClr val="tx1">
                  <a:lumMod val="95000"/>
                  <a:lumOff val="5000"/>
                </a:schemeClr>
              </a:solidFill>
              <a:latin typeface="Franklin Gothic Book" panose="020B0503020102020204" pitchFamily="34" charset="0"/>
            </a:endParaRPr>
          </a:p>
        </p:txBody>
      </p:sp>
      <p:cxnSp>
        <p:nvCxnSpPr>
          <p:cNvPr id="186" name="Straight Arrow Connector 185"/>
          <p:cNvCxnSpPr>
            <a:stCxn id="184" idx="0"/>
          </p:cNvCxnSpPr>
          <p:nvPr/>
        </p:nvCxnSpPr>
        <p:spPr>
          <a:xfrm flipV="1">
            <a:off x="701974" y="1683581"/>
            <a:ext cx="462414" cy="6690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818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7"/>
          </a:xfrm>
          <a:prstGeom prst="rect">
            <a:avLst/>
          </a:prstGeom>
        </p:spPr>
        <p:txBody>
          <a:bodyPr/>
          <a:lstStyle/>
          <a:p>
            <a:r>
              <a:rPr lang="en-US" dirty="0" smtClean="0">
                <a:latin typeface="Franklin Gothic Book" panose="020B0503020102020204" pitchFamily="34" charset="0"/>
              </a:rPr>
              <a:t>Some Interesting Instructions</a:t>
            </a:r>
            <a:endParaRPr lang="en-US" dirty="0">
              <a:latin typeface="Symbol" panose="05050102010706020507" pitchFamily="18" charset="2"/>
            </a:endParaRPr>
          </a:p>
        </p:txBody>
      </p:sp>
      <p:sp>
        <p:nvSpPr>
          <p:cNvPr id="3" name="Content Placeholder 2"/>
          <p:cNvSpPr>
            <a:spLocks noGrp="1"/>
          </p:cNvSpPr>
          <p:nvPr>
            <p:ph idx="4294967295"/>
          </p:nvPr>
        </p:nvSpPr>
        <p:spPr>
          <a:xfrm>
            <a:off x="87465" y="598487"/>
            <a:ext cx="8666922" cy="3176587"/>
          </a:xfrm>
          <a:prstGeom prst="rect">
            <a:avLst/>
          </a:prstGeom>
        </p:spPr>
        <p:txBody>
          <a:bodyPr/>
          <a:lstStyle/>
          <a:p>
            <a:r>
              <a:rPr lang="en-US" b="1" dirty="0">
                <a:latin typeface="Franklin Gothic Book" panose="020B0503020102020204" pitchFamily="34" charset="0"/>
              </a:rPr>
              <a:t>SMUAD and SMUSD</a:t>
            </a:r>
          </a:p>
          <a:p>
            <a:pPr marL="0" indent="0">
              <a:buNone/>
            </a:pPr>
            <a:r>
              <a:rPr lang="en-US" dirty="0" smtClean="0">
                <a:latin typeface="Franklin Gothic Book" panose="020B0503020102020204" pitchFamily="34" charset="0"/>
              </a:rPr>
              <a:t>Signed </a:t>
            </a:r>
            <a:r>
              <a:rPr lang="en-US" dirty="0">
                <a:latin typeface="Franklin Gothic Book" panose="020B0503020102020204" pitchFamily="34" charset="0"/>
              </a:rPr>
              <a:t>Dual Multiply Add and Signed Dual Multiply </a:t>
            </a:r>
            <a:r>
              <a:rPr lang="en-US" dirty="0" smtClean="0">
                <a:latin typeface="Franklin Gothic Book" panose="020B0503020102020204" pitchFamily="34" charset="0"/>
              </a:rPr>
              <a:t>Subtract</a:t>
            </a:r>
          </a:p>
          <a:p>
            <a:pPr marL="0" indent="0">
              <a:buNone/>
            </a:pPr>
            <a:endParaRPr lang="en-US" dirty="0">
              <a:latin typeface="Franklin Gothic Book" panose="020B0503020102020204" pitchFamily="34" charset="0"/>
            </a:endParaRPr>
          </a:p>
          <a:p>
            <a:pPr marL="0" indent="0">
              <a:buNone/>
            </a:pPr>
            <a:r>
              <a:rPr lang="en-US" b="1" dirty="0" smtClean="0">
                <a:latin typeface="Franklin Gothic Book" panose="020B0503020102020204" pitchFamily="34" charset="0"/>
              </a:rPr>
              <a:t>16-bit FFT Butterfly </a:t>
            </a:r>
          </a:p>
          <a:p>
            <a:pPr marL="0" indent="0">
              <a:buNone/>
            </a:pPr>
            <a:endParaRPr lang="en-US" b="1" dirty="0">
              <a:latin typeface="Franklin Gothic Book" panose="020B0503020102020204" pitchFamily="34" charset="0"/>
            </a:endParaRPr>
          </a:p>
          <a:p>
            <a:pPr marL="0" indent="0">
              <a:buNone/>
            </a:pPr>
            <a:r>
              <a:rPr lang="en-US" b="1" dirty="0" smtClean="0">
                <a:latin typeface="Franklin Gothic Book" panose="020B0503020102020204" pitchFamily="34" charset="0"/>
              </a:rPr>
              <a:t>Fast FIR,IIR  </a:t>
            </a:r>
            <a:r>
              <a:rPr lang="en-US" b="1" dirty="0" smtClean="0">
                <a:latin typeface="Franklin Gothic Book" panose="020B0503020102020204" pitchFamily="34" charset="0"/>
                <a:sym typeface="Wingdings" panose="05000000000000000000" pitchFamily="2" charset="2"/>
              </a:rPr>
              <a:t>  You can process multiple 16-bit taps at one time</a:t>
            </a:r>
            <a:endParaRPr lang="en-US" b="1" dirty="0">
              <a:latin typeface="Franklin Gothic Book" panose="020B0503020102020204" pitchFamily="34" charset="0"/>
            </a:endParaRPr>
          </a:p>
        </p:txBody>
      </p:sp>
      <p:pic>
        <p:nvPicPr>
          <p:cNvPr id="5" name="Picture 4"/>
          <p:cNvPicPr>
            <a:picLocks noChangeAspect="1"/>
          </p:cNvPicPr>
          <p:nvPr/>
        </p:nvPicPr>
        <p:blipFill>
          <a:blip r:embed="rId2"/>
          <a:stretch>
            <a:fillRect/>
          </a:stretch>
        </p:blipFill>
        <p:spPr>
          <a:xfrm>
            <a:off x="3822982" y="2258770"/>
            <a:ext cx="2391109" cy="885949"/>
          </a:xfrm>
          <a:prstGeom prst="rect">
            <a:avLst/>
          </a:prstGeom>
        </p:spPr>
      </p:pic>
      <p:pic>
        <p:nvPicPr>
          <p:cNvPr id="7" name="Picture 6"/>
          <p:cNvPicPr>
            <a:picLocks noChangeAspect="1"/>
          </p:cNvPicPr>
          <p:nvPr/>
        </p:nvPicPr>
        <p:blipFill>
          <a:blip r:embed="rId3"/>
          <a:stretch>
            <a:fillRect/>
          </a:stretch>
        </p:blipFill>
        <p:spPr>
          <a:xfrm>
            <a:off x="6424802" y="2409716"/>
            <a:ext cx="1448002" cy="514422"/>
          </a:xfrm>
          <a:prstGeom prst="rect">
            <a:avLst/>
          </a:prstGeom>
        </p:spPr>
      </p:pic>
    </p:spTree>
    <p:extLst>
      <p:ext uri="{BB962C8B-B14F-4D97-AF65-F5344CB8AC3E}">
        <p14:creationId xmlns:p14="http://schemas.microsoft.com/office/powerpoint/2010/main" val="22856966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Some Interesting Instructions</a:t>
            </a:r>
            <a:endParaRPr lang="en-US" dirty="0">
              <a:latin typeface="Symbol" panose="05050102010706020507" pitchFamily="18" charset="2"/>
            </a:endParaRPr>
          </a:p>
        </p:txBody>
      </p:sp>
      <p:sp>
        <p:nvSpPr>
          <p:cNvPr id="3" name="Content Placeholder 2"/>
          <p:cNvSpPr>
            <a:spLocks noGrp="1"/>
          </p:cNvSpPr>
          <p:nvPr>
            <p:ph idx="4294967295"/>
          </p:nvPr>
        </p:nvSpPr>
        <p:spPr>
          <a:xfrm>
            <a:off x="0" y="788988"/>
            <a:ext cx="8229600" cy="2632075"/>
          </a:xfrm>
          <a:prstGeom prst="rect">
            <a:avLst/>
          </a:prstGeom>
        </p:spPr>
        <p:txBody>
          <a:bodyPr/>
          <a:lstStyle/>
          <a:p>
            <a:r>
              <a:rPr lang="en-US" b="1" dirty="0" smtClean="0">
                <a:solidFill>
                  <a:schemeClr val="accent5">
                    <a:lumMod val="75000"/>
                  </a:schemeClr>
                </a:solidFill>
                <a:latin typeface="Franklin Gothic Book" panose="020B0503020102020204" pitchFamily="34" charset="0"/>
              </a:rPr>
              <a:t>VLMA</a:t>
            </a:r>
            <a:r>
              <a:rPr lang="en-US" b="1" dirty="0">
                <a:solidFill>
                  <a:schemeClr val="accent5">
                    <a:lumMod val="75000"/>
                  </a:schemeClr>
                </a:solidFill>
                <a:latin typeface="Franklin Gothic Book" panose="020B0503020102020204" pitchFamily="34" charset="0"/>
              </a:rPr>
              <a:t>, VLMS </a:t>
            </a:r>
            <a:r>
              <a:rPr lang="en-US" dirty="0" smtClean="0">
                <a:solidFill>
                  <a:srgbClr val="7030A0"/>
                </a:solidFill>
                <a:latin typeface="Franklin Gothic Book" panose="020B0503020102020204" pitchFamily="34" charset="0"/>
              </a:rPr>
              <a:t>,</a:t>
            </a:r>
            <a:r>
              <a:rPr lang="en-US" b="1" dirty="0" smtClean="0">
                <a:solidFill>
                  <a:srgbClr val="7030A0"/>
                </a:solidFill>
                <a:latin typeface="Franklin Gothic Book" panose="020B0503020102020204" pitchFamily="34" charset="0"/>
              </a:rPr>
              <a:t>VNMLA</a:t>
            </a:r>
            <a:r>
              <a:rPr lang="en-US" b="1" dirty="0">
                <a:solidFill>
                  <a:srgbClr val="7030A0"/>
                </a:solidFill>
                <a:latin typeface="Franklin Gothic Book" panose="020B0503020102020204" pitchFamily="34" charset="0"/>
              </a:rPr>
              <a:t>, VNMLS, VNMUL</a:t>
            </a:r>
          </a:p>
          <a:p>
            <a:pPr marL="0" indent="0">
              <a:buNone/>
            </a:pPr>
            <a:r>
              <a:rPr lang="en-US" dirty="0">
                <a:solidFill>
                  <a:schemeClr val="accent5">
                    <a:lumMod val="75000"/>
                  </a:schemeClr>
                </a:solidFill>
                <a:latin typeface="Franklin Gothic Book" panose="020B0503020102020204" pitchFamily="34" charset="0"/>
              </a:rPr>
              <a:t>Multiplies two floating-point values, and accumulates or subtracts the results </a:t>
            </a:r>
            <a:r>
              <a:rPr lang="en-US" dirty="0" smtClean="0">
                <a:solidFill>
                  <a:schemeClr val="accent5">
                    <a:lumMod val="75000"/>
                  </a:schemeClr>
                </a:solidFill>
                <a:latin typeface="Franklin Gothic Book" panose="020B0503020102020204" pitchFamily="34" charset="0"/>
              </a:rPr>
              <a:t>.  </a:t>
            </a:r>
            <a:r>
              <a:rPr lang="en-US" dirty="0" smtClean="0">
                <a:solidFill>
                  <a:srgbClr val="7030A0"/>
                </a:solidFill>
                <a:latin typeface="Franklin Gothic Book" panose="020B0503020102020204" pitchFamily="34" charset="0"/>
              </a:rPr>
              <a:t>Floating-point </a:t>
            </a:r>
            <a:r>
              <a:rPr lang="en-US" dirty="0">
                <a:solidFill>
                  <a:srgbClr val="7030A0"/>
                </a:solidFill>
                <a:latin typeface="Franklin Gothic Book" panose="020B0503020102020204" pitchFamily="34" charset="0"/>
              </a:rPr>
              <a:t>multiply with negation followed by add or subtract</a:t>
            </a:r>
            <a:r>
              <a:rPr lang="en-US" dirty="0" smtClean="0">
                <a:solidFill>
                  <a:srgbClr val="7030A0"/>
                </a:solidFill>
                <a:latin typeface="Franklin Gothic Book" panose="020B0503020102020204" pitchFamily="34" charset="0"/>
              </a:rPr>
              <a:t>.</a:t>
            </a:r>
          </a:p>
          <a:p>
            <a:pPr marL="0" indent="0">
              <a:buNone/>
            </a:pPr>
            <a:r>
              <a:rPr lang="en-US" dirty="0" smtClean="0">
                <a:latin typeface="Franklin Gothic Book" panose="020B0503020102020204" pitchFamily="34" charset="0"/>
              </a:rPr>
              <a:t>For floating point filters.   Note that with SMLAL we can get more precision with the integers!</a:t>
            </a:r>
          </a:p>
          <a:p>
            <a:pPr marL="0" indent="0">
              <a:buNone/>
            </a:pPr>
            <a:r>
              <a:rPr lang="en-US" b="1" i="1" dirty="0" smtClean="0">
                <a:solidFill>
                  <a:schemeClr val="accent2">
                    <a:lumMod val="75000"/>
                  </a:schemeClr>
                </a:solidFill>
                <a:latin typeface="Franklin Gothic Book" panose="020B0503020102020204" pitchFamily="34" charset="0"/>
              </a:rPr>
              <a:t>Floating Point Note:   </a:t>
            </a:r>
            <a:r>
              <a:rPr lang="en-US" i="1" dirty="0" smtClean="0">
                <a:solidFill>
                  <a:schemeClr val="accent2">
                    <a:lumMod val="75000"/>
                  </a:schemeClr>
                </a:solidFill>
                <a:latin typeface="Franklin Gothic Book" panose="020B0503020102020204" pitchFamily="34" charset="0"/>
              </a:rPr>
              <a:t>Your toolchain may *not* have the FPU initialized in the C startup routines.</a:t>
            </a:r>
            <a:endParaRPr lang="en-US" i="1" dirty="0">
              <a:solidFill>
                <a:schemeClr val="accent2">
                  <a:lumMod val="75000"/>
                </a:schemeClr>
              </a:solidFill>
              <a:latin typeface="Franklin Gothic Book" panose="020B0503020102020204" pitchFamily="34" charset="0"/>
            </a:endParaRPr>
          </a:p>
        </p:txBody>
      </p:sp>
    </p:spTree>
    <p:extLst>
      <p:ext uri="{BB962C8B-B14F-4D97-AF65-F5344CB8AC3E}">
        <p14:creationId xmlns:p14="http://schemas.microsoft.com/office/powerpoint/2010/main" val="4117875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68340" y="0"/>
            <a:ext cx="8546562" cy="598487"/>
          </a:xfrm>
          <a:prstGeom prst="rect">
            <a:avLst/>
          </a:prstGeom>
        </p:spPr>
        <p:txBody>
          <a:bodyPr/>
          <a:lstStyle/>
          <a:p>
            <a:r>
              <a:rPr lang="en-US" dirty="0" smtClean="0">
                <a:latin typeface="Franklin Gothic Book" panose="020B0503020102020204" pitchFamily="34" charset="0"/>
              </a:rPr>
              <a:t>Do I need to write assembly code?  </a:t>
            </a:r>
            <a:endParaRPr lang="en-US" dirty="0">
              <a:latin typeface="Symbol" panose="05050102010706020507" pitchFamily="18" charset="2"/>
            </a:endParaRPr>
          </a:p>
        </p:txBody>
      </p:sp>
      <p:sp>
        <p:nvSpPr>
          <p:cNvPr id="3" name="Content Placeholder 2"/>
          <p:cNvSpPr>
            <a:spLocks noGrp="1"/>
          </p:cNvSpPr>
          <p:nvPr>
            <p:ph idx="4294967295"/>
          </p:nvPr>
        </p:nvSpPr>
        <p:spPr>
          <a:xfrm>
            <a:off x="0" y="766763"/>
            <a:ext cx="8905461" cy="3578225"/>
          </a:xfrm>
          <a:prstGeom prst="rect">
            <a:avLst/>
          </a:prstGeom>
        </p:spPr>
        <p:txBody>
          <a:bodyPr/>
          <a:lstStyle/>
          <a:p>
            <a:r>
              <a:rPr lang="en-US" dirty="0" smtClean="0">
                <a:latin typeface="Franklin Gothic Book" panose="020B0503020102020204" pitchFamily="34" charset="0"/>
              </a:rPr>
              <a:t>Sometimes it is useful.   I have found the SSAT instruction useful in many cases.</a:t>
            </a:r>
          </a:p>
          <a:p>
            <a:r>
              <a:rPr lang="en-US" dirty="0" smtClean="0">
                <a:latin typeface="Franklin Gothic Book" panose="020B0503020102020204" pitchFamily="34" charset="0"/>
              </a:rPr>
              <a:t>Some of the instructions can be inferred in C code</a:t>
            </a:r>
          </a:p>
          <a:p>
            <a:pPr marL="0" indent="0">
              <a:buNone/>
            </a:pPr>
            <a:r>
              <a:rPr lang="en-US" dirty="0" smtClean="0">
                <a:latin typeface="Franklin Gothic Book" panose="020B0503020102020204" pitchFamily="34" charset="0"/>
              </a:rPr>
              <a:t>				</a:t>
            </a:r>
          </a:p>
          <a:p>
            <a:pPr marL="0" indent="0">
              <a:buNone/>
            </a:pPr>
            <a:endParaRPr lang="en-US" dirty="0" smtClean="0">
              <a:latin typeface="Franklin Gothic Book" panose="020B0503020102020204" pitchFamily="34" charset="0"/>
            </a:endParaRPr>
          </a:p>
          <a:p>
            <a:pPr marL="457200" lvl="1" indent="0">
              <a:buNone/>
            </a:pPr>
            <a:r>
              <a:rPr lang="en-US" dirty="0" smtClean="0">
                <a:latin typeface="Franklin Gothic Book" panose="020B0503020102020204" pitchFamily="34" charset="0"/>
              </a:rPr>
              <a:t>	</a:t>
            </a:r>
            <a:r>
              <a:rPr lang="en-US" sz="3200" dirty="0" smtClean="0">
                <a:latin typeface="Franklin Gothic Book" panose="020B0503020102020204" pitchFamily="34" charset="0"/>
              </a:rPr>
              <a:t> </a:t>
            </a:r>
            <a:r>
              <a:rPr lang="en-US" sz="3200" b="1" dirty="0">
                <a:latin typeface="Franklin Gothic Book" panose="020B0503020102020204" pitchFamily="34" charset="0"/>
              </a:rPr>
              <a:t>acc += (q63_t) </a:t>
            </a:r>
            <a:r>
              <a:rPr lang="en-US" sz="3200" b="1" dirty="0" smtClean="0">
                <a:latin typeface="Franklin Gothic Book" panose="020B0503020102020204" pitchFamily="34" charset="0"/>
              </a:rPr>
              <a:t>x2   *   b2</a:t>
            </a:r>
          </a:p>
          <a:p>
            <a:pPr marL="457200" lvl="1" indent="0">
              <a:buNone/>
            </a:pPr>
            <a:r>
              <a:rPr lang="en-US" sz="2400" b="1" dirty="0" smtClean="0">
                <a:latin typeface="Franklin Gothic Book" panose="020B0503020102020204" pitchFamily="34" charset="0"/>
              </a:rPr>
              <a:t>Will compile to an SMLAL (with the right optimization levels!)</a:t>
            </a:r>
            <a:endParaRPr lang="en-US" sz="2400" b="1" dirty="0">
              <a:latin typeface="Franklin Gothic Book" panose="020B0503020102020204" pitchFamily="34" charset="0"/>
            </a:endParaRPr>
          </a:p>
          <a:p>
            <a:pPr marL="457200" lvl="1" indent="0">
              <a:buNone/>
            </a:pPr>
            <a:endParaRPr lang="en-US" b="1" dirty="0" smtClean="0">
              <a:latin typeface="Franklin Gothic Book" panose="020B0503020102020204" pitchFamily="34" charset="0"/>
            </a:endParaRPr>
          </a:p>
        </p:txBody>
      </p:sp>
      <p:sp>
        <p:nvSpPr>
          <p:cNvPr id="4" name="TextBox 3"/>
          <p:cNvSpPr txBox="1"/>
          <p:nvPr/>
        </p:nvSpPr>
        <p:spPr>
          <a:xfrm>
            <a:off x="3804403" y="2071790"/>
            <a:ext cx="1112418" cy="400110"/>
          </a:xfrm>
          <a:prstGeom prst="rect">
            <a:avLst/>
          </a:prstGeom>
          <a:noFill/>
        </p:spPr>
        <p:txBody>
          <a:bodyPr wrap="square" rtlCol="0">
            <a:spAutoFit/>
          </a:bodyPr>
          <a:lstStyle/>
          <a:p>
            <a:r>
              <a:rPr lang="en-US" sz="2000" b="1" dirty="0" smtClean="0">
                <a:solidFill>
                  <a:srgbClr val="FF0000"/>
                </a:solidFill>
                <a:latin typeface="Franklin Gothic Book" panose="020B0503020102020204" pitchFamily="34" charset="0"/>
              </a:rPr>
              <a:t>q31_t</a:t>
            </a:r>
            <a:endParaRPr lang="en-US" sz="2000" b="1" dirty="0">
              <a:solidFill>
                <a:srgbClr val="FF0000"/>
              </a:solidFill>
              <a:latin typeface="Franklin Gothic Book" panose="020B0503020102020204" pitchFamily="34" charset="0"/>
            </a:endParaRPr>
          </a:p>
        </p:txBody>
      </p:sp>
      <p:sp>
        <p:nvSpPr>
          <p:cNvPr id="5" name="TextBox 4"/>
          <p:cNvSpPr txBox="1"/>
          <p:nvPr/>
        </p:nvSpPr>
        <p:spPr>
          <a:xfrm>
            <a:off x="878975" y="2037112"/>
            <a:ext cx="1004636" cy="369332"/>
          </a:xfrm>
          <a:prstGeom prst="rect">
            <a:avLst/>
          </a:prstGeom>
          <a:noFill/>
        </p:spPr>
        <p:txBody>
          <a:bodyPr wrap="square" rtlCol="0">
            <a:spAutoFit/>
          </a:bodyPr>
          <a:lstStyle/>
          <a:p>
            <a:r>
              <a:rPr lang="en-US" b="1" dirty="0" smtClean="0">
                <a:solidFill>
                  <a:srgbClr val="FF0000"/>
                </a:solidFill>
                <a:latin typeface="Franklin Gothic Book" panose="020B0503020102020204" pitchFamily="34" charset="0"/>
              </a:rPr>
              <a:t>q63_t</a:t>
            </a:r>
            <a:endParaRPr lang="en-US" b="1" dirty="0">
              <a:solidFill>
                <a:srgbClr val="FF0000"/>
              </a:solidFill>
              <a:latin typeface="Franklin Gothic Book" panose="020B0503020102020204" pitchFamily="34" charset="0"/>
            </a:endParaRPr>
          </a:p>
        </p:txBody>
      </p:sp>
      <p:cxnSp>
        <p:nvCxnSpPr>
          <p:cNvPr id="7" name="Straight Arrow Connector 6"/>
          <p:cNvCxnSpPr/>
          <p:nvPr/>
        </p:nvCxnSpPr>
        <p:spPr>
          <a:xfrm flipH="1">
            <a:off x="1304674" y="2453613"/>
            <a:ext cx="12031" cy="663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717475" y="2559696"/>
            <a:ext cx="271220" cy="5988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402137" y="2555875"/>
            <a:ext cx="278969" cy="44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45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163"/>
            <a:ext cx="8229600" cy="1055687"/>
          </a:xfrm>
          <a:prstGeom prst="rect">
            <a:avLst/>
          </a:prstGeom>
        </p:spPr>
        <p:txBody>
          <a:bodyPr/>
          <a:lstStyle/>
          <a:p>
            <a:r>
              <a:rPr lang="en-US" sz="2800" dirty="0" smtClean="0">
                <a:latin typeface="Franklin Gothic Book" panose="020B0503020102020204" pitchFamily="34" charset="0"/>
              </a:rPr>
              <a:t>Cortex Microcontroller Software Interface Standard </a:t>
            </a:r>
            <a:r>
              <a:rPr lang="en-US" b="1" dirty="0" smtClean="0">
                <a:latin typeface="Franklin Gothic Book" panose="020B0503020102020204" pitchFamily="34" charset="0"/>
              </a:rPr>
              <a:t>CMSIS</a:t>
            </a:r>
            <a:endParaRPr lang="en-US" b="1" dirty="0">
              <a:latin typeface="Symbol" panose="05050102010706020507" pitchFamily="18" charset="2"/>
            </a:endParaRPr>
          </a:p>
        </p:txBody>
      </p:sp>
      <p:pic>
        <p:nvPicPr>
          <p:cNvPr id="1026" name="Picture 2" descr="CMSISv4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136" y="1198577"/>
            <a:ext cx="5669750" cy="325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06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4450"/>
            <a:ext cx="8229600" cy="598488"/>
          </a:xfrm>
          <a:prstGeom prst="rect">
            <a:avLst/>
          </a:prstGeom>
        </p:spPr>
        <p:txBody>
          <a:bodyPr/>
          <a:lstStyle/>
          <a:p>
            <a:r>
              <a:rPr lang="en-US" dirty="0" smtClean="0">
                <a:latin typeface="Franklin Gothic Book" panose="020B0503020102020204" pitchFamily="34" charset="0"/>
              </a:rPr>
              <a:t>Kicking the CMSIS Tires</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727075" y="746125"/>
            <a:ext cx="8416925" cy="2632075"/>
          </a:xfrm>
          <a:prstGeom prst="rect">
            <a:avLst/>
          </a:prstGeom>
        </p:spPr>
        <p:txBody>
          <a:bodyPr/>
          <a:lstStyle/>
          <a:p>
            <a:r>
              <a:rPr lang="en-US" sz="2800" dirty="0" smtClean="0">
                <a:latin typeface="Franklin Gothic Book" panose="020B0503020102020204" pitchFamily="34" charset="0"/>
              </a:rPr>
              <a:t>CMSIS Code can be acquired here:</a:t>
            </a:r>
          </a:p>
          <a:p>
            <a:endParaRPr lang="en-US" sz="2800" dirty="0">
              <a:latin typeface="Franklin Gothic Book" panose="020B0503020102020204" pitchFamily="34" charset="0"/>
            </a:endParaRPr>
          </a:p>
          <a:p>
            <a:pPr marL="0" indent="0">
              <a:buNone/>
            </a:pPr>
            <a:r>
              <a:rPr lang="en-US" sz="2800" dirty="0" smtClean="0">
                <a:latin typeface="Franklin Gothic Book" panose="020B0503020102020204" pitchFamily="34" charset="0"/>
                <a:hlinkClick r:id="rId2"/>
              </a:rPr>
              <a:t>http</a:t>
            </a:r>
            <a:r>
              <a:rPr lang="en-US" sz="2800" dirty="0">
                <a:latin typeface="Franklin Gothic Book" panose="020B0503020102020204" pitchFamily="34" charset="0"/>
                <a:hlinkClick r:id="rId2"/>
              </a:rPr>
              <a:t>://www.arm.com/products/processors/cortex-m/cortex-microcontroller-software-interface-standard.php</a:t>
            </a:r>
            <a:endParaRPr lang="en-US" sz="2800" dirty="0" smtClean="0">
              <a:latin typeface="Franklin Gothic Book" panose="020B0503020102020204" pitchFamily="34" charset="0"/>
            </a:endParaRPr>
          </a:p>
          <a:p>
            <a:pPr marL="0" indent="0">
              <a:buNone/>
            </a:pPr>
            <a:endParaRPr lang="en-US" sz="2800" dirty="0" smtClean="0">
              <a:latin typeface="Franklin Gothic Book" panose="020B0503020102020204" pitchFamily="34" charset="0"/>
            </a:endParaRPr>
          </a:p>
          <a:p>
            <a:pPr marL="0" indent="0">
              <a:buNone/>
            </a:pPr>
            <a:r>
              <a:rPr lang="en-US" sz="2800" dirty="0" smtClean="0">
                <a:latin typeface="Franklin Gothic Book" panose="020B0503020102020204" pitchFamily="34" charset="0"/>
              </a:rPr>
              <a:t>Open source….   Easy to look at. Let’s look at the package</a:t>
            </a:r>
          </a:p>
        </p:txBody>
      </p:sp>
    </p:spTree>
    <p:extLst>
      <p:ext uri="{BB962C8B-B14F-4D97-AF65-F5344CB8AC3E}">
        <p14:creationId xmlns:p14="http://schemas.microsoft.com/office/powerpoint/2010/main" val="1138495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93750"/>
            <a:ext cx="8229600" cy="598488"/>
          </a:xfrm>
          <a:prstGeom prst="rect">
            <a:avLst/>
          </a:prstGeom>
        </p:spPr>
        <p:txBody>
          <a:bodyPr/>
          <a:lstStyle/>
          <a:p>
            <a:r>
              <a:rPr lang="en-US" dirty="0" smtClean="0">
                <a:latin typeface="Franklin Gothic Book" panose="020B0503020102020204" pitchFamily="34" charset="0"/>
              </a:rPr>
              <a:t>Some Library Fundamentals</a:t>
            </a:r>
            <a:endParaRPr lang="en-US" dirty="0">
              <a:latin typeface="Symbol" panose="05050102010706020507" pitchFamily="18" charset="2"/>
            </a:endParaRPr>
          </a:p>
        </p:txBody>
      </p:sp>
      <p:sp>
        <p:nvSpPr>
          <p:cNvPr id="3" name="Content Placeholder 2"/>
          <p:cNvSpPr>
            <a:spLocks noGrp="1"/>
          </p:cNvSpPr>
          <p:nvPr>
            <p:ph idx="4294967295"/>
          </p:nvPr>
        </p:nvSpPr>
        <p:spPr>
          <a:xfrm>
            <a:off x="0" y="1401763"/>
            <a:ext cx="8531225" cy="3228975"/>
          </a:xfrm>
          <a:prstGeom prst="rect">
            <a:avLst/>
          </a:prstGeom>
        </p:spPr>
        <p:txBody>
          <a:bodyPr/>
          <a:lstStyle/>
          <a:p>
            <a:r>
              <a:rPr lang="en-US" dirty="0" smtClean="0">
                <a:latin typeface="Franklin Gothic Book" panose="020B0503020102020204" pitchFamily="34" charset="0"/>
              </a:rPr>
              <a:t>Fixed Point Data types</a:t>
            </a:r>
          </a:p>
          <a:p>
            <a:pPr lvl="1"/>
            <a:r>
              <a:rPr lang="en-US" b="1" dirty="0" smtClean="0">
                <a:solidFill>
                  <a:schemeClr val="accent5">
                    <a:lumMod val="75000"/>
                  </a:schemeClr>
                </a:solidFill>
                <a:latin typeface="Franklin Gothic Book" panose="020B0503020102020204" pitchFamily="34" charset="0"/>
              </a:rPr>
              <a:t>Q0.7		Q0.15		Q0.31		Q0.63</a:t>
            </a:r>
          </a:p>
          <a:p>
            <a:pPr lvl="2"/>
            <a:r>
              <a:rPr lang="en-US" dirty="0" smtClean="0">
                <a:latin typeface="Franklin Gothic Book" panose="020B0503020102020204" pitchFamily="34" charset="0"/>
              </a:rPr>
              <a:t>Defined data types used a fixed point scaling normalized from -1 to 1</a:t>
            </a:r>
          </a:p>
          <a:p>
            <a:pPr lvl="2"/>
            <a:r>
              <a:rPr lang="en-US" dirty="0" smtClean="0">
                <a:latin typeface="Franklin Gothic Book" panose="020B0503020102020204" pitchFamily="34" charset="0"/>
              </a:rPr>
              <a:t>Some functions output other fixed point scalings (FFT)</a:t>
            </a:r>
          </a:p>
          <a:p>
            <a:pPr lvl="2"/>
            <a:r>
              <a:rPr lang="en-US" dirty="0" smtClean="0">
                <a:latin typeface="Franklin Gothic Book" panose="020B0503020102020204" pitchFamily="34" charset="0"/>
              </a:rPr>
              <a:t>*most* functions have a Q0.15 and Q0.31 version for data inputs.   Some use internal resolutions at Q0.63 or Q1.62 for high precision</a:t>
            </a:r>
          </a:p>
          <a:p>
            <a:pPr lvl="2"/>
            <a:r>
              <a:rPr lang="en-US" dirty="0" smtClean="0">
                <a:latin typeface="Franklin Gothic Book" panose="020B0503020102020204" pitchFamily="34" charset="0"/>
              </a:rPr>
              <a:t>Documentation does a good job an indicating when you need to scale, saturation, etc.</a:t>
            </a:r>
          </a:p>
          <a:p>
            <a:r>
              <a:rPr lang="en-US" dirty="0" smtClean="0">
                <a:latin typeface="Franklin Gothic Book" panose="020B0503020102020204" pitchFamily="34" charset="0"/>
              </a:rPr>
              <a:t>Floating Point – 32-Bit IEEE 754. (Some M7’s will support doubles in future)</a:t>
            </a:r>
            <a:endParaRPr lang="en-US" dirty="0">
              <a:latin typeface="Franklin Gothic Book" panose="020B0503020102020204" pitchFamily="34" charset="0"/>
            </a:endParaRPr>
          </a:p>
        </p:txBody>
      </p:sp>
    </p:spTree>
    <p:extLst>
      <p:ext uri="{BB962C8B-B14F-4D97-AF65-F5344CB8AC3E}">
        <p14:creationId xmlns:p14="http://schemas.microsoft.com/office/powerpoint/2010/main" val="1762232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7150"/>
            <a:ext cx="8229600" cy="598488"/>
          </a:xfrm>
          <a:prstGeom prst="rect">
            <a:avLst/>
          </a:prstGeom>
        </p:spPr>
        <p:txBody>
          <a:bodyPr/>
          <a:lstStyle/>
          <a:p>
            <a:r>
              <a:rPr lang="en-US" dirty="0" smtClean="0">
                <a:latin typeface="Franklin Gothic Book" panose="020B0503020102020204" pitchFamily="34" charset="0"/>
              </a:rPr>
              <a:t>Filtering Functions</a:t>
            </a:r>
            <a:endParaRPr lang="en-US" dirty="0">
              <a:latin typeface="Symbol" panose="05050102010706020507" pitchFamily="18" charset="2"/>
            </a:endParaRPr>
          </a:p>
        </p:txBody>
      </p:sp>
      <p:sp>
        <p:nvSpPr>
          <p:cNvPr id="3" name="Content Placeholder 2"/>
          <p:cNvSpPr>
            <a:spLocks noGrp="1"/>
          </p:cNvSpPr>
          <p:nvPr>
            <p:ph idx="4294967295"/>
          </p:nvPr>
        </p:nvSpPr>
        <p:spPr>
          <a:xfrm>
            <a:off x="0" y="941388"/>
            <a:ext cx="8229600" cy="2632075"/>
          </a:xfrm>
          <a:prstGeom prst="rect">
            <a:avLst/>
          </a:prstGeom>
        </p:spPr>
        <p:txBody>
          <a:bodyPr/>
          <a:lstStyle/>
          <a:p>
            <a:r>
              <a:rPr lang="en-US" sz="3200" dirty="0" smtClean="0">
                <a:latin typeface="Franklin Gothic Book" panose="020B0503020102020204" pitchFamily="34" charset="0"/>
              </a:rPr>
              <a:t>IIR, FIR, Interpolation, Decimation…..  </a:t>
            </a:r>
          </a:p>
          <a:p>
            <a:r>
              <a:rPr lang="en-US" sz="3200" dirty="0" smtClean="0">
                <a:latin typeface="Franklin Gothic Book" panose="020B0503020102020204" pitchFamily="34" charset="0"/>
              </a:rPr>
              <a:t>Post shift to implement coefficients &gt;</a:t>
            </a:r>
            <a:r>
              <a:rPr lang="en-US" sz="3200" dirty="0">
                <a:latin typeface="Franklin Gothic Book" panose="020B0503020102020204" pitchFamily="34" charset="0"/>
              </a:rPr>
              <a:t> </a:t>
            </a:r>
            <a:r>
              <a:rPr lang="en-US" sz="3200" dirty="0" smtClean="0">
                <a:latin typeface="Franklin Gothic Book" panose="020B0503020102020204" pitchFamily="34" charset="0"/>
              </a:rPr>
              <a:t>1</a:t>
            </a:r>
          </a:p>
          <a:p>
            <a:r>
              <a:rPr lang="en-US" sz="3200" dirty="0" smtClean="0">
                <a:latin typeface="Franklin Gothic Book" panose="020B0503020102020204" pitchFamily="34" charset="0"/>
              </a:rPr>
              <a:t>Pay attention to coefficients</a:t>
            </a:r>
          </a:p>
          <a:p>
            <a:r>
              <a:rPr lang="en-US" sz="3200" dirty="0" smtClean="0">
                <a:latin typeface="Franklin Gothic Book" panose="020B0503020102020204" pitchFamily="34" charset="0"/>
              </a:rPr>
              <a:t>Let’s look into the docs</a:t>
            </a:r>
          </a:p>
        </p:txBody>
      </p:sp>
    </p:spTree>
    <p:extLst>
      <p:ext uri="{BB962C8B-B14F-4D97-AF65-F5344CB8AC3E}">
        <p14:creationId xmlns:p14="http://schemas.microsoft.com/office/powerpoint/2010/main" val="3888339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8900" y="0"/>
            <a:ext cx="8229600" cy="598488"/>
          </a:xfrm>
          <a:prstGeom prst="rect">
            <a:avLst/>
          </a:prstGeom>
        </p:spPr>
        <p:txBody>
          <a:bodyPr/>
          <a:lstStyle/>
          <a:p>
            <a:r>
              <a:rPr lang="en-US" dirty="0" smtClean="0">
                <a:latin typeface="Franklin Gothic Book" panose="020B0503020102020204" pitchFamily="34" charset="0"/>
              </a:rPr>
              <a:t>Frequency Domain</a:t>
            </a:r>
            <a:endParaRPr lang="en-US" dirty="0">
              <a:latin typeface="Symbol" panose="05050102010706020507" pitchFamily="18" charset="2"/>
            </a:endParaRPr>
          </a:p>
        </p:txBody>
      </p:sp>
      <p:sp>
        <p:nvSpPr>
          <p:cNvPr id="3" name="Content Placeholder 2"/>
          <p:cNvSpPr>
            <a:spLocks noGrp="1"/>
          </p:cNvSpPr>
          <p:nvPr>
            <p:ph idx="4294967295"/>
          </p:nvPr>
        </p:nvSpPr>
        <p:spPr>
          <a:xfrm>
            <a:off x="0" y="1392238"/>
            <a:ext cx="8229600" cy="2930525"/>
          </a:xfrm>
          <a:prstGeom prst="rect">
            <a:avLst/>
          </a:prstGeom>
        </p:spPr>
        <p:txBody>
          <a:bodyPr/>
          <a:lstStyle/>
          <a:p>
            <a:r>
              <a:rPr lang="en-US" dirty="0" smtClean="0">
                <a:latin typeface="Franklin Gothic Book" panose="020B0503020102020204" pitchFamily="34" charset="0"/>
              </a:rPr>
              <a:t>Real &amp; complex FFTs</a:t>
            </a:r>
          </a:p>
          <a:p>
            <a:r>
              <a:rPr lang="en-US" dirty="0" smtClean="0">
                <a:latin typeface="Franklin Gothic Book" panose="020B0503020102020204" pitchFamily="34" charset="0"/>
              </a:rPr>
              <a:t>DCT</a:t>
            </a:r>
          </a:p>
          <a:p>
            <a:r>
              <a:rPr lang="en-US" dirty="0" smtClean="0">
                <a:latin typeface="Franklin Gothic Book" panose="020B0503020102020204" pitchFamily="34" charset="0"/>
              </a:rPr>
              <a:t>Bit reversed ordering options</a:t>
            </a:r>
          </a:p>
          <a:p>
            <a:r>
              <a:rPr lang="en-US" dirty="0" smtClean="0">
                <a:latin typeface="Franklin Gothic Book" panose="020B0503020102020204" pitchFamily="34" charset="0"/>
              </a:rPr>
              <a:t>Let’s look in the documentation….. Lots to talk about…</a:t>
            </a:r>
          </a:p>
          <a:p>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36440482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2863"/>
            <a:ext cx="8229600" cy="598487"/>
          </a:xfrm>
          <a:prstGeom prst="rect">
            <a:avLst/>
          </a:prstGeom>
        </p:spPr>
        <p:txBody>
          <a:bodyPr/>
          <a:lstStyle/>
          <a:p>
            <a:r>
              <a:rPr lang="en-US" dirty="0" smtClean="0">
                <a:latin typeface="Franklin Gothic Book" panose="020B0503020102020204" pitchFamily="34" charset="0"/>
              </a:rPr>
              <a:t>Building the CMSIS Library</a:t>
            </a:r>
            <a:endParaRPr lang="en-US" dirty="0">
              <a:latin typeface="Franklin Gothic Book" panose="020B0503020102020204" pitchFamily="34" charset="0"/>
            </a:endParaRPr>
          </a:p>
        </p:txBody>
      </p:sp>
      <p:sp>
        <p:nvSpPr>
          <p:cNvPr id="5" name="Content Placeholder 2"/>
          <p:cNvSpPr>
            <a:spLocks noGrp="1"/>
          </p:cNvSpPr>
          <p:nvPr>
            <p:ph idx="4294967295"/>
          </p:nvPr>
        </p:nvSpPr>
        <p:spPr>
          <a:xfrm>
            <a:off x="0" y="869950"/>
            <a:ext cx="9080500" cy="3052763"/>
          </a:xfrm>
          <a:prstGeom prst="rect">
            <a:avLst/>
          </a:prstGeom>
        </p:spPr>
        <p:txBody>
          <a:bodyPr/>
          <a:lstStyle/>
          <a:p>
            <a:endParaRPr lang="en-US" sz="2000" dirty="0" smtClean="0">
              <a:latin typeface="Franklin Gothic Book" panose="020B0503020102020204" pitchFamily="34" charset="0"/>
            </a:endParaRPr>
          </a:p>
          <a:p>
            <a:r>
              <a:rPr lang="en-US" sz="3200" dirty="0" smtClean="0">
                <a:latin typeface="Franklin Gothic Book" panose="020B0503020102020204" pitchFamily="34" charset="0"/>
              </a:rPr>
              <a:t>CMSIS includes Keil uVision build example projects.</a:t>
            </a:r>
          </a:p>
          <a:p>
            <a:r>
              <a:rPr lang="en-US" sz="3200" dirty="0" smtClean="0">
                <a:latin typeface="Franklin Gothic Book" panose="020B0503020102020204" pitchFamily="34" charset="0"/>
              </a:rPr>
              <a:t>You should learn how to build the library from scratch. </a:t>
            </a:r>
          </a:p>
          <a:p>
            <a:pPr lvl="1"/>
            <a:r>
              <a:rPr lang="en-US" sz="2400" dirty="0" smtClean="0">
                <a:latin typeface="Franklin Gothic Book" panose="020B0503020102020204" pitchFamily="34" charset="0"/>
              </a:rPr>
              <a:t>Lots of options –&gt;  optimization levels, compiler flags, etc.</a:t>
            </a:r>
          </a:p>
        </p:txBody>
      </p:sp>
    </p:spTree>
    <p:extLst>
      <p:ext uri="{BB962C8B-B14F-4D97-AF65-F5344CB8AC3E}">
        <p14:creationId xmlns:p14="http://schemas.microsoft.com/office/powerpoint/2010/main" val="312869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Digital Signal Processing</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719138"/>
            <a:ext cx="9082087" cy="2632075"/>
          </a:xfrm>
          <a:prstGeom prst="rect">
            <a:avLst/>
          </a:prstGeom>
        </p:spPr>
        <p:txBody>
          <a:bodyPr/>
          <a:lstStyle/>
          <a:p>
            <a:r>
              <a:rPr lang="en-US" dirty="0" smtClean="0">
                <a:latin typeface="Franklin Gothic Book" panose="020B0503020102020204" pitchFamily="34" charset="0"/>
              </a:rPr>
              <a:t>DSP is an application of discrete math to digital systems</a:t>
            </a:r>
          </a:p>
          <a:p>
            <a:r>
              <a:rPr lang="en-US" dirty="0" smtClean="0">
                <a:latin typeface="Franklin Gothic Book" panose="020B0503020102020204" pitchFamily="34" charset="0"/>
              </a:rPr>
              <a:t>One doesn’t necessarily need a special chip to implement a DSP algorithm</a:t>
            </a:r>
          </a:p>
          <a:p>
            <a:r>
              <a:rPr lang="en-US" dirty="0" smtClean="0">
                <a:latin typeface="Franklin Gothic Book" panose="020B0503020102020204" pitchFamily="34" charset="0"/>
              </a:rPr>
              <a:t>I can implement DSP on an 8051…. Or an abacus….  It just might not be as fast or as sophisticated as I would like it to be</a:t>
            </a:r>
          </a:p>
          <a:p>
            <a:r>
              <a:rPr lang="en-US" dirty="0" smtClean="0">
                <a:latin typeface="Franklin Gothic Book" panose="020B0503020102020204" pitchFamily="34" charset="0"/>
              </a:rPr>
              <a:t>I can also choose to implement a 2 tap FIR running at 1Hz sample rate with 4-bit data on a $5000 FPGA</a:t>
            </a:r>
            <a:endParaRPr lang="en-US" dirty="0">
              <a:latin typeface="Franklin Gothic Book" panose="020B0503020102020204" pitchFamily="34" charset="0"/>
            </a:endParaRPr>
          </a:p>
        </p:txBody>
      </p:sp>
    </p:spTree>
    <p:extLst>
      <p:ext uri="{BB962C8B-B14F-4D97-AF65-F5344CB8AC3E}">
        <p14:creationId xmlns:p14="http://schemas.microsoft.com/office/powerpoint/2010/main" val="4157692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3412"/>
            <a:ext cx="8229600" cy="598488"/>
          </a:xfrm>
          <a:prstGeom prst="rect">
            <a:avLst/>
          </a:prstGeom>
        </p:spPr>
        <p:txBody>
          <a:bodyPr/>
          <a:lstStyle/>
          <a:p>
            <a:r>
              <a:rPr lang="en-US" dirty="0" smtClean="0">
                <a:latin typeface="Franklin Gothic Book" panose="020B0503020102020204" pitchFamily="34" charset="0"/>
              </a:rPr>
              <a:t>Building the CMSIS Library</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884238"/>
            <a:ext cx="8896350" cy="2632075"/>
          </a:xfrm>
          <a:prstGeom prst="rect">
            <a:avLst/>
          </a:prstGeom>
        </p:spPr>
        <p:txBody>
          <a:bodyPr/>
          <a:lstStyle/>
          <a:p>
            <a:r>
              <a:rPr lang="en-US" sz="2800" b="1" dirty="0" smtClean="0">
                <a:latin typeface="Franklin Gothic Book" panose="020B0503020102020204" pitchFamily="34" charset="0"/>
              </a:rPr>
              <a:t>SoftABI</a:t>
            </a:r>
            <a:r>
              <a:rPr lang="en-US" dirty="0" smtClean="0">
                <a:latin typeface="Franklin Gothic Book" panose="020B0503020102020204" pitchFamily="34" charset="0"/>
              </a:rPr>
              <a:t> </a:t>
            </a:r>
            <a:endParaRPr lang="en-US" dirty="0">
              <a:latin typeface="Franklin Gothic Book" panose="020B0503020102020204" pitchFamily="34" charset="0"/>
            </a:endParaRPr>
          </a:p>
          <a:p>
            <a:pPr lvl="1"/>
            <a:r>
              <a:rPr lang="en-US" dirty="0">
                <a:latin typeface="Franklin Gothic Book" panose="020B0503020102020204" pitchFamily="34" charset="0"/>
              </a:rPr>
              <a:t>Single precision floating point operations are implemented in hardware and hence provide a large performance increase over code that uses traditional floating point library calls, but when calls are made between functions any floating point parameters are passed in ARM (integer) registers or on the stack. </a:t>
            </a:r>
          </a:p>
          <a:p>
            <a:pPr lvl="1"/>
            <a:r>
              <a:rPr lang="en-US" dirty="0">
                <a:latin typeface="Franklin Gothic Book" panose="020B0503020102020204" pitchFamily="34" charset="0"/>
              </a:rPr>
              <a:t>SoftABI is the 'most compatible' as it allows code that is not built with hardware floating point usage enabled to be linked with code that is built using software floating point library calls. </a:t>
            </a:r>
          </a:p>
        </p:txBody>
      </p:sp>
      <p:sp>
        <p:nvSpPr>
          <p:cNvPr id="7" name="Rectangle 6"/>
          <p:cNvSpPr/>
          <p:nvPr/>
        </p:nvSpPr>
        <p:spPr>
          <a:xfrm>
            <a:off x="0" y="4866501"/>
            <a:ext cx="8440615" cy="276999"/>
          </a:xfrm>
          <a:prstGeom prst="rect">
            <a:avLst/>
          </a:prstGeom>
        </p:spPr>
        <p:txBody>
          <a:bodyPr wrap="square">
            <a:spAutoFit/>
          </a:bodyPr>
          <a:lstStyle/>
          <a:p>
            <a:r>
              <a:rPr lang="en-US" sz="1200" b="1" dirty="0">
                <a:latin typeface="Franklin Gothic Book" panose="020B0503020102020204" pitchFamily="34" charset="0"/>
              </a:rPr>
              <a:t>http://www.support.code-red-tech.com/CodeRedWiki/CM4_FloatingPoint</a:t>
            </a:r>
          </a:p>
        </p:txBody>
      </p:sp>
    </p:spTree>
    <p:extLst>
      <p:ext uri="{BB962C8B-B14F-4D97-AF65-F5344CB8AC3E}">
        <p14:creationId xmlns:p14="http://schemas.microsoft.com/office/powerpoint/2010/main" val="816201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3412"/>
            <a:ext cx="8229600" cy="598488"/>
          </a:xfrm>
          <a:prstGeom prst="rect">
            <a:avLst/>
          </a:prstGeom>
        </p:spPr>
        <p:txBody>
          <a:bodyPr/>
          <a:lstStyle/>
          <a:p>
            <a:r>
              <a:rPr lang="en-US" dirty="0" smtClean="0">
                <a:latin typeface="Franklin Gothic Book" panose="020B0503020102020204" pitchFamily="34" charset="0"/>
              </a:rPr>
              <a:t>Building the CMSIS Library</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808038"/>
            <a:ext cx="8967788" cy="2632075"/>
          </a:xfrm>
          <a:prstGeom prst="rect">
            <a:avLst/>
          </a:prstGeom>
        </p:spPr>
        <p:txBody>
          <a:bodyPr/>
          <a:lstStyle/>
          <a:p>
            <a:r>
              <a:rPr lang="en-US" sz="2800" b="1" dirty="0" smtClean="0">
                <a:latin typeface="Franklin Gothic Book" panose="020B0503020102020204" pitchFamily="34" charset="0"/>
              </a:rPr>
              <a:t>HardABI</a:t>
            </a:r>
            <a:r>
              <a:rPr lang="en-US" sz="2800" dirty="0" smtClean="0">
                <a:latin typeface="Franklin Gothic Book" panose="020B0503020102020204" pitchFamily="34" charset="0"/>
              </a:rPr>
              <a:t> </a:t>
            </a:r>
            <a:endParaRPr lang="en-US" sz="2800" dirty="0">
              <a:latin typeface="Franklin Gothic Book" panose="020B0503020102020204" pitchFamily="34" charset="0"/>
            </a:endParaRPr>
          </a:p>
          <a:p>
            <a:pPr lvl="1"/>
            <a:r>
              <a:rPr lang="en-US" sz="2400" dirty="0">
                <a:latin typeface="Franklin Gothic Book" panose="020B0503020102020204" pitchFamily="34" charset="0"/>
              </a:rPr>
              <a:t>Single precision floating point operations are implemented in hardware, and floating point registers are used when passing floating point parameters to functions. </a:t>
            </a:r>
          </a:p>
          <a:p>
            <a:pPr lvl="1"/>
            <a:r>
              <a:rPr lang="en-US" sz="2400" dirty="0">
                <a:latin typeface="Franklin Gothic Book" panose="020B0503020102020204" pitchFamily="34" charset="0"/>
              </a:rPr>
              <a:t>HardABI will provide the highest absolute floating point performance, but is the 'least compatible' as it means that all of the code base for a project (including </a:t>
            </a:r>
            <a:r>
              <a:rPr lang="en-US" sz="2400" b="1" dirty="0">
                <a:latin typeface="Franklin Gothic Book" panose="020B0503020102020204" pitchFamily="34" charset="0"/>
              </a:rPr>
              <a:t>all</a:t>
            </a:r>
            <a:r>
              <a:rPr lang="en-US" sz="2400" dirty="0">
                <a:latin typeface="Franklin Gothic Book" panose="020B0503020102020204" pitchFamily="34" charset="0"/>
              </a:rPr>
              <a:t> library code) must be built for HardABI. </a:t>
            </a:r>
          </a:p>
          <a:p>
            <a:endParaRPr lang="en-US" sz="1800" dirty="0" smtClean="0">
              <a:latin typeface="Franklin Gothic Book" panose="020B0503020102020204" pitchFamily="34" charset="0"/>
            </a:endParaRPr>
          </a:p>
        </p:txBody>
      </p:sp>
      <p:sp>
        <p:nvSpPr>
          <p:cNvPr id="7" name="Rectangle 6"/>
          <p:cNvSpPr/>
          <p:nvPr/>
        </p:nvSpPr>
        <p:spPr>
          <a:xfrm>
            <a:off x="0" y="4866501"/>
            <a:ext cx="8440615" cy="276999"/>
          </a:xfrm>
          <a:prstGeom prst="rect">
            <a:avLst/>
          </a:prstGeom>
        </p:spPr>
        <p:txBody>
          <a:bodyPr wrap="square">
            <a:spAutoFit/>
          </a:bodyPr>
          <a:lstStyle/>
          <a:p>
            <a:r>
              <a:rPr lang="en-US" sz="1200" b="1" dirty="0">
                <a:latin typeface="Franklin Gothic Book" panose="020B0503020102020204" pitchFamily="34" charset="0"/>
              </a:rPr>
              <a:t>http://www.support.code-red-tech.com/CodeRedWiki/CM4_FloatingPoint</a:t>
            </a:r>
          </a:p>
        </p:txBody>
      </p:sp>
    </p:spTree>
    <p:extLst>
      <p:ext uri="{BB962C8B-B14F-4D97-AF65-F5344CB8AC3E}">
        <p14:creationId xmlns:p14="http://schemas.microsoft.com/office/powerpoint/2010/main" val="340292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7012"/>
            <a:ext cx="8229600" cy="598488"/>
          </a:xfrm>
          <a:prstGeom prst="rect">
            <a:avLst/>
          </a:prstGeom>
        </p:spPr>
        <p:txBody>
          <a:bodyPr/>
          <a:lstStyle/>
          <a:p>
            <a:r>
              <a:rPr lang="en-US" dirty="0" smtClean="0">
                <a:latin typeface="Franklin Gothic Book" panose="020B0503020102020204" pitchFamily="34" charset="0"/>
              </a:rPr>
              <a:t>CMSIS Library Performance</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825500"/>
            <a:ext cx="8229600" cy="2632075"/>
          </a:xfrm>
          <a:prstGeom prst="rect">
            <a:avLst/>
          </a:prstGeom>
        </p:spPr>
        <p:txBody>
          <a:bodyPr/>
          <a:lstStyle/>
          <a:p>
            <a:r>
              <a:rPr lang="en-US" sz="2000" dirty="0" smtClean="0">
                <a:latin typeface="Franklin Gothic Book" panose="020B0503020102020204" pitchFamily="34" charset="0"/>
              </a:rPr>
              <a:t>LPC-LINK-2 as an evaluation board for NCP LPC4370 @204MHz – Triple Core (CortexM4 + 2 Cortex M0).</a:t>
            </a:r>
          </a:p>
          <a:p>
            <a:r>
              <a:rPr lang="en-US" sz="2000" dirty="0" smtClean="0">
                <a:latin typeface="Franklin Gothic Book" panose="020B0503020102020204" pitchFamily="34" charset="0"/>
              </a:rPr>
              <a:t>RAM only Device.    Can get close to ideal performance</a:t>
            </a:r>
          </a:p>
          <a:p>
            <a:endParaRPr lang="en-US" sz="2000" dirty="0" smtClean="0">
              <a:latin typeface="Franklin Gothic Book" panose="020B0503020102020204" pitchFamily="34" charset="0"/>
            </a:endParaRPr>
          </a:p>
          <a:p>
            <a:endParaRPr lang="en-US" sz="2000" dirty="0" smtClean="0">
              <a:latin typeface="Franklin Gothic Book" panose="020B0503020102020204" pitchFamily="34" charset="0"/>
            </a:endParaRPr>
          </a:p>
          <a:p>
            <a:endParaRPr lang="en-US" sz="2000" dirty="0">
              <a:latin typeface="Franklin Gothic Book" panose="020B0503020102020204" pitchFamily="34" charset="0"/>
            </a:endParaRPr>
          </a:p>
          <a:p>
            <a:r>
              <a:rPr lang="en-US" sz="2000" dirty="0" smtClean="0">
                <a:latin typeface="Franklin Gothic Book" panose="020B0503020102020204" pitchFamily="34" charset="0"/>
              </a:rPr>
              <a:t>LPCXPRESSO4337 – eval board ($25) for LPC4337.  Dual Core (Cortex M4F + Cortex M0).    Flash based.</a:t>
            </a:r>
          </a:p>
          <a:p>
            <a:r>
              <a:rPr lang="en-US" sz="2000" dirty="0" smtClean="0">
                <a:latin typeface="Franklin Gothic Book" panose="020B0503020102020204" pitchFamily="34" charset="0"/>
              </a:rPr>
              <a:t>These are high end implementations of the M4.  We can use them to develop scaling equations for RAM based and FLASH based execution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277" y="1615404"/>
            <a:ext cx="2291823" cy="1472988"/>
          </a:xfrm>
          <a:prstGeom prst="rect">
            <a:avLst/>
          </a:prstGeom>
        </p:spPr>
      </p:pic>
      <p:sp>
        <p:nvSpPr>
          <p:cNvPr id="5" name="Title 1"/>
          <p:cNvSpPr txBox="1">
            <a:spLocks/>
          </p:cNvSpPr>
          <p:nvPr/>
        </p:nvSpPr>
        <p:spPr>
          <a:xfrm>
            <a:off x="285750" y="2052654"/>
            <a:ext cx="8229600" cy="5984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Franklin Gothic Book" panose="020B0503020102020204" pitchFamily="34" charset="0"/>
              </a:rPr>
              <a:t>ADD NOTE ABOUT 54110 and </a:t>
            </a:r>
            <a:r>
              <a:rPr lang="en-US" dirty="0" err="1" smtClean="0">
                <a:latin typeface="Franklin Gothic Book" panose="020B0503020102020204" pitchFamily="34" charset="0"/>
              </a:rPr>
              <a:t>Kinetis</a:t>
            </a:r>
            <a:endParaRPr lang="en-US" dirty="0">
              <a:latin typeface="Franklin Gothic Book" panose="020B0503020102020204" pitchFamily="34" charset="0"/>
            </a:endParaRPr>
          </a:p>
        </p:txBody>
      </p:sp>
    </p:spTree>
    <p:extLst>
      <p:ext uri="{BB962C8B-B14F-4D97-AF65-F5344CB8AC3E}">
        <p14:creationId xmlns:p14="http://schemas.microsoft.com/office/powerpoint/2010/main" val="2970087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815388" cy="598488"/>
          </a:xfrm>
          <a:prstGeom prst="rect">
            <a:avLst/>
          </a:prstGeom>
        </p:spPr>
        <p:txBody>
          <a:bodyPr/>
          <a:lstStyle/>
          <a:p>
            <a:r>
              <a:rPr lang="en-US" sz="3200" dirty="0" smtClean="0">
                <a:latin typeface="Franklin Gothic Book" panose="020B0503020102020204" pitchFamily="34" charset="0"/>
              </a:rPr>
              <a:t>CMSIS Library Performance – Test Methodology</a:t>
            </a:r>
            <a:endParaRPr lang="en-US" sz="3200" dirty="0">
              <a:latin typeface="Franklin Gothic Book" panose="020B0503020102020204" pitchFamily="34" charset="0"/>
            </a:endParaRPr>
          </a:p>
        </p:txBody>
      </p:sp>
      <p:sp>
        <p:nvSpPr>
          <p:cNvPr id="3" name="Content Placeholder 2"/>
          <p:cNvSpPr>
            <a:spLocks noGrp="1"/>
          </p:cNvSpPr>
          <p:nvPr>
            <p:ph idx="4294967295"/>
          </p:nvPr>
        </p:nvSpPr>
        <p:spPr>
          <a:xfrm>
            <a:off x="0" y="654050"/>
            <a:ext cx="8229600" cy="3270250"/>
          </a:xfrm>
          <a:prstGeom prst="rect">
            <a:avLst/>
          </a:prstGeom>
        </p:spPr>
        <p:txBody>
          <a:bodyPr/>
          <a:lstStyle/>
          <a:p>
            <a:r>
              <a:rPr lang="en-US" sz="2000" dirty="0" smtClean="0">
                <a:latin typeface="Franklin Gothic Book" panose="020B0503020102020204" pitchFamily="34" charset="0"/>
              </a:rPr>
              <a:t>We want to get a measure of “clock cycles” to execute code. (not time).   We can use this to scale to other CPUs</a:t>
            </a:r>
          </a:p>
          <a:p>
            <a:r>
              <a:rPr lang="en-US" sz="2000" dirty="0" smtClean="0">
                <a:latin typeface="Franklin Gothic Book" panose="020B0503020102020204" pitchFamily="34" charset="0"/>
              </a:rPr>
              <a:t>LPC43xx Timer 0 can run at core rate.</a:t>
            </a:r>
            <a:r>
              <a:rPr lang="en-US" sz="2000" dirty="0">
                <a:latin typeface="Franklin Gothic Book" panose="020B0503020102020204" pitchFamily="34" charset="0"/>
              </a:rPr>
              <a:t> </a:t>
            </a:r>
            <a:r>
              <a:rPr lang="en-US" sz="2000" dirty="0" smtClean="0">
                <a:latin typeface="Franklin Gothic Book" panose="020B0503020102020204" pitchFamily="34" charset="0"/>
              </a:rPr>
              <a:t> 32-bit </a:t>
            </a:r>
          </a:p>
          <a:p>
            <a:r>
              <a:rPr lang="en-US" sz="2000" dirty="0" smtClean="0">
                <a:latin typeface="Franklin Gothic Book" panose="020B0503020102020204" pitchFamily="34" charset="0"/>
              </a:rPr>
              <a:t>Reset Timer0, Start Timer0 </a:t>
            </a:r>
            <a:r>
              <a:rPr lang="en-US" sz="2000" dirty="0" smtClean="0">
                <a:latin typeface="Franklin Gothic Book" panose="020B0503020102020204" pitchFamily="34" charset="0"/>
                <a:sym typeface="Wingdings" panose="05000000000000000000" pitchFamily="2" charset="2"/>
              </a:rPr>
              <a:t> Stop Timer0 Read Timer0 value </a:t>
            </a:r>
          </a:p>
          <a:p>
            <a:pPr lvl="1"/>
            <a:r>
              <a:rPr lang="en-US" sz="1600" dirty="0" smtClean="0">
                <a:latin typeface="Franklin Gothic Book" panose="020B0503020102020204" pitchFamily="34" charset="0"/>
                <a:sym typeface="Wingdings" panose="05000000000000000000" pitchFamily="2" charset="2"/>
              </a:rPr>
              <a:t>This is our “overhead”  in clock cycles to measure function execution</a:t>
            </a:r>
          </a:p>
          <a:p>
            <a:r>
              <a:rPr lang="en-US" sz="2000" dirty="0" smtClean="0">
                <a:latin typeface="Franklin Gothic Book" panose="020B0503020102020204" pitchFamily="34" charset="0"/>
                <a:sym typeface="Wingdings" panose="05000000000000000000" pitchFamily="2" charset="2"/>
              </a:rPr>
              <a:t>Reset Timer0 Start Timer 0-&gt;Execute DSP CodeStop Timer 0 Read Timer0 and subtract “overhead”</a:t>
            </a:r>
            <a:endParaRPr lang="en-US" sz="2000" dirty="0">
              <a:latin typeface="Franklin Gothic Book" panose="020B0503020102020204" pitchFamily="34" charset="0"/>
              <a:sym typeface="Wingdings" panose="05000000000000000000" pitchFamily="2" charset="2"/>
            </a:endParaRPr>
          </a:p>
          <a:p>
            <a:r>
              <a:rPr lang="en-US" sz="2000" dirty="0" smtClean="0">
                <a:latin typeface="Franklin Gothic Book" panose="020B0503020102020204" pitchFamily="34" charset="0"/>
                <a:sym typeface="Wingdings" panose="05000000000000000000" pitchFamily="2" charset="2"/>
              </a:rPr>
              <a:t>Between the RAM based and Flash based platforms, we should get some real world profiles.  </a:t>
            </a:r>
            <a:endParaRPr lang="en-US" sz="2000" dirty="0" smtClean="0">
              <a:latin typeface="Franklin Gothic Book" panose="020B0503020102020204" pitchFamily="34" charset="0"/>
            </a:endParaRPr>
          </a:p>
        </p:txBody>
      </p:sp>
    </p:spTree>
    <p:extLst>
      <p:ext uri="{BB962C8B-B14F-4D97-AF65-F5344CB8AC3E}">
        <p14:creationId xmlns:p14="http://schemas.microsoft.com/office/powerpoint/2010/main" val="3771685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33362"/>
            <a:ext cx="8815388" cy="598488"/>
          </a:xfrm>
          <a:prstGeom prst="rect">
            <a:avLst/>
          </a:prstGeom>
        </p:spPr>
        <p:txBody>
          <a:bodyPr/>
          <a:lstStyle/>
          <a:p>
            <a:r>
              <a:rPr lang="en-US" sz="3200" dirty="0" smtClean="0">
                <a:latin typeface="Franklin Gothic Book" panose="020B0503020102020204" pitchFamily="34" charset="0"/>
              </a:rPr>
              <a:t>CMSIS Library Performance – Test Methodology</a:t>
            </a:r>
            <a:endParaRPr lang="en-US" sz="3200" dirty="0">
              <a:latin typeface="Franklin Gothic Book" panose="020B0503020102020204" pitchFamily="34" charset="0"/>
            </a:endParaRPr>
          </a:p>
        </p:txBody>
      </p:sp>
      <p:sp>
        <p:nvSpPr>
          <p:cNvPr id="3" name="Content Placeholder 2"/>
          <p:cNvSpPr>
            <a:spLocks noGrp="1"/>
          </p:cNvSpPr>
          <p:nvPr>
            <p:ph idx="4294967295"/>
          </p:nvPr>
        </p:nvSpPr>
        <p:spPr>
          <a:xfrm>
            <a:off x="914400" y="908050"/>
            <a:ext cx="8229600" cy="3268662"/>
          </a:xfrm>
          <a:prstGeom prst="rect">
            <a:avLst/>
          </a:prstGeom>
        </p:spPr>
        <p:txBody>
          <a:bodyPr/>
          <a:lstStyle/>
          <a:p>
            <a:r>
              <a:rPr lang="en-US" sz="2000" dirty="0" smtClean="0">
                <a:latin typeface="Franklin Gothic Book" panose="020B0503020102020204" pitchFamily="34" charset="0"/>
              </a:rPr>
              <a:t>Real and complex FFT at varying block sizes for Q15, Q31 and float</a:t>
            </a:r>
            <a:r>
              <a:rPr lang="en-US" sz="2000" dirty="0" smtClean="0">
                <a:latin typeface="Franklin Gothic Book" panose="020B0503020102020204" pitchFamily="34" charset="0"/>
                <a:sym typeface="Wingdings" panose="05000000000000000000" pitchFamily="2" charset="2"/>
              </a:rPr>
              <a:t>.</a:t>
            </a:r>
          </a:p>
          <a:p>
            <a:r>
              <a:rPr lang="en-US" sz="2000" dirty="0" smtClean="0">
                <a:latin typeface="Franklin Gothic Book" panose="020B0503020102020204" pitchFamily="34" charset="0"/>
                <a:sym typeface="Wingdings" panose="05000000000000000000" pitchFamily="2" charset="2"/>
              </a:rPr>
              <a:t>IIR Filter – high </a:t>
            </a:r>
            <a:r>
              <a:rPr lang="en-US" sz="2000" dirty="0">
                <a:latin typeface="Franklin Gothic Book" panose="020B0503020102020204" pitchFamily="34" charset="0"/>
                <a:sym typeface="Wingdings" panose="05000000000000000000" pitchFamily="2" charset="2"/>
              </a:rPr>
              <a:t>precision Q0.31</a:t>
            </a:r>
            <a:r>
              <a:rPr lang="en-US" sz="2000" dirty="0" smtClean="0">
                <a:latin typeface="Franklin Gothic Book" panose="020B0503020102020204" pitchFamily="34" charset="0"/>
                <a:sym typeface="Wingdings" panose="05000000000000000000" pitchFamily="2" charset="2"/>
              </a:rPr>
              <a:t>, </a:t>
            </a:r>
            <a:r>
              <a:rPr lang="en-US" sz="2000" dirty="0">
                <a:latin typeface="Franklin Gothic Book" panose="020B0503020102020204" pitchFamily="34" charset="0"/>
                <a:sym typeface="Wingdings" panose="05000000000000000000" pitchFamily="2" charset="2"/>
              </a:rPr>
              <a:t>Q0.15 </a:t>
            </a:r>
            <a:r>
              <a:rPr lang="en-US" sz="2000" dirty="0" smtClean="0">
                <a:latin typeface="Franklin Gothic Book" panose="020B0503020102020204" pitchFamily="34" charset="0"/>
                <a:sym typeface="Wingdings" panose="05000000000000000000" pitchFamily="2" charset="2"/>
              </a:rPr>
              <a:t>and float</a:t>
            </a:r>
          </a:p>
          <a:p>
            <a:r>
              <a:rPr lang="en-US" sz="2000" dirty="0" smtClean="0">
                <a:latin typeface="Franklin Gothic Book" panose="020B0503020102020204" pitchFamily="34" charset="0"/>
                <a:sym typeface="Wingdings" panose="05000000000000000000" pitchFamily="2" charset="2"/>
              </a:rPr>
              <a:t>FIR Filter – high </a:t>
            </a:r>
            <a:r>
              <a:rPr lang="en-US" sz="2000" dirty="0">
                <a:latin typeface="Franklin Gothic Book" panose="020B0503020102020204" pitchFamily="34" charset="0"/>
                <a:sym typeface="Wingdings" panose="05000000000000000000" pitchFamily="2" charset="2"/>
              </a:rPr>
              <a:t>precision Q0.31 </a:t>
            </a:r>
            <a:r>
              <a:rPr lang="en-US" sz="2000" dirty="0" smtClean="0">
                <a:latin typeface="Franklin Gothic Book" panose="020B0503020102020204" pitchFamily="34" charset="0"/>
                <a:sym typeface="Wingdings" panose="05000000000000000000" pitchFamily="2" charset="2"/>
              </a:rPr>
              <a:t>, </a:t>
            </a:r>
            <a:r>
              <a:rPr lang="en-US" sz="2000" dirty="0">
                <a:latin typeface="Franklin Gothic Book" panose="020B0503020102020204" pitchFamily="34" charset="0"/>
                <a:sym typeface="Wingdings" panose="05000000000000000000" pitchFamily="2" charset="2"/>
              </a:rPr>
              <a:t>Q0.15 </a:t>
            </a:r>
            <a:r>
              <a:rPr lang="en-US" sz="2000" dirty="0" smtClean="0">
                <a:latin typeface="Franklin Gothic Book" panose="020B0503020102020204" pitchFamily="34" charset="0"/>
                <a:sym typeface="Wingdings" panose="05000000000000000000" pitchFamily="2" charset="2"/>
              </a:rPr>
              <a:t>and float</a:t>
            </a:r>
          </a:p>
          <a:p>
            <a:r>
              <a:rPr lang="en-US" sz="2000" dirty="0" smtClean="0">
                <a:latin typeface="Franklin Gothic Book" panose="020B0503020102020204" pitchFamily="34" charset="0"/>
                <a:sym typeface="Wingdings" panose="05000000000000000000" pitchFamily="2" charset="2"/>
              </a:rPr>
              <a:t>Eli’s per sample high precision Q0.31 BiQuad</a:t>
            </a:r>
          </a:p>
          <a:p>
            <a:r>
              <a:rPr lang="en-US" sz="2000" dirty="0" smtClean="0">
                <a:latin typeface="Franklin Gothic Book" panose="020B0503020102020204" pitchFamily="34" charset="0"/>
                <a:sym typeface="Wingdings" panose="05000000000000000000" pitchFamily="2" charset="2"/>
              </a:rPr>
              <a:t>Look at different optimization Levels (O0,O1,O2,O3,Og,Os) and SoftABI vs HardABI</a:t>
            </a:r>
          </a:p>
          <a:p>
            <a:pPr marL="0" indent="0">
              <a:buNone/>
            </a:pPr>
            <a:r>
              <a:rPr lang="en-US" sz="2000" dirty="0" smtClean="0">
                <a:latin typeface="Franklin Gothic Book" panose="020B0503020102020204" pitchFamily="34" charset="0"/>
                <a:sym typeface="Wingdings" panose="05000000000000000000" pitchFamily="2" charset="2"/>
              </a:rPr>
              <a:t>Code available on GITHUB</a:t>
            </a:r>
          </a:p>
          <a:p>
            <a:pPr marL="0" indent="0">
              <a:buNone/>
            </a:pPr>
            <a:endParaRPr lang="en-US" sz="2000" b="1" dirty="0">
              <a:latin typeface="Franklin Gothic Book" panose="020B0503020102020204" pitchFamily="34" charset="0"/>
              <a:sym typeface="Wingdings" panose="05000000000000000000" pitchFamily="2" charset="2"/>
            </a:endParaRPr>
          </a:p>
          <a:p>
            <a:pPr marL="0" indent="0">
              <a:buNone/>
            </a:pPr>
            <a:r>
              <a:rPr lang="en-US" b="1" dirty="0">
                <a:latin typeface="Franklin Gothic Book" panose="020B0503020102020204" pitchFamily="34" charset="0"/>
              </a:rPr>
              <a:t>https://github.com/ehughes/ESC-M4</a:t>
            </a:r>
            <a:endParaRPr lang="en-US" b="1" dirty="0" smtClean="0">
              <a:latin typeface="Franklin Gothic Book" panose="020B0503020102020204" pitchFamily="34" charset="0"/>
            </a:endParaRPr>
          </a:p>
        </p:txBody>
      </p:sp>
    </p:spTree>
    <p:extLst>
      <p:ext uri="{BB962C8B-B14F-4D97-AF65-F5344CB8AC3E}">
        <p14:creationId xmlns:p14="http://schemas.microsoft.com/office/powerpoint/2010/main" val="1370696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31850"/>
            <a:ext cx="8815388" cy="598488"/>
          </a:xfrm>
          <a:prstGeom prst="rect">
            <a:avLst/>
          </a:prstGeom>
        </p:spPr>
        <p:txBody>
          <a:bodyPr/>
          <a:lstStyle/>
          <a:p>
            <a:r>
              <a:rPr lang="en-US" sz="3200" dirty="0" smtClean="0">
                <a:latin typeface="Franklin Gothic Book" panose="020B0503020102020204" pitchFamily="34" charset="0"/>
              </a:rPr>
              <a:t>CMSIS Library Performance – Test Methodology</a:t>
            </a:r>
            <a:endParaRPr lang="en-US" sz="3200" dirty="0">
              <a:latin typeface="Franklin Gothic Book" panose="020B0503020102020204" pitchFamily="34" charset="0"/>
            </a:endParaRPr>
          </a:p>
        </p:txBody>
      </p:sp>
      <p:sp>
        <p:nvSpPr>
          <p:cNvPr id="3" name="Content Placeholder 2"/>
          <p:cNvSpPr>
            <a:spLocks noGrp="1"/>
          </p:cNvSpPr>
          <p:nvPr>
            <p:ph idx="4294967295"/>
          </p:nvPr>
        </p:nvSpPr>
        <p:spPr>
          <a:xfrm>
            <a:off x="914400" y="1392238"/>
            <a:ext cx="8229600" cy="3268662"/>
          </a:xfrm>
          <a:prstGeom prst="rect">
            <a:avLst/>
          </a:prstGeom>
        </p:spPr>
        <p:txBody>
          <a:bodyPr/>
          <a:lstStyle/>
          <a:p>
            <a:endParaRPr lang="en-US" b="1" dirty="0" smtClean="0">
              <a:latin typeface="Franklin Gothic Book" panose="020B0503020102020204" pitchFamily="34" charset="0"/>
            </a:endParaRPr>
          </a:p>
          <a:p>
            <a:r>
              <a:rPr lang="en-US" b="1" dirty="0" smtClean="0">
                <a:latin typeface="Franklin Gothic Book" panose="020B0503020102020204" pitchFamily="34" charset="0"/>
              </a:rPr>
              <a:t>Now for the results….   Let’s look at Eli’s spreadsheet!</a:t>
            </a:r>
          </a:p>
        </p:txBody>
      </p:sp>
    </p:spTree>
    <p:extLst>
      <p:ext uri="{BB962C8B-B14F-4D97-AF65-F5344CB8AC3E}">
        <p14:creationId xmlns:p14="http://schemas.microsoft.com/office/powerpoint/2010/main" val="4144262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93750"/>
            <a:ext cx="8229600" cy="598488"/>
          </a:xfrm>
          <a:prstGeom prst="rect">
            <a:avLst/>
          </a:prstGeom>
        </p:spPr>
        <p:txBody>
          <a:bodyPr/>
          <a:lstStyle/>
          <a:p>
            <a:r>
              <a:rPr lang="en-US" dirty="0" smtClean="0">
                <a:latin typeface="Franklin Gothic Book" panose="020B0503020102020204" pitchFamily="34" charset="0"/>
              </a:rPr>
              <a:t>Some Fun Applications/Demonstrations</a:t>
            </a:r>
            <a:endParaRPr lang="en-US" dirty="0">
              <a:latin typeface="Franklin Gothic Book" panose="020B0503020102020204" pitchFamily="34" charset="0"/>
            </a:endParaRPr>
          </a:p>
        </p:txBody>
      </p:sp>
    </p:spTree>
    <p:extLst>
      <p:ext uri="{BB962C8B-B14F-4D97-AF65-F5344CB8AC3E}">
        <p14:creationId xmlns:p14="http://schemas.microsoft.com/office/powerpoint/2010/main" val="52967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350"/>
            <a:ext cx="8229600" cy="598488"/>
          </a:xfrm>
          <a:prstGeom prst="rect">
            <a:avLst/>
          </a:prstGeom>
        </p:spPr>
        <p:txBody>
          <a:bodyPr/>
          <a:lstStyle/>
          <a:p>
            <a:r>
              <a:rPr lang="en-US" dirty="0" smtClean="0">
                <a:latin typeface="Franklin Gothic Book" panose="020B0503020102020204" pitchFamily="34" charset="0"/>
              </a:rPr>
              <a:t>Some Fun Applications/Demonstrations</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249880" y="706822"/>
            <a:ext cx="8229600" cy="2632075"/>
          </a:xfrm>
          <a:prstGeom prst="rect">
            <a:avLst/>
          </a:prstGeom>
        </p:spPr>
        <p:txBody>
          <a:bodyPr/>
          <a:lstStyle/>
          <a:p>
            <a:pPr marL="0" indent="0">
              <a:buNone/>
            </a:pPr>
            <a:endParaRPr lang="en-US" sz="1400" dirty="0">
              <a:latin typeface="Franklin Gothic Book" panose="020B0503020102020204" pitchFamily="34" charset="0"/>
            </a:endParaRPr>
          </a:p>
          <a:p>
            <a:pPr marL="0" indent="0">
              <a:buNone/>
            </a:pPr>
            <a:endParaRPr lang="en-US" sz="3600" dirty="0" smtClean="0">
              <a:latin typeface="Franklin Gothic Book" panose="020B0503020102020204" pitchFamily="34" charset="0"/>
            </a:endParaRPr>
          </a:p>
          <a:p>
            <a:pPr marL="0" indent="0">
              <a:buNone/>
            </a:pPr>
            <a:r>
              <a:rPr lang="en-US" sz="3600" b="1" dirty="0" smtClean="0">
                <a:latin typeface="Franklin Gothic Book" panose="020B0503020102020204" pitchFamily="34" charset="0"/>
              </a:rPr>
              <a:t>MonkeyJam</a:t>
            </a:r>
            <a:endParaRPr lang="en-US" sz="3600" b="1" dirty="0">
              <a:latin typeface="Franklin Gothic Book" panose="020B0503020102020204" pitchFamily="34" charset="0"/>
            </a:endParaRPr>
          </a:p>
          <a:p>
            <a:endParaRPr lang="en-US" sz="1600" dirty="0" smtClean="0">
              <a:latin typeface="Franklin Gothic Book" panose="020B0503020102020204" pitchFamily="34" charset="0"/>
            </a:endParaRPr>
          </a:p>
          <a:p>
            <a:endParaRPr lang="en-US" sz="1600" dirty="0">
              <a:latin typeface="Franklin Gothic Book" panose="020B0503020102020204" pitchFamily="34" charset="0"/>
            </a:endParaRPr>
          </a:p>
          <a:p>
            <a:r>
              <a:rPr lang="en-US" sz="2000" b="1" dirty="0" smtClean="0">
                <a:latin typeface="Franklin Gothic Book" panose="020B0503020102020204" pitchFamily="34" charset="0"/>
                <a:hlinkClick r:id="rId3"/>
              </a:rPr>
              <a:t>https</a:t>
            </a:r>
            <a:r>
              <a:rPr lang="en-US" sz="2000" b="1" dirty="0">
                <a:latin typeface="Franklin Gothic Book" panose="020B0503020102020204" pitchFamily="34" charset="0"/>
                <a:hlinkClick r:id="rId3"/>
              </a:rPr>
              <a:t>://community.freescale.com/docs/DOC-100149</a:t>
            </a:r>
            <a:endParaRPr lang="en-US" sz="2000" b="1" dirty="0" smtClean="0">
              <a:latin typeface="Franklin Gothic Book" panose="020B0503020102020204" pitchFamily="34" charset="0"/>
            </a:endParaRPr>
          </a:p>
        </p:txBody>
      </p:sp>
      <p:pic>
        <p:nvPicPr>
          <p:cNvPr id="1026" name="Picture 2" descr="SheldonJam.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954" y="1442858"/>
            <a:ext cx="1676400" cy="17430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ehughes\Desktop\InverseTrig84[1].gif"/>
          <p:cNvPicPr>
            <a:picLocks noChangeAspect="1" noChangeArrowheads="1"/>
          </p:cNvPicPr>
          <p:nvPr/>
        </p:nvPicPr>
        <p:blipFill>
          <a:blip r:embed="rId6"/>
          <a:srcRect/>
          <a:stretch>
            <a:fillRect/>
          </a:stretch>
        </p:blipFill>
        <p:spPr bwMode="auto">
          <a:xfrm>
            <a:off x="2450826" y="3425005"/>
            <a:ext cx="3827708" cy="1510937"/>
          </a:xfrm>
          <a:prstGeom prst="rect">
            <a:avLst/>
          </a:prstGeom>
          <a:noFill/>
        </p:spPr>
      </p:pic>
    </p:spTree>
    <p:extLst>
      <p:ext uri="{BB962C8B-B14F-4D97-AF65-F5344CB8AC3E}">
        <p14:creationId xmlns:p14="http://schemas.microsoft.com/office/powerpoint/2010/main" val="3564892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010"/>
            <a:ext cx="8229600" cy="598488"/>
          </a:xfrm>
          <a:prstGeom prst="rect">
            <a:avLst/>
          </a:prstGeom>
        </p:spPr>
        <p:txBody>
          <a:bodyPr/>
          <a:lstStyle/>
          <a:p>
            <a:r>
              <a:rPr lang="en-US" dirty="0">
                <a:latin typeface="Franklin Gothic Book" panose="020B0503020102020204" pitchFamily="34" charset="0"/>
              </a:rPr>
              <a:t>Some Fun Applications/Demonstrations</a:t>
            </a:r>
          </a:p>
        </p:txBody>
      </p:sp>
      <p:sp>
        <p:nvSpPr>
          <p:cNvPr id="3" name="Content Placeholder 2"/>
          <p:cNvSpPr>
            <a:spLocks noGrp="1"/>
          </p:cNvSpPr>
          <p:nvPr>
            <p:ph idx="4294967295"/>
          </p:nvPr>
        </p:nvSpPr>
        <p:spPr>
          <a:xfrm>
            <a:off x="0" y="1163638"/>
            <a:ext cx="8229600" cy="2632075"/>
          </a:xfrm>
          <a:prstGeom prst="rect">
            <a:avLst/>
          </a:prstGeom>
        </p:spPr>
        <p:txBody>
          <a:bodyPr/>
          <a:lstStyle/>
          <a:p>
            <a:pPr marL="0" indent="0">
              <a:buNone/>
            </a:pPr>
            <a:endParaRPr lang="en-US" sz="1400" dirty="0">
              <a:latin typeface="Franklin Gothic Book" panose="020B0503020102020204" pitchFamily="34" charset="0"/>
            </a:endParaRPr>
          </a:p>
          <a:p>
            <a:pPr marL="0" indent="0">
              <a:buNone/>
            </a:pPr>
            <a:endParaRPr lang="en-US" sz="1400" dirty="0" smtClean="0">
              <a:latin typeface="Franklin Gothic Book" panose="020B0503020102020204" pitchFamily="34" charset="0"/>
            </a:endParaRPr>
          </a:p>
          <a:p>
            <a:pPr marL="0" indent="0">
              <a:buNone/>
            </a:pPr>
            <a:r>
              <a:rPr lang="en-US" sz="3200" b="1" dirty="0" smtClean="0">
                <a:latin typeface="Franklin Gothic Book" panose="020B0503020102020204" pitchFamily="34" charset="0"/>
              </a:rPr>
              <a:t>MonkeyListen</a:t>
            </a:r>
            <a:endParaRPr lang="en-US" sz="3200" b="1" dirty="0">
              <a:latin typeface="Franklin Gothic Book" panose="020B0503020102020204" pitchFamily="34" charset="0"/>
            </a:endParaRPr>
          </a:p>
          <a:p>
            <a:endParaRPr lang="en-US" sz="1600" dirty="0" smtClean="0">
              <a:latin typeface="Franklin Gothic Book" panose="020B0503020102020204" pitchFamily="34" charset="0"/>
            </a:endParaRPr>
          </a:p>
          <a:p>
            <a:endParaRPr lang="en-US" sz="1600" dirty="0">
              <a:latin typeface="Franklin Gothic Book" panose="020B0503020102020204" pitchFamily="34" charset="0"/>
            </a:endParaRPr>
          </a:p>
          <a:p>
            <a:r>
              <a:rPr lang="en-US" sz="2000" b="1" dirty="0">
                <a:latin typeface="Franklin Gothic Book" panose="020B0503020102020204" pitchFamily="34" charset="0"/>
                <a:hlinkClick r:id="rId3"/>
              </a:rPr>
              <a:t>https://community.freescale.com/docs/DOC-100207</a:t>
            </a:r>
            <a:endParaRPr lang="en-US" sz="2000" b="1" dirty="0" smtClean="0">
              <a:latin typeface="Franklin Gothic Book" panose="020B0503020102020204" pitchFamily="34" charset="0"/>
            </a:endParaRPr>
          </a:p>
        </p:txBody>
      </p:sp>
      <p:pic>
        <p:nvPicPr>
          <p:cNvPr id="1028" name="Picture 4" descr="SheldonListen.bmp">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680" y="1727622"/>
            <a:ext cx="12192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56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M4 to the M7</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139700" y="585788"/>
            <a:ext cx="9004300" cy="4537075"/>
          </a:xfrm>
          <a:prstGeom prst="rect">
            <a:avLst/>
          </a:prstGeom>
        </p:spPr>
        <p:txBody>
          <a:bodyPr/>
          <a:lstStyle/>
          <a:p>
            <a:pPr marL="0" indent="0">
              <a:buNone/>
            </a:pPr>
            <a:endParaRPr lang="en-US" sz="1400" dirty="0">
              <a:latin typeface="Franklin Gothic Book" panose="020B0503020102020204" pitchFamily="34" charset="0"/>
            </a:endParaRPr>
          </a:p>
          <a:p>
            <a:pPr marL="0" indent="0">
              <a:buNone/>
            </a:pPr>
            <a:endParaRPr lang="en-US" sz="1050" dirty="0" smtClean="0">
              <a:latin typeface="Franklin Gothic Book" panose="020B0503020102020204" pitchFamily="34" charset="0"/>
            </a:endParaRPr>
          </a:p>
          <a:p>
            <a:pPr marL="0" indent="0">
              <a:buNone/>
            </a:pPr>
            <a:r>
              <a:rPr lang="en-US" sz="2000" b="1" dirty="0" smtClean="0">
                <a:latin typeface="Franklin Gothic Book" panose="020B0503020102020204" pitchFamily="34" charset="0"/>
              </a:rPr>
              <a:t>The Cortex M7 was recently release with a handful of vendor implementation.</a:t>
            </a:r>
          </a:p>
          <a:p>
            <a:pPr marL="0" indent="0">
              <a:buNone/>
            </a:pPr>
            <a:endParaRPr lang="en-US" sz="2000" b="1" dirty="0">
              <a:latin typeface="Franklin Gothic Book" panose="020B0503020102020204" pitchFamily="34" charset="0"/>
            </a:endParaRPr>
          </a:p>
          <a:p>
            <a:pPr marL="0" indent="0">
              <a:buNone/>
            </a:pPr>
            <a:r>
              <a:rPr lang="en-US" sz="2000" b="1" dirty="0" smtClean="0">
                <a:latin typeface="Franklin Gothic Book" panose="020B0503020102020204" pitchFamily="34" charset="0"/>
              </a:rPr>
              <a:t>M4 is limited by memory access (No Caches)</a:t>
            </a:r>
          </a:p>
          <a:p>
            <a:pPr marL="0" indent="0">
              <a:buNone/>
            </a:pPr>
            <a:r>
              <a:rPr lang="en-US" sz="2000" b="1" dirty="0" smtClean="0">
                <a:latin typeface="Franklin Gothic Book" panose="020B0503020102020204" pitchFamily="34" charset="0"/>
              </a:rPr>
              <a:t>M7 has different pipeline,  Cache and tightly coupled memory</a:t>
            </a:r>
          </a:p>
          <a:p>
            <a:pPr marL="0" indent="0">
              <a:buNone/>
            </a:pPr>
            <a:r>
              <a:rPr lang="en-US" sz="2000" b="1" dirty="0" smtClean="0">
                <a:latin typeface="Franklin Gothic Book" panose="020B0503020102020204" pitchFamily="34" charset="0"/>
              </a:rPr>
              <a:t>M7 has a variant for double precision floating point</a:t>
            </a:r>
          </a:p>
          <a:p>
            <a:pPr marL="0" indent="0">
              <a:buNone/>
            </a:pPr>
            <a:endParaRPr lang="en-US" sz="2000" b="1" dirty="0">
              <a:latin typeface="Franklin Gothic Book" panose="020B0503020102020204" pitchFamily="34" charset="0"/>
            </a:endParaRPr>
          </a:p>
          <a:p>
            <a:pPr marL="0" indent="0">
              <a:buNone/>
            </a:pPr>
            <a:r>
              <a:rPr lang="en-US" sz="2000" b="1" dirty="0" smtClean="0">
                <a:latin typeface="Franklin Gothic Book" panose="020B0503020102020204" pitchFamily="34" charset="0"/>
              </a:rPr>
              <a:t>M7 is very new…. </a:t>
            </a:r>
            <a:r>
              <a:rPr lang="en-US" sz="2000" b="1" dirty="0">
                <a:latin typeface="Franklin Gothic Book" panose="020B0503020102020204" pitchFamily="34" charset="0"/>
              </a:rPr>
              <a:t> </a:t>
            </a:r>
            <a:r>
              <a:rPr lang="en-US" sz="2000" b="1" dirty="0" smtClean="0">
                <a:latin typeface="Franklin Gothic Book" panose="020B0503020102020204" pitchFamily="34" charset="0"/>
              </a:rPr>
              <a:t>  Some silicon implementations (ST, Atmel, Freescale).   M4 has a lot selection.   Come back next year!</a:t>
            </a:r>
            <a:endParaRPr lang="en-US" sz="1400" b="1" dirty="0" smtClean="0">
              <a:latin typeface="Franklin Gothic Book" panose="020B0503020102020204" pitchFamily="34" charset="0"/>
            </a:endParaRPr>
          </a:p>
        </p:txBody>
      </p:sp>
    </p:spTree>
    <p:extLst>
      <p:ext uri="{BB962C8B-B14F-4D97-AF65-F5344CB8AC3E}">
        <p14:creationId xmlns:p14="http://schemas.microsoft.com/office/powerpoint/2010/main" val="335352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938"/>
            <a:ext cx="8229600" cy="600075"/>
          </a:xfrm>
          <a:prstGeom prst="rect">
            <a:avLst/>
          </a:prstGeom>
        </p:spPr>
        <p:txBody>
          <a:bodyPr/>
          <a:lstStyle/>
          <a:p>
            <a:r>
              <a:rPr lang="en-US" dirty="0" smtClean="0">
                <a:latin typeface="Franklin Gothic Book" panose="020B0503020102020204" pitchFamily="34" charset="0"/>
              </a:rPr>
              <a:t>The Evolution of DSP Hardware</a:t>
            </a:r>
            <a:endParaRPr lang="en-US" dirty="0">
              <a:latin typeface="Franklin Gothic Book" panose="020B0503020102020204" pitchFamily="34" charset="0"/>
            </a:endParaRPr>
          </a:p>
        </p:txBody>
      </p:sp>
      <p:sp>
        <p:nvSpPr>
          <p:cNvPr id="4" name="Title 1"/>
          <p:cNvSpPr txBox="1">
            <a:spLocks/>
          </p:cNvSpPr>
          <p:nvPr/>
        </p:nvSpPr>
        <p:spPr>
          <a:xfrm>
            <a:off x="715740" y="1099235"/>
            <a:ext cx="1213118"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cs typeface="Arial" panose="020B0604020202020204" pitchFamily="34" charset="0"/>
              </a:rPr>
              <a:t>FPGA / Logic</a:t>
            </a:r>
            <a:endParaRPr lang="en-US" sz="800" b="1" dirty="0">
              <a:latin typeface="Arial Black" panose="020B0A04020102020204" pitchFamily="34" charset="0"/>
              <a:cs typeface="Arial" panose="020B0604020202020204" pitchFamily="34" charset="0"/>
            </a:endParaRPr>
          </a:p>
        </p:txBody>
      </p:sp>
      <p:sp>
        <p:nvSpPr>
          <p:cNvPr id="7" name="Title 1"/>
          <p:cNvSpPr txBox="1">
            <a:spLocks/>
          </p:cNvSpPr>
          <p:nvPr/>
        </p:nvSpPr>
        <p:spPr>
          <a:xfrm>
            <a:off x="3540309" y="4051083"/>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b="1" dirty="0" smtClean="0">
                <a:solidFill>
                  <a:schemeClr val="tx1"/>
                </a:solidFill>
                <a:latin typeface="Franklin Gothic Book" panose="020B0503020102020204" pitchFamily="34" charset="0"/>
              </a:rPr>
              <a:t>Time</a:t>
            </a:r>
            <a:endParaRPr lang="en-US" sz="1800" b="1" dirty="0">
              <a:solidFill>
                <a:schemeClr val="tx1"/>
              </a:solidFill>
              <a:latin typeface="Franklin Gothic Book" panose="020B0503020102020204" pitchFamily="34" charset="0"/>
            </a:endParaRPr>
          </a:p>
        </p:txBody>
      </p:sp>
      <p:sp>
        <p:nvSpPr>
          <p:cNvPr id="11" name="Title 1"/>
          <p:cNvSpPr txBox="1">
            <a:spLocks/>
          </p:cNvSpPr>
          <p:nvPr/>
        </p:nvSpPr>
        <p:spPr>
          <a:xfrm>
            <a:off x="389347" y="1408237"/>
            <a:ext cx="1514917"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High End “DSP” Chip (ADI SPARC, TI C6000)</a:t>
            </a:r>
            <a:endParaRPr lang="en-US" sz="800" b="1" dirty="0">
              <a:latin typeface="Arial Black" panose="020B0A04020102020204" pitchFamily="34" charset="0"/>
            </a:endParaRPr>
          </a:p>
        </p:txBody>
      </p:sp>
      <p:sp>
        <p:nvSpPr>
          <p:cNvPr id="12" name="Title 1"/>
          <p:cNvSpPr txBox="1">
            <a:spLocks/>
          </p:cNvSpPr>
          <p:nvPr/>
        </p:nvSpPr>
        <p:spPr>
          <a:xfrm>
            <a:off x="359347" y="2047653"/>
            <a:ext cx="1564106"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“Low End” Chip (Microchip DsPIC, Freescale DSP56F)</a:t>
            </a:r>
            <a:endParaRPr lang="en-US" sz="800" b="1" dirty="0">
              <a:latin typeface="Arial Black" panose="020B0A04020102020204" pitchFamily="34" charset="0"/>
            </a:endParaRPr>
          </a:p>
        </p:txBody>
      </p:sp>
      <p:sp>
        <p:nvSpPr>
          <p:cNvPr id="13" name="Title 1"/>
          <p:cNvSpPr txBox="1">
            <a:spLocks/>
          </p:cNvSpPr>
          <p:nvPr/>
        </p:nvSpPr>
        <p:spPr>
          <a:xfrm>
            <a:off x="890798" y="2775357"/>
            <a:ext cx="978344" cy="236119"/>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32-BIT MCU</a:t>
            </a:r>
            <a:endParaRPr lang="en-US" sz="800" b="1" dirty="0">
              <a:latin typeface="Arial Black" panose="020B0A04020102020204" pitchFamily="34" charset="0"/>
            </a:endParaRPr>
          </a:p>
        </p:txBody>
      </p:sp>
      <p:sp>
        <p:nvSpPr>
          <p:cNvPr id="14" name="Title 1"/>
          <p:cNvSpPr txBox="1">
            <a:spLocks/>
          </p:cNvSpPr>
          <p:nvPr/>
        </p:nvSpPr>
        <p:spPr>
          <a:xfrm>
            <a:off x="897193" y="3127357"/>
            <a:ext cx="965555" cy="218411"/>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16-BIT MCU</a:t>
            </a:r>
            <a:endParaRPr lang="en-US" sz="800" b="1" dirty="0">
              <a:latin typeface="Arial Black" panose="020B0A04020102020204" pitchFamily="34" charset="0"/>
            </a:endParaRPr>
          </a:p>
        </p:txBody>
      </p:sp>
      <p:sp>
        <p:nvSpPr>
          <p:cNvPr id="15" name="Title 1"/>
          <p:cNvSpPr txBox="1">
            <a:spLocks/>
          </p:cNvSpPr>
          <p:nvPr/>
        </p:nvSpPr>
        <p:spPr>
          <a:xfrm>
            <a:off x="976566" y="3457795"/>
            <a:ext cx="863245"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8-BIT MCU</a:t>
            </a:r>
            <a:endParaRPr lang="en-US" sz="800" b="1" dirty="0">
              <a:latin typeface="Arial Black" panose="020B0A04020102020204" pitchFamily="34" charset="0"/>
            </a:endParaRPr>
          </a:p>
        </p:txBody>
      </p:sp>
      <p:cxnSp>
        <p:nvCxnSpPr>
          <p:cNvPr id="17" name="Straight Connector 16"/>
          <p:cNvCxnSpPr/>
          <p:nvPr/>
        </p:nvCxnSpPr>
        <p:spPr>
          <a:xfrm>
            <a:off x="1854467" y="905794"/>
            <a:ext cx="6016" cy="3141736"/>
          </a:xfrm>
          <a:prstGeom prst="line">
            <a:avLst/>
          </a:prstGeom>
          <a:ln>
            <a:headEnd type="stealth"/>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860483" y="4047530"/>
            <a:ext cx="6370681" cy="3553"/>
          </a:xfrm>
          <a:prstGeom prst="line">
            <a:avLst/>
          </a:prstGeom>
          <a:ln>
            <a:headEnd type="none"/>
            <a:tailEnd type="stealth"/>
          </a:ln>
        </p:spPr>
        <p:style>
          <a:lnRef idx="2">
            <a:schemeClr val="accent1"/>
          </a:lnRef>
          <a:fillRef idx="0">
            <a:schemeClr val="accent1"/>
          </a:fillRef>
          <a:effectRef idx="1">
            <a:schemeClr val="accent1"/>
          </a:effectRef>
          <a:fontRef idx="minor">
            <a:schemeClr val="tx1"/>
          </a:fontRef>
        </p:style>
      </p:cxnSp>
      <p:sp>
        <p:nvSpPr>
          <p:cNvPr id="20" name="Title 1"/>
          <p:cNvSpPr txBox="1">
            <a:spLocks/>
          </p:cNvSpPr>
          <p:nvPr/>
        </p:nvSpPr>
        <p:spPr>
          <a:xfrm rot="16200000">
            <a:off x="-1097091" y="1955572"/>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dirty="0" smtClean="0">
                <a:solidFill>
                  <a:schemeClr val="tx1"/>
                </a:solidFill>
                <a:latin typeface="Franklin Gothic Book" panose="020B0503020102020204" pitchFamily="34" charset="0"/>
              </a:rPr>
              <a:t>DSP’ometer</a:t>
            </a:r>
            <a:endParaRPr lang="en-US" sz="3200" dirty="0">
              <a:solidFill>
                <a:schemeClr val="tx1"/>
              </a:solidFill>
              <a:latin typeface="Franklin Gothic Book" panose="020B0503020102020204" pitchFamily="34" charset="0"/>
            </a:endParaRPr>
          </a:p>
        </p:txBody>
      </p:sp>
      <p:sp>
        <p:nvSpPr>
          <p:cNvPr id="21" name="Title 1"/>
          <p:cNvSpPr txBox="1">
            <a:spLocks/>
          </p:cNvSpPr>
          <p:nvPr/>
        </p:nvSpPr>
        <p:spPr>
          <a:xfrm>
            <a:off x="1246104" y="3976903"/>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latin typeface="Franklin Gothic Book" panose="020B0503020102020204" pitchFamily="34" charset="0"/>
              </a:rPr>
              <a:t>0</a:t>
            </a:r>
            <a:endParaRPr lang="en-US" sz="1200" b="1" dirty="0">
              <a:latin typeface="Franklin Gothic Book" panose="020B0503020102020204" pitchFamily="34" charset="0"/>
            </a:endParaRPr>
          </a:p>
        </p:txBody>
      </p:sp>
      <p:sp>
        <p:nvSpPr>
          <p:cNvPr id="22" name="Title 1"/>
          <p:cNvSpPr txBox="1">
            <a:spLocks/>
          </p:cNvSpPr>
          <p:nvPr/>
        </p:nvSpPr>
        <p:spPr>
          <a:xfrm>
            <a:off x="1299307" y="689692"/>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latin typeface="Franklin Gothic Book" panose="020B0503020102020204" pitchFamily="34" charset="0"/>
              </a:rPr>
              <a:t>Truckloads</a:t>
            </a:r>
            <a:endParaRPr lang="en-US" sz="1200" b="1" dirty="0">
              <a:latin typeface="Franklin Gothic Book" panose="020B0503020102020204" pitchFamily="34" charset="0"/>
            </a:endParaRPr>
          </a:p>
        </p:txBody>
      </p:sp>
      <p:sp>
        <p:nvSpPr>
          <p:cNvPr id="23" name="Title 1"/>
          <p:cNvSpPr txBox="1">
            <a:spLocks/>
          </p:cNvSpPr>
          <p:nvPr/>
        </p:nvSpPr>
        <p:spPr>
          <a:xfrm>
            <a:off x="8103858" y="3797227"/>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latin typeface="Franklin Gothic Book" panose="020B0503020102020204" pitchFamily="34" charset="0"/>
              </a:rPr>
              <a:t>Sun goes “supernova”</a:t>
            </a:r>
            <a:endParaRPr lang="en-US" sz="1200" b="1" dirty="0">
              <a:latin typeface="Franklin Gothic Book" panose="020B0503020102020204" pitchFamily="34" charset="0"/>
            </a:endParaRPr>
          </a:p>
        </p:txBody>
      </p:sp>
      <p:sp>
        <p:nvSpPr>
          <p:cNvPr id="31" name="Title 1"/>
          <p:cNvSpPr txBox="1">
            <a:spLocks/>
          </p:cNvSpPr>
          <p:nvPr/>
        </p:nvSpPr>
        <p:spPr>
          <a:xfrm>
            <a:off x="1105283" y="3797227"/>
            <a:ext cx="705403"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Abacus</a:t>
            </a:r>
            <a:endParaRPr lang="en-US" sz="800" b="1" dirty="0">
              <a:latin typeface="Arial Black" panose="020B0A04020102020204" pitchFamily="34" charset="0"/>
            </a:endParaRPr>
          </a:p>
        </p:txBody>
      </p:sp>
      <p:cxnSp>
        <p:nvCxnSpPr>
          <p:cNvPr id="9" name="Straight Connector 8"/>
          <p:cNvCxnSpPr/>
          <p:nvPr/>
        </p:nvCxnSpPr>
        <p:spPr>
          <a:xfrm>
            <a:off x="1923453" y="3896609"/>
            <a:ext cx="6307711" cy="32440"/>
          </a:xfrm>
          <a:prstGeom prst="line">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1996440" y="3257968"/>
            <a:ext cx="6256020" cy="304800"/>
          </a:xfrm>
          <a:custGeom>
            <a:avLst/>
            <a:gdLst>
              <a:gd name="connsiteX0" fmla="*/ 0 w 6256020"/>
              <a:gd name="connsiteY0" fmla="*/ 289560 h 304800"/>
              <a:gd name="connsiteX1" fmla="*/ 1988820 w 6256020"/>
              <a:gd name="connsiteY1" fmla="*/ 304800 h 304800"/>
              <a:gd name="connsiteX2" fmla="*/ 4008120 w 6256020"/>
              <a:gd name="connsiteY2" fmla="*/ 297180 h 304800"/>
              <a:gd name="connsiteX3" fmla="*/ 5562600 w 6256020"/>
              <a:gd name="connsiteY3" fmla="*/ 144780 h 304800"/>
              <a:gd name="connsiteX4" fmla="*/ 6256020 w 625602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6020" h="304800">
                <a:moveTo>
                  <a:pt x="0" y="289560"/>
                </a:moveTo>
                <a:lnTo>
                  <a:pt x="1988820" y="304800"/>
                </a:lnTo>
                <a:lnTo>
                  <a:pt x="4008120" y="297180"/>
                </a:lnTo>
                <a:cubicBezTo>
                  <a:pt x="4603750" y="270510"/>
                  <a:pt x="5187950" y="194310"/>
                  <a:pt x="5562600" y="144780"/>
                </a:cubicBezTo>
                <a:cubicBezTo>
                  <a:pt x="5937250" y="95250"/>
                  <a:pt x="6096635" y="47625"/>
                  <a:pt x="6256020" y="0"/>
                </a:cubicBezTo>
              </a:path>
            </a:pathLst>
          </a:custGeom>
          <a:noFill/>
          <a:ln w="19050">
            <a:solidFill>
              <a:schemeClr val="accent3">
                <a:lumMod val="60000"/>
                <a:lumOff val="40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27" name="Freeform 26"/>
          <p:cNvSpPr/>
          <p:nvPr/>
        </p:nvSpPr>
        <p:spPr>
          <a:xfrm>
            <a:off x="1988820" y="2747428"/>
            <a:ext cx="6309360" cy="478932"/>
          </a:xfrm>
          <a:custGeom>
            <a:avLst/>
            <a:gdLst>
              <a:gd name="connsiteX0" fmla="*/ 0 w 6309360"/>
              <a:gd name="connsiteY0" fmla="*/ 464820 h 478932"/>
              <a:gd name="connsiteX1" fmla="*/ 2644140 w 6309360"/>
              <a:gd name="connsiteY1" fmla="*/ 457200 h 478932"/>
              <a:gd name="connsiteX2" fmla="*/ 5455920 w 6309360"/>
              <a:gd name="connsiteY2" fmla="*/ 259080 h 478932"/>
              <a:gd name="connsiteX3" fmla="*/ 6309360 w 6309360"/>
              <a:gd name="connsiteY3" fmla="*/ 0 h 478932"/>
            </a:gdLst>
            <a:ahLst/>
            <a:cxnLst>
              <a:cxn ang="0">
                <a:pos x="connsiteX0" y="connsiteY0"/>
              </a:cxn>
              <a:cxn ang="0">
                <a:pos x="connsiteX1" y="connsiteY1"/>
              </a:cxn>
              <a:cxn ang="0">
                <a:pos x="connsiteX2" y="connsiteY2"/>
              </a:cxn>
              <a:cxn ang="0">
                <a:pos x="connsiteX3" y="connsiteY3"/>
              </a:cxn>
            </a:cxnLst>
            <a:rect l="l" t="t" r="r" b="b"/>
            <a:pathLst>
              <a:path w="6309360" h="478932">
                <a:moveTo>
                  <a:pt x="0" y="464820"/>
                </a:moveTo>
                <a:cubicBezTo>
                  <a:pt x="867410" y="478155"/>
                  <a:pt x="1734820" y="491490"/>
                  <a:pt x="2644140" y="457200"/>
                </a:cubicBezTo>
                <a:cubicBezTo>
                  <a:pt x="3553460" y="422910"/>
                  <a:pt x="4845050" y="335280"/>
                  <a:pt x="5455920" y="259080"/>
                </a:cubicBezTo>
                <a:cubicBezTo>
                  <a:pt x="6066790" y="182880"/>
                  <a:pt x="6188075" y="91440"/>
                  <a:pt x="6309360" y="0"/>
                </a:cubicBezTo>
              </a:path>
            </a:pathLst>
          </a:custGeom>
          <a:noFill/>
          <a:ln w="19050">
            <a:solidFill>
              <a:schemeClr val="accent6">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28" name="Freeform 27"/>
          <p:cNvSpPr/>
          <p:nvPr/>
        </p:nvSpPr>
        <p:spPr>
          <a:xfrm>
            <a:off x="1996440" y="1953258"/>
            <a:ext cx="6256020" cy="900850"/>
          </a:xfrm>
          <a:custGeom>
            <a:avLst/>
            <a:gdLst>
              <a:gd name="connsiteX0" fmla="*/ 0 w 6271260"/>
              <a:gd name="connsiteY0" fmla="*/ 998220 h 998220"/>
              <a:gd name="connsiteX1" fmla="*/ 2720340 w 6271260"/>
              <a:gd name="connsiteY1" fmla="*/ 777240 h 998220"/>
              <a:gd name="connsiteX2" fmla="*/ 4663440 w 6271260"/>
              <a:gd name="connsiteY2" fmla="*/ 381000 h 998220"/>
              <a:gd name="connsiteX3" fmla="*/ 6271260 w 6271260"/>
              <a:gd name="connsiteY3" fmla="*/ 0 h 998220"/>
            </a:gdLst>
            <a:ahLst/>
            <a:cxnLst>
              <a:cxn ang="0">
                <a:pos x="connsiteX0" y="connsiteY0"/>
              </a:cxn>
              <a:cxn ang="0">
                <a:pos x="connsiteX1" y="connsiteY1"/>
              </a:cxn>
              <a:cxn ang="0">
                <a:pos x="connsiteX2" y="connsiteY2"/>
              </a:cxn>
              <a:cxn ang="0">
                <a:pos x="connsiteX3" y="connsiteY3"/>
              </a:cxn>
            </a:cxnLst>
            <a:rect l="l" t="t" r="r" b="b"/>
            <a:pathLst>
              <a:path w="6271260" h="998220">
                <a:moveTo>
                  <a:pt x="0" y="998220"/>
                </a:moveTo>
                <a:cubicBezTo>
                  <a:pt x="971550" y="939165"/>
                  <a:pt x="1943100" y="880110"/>
                  <a:pt x="2720340" y="777240"/>
                </a:cubicBezTo>
                <a:cubicBezTo>
                  <a:pt x="3497580" y="674370"/>
                  <a:pt x="4071620" y="510540"/>
                  <a:pt x="4663440" y="381000"/>
                </a:cubicBezTo>
                <a:cubicBezTo>
                  <a:pt x="5255260" y="251460"/>
                  <a:pt x="5763260" y="125730"/>
                  <a:pt x="6271260" y="0"/>
                </a:cubicBezTo>
              </a:path>
            </a:pathLst>
          </a:custGeom>
          <a:noFill/>
          <a:ln w="19050">
            <a:solidFill>
              <a:srgbClr val="FF0000"/>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32" name="Freeform 31"/>
          <p:cNvSpPr/>
          <p:nvPr/>
        </p:nvSpPr>
        <p:spPr>
          <a:xfrm>
            <a:off x="1965960" y="1939708"/>
            <a:ext cx="6301740" cy="358140"/>
          </a:xfrm>
          <a:custGeom>
            <a:avLst/>
            <a:gdLst>
              <a:gd name="connsiteX0" fmla="*/ 0 w 6301740"/>
              <a:gd name="connsiteY0" fmla="*/ 358140 h 358140"/>
              <a:gd name="connsiteX1" fmla="*/ 4671060 w 6301740"/>
              <a:gd name="connsiteY1" fmla="*/ 167640 h 358140"/>
              <a:gd name="connsiteX2" fmla="*/ 6301740 w 6301740"/>
              <a:gd name="connsiteY2" fmla="*/ 0 h 358140"/>
            </a:gdLst>
            <a:ahLst/>
            <a:cxnLst>
              <a:cxn ang="0">
                <a:pos x="connsiteX0" y="connsiteY0"/>
              </a:cxn>
              <a:cxn ang="0">
                <a:pos x="connsiteX1" y="connsiteY1"/>
              </a:cxn>
              <a:cxn ang="0">
                <a:pos x="connsiteX2" y="connsiteY2"/>
              </a:cxn>
            </a:cxnLst>
            <a:rect l="l" t="t" r="r" b="b"/>
            <a:pathLst>
              <a:path w="6301740" h="358140">
                <a:moveTo>
                  <a:pt x="0" y="358140"/>
                </a:moveTo>
                <a:lnTo>
                  <a:pt x="4671060" y="167640"/>
                </a:lnTo>
                <a:cubicBezTo>
                  <a:pt x="5721350" y="107950"/>
                  <a:pt x="6011545" y="53975"/>
                  <a:pt x="6301740" y="0"/>
                </a:cubicBezTo>
              </a:path>
            </a:pathLst>
          </a:custGeom>
          <a:noFill/>
          <a:ln w="19050">
            <a:solidFill>
              <a:schemeClr val="accent4">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cxnSp>
        <p:nvCxnSpPr>
          <p:cNvPr id="34" name="Straight Arrow Connector 33"/>
          <p:cNvCxnSpPr/>
          <p:nvPr/>
        </p:nvCxnSpPr>
        <p:spPr>
          <a:xfrm flipV="1">
            <a:off x="1996440" y="1163026"/>
            <a:ext cx="6313767" cy="610556"/>
          </a:xfrm>
          <a:prstGeom prst="straightConnector1">
            <a:avLst/>
          </a:prstGeom>
          <a:ln w="19050">
            <a:solidFill>
              <a:schemeClr val="accent4">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1958340" y="286168"/>
            <a:ext cx="7109460" cy="952500"/>
          </a:xfrm>
          <a:custGeom>
            <a:avLst/>
            <a:gdLst>
              <a:gd name="connsiteX0" fmla="*/ 0 w 7109460"/>
              <a:gd name="connsiteY0" fmla="*/ 952500 h 952500"/>
              <a:gd name="connsiteX1" fmla="*/ 2796540 w 7109460"/>
              <a:gd name="connsiteY1" fmla="*/ 891540 h 952500"/>
              <a:gd name="connsiteX2" fmla="*/ 5859780 w 7109460"/>
              <a:gd name="connsiteY2" fmla="*/ 624840 h 952500"/>
              <a:gd name="connsiteX3" fmla="*/ 7109460 w 7109460"/>
              <a:gd name="connsiteY3" fmla="*/ 0 h 952500"/>
            </a:gdLst>
            <a:ahLst/>
            <a:cxnLst>
              <a:cxn ang="0">
                <a:pos x="connsiteX0" y="connsiteY0"/>
              </a:cxn>
              <a:cxn ang="0">
                <a:pos x="connsiteX1" y="connsiteY1"/>
              </a:cxn>
              <a:cxn ang="0">
                <a:pos x="connsiteX2" y="connsiteY2"/>
              </a:cxn>
              <a:cxn ang="0">
                <a:pos x="connsiteX3" y="connsiteY3"/>
              </a:cxn>
            </a:cxnLst>
            <a:rect l="l" t="t" r="r" b="b"/>
            <a:pathLst>
              <a:path w="7109460" h="952500">
                <a:moveTo>
                  <a:pt x="0" y="952500"/>
                </a:moveTo>
                <a:cubicBezTo>
                  <a:pt x="909955" y="949325"/>
                  <a:pt x="1819910" y="946150"/>
                  <a:pt x="2796540" y="891540"/>
                </a:cubicBezTo>
                <a:cubicBezTo>
                  <a:pt x="3773170" y="836930"/>
                  <a:pt x="5140960" y="773430"/>
                  <a:pt x="5859780" y="624840"/>
                </a:cubicBezTo>
                <a:cubicBezTo>
                  <a:pt x="6578600" y="476250"/>
                  <a:pt x="6844030" y="238125"/>
                  <a:pt x="7109460" y="0"/>
                </a:cubicBezTo>
              </a:path>
            </a:pathLst>
          </a:custGeom>
          <a:noFill/>
          <a:ln w="19050">
            <a:solidFill>
              <a:schemeClr val="bg2">
                <a:lumMod val="2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39" name="Oval 38"/>
          <p:cNvSpPr/>
          <p:nvPr/>
        </p:nvSpPr>
        <p:spPr>
          <a:xfrm>
            <a:off x="6576060" y="1143927"/>
            <a:ext cx="1447800" cy="163143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solidFill>
                  <a:schemeClr val="tx1"/>
                </a:solidFill>
                <a:latin typeface="Franklin Gothic Book" panose="020B0503020102020204" pitchFamily="34" charset="0"/>
              </a:rPr>
              <a:t>6</a:t>
            </a:r>
            <a:r>
              <a:rPr lang="en-US" sz="4000" b="1" dirty="0" smtClean="0">
                <a:solidFill>
                  <a:schemeClr val="tx1"/>
                </a:solidFill>
                <a:latin typeface="Symbol" panose="05050102010706020507" pitchFamily="18" charset="2"/>
              </a:rPr>
              <a:t>s?</a:t>
            </a:r>
            <a:endParaRPr lang="en-US" sz="2000" b="1" dirty="0">
              <a:solidFill>
                <a:schemeClr val="tx1"/>
              </a:solidFill>
              <a:latin typeface="Symbol" panose="05050102010706020507" pitchFamily="18" charset="2"/>
            </a:endParaRPr>
          </a:p>
        </p:txBody>
      </p:sp>
    </p:spTree>
    <p:extLst>
      <p:ext uri="{BB962C8B-B14F-4D97-AF65-F5344CB8AC3E}">
        <p14:creationId xmlns:p14="http://schemas.microsoft.com/office/powerpoint/2010/main" val="16528211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71713"/>
            <a:ext cx="8229600" cy="600075"/>
          </a:xfrm>
          <a:prstGeom prst="rect">
            <a:avLst/>
          </a:prstGeom>
        </p:spPr>
        <p:txBody>
          <a:bodyPr/>
          <a:lstStyle/>
          <a:p>
            <a:r>
              <a:rPr lang="en-US" b="1" dirty="0" smtClean="0">
                <a:latin typeface="Franklin Gothic Book" panose="020B0503020102020204" pitchFamily="34" charset="0"/>
              </a:rPr>
              <a:t>Questions and Discussion</a:t>
            </a:r>
            <a:endParaRPr lang="en-US" b="1" dirty="0">
              <a:latin typeface="Franklin Gothic Book" panose="020B0503020102020204" pitchFamily="34" charset="0"/>
            </a:endParaRPr>
          </a:p>
        </p:txBody>
      </p:sp>
    </p:spTree>
    <p:extLst>
      <p:ext uri="{BB962C8B-B14F-4D97-AF65-F5344CB8AC3E}">
        <p14:creationId xmlns:p14="http://schemas.microsoft.com/office/powerpoint/2010/main" val="22247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9688"/>
            <a:ext cx="9017000" cy="598488"/>
          </a:xfrm>
          <a:prstGeom prst="rect">
            <a:avLst/>
          </a:prstGeom>
        </p:spPr>
        <p:txBody>
          <a:bodyPr/>
          <a:lstStyle/>
          <a:p>
            <a:r>
              <a:rPr lang="en-US" dirty="0" smtClean="0">
                <a:latin typeface="Franklin Gothic Book" panose="020B0503020102020204" pitchFamily="34" charset="0"/>
              </a:rPr>
              <a:t>The 6</a:t>
            </a:r>
            <a:r>
              <a:rPr lang="en-US" dirty="0" smtClean="0">
                <a:latin typeface="Symbol" panose="05050102010706020507" pitchFamily="18" charset="2"/>
              </a:rPr>
              <a:t>s</a:t>
            </a:r>
            <a:endParaRPr lang="en-US" dirty="0">
              <a:latin typeface="Symbol" panose="05050102010706020507" pitchFamily="18" charset="2"/>
            </a:endParaRPr>
          </a:p>
        </p:txBody>
      </p:sp>
      <p:sp>
        <p:nvSpPr>
          <p:cNvPr id="3" name="Content Placeholder 2"/>
          <p:cNvSpPr>
            <a:spLocks noGrp="1"/>
          </p:cNvSpPr>
          <p:nvPr>
            <p:ph idx="4294967295"/>
          </p:nvPr>
        </p:nvSpPr>
        <p:spPr>
          <a:xfrm>
            <a:off x="20192" y="785578"/>
            <a:ext cx="9017000" cy="3543300"/>
          </a:xfrm>
          <a:prstGeom prst="rect">
            <a:avLst/>
          </a:prstGeom>
        </p:spPr>
        <p:txBody>
          <a:bodyPr/>
          <a:lstStyle/>
          <a:p>
            <a:r>
              <a:rPr lang="en-US" sz="2600" dirty="0" smtClean="0">
                <a:latin typeface="Franklin Gothic Book" panose="020B0503020102020204" pitchFamily="34" charset="0"/>
              </a:rPr>
              <a:t>DSP has traditionally been relegated to specialized processors and architectures.</a:t>
            </a:r>
          </a:p>
          <a:p>
            <a:r>
              <a:rPr lang="en-US" sz="2600" dirty="0" smtClean="0">
                <a:latin typeface="Franklin Gothic Book" panose="020B0503020102020204" pitchFamily="34" charset="0"/>
              </a:rPr>
              <a:t>There exists a large number of DSP applications that don’t require an expensive FPGA or high-end specialized chip.</a:t>
            </a:r>
          </a:p>
          <a:p>
            <a:r>
              <a:rPr lang="en-US" sz="2600" dirty="0" smtClean="0">
                <a:latin typeface="Franklin Gothic Book" panose="020B0503020102020204" pitchFamily="34" charset="0"/>
              </a:rPr>
              <a:t>Many applications also need the standard IO (USB, Ethernet, etc.)</a:t>
            </a:r>
          </a:p>
          <a:p>
            <a:r>
              <a:rPr lang="en-US" sz="2600" dirty="0" smtClean="0">
                <a:latin typeface="Franklin Gothic Book" panose="020B0503020102020204" pitchFamily="34" charset="0"/>
              </a:rPr>
              <a:t>The M4 can be useful for many applications.   Keep in mind it is still general purpose RISC.   Lots of register manipulation!</a:t>
            </a:r>
          </a:p>
          <a:p>
            <a:endParaRPr lang="en-US" dirty="0" smtClean="0">
              <a:latin typeface="Franklin Gothic Book" panose="020B0503020102020204" pitchFamily="34" charset="0"/>
            </a:endParaRPr>
          </a:p>
          <a:p>
            <a:pPr marL="0" indent="0">
              <a:buNone/>
            </a:pPr>
            <a:endParaRPr lang="en-US" dirty="0" smtClean="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p:spTree>
    <p:extLst>
      <p:ext uri="{BB962C8B-B14F-4D97-AF65-F5344CB8AC3E}">
        <p14:creationId xmlns:p14="http://schemas.microsoft.com/office/powerpoint/2010/main" val="233100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Applications</a:t>
            </a:r>
            <a:endParaRPr lang="en-US" dirty="0">
              <a:latin typeface="Symbol" panose="05050102010706020507" pitchFamily="18" charset="2"/>
            </a:endParaRPr>
          </a:p>
        </p:txBody>
      </p:sp>
      <p:sp>
        <p:nvSpPr>
          <p:cNvPr id="3" name="Content Placeholder 2"/>
          <p:cNvSpPr>
            <a:spLocks noGrp="1"/>
          </p:cNvSpPr>
          <p:nvPr>
            <p:ph idx="4294967295"/>
          </p:nvPr>
        </p:nvSpPr>
        <p:spPr>
          <a:xfrm>
            <a:off x="0" y="1028635"/>
            <a:ext cx="8229600" cy="2998787"/>
          </a:xfrm>
          <a:prstGeom prst="rect">
            <a:avLst/>
          </a:prstGeom>
        </p:spPr>
        <p:txBody>
          <a:bodyPr/>
          <a:lstStyle/>
          <a:p>
            <a:r>
              <a:rPr lang="en-US" dirty="0" smtClean="0">
                <a:latin typeface="Franklin Gothic Book" panose="020B0503020102020204" pitchFamily="34" charset="0"/>
              </a:rPr>
              <a:t>IIR Filter on a dynamic sensor / accelerometer</a:t>
            </a:r>
          </a:p>
          <a:p>
            <a:r>
              <a:rPr lang="en-US" dirty="0" smtClean="0">
                <a:latin typeface="Franklin Gothic Book" panose="020B0503020102020204" pitchFamily="34" charset="0"/>
              </a:rPr>
              <a:t>A matched filter to detect an event</a:t>
            </a:r>
          </a:p>
          <a:p>
            <a:r>
              <a:rPr lang="en-US" dirty="0" smtClean="0">
                <a:latin typeface="Franklin Gothic Book" panose="020B0503020102020204" pitchFamily="34" charset="0"/>
              </a:rPr>
              <a:t>Some sort of frequency domain analysis</a:t>
            </a:r>
            <a:endParaRPr lang="en-US" dirty="0">
              <a:latin typeface="Franklin Gothic Book" panose="020B0503020102020204" pitchFamily="34" charset="0"/>
            </a:endParaRPr>
          </a:p>
          <a:p>
            <a:r>
              <a:rPr lang="en-US" dirty="0" smtClean="0">
                <a:latin typeface="Franklin Gothic Book" panose="020B0503020102020204" pitchFamily="34" charset="0"/>
              </a:rPr>
              <a:t>Real time control systems,  low/mid range audio….   </a:t>
            </a:r>
          </a:p>
          <a:p>
            <a:r>
              <a:rPr lang="en-US" dirty="0">
                <a:latin typeface="Franklin Gothic Book" panose="020B0503020102020204" pitchFamily="34" charset="0"/>
              </a:rPr>
              <a:t>Can’t do it with 8051….   </a:t>
            </a:r>
            <a:r>
              <a:rPr lang="en-US" dirty="0" smtClean="0">
                <a:latin typeface="Franklin Gothic Book" panose="020B0503020102020204" pitchFamily="34" charset="0"/>
              </a:rPr>
              <a:t>need </a:t>
            </a:r>
            <a:r>
              <a:rPr lang="en-US" dirty="0">
                <a:latin typeface="Franklin Gothic Book" panose="020B0503020102020204" pitchFamily="34" charset="0"/>
              </a:rPr>
              <a:t>USB, </a:t>
            </a:r>
            <a:r>
              <a:rPr lang="en-US" dirty="0" smtClean="0">
                <a:latin typeface="Franklin Gothic Book" panose="020B0503020102020204" pitchFamily="34" charset="0"/>
              </a:rPr>
              <a:t>Ethernet</a:t>
            </a:r>
            <a:r>
              <a:rPr lang="en-US" dirty="0">
                <a:latin typeface="Franklin Gothic Book" panose="020B0503020102020204" pitchFamily="34" charset="0"/>
              </a:rPr>
              <a:t>, etc.   Maybe need moderate sample rates.</a:t>
            </a:r>
          </a:p>
          <a:p>
            <a:endParaRPr lang="en-US" dirty="0">
              <a:latin typeface="Franklin Gothic Book" panose="020B0503020102020204" pitchFamily="34" charset="0"/>
            </a:endParaRPr>
          </a:p>
        </p:txBody>
      </p:sp>
    </p:spTree>
    <p:extLst>
      <p:ext uri="{BB962C8B-B14F-4D97-AF65-F5344CB8AC3E}">
        <p14:creationId xmlns:p14="http://schemas.microsoft.com/office/powerpoint/2010/main" val="2464517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sz="4000" dirty="0" smtClean="0">
                <a:latin typeface="Franklin Gothic Book" panose="020B0503020102020204" pitchFamily="34" charset="0"/>
              </a:rPr>
              <a:t>Application Example – “Play Node”</a:t>
            </a:r>
            <a:endParaRPr lang="en-US" sz="4000" dirty="0">
              <a:latin typeface="Symbol" panose="05050102010706020507" pitchFamily="18" charset="2"/>
            </a:endParaRPr>
          </a:p>
        </p:txBody>
      </p:sp>
      <p:sp>
        <p:nvSpPr>
          <p:cNvPr id="3" name="Content Placeholder 2"/>
          <p:cNvSpPr>
            <a:spLocks noGrp="1"/>
          </p:cNvSpPr>
          <p:nvPr>
            <p:ph idx="4294967295"/>
          </p:nvPr>
        </p:nvSpPr>
        <p:spPr>
          <a:xfrm>
            <a:off x="0" y="696913"/>
            <a:ext cx="8229600" cy="2998787"/>
          </a:xfrm>
          <a:prstGeom prst="rect">
            <a:avLst/>
          </a:prstGeom>
        </p:spPr>
        <p:txBody>
          <a:bodyPr/>
          <a:lstStyle/>
          <a:p>
            <a:r>
              <a:rPr lang="en-US" dirty="0" smtClean="0">
                <a:latin typeface="Franklin Gothic Book" panose="020B0503020102020204" pitchFamily="34" charset="0"/>
              </a:rPr>
              <a:t>Consider a “box” to implement networked sounds, sensors and lighting.</a:t>
            </a:r>
          </a:p>
          <a:p>
            <a:pPr marL="0" indent="0">
              <a:buNone/>
            </a:pPr>
            <a:endParaRPr lang="en-US" dirty="0" smtClean="0">
              <a:latin typeface="Franklin Gothic Book" panose="020B0503020102020204" pitchFamily="34" charset="0"/>
            </a:endParaRPr>
          </a:p>
          <a:p>
            <a:r>
              <a:rPr lang="en-US" dirty="0" smtClean="0">
                <a:latin typeface="Franklin Gothic Book" panose="020B0503020102020204" pitchFamily="34" charset="0"/>
              </a:rPr>
              <a:t>Boxes are distributed over a large area (25m x 25m).</a:t>
            </a:r>
          </a:p>
          <a:p>
            <a:pPr marL="0" indent="0">
              <a:buNone/>
            </a:pPr>
            <a:endParaRPr lang="en-US" dirty="0" smtClean="0">
              <a:latin typeface="Franklin Gothic Book" panose="020B0503020102020204" pitchFamily="34" charset="0"/>
            </a:endParaRPr>
          </a:p>
          <a:p>
            <a:r>
              <a:rPr lang="en-US" dirty="0" smtClean="0">
                <a:latin typeface="Franklin Gothic Book" panose="020B0503020102020204" pitchFamily="34" charset="0"/>
              </a:rPr>
              <a:t>A master controller communicates with the nodes to form a cool outdoor “games space”</a:t>
            </a:r>
            <a:endParaRPr lang="en-US" dirty="0">
              <a:latin typeface="Franklin Gothic Book" panose="020B0503020102020204" pitchFamily="34" charset="0"/>
            </a:endParaRPr>
          </a:p>
          <a:p>
            <a:endParaRPr lang="en-US" dirty="0">
              <a:latin typeface="Franklin Gothic Book" panose="020B0503020102020204" pitchFamily="34" charset="0"/>
            </a:endParaRPr>
          </a:p>
        </p:txBody>
      </p:sp>
    </p:spTree>
    <p:extLst>
      <p:ext uri="{BB962C8B-B14F-4D97-AF65-F5344CB8AC3E}">
        <p14:creationId xmlns:p14="http://schemas.microsoft.com/office/powerpoint/2010/main" val="2703804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8381" y="63013"/>
            <a:ext cx="8879040" cy="598488"/>
          </a:xfrm>
          <a:prstGeom prst="rect">
            <a:avLst/>
          </a:prstGeom>
        </p:spPr>
        <p:txBody>
          <a:bodyPr/>
          <a:lstStyle/>
          <a:p>
            <a:r>
              <a:rPr lang="en-US" dirty="0" smtClean="0">
                <a:latin typeface="Franklin Gothic Book" panose="020B0503020102020204" pitchFamily="34" charset="0"/>
              </a:rPr>
              <a:t>Application Example – “Play Node”</a:t>
            </a:r>
            <a:endParaRPr lang="en-US" dirty="0">
              <a:latin typeface="Symbol" panose="05050102010706020507" pitchFamily="18" charset="2"/>
            </a:endParaRPr>
          </a:p>
        </p:txBody>
      </p:sp>
      <p:sp>
        <p:nvSpPr>
          <p:cNvPr id="3" name="Content Placeholder 2"/>
          <p:cNvSpPr>
            <a:spLocks noGrp="1"/>
          </p:cNvSpPr>
          <p:nvPr>
            <p:ph idx="4294967295"/>
          </p:nvPr>
        </p:nvSpPr>
        <p:spPr>
          <a:xfrm>
            <a:off x="0" y="843510"/>
            <a:ext cx="8229600" cy="2998787"/>
          </a:xfrm>
          <a:prstGeom prst="rect">
            <a:avLst/>
          </a:prstGeom>
        </p:spPr>
        <p:txBody>
          <a:bodyPr/>
          <a:lstStyle/>
          <a:p>
            <a:r>
              <a:rPr lang="en-US" i="1" u="sng" dirty="0" smtClean="0">
                <a:latin typeface="Franklin Gothic Book" panose="020B0503020102020204" pitchFamily="34" charset="0"/>
              </a:rPr>
              <a:t>Requirement #1 </a:t>
            </a:r>
            <a:r>
              <a:rPr lang="en-US" dirty="0" smtClean="0">
                <a:latin typeface="Franklin Gothic Book" panose="020B0503020102020204" pitchFamily="34" charset="0"/>
              </a:rPr>
              <a:t>-  The worlds most rugged and inexpensive input device….   “The Acoustic Button” (Need 4 Channels)</a:t>
            </a:r>
          </a:p>
          <a:p>
            <a:pPr marL="0" indent="0">
              <a:buNone/>
            </a:pPr>
            <a:endParaRPr lang="en-US" dirty="0" smtClean="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endParaRPr lang="en-US" dirty="0" smtClean="0">
              <a:latin typeface="Franklin Gothic Book" panose="020B0503020102020204" pitchFamily="34" charset="0"/>
            </a:endParaRPr>
          </a:p>
          <a:p>
            <a:endParaRPr lang="en-US" dirty="0">
              <a:latin typeface="Franklin Gothic Book" panose="020B0503020102020204" pitchFamily="34" charset="0"/>
            </a:endParaRPr>
          </a:p>
          <a:p>
            <a:endParaRPr lang="en-US" dirty="0">
              <a:latin typeface="Franklin Gothic Book" panose="020B0503020102020204" pitchFamily="34" charset="0"/>
            </a:endParaRPr>
          </a:p>
          <a:p>
            <a:endParaRPr lang="en-US" dirty="0">
              <a:latin typeface="Franklin Gothic Book" panose="020B0503020102020204" pitchFamily="34" charset="0"/>
            </a:endParaRPr>
          </a:p>
        </p:txBody>
      </p:sp>
      <mc:AlternateContent xmlns:mc="http://schemas.openxmlformats.org/markup-compatibility/2006" xmlns:p14="http://schemas.microsoft.com/office/powerpoint/2010/main">
        <mc:Choice Requires="p14">
          <p:contentPart p14:bwMode="auto" r:id="rId3">
            <p14:nvContentPartPr>
              <p14:cNvPr id="40" name="Ink 39"/>
              <p14:cNvContentPartPr/>
              <p14:nvPr/>
            </p14:nvContentPartPr>
            <p14:xfrm>
              <a:off x="4959821" y="2741054"/>
              <a:ext cx="1099080" cy="516485"/>
            </p14:xfrm>
          </p:contentPart>
        </mc:Choice>
        <mc:Fallback xmlns="">
          <p:pic>
            <p:nvPicPr>
              <p:cNvPr id="40" name="Ink 39"/>
              <p:cNvPicPr/>
              <p:nvPr/>
            </p:nvPicPr>
            <p:blipFill>
              <a:blip r:embed="rId4"/>
              <a:stretch>
                <a:fillRect/>
              </a:stretch>
            </p:blipFill>
            <p:spPr>
              <a:xfrm>
                <a:off x="4950101" y="2731696"/>
                <a:ext cx="1113840" cy="53448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3" name="Ink 62"/>
              <p14:cNvContentPartPr/>
              <p14:nvPr/>
            </p14:nvContentPartPr>
            <p14:xfrm>
              <a:off x="403870" y="4008823"/>
              <a:ext cx="410191" cy="493236"/>
            </p14:xfrm>
          </p:contentPart>
        </mc:Choice>
        <mc:Fallback xmlns="">
          <p:pic>
            <p:nvPicPr>
              <p:cNvPr id="63" name="Ink 62"/>
              <p:cNvPicPr/>
              <p:nvPr/>
            </p:nvPicPr>
            <p:blipFill>
              <a:blip r:embed="rId6"/>
              <a:stretch>
                <a:fillRect/>
              </a:stretch>
            </p:blipFill>
            <p:spPr>
              <a:xfrm>
                <a:off x="390545" y="3998382"/>
                <a:ext cx="436121" cy="51411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p14:cNvContentPartPr/>
              <p14:nvPr/>
            </p14:nvContentPartPr>
            <p14:xfrm>
              <a:off x="948190" y="4089859"/>
              <a:ext cx="1300111" cy="406440"/>
            </p14:xfrm>
          </p:contentPart>
        </mc:Choice>
        <mc:Fallback xmlns="">
          <p:pic>
            <p:nvPicPr>
              <p:cNvPr id="76" name="Ink 75"/>
              <p:cNvPicPr/>
              <p:nvPr/>
            </p:nvPicPr>
            <p:blipFill>
              <a:blip r:embed="rId8"/>
              <a:stretch>
                <a:fillRect/>
              </a:stretch>
            </p:blipFill>
            <p:spPr>
              <a:xfrm>
                <a:off x="937029" y="4082299"/>
                <a:ext cx="1323514"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4" name="Ink 83"/>
              <p14:cNvContentPartPr/>
              <p14:nvPr/>
            </p14:nvContentPartPr>
            <p14:xfrm>
              <a:off x="1946621" y="2070979"/>
              <a:ext cx="683640" cy="656640"/>
            </p14:xfrm>
          </p:contentPart>
        </mc:Choice>
        <mc:Fallback xmlns="">
          <p:pic>
            <p:nvPicPr>
              <p:cNvPr id="84" name="Ink 83"/>
              <p:cNvPicPr/>
              <p:nvPr/>
            </p:nvPicPr>
            <p:blipFill>
              <a:blip r:embed="rId10"/>
              <a:stretch>
                <a:fillRect/>
              </a:stretch>
            </p:blipFill>
            <p:spPr>
              <a:xfrm>
                <a:off x="1932941" y="2055859"/>
                <a:ext cx="707400" cy="68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6" name="Ink 95"/>
              <p14:cNvContentPartPr/>
              <p14:nvPr/>
            </p14:nvContentPartPr>
            <p14:xfrm>
              <a:off x="261670" y="2150503"/>
              <a:ext cx="3264271" cy="1586556"/>
            </p14:xfrm>
          </p:contentPart>
        </mc:Choice>
        <mc:Fallback xmlns="">
          <p:pic>
            <p:nvPicPr>
              <p:cNvPr id="96" name="Ink 95"/>
              <p:cNvPicPr/>
              <p:nvPr/>
            </p:nvPicPr>
            <p:blipFill>
              <a:blip r:embed="rId12"/>
              <a:stretch>
                <a:fillRect/>
              </a:stretch>
            </p:blipFill>
            <p:spPr>
              <a:xfrm>
                <a:off x="246549" y="2121342"/>
                <a:ext cx="3291992" cy="164343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8" name="Ink 107"/>
              <p14:cNvContentPartPr/>
              <p14:nvPr/>
            </p14:nvContentPartPr>
            <p14:xfrm>
              <a:off x="4844110" y="2380183"/>
              <a:ext cx="1359871" cy="1302876"/>
            </p14:xfrm>
          </p:contentPart>
        </mc:Choice>
        <mc:Fallback xmlns="">
          <p:pic>
            <p:nvPicPr>
              <p:cNvPr id="108" name="Ink 107"/>
              <p:cNvPicPr/>
              <p:nvPr/>
            </p:nvPicPr>
            <p:blipFill>
              <a:blip r:embed="rId14"/>
              <a:stretch>
                <a:fillRect/>
              </a:stretch>
            </p:blipFill>
            <p:spPr>
              <a:xfrm>
                <a:off x="4826828" y="2370463"/>
                <a:ext cx="1397315" cy="132987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9" name="Ink 108"/>
              <p14:cNvContentPartPr/>
              <p14:nvPr/>
            </p14:nvContentPartPr>
            <p14:xfrm>
              <a:off x="6202030" y="2772223"/>
              <a:ext cx="1412431" cy="443916"/>
            </p14:xfrm>
          </p:contentPart>
        </mc:Choice>
        <mc:Fallback xmlns="">
          <p:pic>
            <p:nvPicPr>
              <p:cNvPr id="109" name="Ink 108"/>
              <p:cNvPicPr/>
              <p:nvPr/>
            </p:nvPicPr>
            <p:blipFill>
              <a:blip r:embed="rId16"/>
              <a:stretch>
                <a:fillRect/>
              </a:stretch>
            </p:blipFill>
            <p:spPr>
              <a:xfrm>
                <a:off x="6191949" y="2754222"/>
                <a:ext cx="1441234" cy="47451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1" name="Ink 110"/>
              <p14:cNvContentPartPr/>
              <p14:nvPr/>
            </p14:nvContentPartPr>
            <p14:xfrm>
              <a:off x="4450595" y="3773842"/>
              <a:ext cx="3626431" cy="701791"/>
            </p14:xfrm>
          </p:contentPart>
        </mc:Choice>
        <mc:Fallback xmlns="">
          <p:pic>
            <p:nvPicPr>
              <p:cNvPr id="111" name="Ink 110"/>
              <p:cNvPicPr/>
              <p:nvPr/>
            </p:nvPicPr>
            <p:blipFill>
              <a:blip r:embed="rId18"/>
              <a:stretch>
                <a:fillRect/>
              </a:stretch>
            </p:blipFill>
            <p:spPr>
              <a:xfrm>
                <a:off x="4435114" y="3757999"/>
                <a:ext cx="3653792" cy="729517"/>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1" name="Ink 120"/>
              <p14:cNvContentPartPr/>
              <p14:nvPr/>
            </p14:nvContentPartPr>
            <p14:xfrm>
              <a:off x="3773830" y="2732623"/>
              <a:ext cx="835351" cy="325476"/>
            </p14:xfrm>
          </p:contentPart>
        </mc:Choice>
        <mc:Fallback xmlns="">
          <p:pic>
            <p:nvPicPr>
              <p:cNvPr id="121" name="Ink 120"/>
              <p:cNvPicPr/>
              <p:nvPr/>
            </p:nvPicPr>
            <p:blipFill>
              <a:blip r:embed="rId20"/>
              <a:stretch>
                <a:fillRect/>
              </a:stretch>
            </p:blipFill>
            <p:spPr>
              <a:xfrm>
                <a:off x="3763388" y="2713541"/>
                <a:ext cx="864876" cy="359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0" name="Ink 149"/>
              <p14:cNvContentPartPr/>
              <p14:nvPr/>
            </p14:nvContentPartPr>
            <p14:xfrm>
              <a:off x="7753061" y="2621534"/>
              <a:ext cx="1264680" cy="813600"/>
            </p14:xfrm>
          </p:contentPart>
        </mc:Choice>
        <mc:Fallback xmlns="">
          <p:pic>
            <p:nvPicPr>
              <p:cNvPr id="150" name="Ink 149"/>
              <p:cNvPicPr/>
              <p:nvPr/>
            </p:nvPicPr>
            <p:blipFill>
              <a:blip r:embed="rId22"/>
              <a:stretch>
                <a:fillRect/>
              </a:stretch>
            </p:blipFill>
            <p:spPr>
              <a:xfrm>
                <a:off x="7734701" y="2603174"/>
                <a:ext cx="1292400" cy="84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5" name="Ink 154"/>
              <p14:cNvContentPartPr/>
              <p14:nvPr/>
            </p14:nvContentPartPr>
            <p14:xfrm>
              <a:off x="7533461" y="2356574"/>
              <a:ext cx="1586160" cy="1375560"/>
            </p14:xfrm>
          </p:contentPart>
        </mc:Choice>
        <mc:Fallback xmlns="">
          <p:pic>
            <p:nvPicPr>
              <p:cNvPr id="155" name="Ink 154"/>
              <p:cNvPicPr/>
              <p:nvPr/>
            </p:nvPicPr>
            <p:blipFill>
              <a:blip r:embed="rId24"/>
              <a:stretch>
                <a:fillRect/>
              </a:stretch>
            </p:blipFill>
            <p:spPr>
              <a:xfrm>
                <a:off x="7528061" y="2344334"/>
                <a:ext cx="1612080" cy="1406880"/>
              </a:xfrm>
              <a:prstGeom prst="rect">
                <a:avLst/>
              </a:prstGeom>
            </p:spPr>
          </p:pic>
        </mc:Fallback>
      </mc:AlternateContent>
      <p:pic>
        <p:nvPicPr>
          <p:cNvPr id="4" name="Picture 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47099" y="2204312"/>
            <a:ext cx="523307" cy="523307"/>
          </a:xfrm>
          <a:prstGeom prst="rect">
            <a:avLst/>
          </a:prstGeom>
        </p:spPr>
      </p:pic>
    </p:spTree>
    <p:extLst>
      <p:ext uri="{BB962C8B-B14F-4D97-AF65-F5344CB8AC3E}">
        <p14:creationId xmlns:p14="http://schemas.microsoft.com/office/powerpoint/2010/main" val="2175289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3673</TotalTime>
  <Words>2292</Words>
  <Application>Microsoft Office PowerPoint</Application>
  <PresentationFormat>On-screen Show (16:9)</PresentationFormat>
  <Paragraphs>354</Paragraphs>
  <Slides>50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Black</vt:lpstr>
      <vt:lpstr>Calibri</vt:lpstr>
      <vt:lpstr>Cambria Math</vt:lpstr>
      <vt:lpstr>Franklin Gothic Book</vt:lpstr>
      <vt:lpstr>Symbol</vt:lpstr>
      <vt:lpstr>Wingdings</vt:lpstr>
      <vt:lpstr>1_Custom Design</vt:lpstr>
      <vt:lpstr>PowerPoint Presentation</vt:lpstr>
      <vt:lpstr>Presentation Scope</vt:lpstr>
      <vt:lpstr>Where I got Started….</vt:lpstr>
      <vt:lpstr>Digital Signal Processing</vt:lpstr>
      <vt:lpstr>The Evolution of DSP Hardware</vt:lpstr>
      <vt:lpstr>The 6s</vt:lpstr>
      <vt:lpstr>Applications</vt:lpstr>
      <vt:lpstr>Application Example – “Play Node”</vt:lpstr>
      <vt:lpstr>Application Example – “Play Node”</vt:lpstr>
      <vt:lpstr>Application Example – “Play Node”</vt:lpstr>
      <vt:lpstr>Application Example – “Play Node”</vt:lpstr>
      <vt:lpstr>Application Example – “Play Node”</vt:lpstr>
      <vt:lpstr>ARM Cortex?</vt:lpstr>
      <vt:lpstr>ARM Cortex?</vt:lpstr>
      <vt:lpstr>IRQ Latency and Nesting</vt:lpstr>
      <vt:lpstr>Cortex M – Lots of Choice</vt:lpstr>
      <vt:lpstr>ARM Cortex M4</vt:lpstr>
      <vt:lpstr>ARM Cortex M7</vt:lpstr>
      <vt:lpstr>The “Bible”</vt:lpstr>
      <vt:lpstr>When Looking for help….</vt:lpstr>
      <vt:lpstr>Lots of Silicon Available</vt:lpstr>
      <vt:lpstr>Some Notable M4  Implementations</vt:lpstr>
      <vt:lpstr>Some M7 Implementations</vt:lpstr>
      <vt:lpstr>Software Toolchains</vt:lpstr>
      <vt:lpstr>Software Toolchains</vt:lpstr>
      <vt:lpstr>Software Toolchains</vt:lpstr>
      <vt:lpstr>Low Cost Dev Boards</vt:lpstr>
      <vt:lpstr>Let’s Talk Bare Metal</vt:lpstr>
      <vt:lpstr>Some Interesting Instructions</vt:lpstr>
      <vt:lpstr>High Precision Filter Using SMLAL</vt:lpstr>
      <vt:lpstr>Some Interesting Instructions</vt:lpstr>
      <vt:lpstr>Some Interesting Instructions</vt:lpstr>
      <vt:lpstr>Do I need to write assembly code?  </vt:lpstr>
      <vt:lpstr>Cortex Microcontroller Software Interface Standard CMSIS</vt:lpstr>
      <vt:lpstr>Kicking the CMSIS Tires</vt:lpstr>
      <vt:lpstr>Some Library Fundamentals</vt:lpstr>
      <vt:lpstr>Filtering Functions</vt:lpstr>
      <vt:lpstr>Frequency Domain</vt:lpstr>
      <vt:lpstr>Building the CMSIS Library</vt:lpstr>
      <vt:lpstr>Building the CMSIS Library</vt:lpstr>
      <vt:lpstr>Building the CMSIS Library</vt:lpstr>
      <vt:lpstr>CMSIS Library Performance</vt:lpstr>
      <vt:lpstr>CMSIS Library Performance – Test Methodology</vt:lpstr>
      <vt:lpstr>CMSIS Library Performance – Test Methodology</vt:lpstr>
      <vt:lpstr>CMSIS Library Performance – Test Methodology</vt:lpstr>
      <vt:lpstr>Some Fun Applications/Demonstrations</vt:lpstr>
      <vt:lpstr>Some Fun Applications/Demonstrations</vt:lpstr>
      <vt:lpstr>Some Fun Applications/Demonstrations</vt:lpstr>
      <vt:lpstr>M4 to the M7</vt:lpstr>
      <vt:lpstr>Questions and Discussion</vt:lpstr>
    </vt:vector>
  </TitlesOfParts>
  <Company>UBM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Pulver</dc:creator>
  <cp:lastModifiedBy>Elisha M. Hughes</cp:lastModifiedBy>
  <cp:revision>132</cp:revision>
  <cp:lastPrinted>2015-04-03T15:47:03Z</cp:lastPrinted>
  <dcterms:created xsi:type="dcterms:W3CDTF">2015-02-11T19:58:16Z</dcterms:created>
  <dcterms:modified xsi:type="dcterms:W3CDTF">2016-11-10T15:52:34Z</dcterms:modified>
</cp:coreProperties>
</file>