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79300" cy="9134475" type="ledg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77">
          <p15:clr>
            <a:srgbClr val="A4A3A4"/>
          </p15:clr>
        </p15:guide>
        <p15:guide id="2" pos="38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AF"/>
    <a:srgbClr val="E1A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>
        <p:scale>
          <a:sx n="75" d="100"/>
          <a:sy n="75" d="100"/>
        </p:scale>
        <p:origin x="-138" y="132"/>
      </p:cViewPr>
      <p:guideLst>
        <p:guide orient="horz" pos="2877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D79-778F-4AC9-960B-858C23028BDE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B999-2BAC-465E-AF95-6AD9A72F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4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D79-778F-4AC9-960B-858C23028BDE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B999-2BAC-465E-AF95-6AD9A72F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2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D79-778F-4AC9-960B-858C23028BDE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B999-2BAC-465E-AF95-6AD9A72F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2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0"/>
            <a:ext cx="12179300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8" b="1" dirty="0" smtClean="0"/>
              <a:t>LPC43xx Mass Storage Class </a:t>
            </a:r>
            <a:r>
              <a:rPr lang="en-US" sz="1798" b="1" dirty="0" err="1" smtClean="0"/>
              <a:t>Bootloader</a:t>
            </a:r>
            <a:r>
              <a:rPr lang="en-US" sz="1798" b="1" dirty="0" smtClean="0"/>
              <a:t>  							</a:t>
            </a:r>
            <a:endParaRPr lang="en-US" sz="1798" b="1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53030"/>
            <a:ext cx="12179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0" y="8642545"/>
            <a:ext cx="1757519" cy="2305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8" dirty="0" smtClean="0"/>
              <a:t>2014-7-10							</a:t>
            </a:r>
            <a:endParaRPr lang="en-US" sz="1798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28436" y="8642545"/>
            <a:ext cx="1050864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8" dirty="0" smtClean="0"/>
              <a:t>Page: </a:t>
            </a:r>
            <a:fld id="{3E6A5B62-6A89-4E40-A2D7-428228918753}" type="slidenum">
              <a:rPr lang="en-US" sz="1798" smtClean="0"/>
              <a:t>‹#›</a:t>
            </a:fld>
            <a:endParaRPr lang="en-US" sz="1798" dirty="0"/>
          </a:p>
        </p:txBody>
      </p:sp>
    </p:spTree>
    <p:extLst>
      <p:ext uri="{BB962C8B-B14F-4D97-AF65-F5344CB8AC3E}">
        <p14:creationId xmlns:p14="http://schemas.microsoft.com/office/powerpoint/2010/main" val="3523627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D79-778F-4AC9-960B-858C23028BDE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B999-2BAC-465E-AF95-6AD9A72F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41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D79-778F-4AC9-960B-858C23028BDE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B999-2BAC-465E-AF95-6AD9A72F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D79-778F-4AC9-960B-858C23028BDE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B999-2BAC-465E-AF95-6AD9A72F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D79-778F-4AC9-960B-858C23028BDE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B999-2BAC-465E-AF95-6AD9A72F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31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D79-778F-4AC9-960B-858C23028BDE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B999-2BAC-465E-AF95-6AD9A72F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4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D79-778F-4AC9-960B-858C23028BDE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B999-2BAC-465E-AF95-6AD9A72F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25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D79-778F-4AC9-960B-858C23028BDE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B999-2BAC-465E-AF95-6AD9A72F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D79-778F-4AC9-960B-858C23028BDE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B999-2BAC-465E-AF95-6AD9A72F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32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FD79-778F-4AC9-960B-858C23028BDE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AB999-2BAC-465E-AF95-6AD9A72F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1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50471" y="578734"/>
            <a:ext cx="1194507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Level Design Guideline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Bootloader</a:t>
            </a:r>
            <a:r>
              <a:rPr lang="en-US" dirty="0" smtClean="0"/>
              <a:t> is intended to provide an easy means for loading applications from an external source.     Instead of using a custom application via USB DFU or a </a:t>
            </a:r>
            <a:r>
              <a:rPr lang="en-US" dirty="0" err="1" smtClean="0"/>
              <a:t>FlashMagic</a:t>
            </a:r>
            <a:r>
              <a:rPr lang="en-US" dirty="0" smtClean="0"/>
              <a:t>,  we want a nice “drag and drop” loader.</a:t>
            </a:r>
          </a:p>
          <a:p>
            <a:r>
              <a:rPr lang="en-US" dirty="0" smtClean="0"/>
              <a:t>2.) This MSC </a:t>
            </a:r>
            <a:r>
              <a:rPr lang="en-US" dirty="0" err="1" smtClean="0"/>
              <a:t>bootloader</a:t>
            </a:r>
            <a:r>
              <a:rPr lang="en-US" dirty="0" smtClean="0"/>
              <a:t> will use an external flash device (SD card or serial NOR flash).   When the device is plugged into the USB port, a drive will be enumerated.   The data source will be an *external* flash device to the LPC43xx.   Some of the other example code (say for the LPC17) </a:t>
            </a:r>
            <a:r>
              <a:rPr lang="en-US" dirty="0" err="1" smtClean="0"/>
              <a:t>emulatd</a:t>
            </a:r>
            <a:r>
              <a:rPr lang="en-US" dirty="0" smtClean="0"/>
              <a:t> </a:t>
            </a:r>
            <a:r>
              <a:rPr lang="en-US" dirty="0" smtClean="0"/>
              <a:t>a file system.   Our </a:t>
            </a:r>
            <a:r>
              <a:rPr lang="en-US" dirty="0" err="1" smtClean="0"/>
              <a:t>filesystem</a:t>
            </a:r>
            <a:r>
              <a:rPr lang="en-US" dirty="0" smtClean="0"/>
              <a:t> will be *real* and external to the chip.</a:t>
            </a:r>
          </a:p>
          <a:p>
            <a:r>
              <a:rPr lang="en-US" dirty="0" smtClean="0"/>
              <a:t>3.) The MSC </a:t>
            </a:r>
            <a:r>
              <a:rPr lang="en-US" dirty="0" err="1" smtClean="0"/>
              <a:t>bootloader</a:t>
            </a:r>
            <a:r>
              <a:rPr lang="en-US" dirty="0" smtClean="0"/>
              <a:t> will look for files on the external flash (i.e.  </a:t>
            </a:r>
            <a:r>
              <a:rPr lang="en-US" dirty="0" err="1" smtClean="0"/>
              <a:t>Boot.hex</a:t>
            </a:r>
            <a:r>
              <a:rPr lang="en-US" dirty="0" smtClean="0"/>
              <a:t>) and use that file to program FLASH/RAM</a:t>
            </a:r>
          </a:p>
          <a:p>
            <a:r>
              <a:rPr lang="en-US" dirty="0" smtClean="0"/>
              <a:t>4.) The </a:t>
            </a:r>
            <a:r>
              <a:rPr lang="en-US" dirty="0" err="1" smtClean="0"/>
              <a:t>bootloader</a:t>
            </a:r>
            <a:r>
              <a:rPr lang="en-US" dirty="0" smtClean="0"/>
              <a:t> should support intel hex </a:t>
            </a:r>
            <a:r>
              <a:rPr lang="en-US" dirty="0" smtClean="0"/>
              <a:t>files (i32 only).    </a:t>
            </a:r>
            <a:r>
              <a:rPr lang="en-US" dirty="0" smtClean="0"/>
              <a:t>It would desirable for the </a:t>
            </a:r>
            <a:r>
              <a:rPr lang="en-US" dirty="0" err="1" smtClean="0"/>
              <a:t>bootloader</a:t>
            </a:r>
            <a:r>
              <a:rPr lang="en-US" dirty="0" smtClean="0"/>
              <a:t> to support .</a:t>
            </a:r>
            <a:r>
              <a:rPr lang="en-US" dirty="0" err="1" smtClean="0"/>
              <a:t>axf</a:t>
            </a:r>
            <a:r>
              <a:rPr lang="en-US" dirty="0" smtClean="0"/>
              <a:t> (.elf) files directly.  </a:t>
            </a:r>
          </a:p>
          <a:p>
            <a:r>
              <a:rPr lang="en-US" dirty="0" smtClean="0"/>
              <a:t>5.) The </a:t>
            </a:r>
            <a:r>
              <a:rPr lang="en-US" dirty="0" err="1" smtClean="0"/>
              <a:t>bootloader</a:t>
            </a:r>
            <a:r>
              <a:rPr lang="en-US" dirty="0" smtClean="0"/>
              <a:t> should be able to write both FLASH and RAM regions of the device.   This will allow systems to boot from a SD card file to </a:t>
            </a:r>
            <a:r>
              <a:rPr lang="en-US" dirty="0" smtClean="0"/>
              <a:t>RAM.</a:t>
            </a:r>
            <a:endParaRPr lang="en-US" dirty="0" smtClean="0"/>
          </a:p>
          <a:p>
            <a:r>
              <a:rPr lang="en-US" dirty="0" smtClean="0"/>
              <a:t>6.)   Allowed memory regions should be a compile time configuration to allow for other </a:t>
            </a:r>
            <a:r>
              <a:rPr lang="en-US" dirty="0" err="1" smtClean="0"/>
              <a:t>bootloader</a:t>
            </a:r>
            <a:r>
              <a:rPr lang="en-US" dirty="0" smtClean="0"/>
              <a:t> configurations.</a:t>
            </a:r>
          </a:p>
          <a:p>
            <a:r>
              <a:rPr lang="en-US" dirty="0" smtClean="0"/>
              <a:t>7.)   The </a:t>
            </a:r>
            <a:r>
              <a:rPr lang="en-US" dirty="0" err="1" smtClean="0"/>
              <a:t>bootloader</a:t>
            </a:r>
            <a:r>
              <a:rPr lang="en-US" dirty="0" smtClean="0"/>
              <a:t> should emit status messages over a UART for debugging.  </a:t>
            </a:r>
            <a:r>
              <a:rPr lang="en-US" dirty="0" smtClean="0"/>
              <a:t> </a:t>
            </a:r>
            <a:r>
              <a:rPr lang="en-US" dirty="0" smtClean="0"/>
              <a:t>It should also be able to output to a graphics output (using </a:t>
            </a:r>
            <a:r>
              <a:rPr lang="en-US" dirty="0" err="1" smtClean="0"/>
              <a:t>eGFX</a:t>
            </a:r>
            <a:r>
              <a:rPr lang="en-US" dirty="0" smtClean="0"/>
              <a:t> Library).</a:t>
            </a:r>
          </a:p>
          <a:p>
            <a:r>
              <a:rPr lang="en-US" dirty="0" smtClean="0"/>
              <a:t>8.)  It would be desirable to get the application to fit in 128K of space</a:t>
            </a:r>
          </a:p>
          <a:p>
            <a:r>
              <a:rPr lang="en-US" dirty="0" smtClean="0"/>
              <a:t>9.)   Since we have an external file system,  it would be possible for the user code to allow for network access for </a:t>
            </a:r>
            <a:r>
              <a:rPr lang="en-US" dirty="0" err="1" smtClean="0"/>
              <a:t>bootfiles</a:t>
            </a:r>
            <a:endParaRPr lang="en-US" dirty="0" smtClean="0"/>
          </a:p>
          <a:p>
            <a:r>
              <a:rPr lang="en-US" dirty="0" smtClean="0"/>
              <a:t>10.)  Related to #9,  if we can live with the extra code space, we could allow for a network drop  of the code space in the </a:t>
            </a:r>
            <a:r>
              <a:rPr lang="en-US" dirty="0" err="1" smtClean="0"/>
              <a:t>bootloader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0" y="567160"/>
            <a:ext cx="1194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LPC43xx </a:t>
            </a:r>
            <a:r>
              <a:rPr lang="en-US" dirty="0" err="1" smtClean="0"/>
              <a:t>Bootloader</a:t>
            </a:r>
            <a:r>
              <a:rPr lang="en-US" dirty="0" smtClean="0"/>
              <a:t> Flow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90984" y="1348225"/>
            <a:ext cx="1053660" cy="73457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Boot Entry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26196" y="2597645"/>
            <a:ext cx="1187010" cy="6599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Init</a:t>
            </a:r>
            <a:r>
              <a:rPr lang="en-US" sz="1000" dirty="0" smtClean="0">
                <a:solidFill>
                  <a:schemeClr val="tx1"/>
                </a:solidFill>
              </a:rPr>
              <a:t> Boot Hardware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110166" y="2561137"/>
            <a:ext cx="1276710" cy="7323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Check File System Sanity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68199" y="1333217"/>
            <a:ext cx="1160645" cy="732310"/>
          </a:xfrm>
          <a:prstGeom prst="ellipse">
            <a:avLst/>
          </a:prstGeom>
          <a:solidFill>
            <a:srgbClr val="FFAF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 File  System Error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39531" y="2566507"/>
            <a:ext cx="1276710" cy="7323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Check for new &amp; valid </a:t>
            </a:r>
            <a:r>
              <a:rPr lang="en-US" sz="1000" dirty="0" smtClean="0">
                <a:solidFill>
                  <a:schemeClr val="tx1"/>
                </a:solidFill>
              </a:rPr>
              <a:t>boot image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379407" y="2486235"/>
            <a:ext cx="1276710" cy="8932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Wait for File Copy Complete || Boot Button Pressed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517001" y="3581649"/>
            <a:ext cx="1276710" cy="7323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 USB </a:t>
            </a:r>
            <a:r>
              <a:rPr lang="en-US" sz="1000" dirty="0">
                <a:solidFill>
                  <a:schemeClr val="tx1"/>
                </a:solidFill>
              </a:rPr>
              <a:t>M</a:t>
            </a:r>
            <a:r>
              <a:rPr lang="en-US" sz="1000" dirty="0" smtClean="0">
                <a:solidFill>
                  <a:schemeClr val="tx1"/>
                </a:solidFill>
              </a:rPr>
              <a:t>ass Storage Class  </a:t>
            </a:r>
            <a:r>
              <a:rPr lang="en-US" sz="1000" dirty="0" smtClean="0">
                <a:solidFill>
                  <a:schemeClr val="tx1"/>
                </a:solidFill>
              </a:rPr>
              <a:t>Subsystem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0984" y="5900136"/>
            <a:ext cx="1285926" cy="6599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Erase Target Memory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01096" y="5859972"/>
            <a:ext cx="1276710" cy="7323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Program Target Memory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093028" y="5611466"/>
            <a:ext cx="1606658" cy="12302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Rename Program Image with .</a:t>
            </a:r>
            <a:r>
              <a:rPr lang="en-US" sz="1000" dirty="0" err="1" smtClean="0">
                <a:solidFill>
                  <a:schemeClr val="tx1"/>
                </a:solidFill>
              </a:rPr>
              <a:t>prg</a:t>
            </a:r>
            <a:r>
              <a:rPr lang="en-US" sz="1000" dirty="0" smtClean="0">
                <a:solidFill>
                  <a:schemeClr val="tx1"/>
                </a:solidFill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</a:rPr>
              <a:t>extention</a:t>
            </a:r>
            <a:r>
              <a:rPr lang="en-US" sz="1000" dirty="0" smtClean="0">
                <a:solidFill>
                  <a:schemeClr val="tx1"/>
                </a:solidFill>
              </a:rPr>
              <a:t> [If programming internal flash]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37440" y="5863702"/>
            <a:ext cx="1276710" cy="7323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Check for valid </a:t>
            </a:r>
            <a:r>
              <a:rPr lang="en-US" sz="1000" dirty="0" smtClean="0">
                <a:solidFill>
                  <a:schemeClr val="tx1"/>
                </a:solidFill>
              </a:rPr>
              <a:t>application in memory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616401" y="5856301"/>
            <a:ext cx="1276710" cy="7323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Jump To User Application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32782" y="4205023"/>
            <a:ext cx="1276710" cy="732310"/>
          </a:xfrm>
          <a:prstGeom prst="ellipse">
            <a:avLst/>
          </a:prstGeom>
          <a:solidFill>
            <a:srgbClr val="FFAF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Invalid Image Error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2" idx="4"/>
            <a:endCxn id="4" idx="0"/>
          </p:cNvCxnSpPr>
          <p:nvPr/>
        </p:nvCxnSpPr>
        <p:spPr>
          <a:xfrm rot="16200000" flipH="1">
            <a:off x="461335" y="2339279"/>
            <a:ext cx="514844" cy="1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4" idx="6"/>
            <a:endCxn id="5" idx="2"/>
          </p:cNvCxnSpPr>
          <p:nvPr/>
        </p:nvCxnSpPr>
        <p:spPr>
          <a:xfrm flipV="1">
            <a:off x="1313206" y="2927292"/>
            <a:ext cx="796960" cy="3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4"/>
            <a:endCxn id="17" idx="0"/>
          </p:cNvCxnSpPr>
          <p:nvPr/>
        </p:nvCxnSpPr>
        <p:spPr>
          <a:xfrm rot="5400000">
            <a:off x="4521409" y="3748546"/>
            <a:ext cx="906206" cy="67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7" idx="3"/>
            <a:endCxn id="11" idx="0"/>
          </p:cNvCxnSpPr>
          <p:nvPr/>
        </p:nvCxnSpPr>
        <p:spPr>
          <a:xfrm rot="5400000">
            <a:off x="1325943" y="2699577"/>
            <a:ext cx="2708563" cy="3692554"/>
          </a:xfrm>
          <a:prstGeom prst="curvedConnector3">
            <a:avLst>
              <a:gd name="adj1" fmla="val 13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6"/>
            <a:endCxn id="12" idx="2"/>
          </p:cNvCxnSpPr>
          <p:nvPr/>
        </p:nvCxnSpPr>
        <p:spPr>
          <a:xfrm flipV="1">
            <a:off x="1476910" y="6226127"/>
            <a:ext cx="724186" cy="39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2" idx="6"/>
            <a:endCxn id="13" idx="2"/>
          </p:cNvCxnSpPr>
          <p:nvPr/>
        </p:nvCxnSpPr>
        <p:spPr>
          <a:xfrm>
            <a:off x="3477806" y="6226127"/>
            <a:ext cx="615222" cy="4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3" idx="6"/>
            <a:endCxn id="14" idx="2"/>
          </p:cNvCxnSpPr>
          <p:nvPr/>
        </p:nvCxnSpPr>
        <p:spPr>
          <a:xfrm>
            <a:off x="5699686" y="6226611"/>
            <a:ext cx="737754" cy="32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4" idx="6"/>
          </p:cNvCxnSpPr>
          <p:nvPr/>
        </p:nvCxnSpPr>
        <p:spPr>
          <a:xfrm flipV="1">
            <a:off x="7714150" y="6228380"/>
            <a:ext cx="902251" cy="14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8" idx="2"/>
            <a:endCxn id="7" idx="6"/>
          </p:cNvCxnSpPr>
          <p:nvPr/>
        </p:nvCxnSpPr>
        <p:spPr>
          <a:xfrm rot="10800000">
            <a:off x="5616241" y="2932663"/>
            <a:ext cx="763166" cy="1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0" idx="2"/>
            <a:endCxn id="8" idx="6"/>
          </p:cNvCxnSpPr>
          <p:nvPr/>
        </p:nvCxnSpPr>
        <p:spPr>
          <a:xfrm rot="10800000">
            <a:off x="7656117" y="2932844"/>
            <a:ext cx="860884" cy="10149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5" idx="0"/>
            <a:endCxn id="6" idx="4"/>
          </p:cNvCxnSpPr>
          <p:nvPr/>
        </p:nvCxnSpPr>
        <p:spPr>
          <a:xfrm rot="5400000" flipH="1" flipV="1">
            <a:off x="2500716" y="2313332"/>
            <a:ext cx="49561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6" idx="6"/>
            <a:endCxn id="14" idx="4"/>
          </p:cNvCxnSpPr>
          <p:nvPr/>
        </p:nvCxnSpPr>
        <p:spPr>
          <a:xfrm>
            <a:off x="3328844" y="1699372"/>
            <a:ext cx="3746951" cy="4896640"/>
          </a:xfrm>
          <a:prstGeom prst="curvedConnector4">
            <a:avLst>
              <a:gd name="adj1" fmla="val 218132"/>
              <a:gd name="adj2" fmla="val 116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5" idx="6"/>
            <a:endCxn id="7" idx="2"/>
          </p:cNvCxnSpPr>
          <p:nvPr/>
        </p:nvCxnSpPr>
        <p:spPr>
          <a:xfrm>
            <a:off x="3386876" y="2927292"/>
            <a:ext cx="952655" cy="53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89610" y="7349037"/>
            <a:ext cx="1707652" cy="732310"/>
          </a:xfrm>
          <a:prstGeom prst="ellipse">
            <a:avLst/>
          </a:prstGeom>
          <a:solidFill>
            <a:srgbClr val="FFAF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Critical Program/Erase Error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8" name="Curved Connector 77"/>
          <p:cNvCxnSpPr>
            <a:stCxn id="12" idx="4"/>
            <a:endCxn id="72" idx="0"/>
          </p:cNvCxnSpPr>
          <p:nvPr/>
        </p:nvCxnSpPr>
        <p:spPr>
          <a:xfrm rot="5400000">
            <a:off x="1913067" y="6422652"/>
            <a:ext cx="756755" cy="10960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1" idx="4"/>
            <a:endCxn id="72" idx="0"/>
          </p:cNvCxnSpPr>
          <p:nvPr/>
        </p:nvCxnSpPr>
        <p:spPr>
          <a:xfrm rot="16200000" flipH="1">
            <a:off x="894193" y="6499794"/>
            <a:ext cx="788996" cy="909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17" idx="4"/>
            <a:endCxn id="14" idx="1"/>
          </p:cNvCxnSpPr>
          <p:nvPr/>
        </p:nvCxnSpPr>
        <p:spPr>
          <a:xfrm rot="16200000" flipH="1">
            <a:off x="5280967" y="4627502"/>
            <a:ext cx="1033613" cy="16532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14" idx="0"/>
          </p:cNvCxnSpPr>
          <p:nvPr/>
        </p:nvCxnSpPr>
        <p:spPr>
          <a:xfrm rot="16200000" flipH="1">
            <a:off x="4916469" y="3704375"/>
            <a:ext cx="2672129" cy="164652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4" idx="7"/>
            <a:endCxn id="10" idx="4"/>
          </p:cNvCxnSpPr>
          <p:nvPr/>
        </p:nvCxnSpPr>
        <p:spPr>
          <a:xfrm rot="5400000" flipH="1" flipV="1">
            <a:off x="7512775" y="4328365"/>
            <a:ext cx="1656987" cy="162817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48520" y="2183693"/>
            <a:ext cx="1910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File System is not functional [drive not formatted, no disk, </a:t>
            </a:r>
            <a:r>
              <a:rPr lang="en-US" sz="800" b="1" dirty="0" err="1" smtClean="0"/>
              <a:t>etc</a:t>
            </a:r>
            <a:r>
              <a:rPr lang="en-US" sz="800" b="1" dirty="0" smtClean="0"/>
              <a:t>]</a:t>
            </a:r>
            <a:endParaRPr lang="en-US" sz="800" b="1" dirty="0"/>
          </a:p>
        </p:txBody>
      </p:sp>
      <p:cxnSp>
        <p:nvCxnSpPr>
          <p:cNvPr id="55" name="Curved Connector 54"/>
          <p:cNvCxnSpPr>
            <a:stCxn id="8" idx="4"/>
            <a:endCxn id="8" idx="3"/>
          </p:cNvCxnSpPr>
          <p:nvPr/>
        </p:nvCxnSpPr>
        <p:spPr>
          <a:xfrm rot="5400000" flipH="1">
            <a:off x="6726666" y="3088354"/>
            <a:ext cx="130808" cy="451385"/>
          </a:xfrm>
          <a:prstGeom prst="curvedConnector3">
            <a:avLst>
              <a:gd name="adj1" fmla="val -174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10" idx="6"/>
            <a:endCxn id="10" idx="7"/>
          </p:cNvCxnSpPr>
          <p:nvPr/>
        </p:nvCxnSpPr>
        <p:spPr>
          <a:xfrm flipH="1" flipV="1">
            <a:off x="9606741" y="3688893"/>
            <a:ext cx="186970" cy="258911"/>
          </a:xfrm>
          <a:prstGeom prst="curvedConnector4">
            <a:avLst>
              <a:gd name="adj1" fmla="val -122266"/>
              <a:gd name="adj2" fmla="val 2297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958871" y="3716971"/>
            <a:ext cx="85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Wait for valid disk insertion, etc.</a:t>
            </a:r>
            <a:endParaRPr lang="en-US" sz="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8086482" y="3131203"/>
            <a:ext cx="8560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USB_MSC OK</a:t>
            </a:r>
            <a:endParaRPr lang="en-US" sz="8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165275" y="5142453"/>
            <a:ext cx="856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No Valid User Application</a:t>
            </a:r>
            <a:endParaRPr lang="en-US" sz="8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791692" y="3874270"/>
            <a:ext cx="85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No new file/image available</a:t>
            </a:r>
            <a:endParaRPr lang="en-US" sz="8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957960" y="3594795"/>
            <a:ext cx="1256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File exists but invalid [Incorrect format,  invalid memory locations, </a:t>
            </a:r>
            <a:r>
              <a:rPr lang="en-US" sz="800" b="1" dirty="0" err="1" smtClean="0"/>
              <a:t>etc</a:t>
            </a:r>
            <a:r>
              <a:rPr lang="en-US" sz="800" b="1" dirty="0" smtClean="0"/>
              <a:t>]</a:t>
            </a:r>
            <a:endParaRPr lang="en-US" sz="8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410968" y="4270926"/>
            <a:ext cx="8560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File is valid</a:t>
            </a:r>
            <a:endParaRPr lang="en-US" sz="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369738" y="5181372"/>
            <a:ext cx="8560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After 5 seconds</a:t>
            </a:r>
            <a:endParaRPr lang="en-US" sz="8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372253" y="1459663"/>
            <a:ext cx="8560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After 5 seconds</a:t>
            </a:r>
            <a:endParaRPr lang="en-US" sz="8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5591331" y="2486234"/>
            <a:ext cx="1121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New file is loaded &amp; boot button is pressed</a:t>
            </a:r>
            <a:endParaRPr lang="en-US" sz="8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422861" y="2754286"/>
            <a:ext cx="921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File system is OK</a:t>
            </a:r>
            <a:endParaRPr lang="en-US" sz="8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190984" y="1210106"/>
            <a:ext cx="24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</a:t>
            </a:r>
            <a:endParaRPr lang="en-US" sz="10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166916" y="2457861"/>
            <a:ext cx="24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2</a:t>
            </a:r>
            <a:endParaRPr lang="en-US" sz="10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2096763" y="2477393"/>
            <a:ext cx="24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3</a:t>
            </a:r>
            <a:endParaRPr lang="en-US" sz="1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393260" y="2440801"/>
            <a:ext cx="24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4</a:t>
            </a:r>
            <a:endParaRPr lang="en-US" sz="10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901754" y="5633153"/>
            <a:ext cx="24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5</a:t>
            </a:r>
            <a:endParaRPr lang="en-US" sz="10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3154102" y="5733131"/>
            <a:ext cx="24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6</a:t>
            </a:r>
            <a:endParaRPr lang="en-US" sz="10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5467777" y="5617481"/>
            <a:ext cx="24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7</a:t>
            </a:r>
            <a:endParaRPr lang="en-US" sz="10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7635600" y="5780992"/>
            <a:ext cx="24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8</a:t>
            </a:r>
            <a:endParaRPr lang="en-US" sz="10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9652047" y="5777025"/>
            <a:ext cx="24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9</a:t>
            </a:r>
            <a:endParaRPr lang="en-US" sz="10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8964298" y="3387898"/>
            <a:ext cx="358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10</a:t>
            </a:r>
            <a:endParaRPr lang="en-US" sz="10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7453891" y="2391233"/>
            <a:ext cx="385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12</a:t>
            </a:r>
            <a:endParaRPr lang="en-US" sz="10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5114469" y="4007073"/>
            <a:ext cx="385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13</a:t>
            </a:r>
            <a:endParaRPr lang="en-US" sz="10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943775" y="1127160"/>
            <a:ext cx="385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14</a:t>
            </a:r>
            <a:endParaRPr lang="en-US" sz="10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2221048" y="7182099"/>
            <a:ext cx="385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15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7774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50471" y="578734"/>
            <a:ext cx="119450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  </a:t>
            </a:r>
            <a:r>
              <a:rPr lang="en-US" dirty="0" err="1" smtClean="0"/>
              <a:t>Bootloader</a:t>
            </a:r>
            <a:r>
              <a:rPr lang="en-US" dirty="0" smtClean="0"/>
              <a:t> I/O</a:t>
            </a:r>
          </a:p>
          <a:p>
            <a:endParaRPr lang="en-US" dirty="0"/>
          </a:p>
          <a:p>
            <a:r>
              <a:rPr lang="en-US" dirty="0" smtClean="0"/>
              <a:t>BOOT_SWITCH		-  A button/IO used to trigger operations</a:t>
            </a:r>
          </a:p>
          <a:p>
            <a:r>
              <a:rPr lang="en-US" dirty="0" smtClean="0"/>
              <a:t>STATUS_LED		- Lowest level indication of status</a:t>
            </a:r>
          </a:p>
          <a:p>
            <a:r>
              <a:rPr lang="en-US" dirty="0" smtClean="0"/>
              <a:t>UART			- </a:t>
            </a:r>
            <a:r>
              <a:rPr lang="en-US" dirty="0" smtClean="0"/>
              <a:t>115200 </a:t>
            </a:r>
            <a:r>
              <a:rPr lang="en-US" dirty="0" smtClean="0"/>
              <a:t>Baud connection to send out state/status during boot</a:t>
            </a:r>
          </a:p>
          <a:p>
            <a:r>
              <a:rPr lang="en-US" dirty="0" err="1" smtClean="0"/>
              <a:t>eGFX</a:t>
            </a:r>
            <a:r>
              <a:rPr lang="en-US" dirty="0"/>
              <a:t> </a:t>
            </a:r>
            <a:r>
              <a:rPr lang="en-US" dirty="0" smtClean="0"/>
              <a:t>[Optional]		 -Optional graphics subsystem for showing a user status/ progress bars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013" y="3276907"/>
            <a:ext cx="11945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Bootloader</a:t>
            </a:r>
            <a:r>
              <a:rPr lang="en-US" dirty="0" smtClean="0"/>
              <a:t> Compile Time Configuration</a:t>
            </a:r>
          </a:p>
          <a:p>
            <a:endParaRPr lang="en-US" dirty="0" smtClean="0"/>
          </a:p>
          <a:p>
            <a:r>
              <a:rPr lang="en-US" dirty="0" smtClean="0"/>
              <a:t>Need a way to specify what the valid memory regions are for boot and what type of memory they are (FLASH, RAM,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 a way to specifying the access to the common I/O</a:t>
            </a:r>
          </a:p>
          <a:p>
            <a:endParaRPr lang="en-US" dirty="0"/>
          </a:p>
          <a:p>
            <a:r>
              <a:rPr lang="en-US" dirty="0" smtClean="0"/>
              <a:t>So,  for each application/board we will need a simple BSP file that supplies calls for the common IO</a:t>
            </a:r>
          </a:p>
        </p:txBody>
      </p:sp>
    </p:spTree>
    <p:extLst>
      <p:ext uri="{BB962C8B-B14F-4D97-AF65-F5344CB8AC3E}">
        <p14:creationId xmlns:p14="http://schemas.microsoft.com/office/powerpoint/2010/main" val="6718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555</Words>
  <Application>Microsoft Office PowerPoint</Application>
  <PresentationFormat>Ledger Paper (11x17 in)</PresentationFormat>
  <Paragraphs>68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Applied Research Laboratory - Penn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Elisha M. Hughes</dc:creator>
  <cp:lastModifiedBy>Elisha M. Hughes</cp:lastModifiedBy>
  <cp:revision>24</cp:revision>
  <dcterms:created xsi:type="dcterms:W3CDTF">2014-07-10T13:34:08Z</dcterms:created>
  <dcterms:modified xsi:type="dcterms:W3CDTF">2014-07-16T18:46:32Z</dcterms:modified>
</cp:coreProperties>
</file>