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Slab"/>
      <p:regular r:id="rId28"/>
      <p:bold r:id="rId29"/>
    </p:embeddedFont>
    <p:embeddedFont>
      <p:font typeface="Raleway"/>
      <p:regular r:id="rId30"/>
      <p:bold r:id="rId31"/>
      <p:italic r:id="rId32"/>
      <p:boldItalic r:id="rId33"/>
    </p:embeddedFont>
    <p:embeddedFont>
      <p:font typeface="Roboto"/>
      <p:regular r:id="rId34"/>
      <p:bold r:id="rId35"/>
      <p:italic r:id="rId36"/>
      <p:boldItalic r:id="rId37"/>
    </p:embeddedFont>
    <p:embeddedFont>
      <p:font typeface="Roboto Ligh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Light-italic.fntdata"/><Relationship Id="rId20" Type="http://schemas.openxmlformats.org/officeDocument/2006/relationships/slide" Target="slides/slide15.xml"/><Relationship Id="rId41" Type="http://schemas.openxmlformats.org/officeDocument/2006/relationships/font" Target="fonts/RobotoLight-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RobotoLight-bold.fntdata"/><Relationship Id="rId16" Type="http://schemas.openxmlformats.org/officeDocument/2006/relationships/slide" Target="slides/slide11.xml"/><Relationship Id="rId38" Type="http://schemas.openxmlformats.org/officeDocument/2006/relationships/font" Target="fonts/RobotoLigh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sv"/>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sv"/>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mt="39000"/>
          </a:blip>
          <a:stretch>
            <a:fillRect/>
          </a:stretch>
        </p:blipFill>
        <p:spPr>
          <a:xfrm rot="-3">
            <a:off x="-627200" y="21780"/>
            <a:ext cx="8128423" cy="5143495"/>
          </a:xfrm>
          <a:prstGeom prst="rect">
            <a:avLst/>
          </a:prstGeom>
          <a:noFill/>
          <a:ln>
            <a:noFill/>
          </a:ln>
        </p:spPr>
      </p:pic>
      <p:sp>
        <p:nvSpPr>
          <p:cNvPr id="55" name="Shape 55"/>
          <p:cNvSpPr txBox="1"/>
          <p:nvPr>
            <p:ph type="ctrTitle"/>
          </p:nvPr>
        </p:nvSpPr>
        <p:spPr>
          <a:xfrm>
            <a:off x="416258" y="481600"/>
            <a:ext cx="8520600" cy="2052600"/>
          </a:xfrm>
          <a:prstGeom prst="rect">
            <a:avLst/>
          </a:prstGeom>
        </p:spPr>
        <p:txBody>
          <a:bodyPr anchorCtr="0" anchor="b" bIns="91425" lIns="91425" spcFirstLastPara="1" rIns="91425" wrap="square" tIns="91425">
            <a:noAutofit/>
          </a:bodyPr>
          <a:lstStyle/>
          <a:p>
            <a:pPr indent="0" lvl="0" marL="0" algn="l">
              <a:spcBef>
                <a:spcPts val="0"/>
              </a:spcBef>
              <a:spcAft>
                <a:spcPts val="0"/>
              </a:spcAft>
              <a:buNone/>
            </a:pPr>
            <a:r>
              <a:rPr lang="sv">
                <a:solidFill>
                  <a:srgbClr val="434343"/>
                </a:solidFill>
                <a:latin typeface="Raleway"/>
                <a:ea typeface="Raleway"/>
                <a:cs typeface="Raleway"/>
                <a:sym typeface="Raleway"/>
              </a:rPr>
              <a:t>DEVELOPEMENT OF THE BAT WING </a:t>
            </a:r>
            <a:endParaRPr>
              <a:solidFill>
                <a:srgbClr val="434343"/>
              </a:solidFill>
              <a:latin typeface="Raleway"/>
              <a:ea typeface="Raleway"/>
              <a:cs typeface="Raleway"/>
              <a:sym typeface="Raleway"/>
            </a:endParaRPr>
          </a:p>
        </p:txBody>
      </p:sp>
      <p:sp>
        <p:nvSpPr>
          <p:cNvPr id="56" name="Shape 56"/>
          <p:cNvSpPr txBox="1"/>
          <p:nvPr/>
        </p:nvSpPr>
        <p:spPr>
          <a:xfrm>
            <a:off x="6356250" y="4633825"/>
            <a:ext cx="2683200" cy="363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sv" sz="1200">
                <a:solidFill>
                  <a:srgbClr val="666666"/>
                </a:solidFill>
                <a:latin typeface="Roboto Slab"/>
                <a:ea typeface="Roboto Slab"/>
                <a:cs typeface="Roboto Slab"/>
                <a:sym typeface="Roboto Slab"/>
              </a:rPr>
              <a:t>By: Hugo Swenson</a:t>
            </a:r>
            <a:r>
              <a:rPr lang="sv" sz="1200">
                <a:solidFill>
                  <a:srgbClr val="666666"/>
                </a:solidFill>
                <a:latin typeface="Roboto Slab"/>
                <a:ea typeface="Roboto Slab"/>
                <a:cs typeface="Roboto Slab"/>
                <a:sym typeface="Roboto Slab"/>
              </a:rPr>
              <a:t>, 1MB462 2018</a:t>
            </a:r>
            <a:endParaRPr sz="1200">
              <a:solidFill>
                <a:srgbClr val="666666"/>
              </a:solidFill>
              <a:latin typeface="Roboto Slab"/>
              <a:ea typeface="Roboto Slab"/>
              <a:cs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Shape 113"/>
          <p:cNvPicPr preferRelativeResize="0"/>
          <p:nvPr/>
        </p:nvPicPr>
        <p:blipFill>
          <a:blip r:embed="rId3">
            <a:alphaModFix/>
          </a:blip>
          <a:stretch>
            <a:fillRect/>
          </a:stretch>
        </p:blipFill>
        <p:spPr>
          <a:xfrm>
            <a:off x="1072850" y="297013"/>
            <a:ext cx="6998300" cy="4549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p:nvPr/>
        </p:nvSpPr>
        <p:spPr>
          <a:xfrm>
            <a:off x="0" y="1831400"/>
            <a:ext cx="9144000" cy="3312300"/>
          </a:xfrm>
          <a:prstGeom prst="rect">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txBox="1"/>
          <p:nvPr>
            <p:ph idx="1" type="body"/>
          </p:nvPr>
        </p:nvSpPr>
        <p:spPr>
          <a:xfrm>
            <a:off x="311700" y="2136200"/>
            <a:ext cx="8520600" cy="27573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Clr>
                <a:srgbClr val="666666"/>
              </a:buClr>
              <a:buSzPts val="1600"/>
              <a:buFont typeface="Roboto Slab"/>
              <a:buChar char="●"/>
            </a:pPr>
            <a:r>
              <a:rPr lang="sv" sz="1600">
                <a:solidFill>
                  <a:srgbClr val="666666"/>
                </a:solidFill>
                <a:latin typeface="Roboto Slab"/>
                <a:ea typeface="Roboto Slab"/>
                <a:cs typeface="Roboto Slab"/>
                <a:sym typeface="Roboto Slab"/>
              </a:rPr>
              <a:t>PCA is used to find the components with largest  variation, bringing out strong patterns in a dataset</a:t>
            </a:r>
            <a:endParaRPr sz="1600">
              <a:solidFill>
                <a:srgbClr val="666666"/>
              </a:solidFill>
              <a:latin typeface="Roboto Slab"/>
              <a:ea typeface="Roboto Slab"/>
              <a:cs typeface="Roboto Slab"/>
              <a:sym typeface="Roboto Slab"/>
            </a:endParaRPr>
          </a:p>
          <a:p>
            <a:pPr indent="-330200" lvl="0" marL="457200" rtl="0">
              <a:spcBef>
                <a:spcPts val="0"/>
              </a:spcBef>
              <a:spcAft>
                <a:spcPts val="0"/>
              </a:spcAft>
              <a:buClr>
                <a:srgbClr val="666666"/>
              </a:buClr>
              <a:buSzPts val="1600"/>
              <a:buFont typeface="Roboto Slab"/>
              <a:buChar char="●"/>
            </a:pPr>
            <a:r>
              <a:rPr lang="sv" sz="1600">
                <a:solidFill>
                  <a:srgbClr val="666666"/>
                </a:solidFill>
                <a:latin typeface="Roboto Slab"/>
                <a:ea typeface="Roboto Slab"/>
                <a:cs typeface="Roboto Slab"/>
                <a:sym typeface="Roboto Slab"/>
              </a:rPr>
              <a:t>Reduces the dimension of the feature space studied </a:t>
            </a:r>
            <a:endParaRPr sz="1600">
              <a:solidFill>
                <a:srgbClr val="666666"/>
              </a:solidFill>
              <a:latin typeface="Roboto Slab"/>
              <a:ea typeface="Roboto Slab"/>
              <a:cs typeface="Roboto Slab"/>
              <a:sym typeface="Roboto Slab"/>
            </a:endParaRPr>
          </a:p>
          <a:p>
            <a:pPr indent="-330200" lvl="0" marL="457200" rtl="0">
              <a:spcBef>
                <a:spcPts val="0"/>
              </a:spcBef>
              <a:spcAft>
                <a:spcPts val="0"/>
              </a:spcAft>
              <a:buClr>
                <a:srgbClr val="666666"/>
              </a:buClr>
              <a:buSzPts val="1600"/>
              <a:buFont typeface="Roboto Slab"/>
              <a:buChar char="●"/>
            </a:pPr>
            <a:r>
              <a:rPr lang="sv" sz="1600">
                <a:solidFill>
                  <a:srgbClr val="666666"/>
                </a:solidFill>
                <a:latin typeface="Roboto Slab"/>
                <a:ea typeface="Roboto Slab"/>
                <a:cs typeface="Roboto Slab"/>
                <a:sym typeface="Roboto Slab"/>
              </a:rPr>
              <a:t>By reducing the dimension, fewer relationships between variables have to be considered</a:t>
            </a:r>
            <a:endParaRPr sz="1600">
              <a:solidFill>
                <a:srgbClr val="666666"/>
              </a:solidFill>
              <a:latin typeface="Roboto Slab"/>
              <a:ea typeface="Roboto Slab"/>
              <a:cs typeface="Roboto Slab"/>
              <a:sym typeface="Roboto Slab"/>
            </a:endParaRPr>
          </a:p>
          <a:p>
            <a:pPr indent="-330200" lvl="0" marL="457200" rtl="0">
              <a:spcBef>
                <a:spcPts val="0"/>
              </a:spcBef>
              <a:spcAft>
                <a:spcPts val="0"/>
              </a:spcAft>
              <a:buClr>
                <a:srgbClr val="666666"/>
              </a:buClr>
              <a:buSzPts val="1600"/>
              <a:buFont typeface="Roboto Slab"/>
              <a:buChar char="●"/>
            </a:pPr>
            <a:r>
              <a:rPr lang="sv" sz="1600">
                <a:solidFill>
                  <a:srgbClr val="666666"/>
                </a:solidFill>
                <a:latin typeface="Roboto Slab"/>
                <a:ea typeface="Roboto Slab"/>
                <a:cs typeface="Roboto Slab"/>
                <a:sym typeface="Roboto Slab"/>
              </a:rPr>
              <a:t>Allows us to vizualise high-dimensional data in lower dimensional space</a:t>
            </a:r>
            <a:endParaRPr sz="1600">
              <a:solidFill>
                <a:srgbClr val="666666"/>
              </a:solidFill>
              <a:latin typeface="Roboto Slab"/>
              <a:ea typeface="Roboto Slab"/>
              <a:cs typeface="Roboto Slab"/>
              <a:sym typeface="Roboto Slab"/>
            </a:endParaRPr>
          </a:p>
          <a:p>
            <a:pPr indent="-330200" lvl="0" marL="457200" rtl="0">
              <a:spcBef>
                <a:spcPts val="0"/>
              </a:spcBef>
              <a:spcAft>
                <a:spcPts val="0"/>
              </a:spcAft>
              <a:buClr>
                <a:srgbClr val="666666"/>
              </a:buClr>
              <a:buSzPts val="1600"/>
              <a:buFont typeface="Roboto Slab"/>
              <a:buChar char="●"/>
            </a:pPr>
            <a:r>
              <a:rPr lang="sv" sz="1600">
                <a:solidFill>
                  <a:srgbClr val="666666"/>
                </a:solidFill>
                <a:latin typeface="Roboto Slab"/>
                <a:ea typeface="Roboto Slab"/>
                <a:cs typeface="Roboto Slab"/>
                <a:sym typeface="Roboto Slab"/>
              </a:rPr>
              <a:t>P</a:t>
            </a:r>
            <a:r>
              <a:rPr lang="sv" sz="1600">
                <a:solidFill>
                  <a:srgbClr val="666666"/>
                </a:solidFill>
                <a:latin typeface="Roboto Slab"/>
                <a:ea typeface="Roboto Slab"/>
                <a:cs typeface="Roboto Slab"/>
                <a:sym typeface="Roboto Slab"/>
              </a:rPr>
              <a:t>lot shows first two principal components that explain the variability in the data</a:t>
            </a:r>
            <a:endParaRPr sz="1600">
              <a:solidFill>
                <a:srgbClr val="666666"/>
              </a:solidFill>
              <a:latin typeface="Roboto Slab"/>
              <a:ea typeface="Roboto Slab"/>
              <a:cs typeface="Roboto Slab"/>
              <a:sym typeface="Roboto Slab"/>
            </a:endParaRPr>
          </a:p>
          <a:p>
            <a:pPr indent="-330200" lvl="0" marL="457200" rtl="0">
              <a:spcBef>
                <a:spcPts val="0"/>
              </a:spcBef>
              <a:spcAft>
                <a:spcPts val="0"/>
              </a:spcAft>
              <a:buClr>
                <a:srgbClr val="666666"/>
              </a:buClr>
              <a:buSzPts val="1600"/>
              <a:buFont typeface="Roboto Slab"/>
              <a:buChar char="●"/>
            </a:pPr>
            <a:r>
              <a:rPr lang="sv" sz="1600">
                <a:solidFill>
                  <a:srgbClr val="666666"/>
                </a:solidFill>
                <a:latin typeface="Roboto Slab"/>
                <a:ea typeface="Roboto Slab"/>
                <a:cs typeface="Roboto Slab"/>
                <a:sym typeface="Roboto Slab"/>
              </a:rPr>
              <a:t>(Uses regularized log count data. </a:t>
            </a:r>
            <a:endParaRPr sz="1600">
              <a:solidFill>
                <a:srgbClr val="666666"/>
              </a:solidFill>
              <a:latin typeface="Roboto Slab"/>
              <a:ea typeface="Roboto Slab"/>
              <a:cs typeface="Roboto Slab"/>
              <a:sym typeface="Roboto Slab"/>
            </a:endParaRPr>
          </a:p>
          <a:p>
            <a:pPr indent="-330200" lvl="0" marL="457200" rtl="0">
              <a:spcBef>
                <a:spcPts val="0"/>
              </a:spcBef>
              <a:spcAft>
                <a:spcPts val="0"/>
              </a:spcAft>
              <a:buClr>
                <a:srgbClr val="666666"/>
              </a:buClr>
              <a:buSzPts val="1600"/>
              <a:buFont typeface="Roboto Slab"/>
              <a:buChar char="●"/>
            </a:pPr>
            <a:r>
              <a:rPr lang="sv" sz="1600">
                <a:solidFill>
                  <a:srgbClr val="666666"/>
                </a:solidFill>
                <a:latin typeface="Roboto Slab"/>
                <a:ea typeface="Roboto Slab"/>
                <a:cs typeface="Roboto Slab"/>
                <a:sym typeface="Roboto Slab"/>
              </a:rPr>
              <a:t>Explain 31 and 26 percent of the variance respectively</a:t>
            </a:r>
            <a:endParaRPr sz="1600">
              <a:solidFill>
                <a:srgbClr val="666666"/>
              </a:solidFill>
              <a:latin typeface="Roboto Slab"/>
              <a:ea typeface="Roboto Slab"/>
              <a:cs typeface="Roboto Slab"/>
              <a:sym typeface="Roboto Slab"/>
            </a:endParaRPr>
          </a:p>
        </p:txBody>
      </p:sp>
      <p:pic>
        <p:nvPicPr>
          <p:cNvPr id="120" name="Shape 120"/>
          <p:cNvPicPr preferRelativeResize="0"/>
          <p:nvPr/>
        </p:nvPicPr>
        <p:blipFill>
          <a:blip r:embed="rId3">
            <a:alphaModFix amt="77000"/>
          </a:blip>
          <a:stretch>
            <a:fillRect/>
          </a:stretch>
        </p:blipFill>
        <p:spPr>
          <a:xfrm rot="5400000">
            <a:off x="2235987" y="-1190838"/>
            <a:ext cx="295275" cy="5300651"/>
          </a:xfrm>
          <a:prstGeom prst="rect">
            <a:avLst/>
          </a:prstGeom>
          <a:noFill/>
          <a:ln>
            <a:noFill/>
          </a:ln>
        </p:spPr>
      </p:pic>
      <p:sp>
        <p:nvSpPr>
          <p:cNvPr id="121" name="Shape 121"/>
          <p:cNvSpPr txBox="1"/>
          <p:nvPr/>
        </p:nvSpPr>
        <p:spPr>
          <a:xfrm>
            <a:off x="452875" y="537350"/>
            <a:ext cx="7335900" cy="855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sv" sz="3600">
                <a:solidFill>
                  <a:srgbClr val="434343"/>
                </a:solidFill>
                <a:latin typeface="Raleway"/>
                <a:ea typeface="Raleway"/>
                <a:cs typeface="Raleway"/>
                <a:sym typeface="Raleway"/>
              </a:rPr>
              <a:t>PCA</a:t>
            </a:r>
            <a:endParaRPr sz="3600">
              <a:solidFill>
                <a:srgbClr val="434343"/>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Shape 126"/>
          <p:cNvPicPr preferRelativeResize="0"/>
          <p:nvPr/>
        </p:nvPicPr>
        <p:blipFill>
          <a:blip r:embed="rId3">
            <a:alphaModFix/>
          </a:blip>
          <a:stretch>
            <a:fillRect/>
          </a:stretch>
        </p:blipFill>
        <p:spPr>
          <a:xfrm>
            <a:off x="1294862" y="43425"/>
            <a:ext cx="6554275" cy="4904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nvSpPr>
        <p:spPr>
          <a:xfrm>
            <a:off x="647050" y="470550"/>
            <a:ext cx="3764400" cy="439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sv"/>
              <a:t>Dist-Heatmap</a:t>
            </a:r>
            <a:endParaRPr/>
          </a:p>
        </p:txBody>
      </p:sp>
      <p:pic>
        <p:nvPicPr>
          <p:cNvPr id="132" name="Shape 132"/>
          <p:cNvPicPr preferRelativeResize="0"/>
          <p:nvPr/>
        </p:nvPicPr>
        <p:blipFill>
          <a:blip r:embed="rId3">
            <a:alphaModFix/>
          </a:blip>
          <a:stretch>
            <a:fillRect/>
          </a:stretch>
        </p:blipFill>
        <p:spPr>
          <a:xfrm>
            <a:off x="4435375" y="459425"/>
            <a:ext cx="4427750" cy="4427750"/>
          </a:xfrm>
          <a:prstGeom prst="rect">
            <a:avLst/>
          </a:prstGeom>
          <a:noFill/>
          <a:ln>
            <a:noFill/>
          </a:ln>
        </p:spPr>
      </p:pic>
      <p:sp>
        <p:nvSpPr>
          <p:cNvPr id="133" name="Shape 133"/>
          <p:cNvSpPr txBox="1"/>
          <p:nvPr/>
        </p:nvSpPr>
        <p:spPr>
          <a:xfrm>
            <a:off x="366000" y="1228700"/>
            <a:ext cx="3764400" cy="36207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sv"/>
              <a:t>Performs a t-distribution on the assay of the rld-values</a:t>
            </a:r>
            <a:endParaRPr/>
          </a:p>
          <a:p>
            <a:pPr indent="-317500" lvl="0" marL="457200" rtl="0">
              <a:spcBef>
                <a:spcPts val="0"/>
              </a:spcBef>
              <a:spcAft>
                <a:spcPts val="0"/>
              </a:spcAft>
              <a:buSzPts val="1400"/>
              <a:buChar char="●"/>
            </a:pPr>
            <a:r>
              <a:rPr lang="sv"/>
              <a:t>Complement to the PCA</a:t>
            </a:r>
            <a:endParaRPr/>
          </a:p>
          <a:p>
            <a:pPr indent="-317500" lvl="0" marL="457200">
              <a:spcBef>
                <a:spcPts val="0"/>
              </a:spcBef>
              <a:spcAft>
                <a:spcPts val="0"/>
              </a:spcAft>
              <a:buSzPts val="1400"/>
              <a:buChar char="●"/>
            </a:pPr>
            <a:r>
              <a:rPr lang="sv"/>
              <a:t>P</a:t>
            </a:r>
            <a:r>
              <a:rPr lang="sv"/>
              <a:t>lot shows how samples are clustered based on their euclidean distance</a:t>
            </a:r>
            <a:endParaRPr/>
          </a:p>
          <a:p>
            <a:pPr indent="-317500" lvl="0" marL="457200" rtl="0">
              <a:spcBef>
                <a:spcPts val="0"/>
              </a:spcBef>
              <a:spcAft>
                <a:spcPts val="0"/>
              </a:spcAft>
              <a:buSzPts val="1400"/>
              <a:buChar char="●"/>
            </a:pPr>
            <a:r>
              <a:rPr lang="sv"/>
              <a:t>Uses regularized log transformed count data.</a:t>
            </a:r>
            <a:endParaRPr/>
          </a:p>
          <a:p>
            <a:pPr indent="-317500" lvl="0" marL="457200" rtl="0">
              <a:spcBef>
                <a:spcPts val="0"/>
              </a:spcBef>
              <a:spcAft>
                <a:spcPts val="0"/>
              </a:spcAft>
              <a:buSzPts val="1400"/>
              <a:buChar char="●"/>
            </a:pPr>
            <a:r>
              <a:rPr lang="sv"/>
              <a:t>Gives an overview of how the samples are hierarchically clustered</a:t>
            </a:r>
            <a:endParaRPr/>
          </a:p>
          <a:p>
            <a:pPr indent="0" lvl="0" marL="0">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sv"/>
              <a:t>MA-plots</a:t>
            </a:r>
            <a:endParaRPr/>
          </a:p>
        </p:txBody>
      </p:sp>
      <p:sp>
        <p:nvSpPr>
          <p:cNvPr id="139" name="Shape 139"/>
          <p:cNvSpPr txBox="1"/>
          <p:nvPr>
            <p:ph idx="1" type="body"/>
          </p:nvPr>
        </p:nvSpPr>
        <p:spPr>
          <a:xfrm>
            <a:off x="311700" y="1464200"/>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sv"/>
              <a:t>C</a:t>
            </a:r>
            <a:r>
              <a:rPr lang="sv"/>
              <a:t>ompares the mean of the normalized counts against log fold change</a:t>
            </a:r>
            <a:endParaRPr/>
          </a:p>
          <a:p>
            <a:pPr indent="-342900" lvl="0" marL="457200" rtl="0">
              <a:spcBef>
                <a:spcPts val="0"/>
              </a:spcBef>
              <a:spcAft>
                <a:spcPts val="0"/>
              </a:spcAft>
              <a:buSzPts val="1800"/>
              <a:buChar char="●"/>
            </a:pPr>
            <a:r>
              <a:rPr lang="sv"/>
              <a:t>Show one point per feature. </a:t>
            </a:r>
            <a:endParaRPr/>
          </a:p>
          <a:p>
            <a:pPr indent="-342900" lvl="0" marL="457200" rtl="0">
              <a:spcBef>
                <a:spcPts val="0"/>
              </a:spcBef>
              <a:spcAft>
                <a:spcPts val="0"/>
              </a:spcAft>
              <a:buSzPts val="1800"/>
              <a:buChar char="●"/>
            </a:pPr>
            <a:r>
              <a:rPr lang="sv"/>
              <a:t>Points are shown in red if the feature has adjusted p-value less than alpha </a:t>
            </a:r>
            <a:endParaRPr/>
          </a:p>
          <a:p>
            <a:pPr indent="-342900" lvl="0" marL="457200" rtl="0">
              <a:spcBef>
                <a:spcPts val="0"/>
              </a:spcBef>
              <a:spcAft>
                <a:spcPts val="0"/>
              </a:spcAft>
              <a:buSzPts val="1800"/>
              <a:buChar char="●"/>
            </a:pPr>
            <a:r>
              <a:rPr lang="sv"/>
              <a:t>Ie: statistically significant features are shown in red</a:t>
            </a:r>
            <a:endParaRPr/>
          </a:p>
          <a:p>
            <a:pPr indent="-342900" lvl="0" marL="457200" rtl="0">
              <a:spcBef>
                <a:spcPts val="0"/>
              </a:spcBef>
              <a:spcAft>
                <a:spcPts val="0"/>
              </a:spcAft>
              <a:buSzPts val="1800"/>
              <a:buChar char="●"/>
            </a:pPr>
            <a:r>
              <a:rPr lang="sv"/>
              <a:t>Transforms the data onto log ratio and the mean average (M resp. A)</a:t>
            </a:r>
            <a:endParaRPr/>
          </a:p>
          <a:p>
            <a:pPr indent="-342900" lvl="0" marL="457200" rtl="0">
              <a:spcBef>
                <a:spcPts val="0"/>
              </a:spcBef>
              <a:spcAft>
                <a:spcPts val="0"/>
              </a:spcAft>
              <a:buSzPts val="1800"/>
              <a:buChar char="●"/>
            </a:pPr>
            <a:r>
              <a:rPr lang="sv"/>
              <a:t>Shows intensity and difference between two data-sets</a:t>
            </a:r>
            <a:endParaRPr/>
          </a:p>
          <a:p>
            <a:pPr indent="-342900" lvl="0" marL="457200" rtl="0">
              <a:spcBef>
                <a:spcPts val="0"/>
              </a:spcBef>
              <a:spcAft>
                <a:spcPts val="0"/>
              </a:spcAft>
              <a:buSzPts val="1800"/>
              <a:buChar char="●"/>
            </a:pPr>
            <a:r>
              <a:rPr lang="sv"/>
              <a:t>Log is used to keep plot within bounds </a:t>
            </a:r>
            <a:endParaRPr/>
          </a:p>
          <a:p>
            <a:pPr indent="-342900" lvl="0" marL="457200">
              <a:spcBef>
                <a:spcPts val="0"/>
              </a:spcBef>
              <a:spcAft>
                <a:spcPts val="0"/>
              </a:spcAft>
              <a:buSzPts val="1800"/>
              <a:buChar char="●"/>
            </a:pPr>
            <a:r>
              <a:rPr lang="sv"/>
              <a:t>Ie : 8-fold increase will be displayed at an axis value of 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id="144" name="Shape 144"/>
          <p:cNvPicPr preferRelativeResize="0"/>
          <p:nvPr/>
        </p:nvPicPr>
        <p:blipFill>
          <a:blip r:embed="rId3">
            <a:alphaModFix/>
          </a:blip>
          <a:stretch>
            <a:fillRect/>
          </a:stretch>
        </p:blipFill>
        <p:spPr>
          <a:xfrm>
            <a:off x="642550" y="0"/>
            <a:ext cx="7715276"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Shape 149"/>
          <p:cNvPicPr preferRelativeResize="0"/>
          <p:nvPr/>
        </p:nvPicPr>
        <p:blipFill>
          <a:blip r:embed="rId3">
            <a:alphaModFix/>
          </a:blip>
          <a:stretch>
            <a:fillRect/>
          </a:stretch>
        </p:blipFill>
        <p:spPr>
          <a:xfrm>
            <a:off x="676275" y="0"/>
            <a:ext cx="7486650" cy="4991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p:nvPr/>
        </p:nvSpPr>
        <p:spPr>
          <a:xfrm>
            <a:off x="0" y="1831400"/>
            <a:ext cx="9144000" cy="3312300"/>
          </a:xfrm>
          <a:prstGeom prst="rect">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txBox="1"/>
          <p:nvPr>
            <p:ph idx="1" type="body"/>
          </p:nvPr>
        </p:nvSpPr>
        <p:spPr>
          <a:xfrm>
            <a:off x="464100" y="1976825"/>
            <a:ext cx="8520600" cy="3166800"/>
          </a:xfrm>
          <a:prstGeom prst="rect">
            <a:avLst/>
          </a:prstGeom>
        </p:spPr>
        <p:txBody>
          <a:bodyPr anchorCtr="0" anchor="t" bIns="91425" lIns="91425" spcFirstLastPara="1" rIns="91425" wrap="square" tIns="91425">
            <a:noAutofit/>
          </a:bodyPr>
          <a:lstStyle/>
          <a:p>
            <a:pPr indent="-323850" lvl="0" marL="457200" rtl="0">
              <a:spcBef>
                <a:spcPts val="0"/>
              </a:spcBef>
              <a:spcAft>
                <a:spcPts val="0"/>
              </a:spcAft>
              <a:buSzPts val="1500"/>
              <a:buChar char="●"/>
            </a:pPr>
            <a:r>
              <a:rPr lang="sv" sz="1500"/>
              <a:t>masked </a:t>
            </a:r>
            <a:r>
              <a:rPr lang="sv" sz="1500"/>
              <a:t>10.4 = Inherit from KOG: Breast carcinoma amplified sequence 3</a:t>
            </a:r>
            <a:endParaRPr sz="1500"/>
          </a:p>
          <a:p>
            <a:pPr indent="-323850" lvl="0" marL="457200" rtl="0">
              <a:spcBef>
                <a:spcPts val="0"/>
              </a:spcBef>
              <a:spcAft>
                <a:spcPts val="0"/>
              </a:spcAft>
              <a:buSzPts val="1500"/>
              <a:buChar char="●"/>
            </a:pPr>
            <a:r>
              <a:rPr lang="sv" sz="1500"/>
              <a:t>masked 16.0 = Vacuole membrane protein</a:t>
            </a:r>
            <a:endParaRPr sz="1500"/>
          </a:p>
          <a:p>
            <a:pPr indent="-323850" lvl="0" marL="457200" rtl="0">
              <a:spcBef>
                <a:spcPts val="0"/>
              </a:spcBef>
              <a:spcAft>
                <a:spcPts val="0"/>
              </a:spcAft>
              <a:buSzPts val="1500"/>
              <a:buChar char="●"/>
            </a:pPr>
            <a:r>
              <a:rPr lang="sv" sz="1500"/>
              <a:t>masked 16.1 = Peptidyl-tRNA hydrolase 2</a:t>
            </a:r>
            <a:endParaRPr sz="1500"/>
          </a:p>
          <a:p>
            <a:pPr indent="-323850" lvl="0" marL="457200" rtl="0">
              <a:spcBef>
                <a:spcPts val="0"/>
              </a:spcBef>
              <a:spcAft>
                <a:spcPts val="0"/>
              </a:spcAft>
              <a:buSzPts val="1500"/>
              <a:buChar char="●"/>
            </a:pPr>
            <a:r>
              <a:rPr lang="sv" sz="1500"/>
              <a:t>masked 16.2 = Ubiquitin-conjugating enzyme E2L 3</a:t>
            </a:r>
            <a:endParaRPr sz="1500"/>
          </a:p>
          <a:p>
            <a:pPr indent="-323850" lvl="0" marL="457200" rtl="0">
              <a:spcBef>
                <a:spcPts val="0"/>
              </a:spcBef>
              <a:spcAft>
                <a:spcPts val="0"/>
              </a:spcAft>
              <a:buSzPts val="1500"/>
              <a:buChar char="●"/>
            </a:pPr>
            <a:r>
              <a:rPr lang="sv" sz="1500"/>
              <a:t>masked 20.0 = Ligand for members of the frizzled family of seven transmembrane receptors </a:t>
            </a:r>
            <a:endParaRPr sz="1500"/>
          </a:p>
          <a:p>
            <a:pPr indent="-323850" lvl="0" marL="457200" rtl="0">
              <a:spcBef>
                <a:spcPts val="0"/>
              </a:spcBef>
              <a:spcAft>
                <a:spcPts val="0"/>
              </a:spcAft>
              <a:buSzPts val="1500"/>
              <a:buChar char="●"/>
            </a:pPr>
            <a:r>
              <a:rPr lang="sv" sz="1500"/>
              <a:t>masked 25.13 = KAT8 regulatory NSL complex subunit 1</a:t>
            </a:r>
            <a:endParaRPr sz="1500"/>
          </a:p>
          <a:p>
            <a:pPr indent="-323850" lvl="0" marL="457200" rtl="0">
              <a:spcBef>
                <a:spcPts val="0"/>
              </a:spcBef>
              <a:spcAft>
                <a:spcPts val="0"/>
              </a:spcAft>
              <a:buSzPts val="1500"/>
              <a:buChar char="●"/>
            </a:pPr>
            <a:r>
              <a:rPr lang="sv" sz="1500"/>
              <a:t>masked 29.0 - 29.1 = E3 ubiquitin protein ligase</a:t>
            </a:r>
            <a:endParaRPr sz="1500"/>
          </a:p>
          <a:p>
            <a:pPr indent="-323850" lvl="0" marL="457200" rtl="0">
              <a:spcBef>
                <a:spcPts val="0"/>
              </a:spcBef>
              <a:spcAft>
                <a:spcPts val="0"/>
              </a:spcAft>
              <a:buClr>
                <a:srgbClr val="E06666"/>
              </a:buClr>
              <a:buSzPts val="1500"/>
              <a:buChar char="●"/>
            </a:pPr>
            <a:r>
              <a:rPr b="1" lang="sv" sz="1500">
                <a:solidFill>
                  <a:srgbClr val="E06666"/>
                </a:solidFill>
              </a:rPr>
              <a:t>augustus-gene 10.0 =  K t-box transcription factor</a:t>
            </a:r>
            <a:endParaRPr b="1" sz="1500">
              <a:solidFill>
                <a:srgbClr val="E06666"/>
              </a:solidFill>
            </a:endParaRPr>
          </a:p>
          <a:p>
            <a:pPr indent="-323850" lvl="0" marL="457200" rtl="0">
              <a:spcBef>
                <a:spcPts val="0"/>
              </a:spcBef>
              <a:spcAft>
                <a:spcPts val="0"/>
              </a:spcAft>
              <a:buSzPts val="1500"/>
              <a:buChar char="●"/>
            </a:pPr>
            <a:r>
              <a:rPr lang="sv" sz="1500"/>
              <a:t>augustus-gene 12.0 = Fanconi anemia group J protein-like</a:t>
            </a:r>
            <a:endParaRPr sz="1500"/>
          </a:p>
          <a:p>
            <a:pPr indent="-323850" lvl="0" marL="457200" rtl="0">
              <a:spcBef>
                <a:spcPts val="0"/>
              </a:spcBef>
              <a:spcAft>
                <a:spcPts val="0"/>
              </a:spcAft>
              <a:buSzPts val="1500"/>
              <a:buChar char="●"/>
            </a:pPr>
            <a:r>
              <a:rPr lang="sv" sz="1500"/>
              <a:t>augustus-gene 12.11 - 12.13 - 12.2  =  L helicase 1</a:t>
            </a:r>
            <a:endParaRPr sz="1500"/>
          </a:p>
          <a:p>
            <a:pPr indent="-323850" lvl="0" marL="457200">
              <a:spcBef>
                <a:spcPts val="0"/>
              </a:spcBef>
              <a:spcAft>
                <a:spcPts val="0"/>
              </a:spcAft>
              <a:buSzPts val="1500"/>
              <a:buChar char="●"/>
            </a:pPr>
            <a:r>
              <a:rPr lang="sv" sz="1500"/>
              <a:t>augustus-gene 14.0 =  ring finger protein, transmembrane 1</a:t>
            </a:r>
            <a:endParaRPr sz="1500"/>
          </a:p>
        </p:txBody>
      </p:sp>
      <p:pic>
        <p:nvPicPr>
          <p:cNvPr id="156" name="Shape 156"/>
          <p:cNvPicPr preferRelativeResize="0"/>
          <p:nvPr/>
        </p:nvPicPr>
        <p:blipFill>
          <a:blip r:embed="rId3">
            <a:alphaModFix amt="77000"/>
          </a:blip>
          <a:stretch>
            <a:fillRect/>
          </a:stretch>
        </p:blipFill>
        <p:spPr>
          <a:xfrm rot="5400000">
            <a:off x="2313937" y="-1347188"/>
            <a:ext cx="295275" cy="5300651"/>
          </a:xfrm>
          <a:prstGeom prst="rect">
            <a:avLst/>
          </a:prstGeom>
          <a:noFill/>
          <a:ln>
            <a:noFill/>
          </a:ln>
        </p:spPr>
      </p:pic>
      <p:sp>
        <p:nvSpPr>
          <p:cNvPr id="157" name="Shape 157"/>
          <p:cNvSpPr txBox="1"/>
          <p:nvPr/>
        </p:nvSpPr>
        <p:spPr>
          <a:xfrm>
            <a:off x="530825" y="381000"/>
            <a:ext cx="7335900" cy="855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sv" sz="3600">
                <a:solidFill>
                  <a:srgbClr val="434343"/>
                </a:solidFill>
                <a:latin typeface="Raleway"/>
                <a:ea typeface="Raleway"/>
                <a:cs typeface="Raleway"/>
                <a:sym typeface="Raleway"/>
              </a:rPr>
              <a:t>EggNOGmapper</a:t>
            </a:r>
            <a:endParaRPr sz="3600">
              <a:solidFill>
                <a:srgbClr val="434343"/>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p:nvPr/>
        </p:nvSpPr>
        <p:spPr>
          <a:xfrm>
            <a:off x="0" y="1831400"/>
            <a:ext cx="9144000" cy="3312300"/>
          </a:xfrm>
          <a:prstGeom prst="rect">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 name="Shape 163"/>
          <p:cNvSpPr txBox="1"/>
          <p:nvPr>
            <p:ph idx="1" type="body"/>
          </p:nvPr>
        </p:nvSpPr>
        <p:spPr>
          <a:xfrm>
            <a:off x="464100" y="2051925"/>
            <a:ext cx="8520600" cy="3312300"/>
          </a:xfrm>
          <a:prstGeom prst="rect">
            <a:avLst/>
          </a:prstGeom>
        </p:spPr>
        <p:txBody>
          <a:bodyPr anchorCtr="0" anchor="t" bIns="91425" lIns="91425" spcFirstLastPara="1" rIns="91425" wrap="square" tIns="91425">
            <a:noAutofit/>
          </a:bodyPr>
          <a:lstStyle/>
          <a:p>
            <a:pPr indent="-311150" lvl="0" marL="457200">
              <a:spcBef>
                <a:spcPts val="0"/>
              </a:spcBef>
              <a:spcAft>
                <a:spcPts val="0"/>
              </a:spcAft>
              <a:buClr>
                <a:srgbClr val="666666"/>
              </a:buClr>
              <a:buSzPts val="1300"/>
              <a:buFont typeface="Roboto Slab"/>
              <a:buChar char="●"/>
            </a:pPr>
            <a:r>
              <a:rPr lang="sv" sz="1300">
                <a:solidFill>
                  <a:srgbClr val="666666"/>
                </a:solidFill>
                <a:latin typeface="Roboto Slab"/>
                <a:ea typeface="Roboto Slab"/>
                <a:cs typeface="Roboto Slab"/>
                <a:sym typeface="Roboto Slab"/>
              </a:rPr>
              <a:t>10.4 = Cytoskeletal protein that controls Cdc42 activation and directional cell migration during angiogenesis.</a:t>
            </a:r>
            <a:endParaRPr sz="1300">
              <a:solidFill>
                <a:srgbClr val="666666"/>
              </a:solidFill>
              <a:latin typeface="Roboto Slab"/>
              <a:ea typeface="Roboto Slab"/>
              <a:cs typeface="Roboto Slab"/>
              <a:sym typeface="Roboto Slab"/>
            </a:endParaRPr>
          </a:p>
          <a:p>
            <a:pPr indent="-311150" lvl="0" marL="457200">
              <a:spcBef>
                <a:spcPts val="0"/>
              </a:spcBef>
              <a:spcAft>
                <a:spcPts val="0"/>
              </a:spcAft>
              <a:buClr>
                <a:srgbClr val="666666"/>
              </a:buClr>
              <a:buSzPts val="1300"/>
              <a:buFont typeface="Roboto Slab"/>
              <a:buChar char="●"/>
            </a:pPr>
            <a:r>
              <a:rPr lang="sv" sz="1300">
                <a:solidFill>
                  <a:srgbClr val="666666"/>
                </a:solidFill>
                <a:latin typeface="Roboto Slab"/>
                <a:ea typeface="Roboto Slab"/>
                <a:cs typeface="Roboto Slab"/>
                <a:sym typeface="Roboto Slab"/>
              </a:rPr>
              <a:t>16.0 = Stress-induced protein that, when overexpressed, promotes formation of intracellular vacuoles followed by cell death.</a:t>
            </a:r>
            <a:endParaRPr sz="1300">
              <a:solidFill>
                <a:srgbClr val="666666"/>
              </a:solidFill>
              <a:latin typeface="Roboto Slab"/>
              <a:ea typeface="Roboto Slab"/>
              <a:cs typeface="Roboto Slab"/>
              <a:sym typeface="Roboto Slab"/>
            </a:endParaRPr>
          </a:p>
          <a:p>
            <a:pPr indent="-311150" lvl="0" marL="457200">
              <a:spcBef>
                <a:spcPts val="0"/>
              </a:spcBef>
              <a:spcAft>
                <a:spcPts val="0"/>
              </a:spcAft>
              <a:buClr>
                <a:srgbClr val="666666"/>
              </a:buClr>
              <a:buSzPts val="1300"/>
              <a:buFont typeface="Roboto Slab"/>
              <a:buChar char="●"/>
            </a:pPr>
            <a:r>
              <a:rPr lang="sv" sz="1300">
                <a:solidFill>
                  <a:srgbClr val="666666"/>
                </a:solidFill>
                <a:latin typeface="Roboto Slab"/>
                <a:ea typeface="Roboto Slab"/>
                <a:cs typeface="Roboto Slab"/>
                <a:sym typeface="Roboto Slab"/>
              </a:rPr>
              <a:t>16.1 Peptidyl-tRNA hydrolases are enzymes that release tRNAs from peptidyl-tRNA during translation </a:t>
            </a:r>
            <a:endParaRPr sz="1300">
              <a:solidFill>
                <a:srgbClr val="666666"/>
              </a:solidFill>
              <a:latin typeface="Roboto Slab"/>
              <a:ea typeface="Roboto Slab"/>
              <a:cs typeface="Roboto Slab"/>
              <a:sym typeface="Roboto Slab"/>
            </a:endParaRPr>
          </a:p>
          <a:p>
            <a:pPr indent="-311150" lvl="0" marL="457200">
              <a:spcBef>
                <a:spcPts val="0"/>
              </a:spcBef>
              <a:spcAft>
                <a:spcPts val="0"/>
              </a:spcAft>
              <a:buClr>
                <a:srgbClr val="666666"/>
              </a:buClr>
              <a:buSzPts val="1300"/>
              <a:buFont typeface="Roboto Slab"/>
              <a:buChar char="●"/>
            </a:pPr>
            <a:r>
              <a:rPr lang="sv" sz="1300">
                <a:solidFill>
                  <a:srgbClr val="666666"/>
                </a:solidFill>
                <a:latin typeface="Roboto Slab"/>
                <a:ea typeface="Roboto Slab"/>
                <a:cs typeface="Roboto Slab"/>
                <a:sym typeface="Roboto Slab"/>
              </a:rPr>
              <a:t>16.2 = Ubiquitin-conjugating enzyme E2 that specifically acts with HECT-type and RBR family E3 ubiquitin-protein ligases</a:t>
            </a:r>
            <a:endParaRPr sz="1300">
              <a:solidFill>
                <a:srgbClr val="666666"/>
              </a:solidFill>
              <a:latin typeface="Roboto Slab"/>
              <a:ea typeface="Roboto Slab"/>
              <a:cs typeface="Roboto Slab"/>
              <a:sym typeface="Roboto Slab"/>
            </a:endParaRPr>
          </a:p>
          <a:p>
            <a:pPr indent="-311150" lvl="0" marL="457200">
              <a:spcBef>
                <a:spcPts val="0"/>
              </a:spcBef>
              <a:spcAft>
                <a:spcPts val="0"/>
              </a:spcAft>
              <a:buClr>
                <a:srgbClr val="666666"/>
              </a:buClr>
              <a:buSzPts val="1300"/>
              <a:buFont typeface="Roboto Slab"/>
              <a:buChar char="●"/>
            </a:pPr>
            <a:r>
              <a:rPr lang="sv" sz="1300">
                <a:solidFill>
                  <a:srgbClr val="666666"/>
                </a:solidFill>
                <a:latin typeface="Roboto Slab"/>
                <a:ea typeface="Roboto Slab"/>
                <a:cs typeface="Roboto Slab"/>
                <a:sym typeface="Roboto Slab"/>
              </a:rPr>
              <a:t>25.13 =  Involved in acetylation of nucleosomal histone H4 on several lysine residues</a:t>
            </a:r>
            <a:endParaRPr sz="1300">
              <a:solidFill>
                <a:srgbClr val="666666"/>
              </a:solidFill>
              <a:latin typeface="Roboto Slab"/>
              <a:ea typeface="Roboto Slab"/>
              <a:cs typeface="Roboto Slab"/>
              <a:sym typeface="Roboto Slab"/>
            </a:endParaRPr>
          </a:p>
          <a:p>
            <a:pPr indent="-311150" lvl="0" marL="457200" rtl="0">
              <a:spcBef>
                <a:spcPts val="0"/>
              </a:spcBef>
              <a:spcAft>
                <a:spcPts val="0"/>
              </a:spcAft>
              <a:buClr>
                <a:srgbClr val="E06666"/>
              </a:buClr>
              <a:buSzPts val="1300"/>
              <a:buFont typeface="Roboto Slab"/>
              <a:buChar char="●"/>
            </a:pPr>
            <a:r>
              <a:rPr b="1" lang="sv" sz="1300">
                <a:solidFill>
                  <a:srgbClr val="E06666"/>
                </a:solidFill>
                <a:latin typeface="Roboto Slab"/>
                <a:ea typeface="Roboto Slab"/>
                <a:cs typeface="Roboto Slab"/>
                <a:sym typeface="Roboto Slab"/>
              </a:rPr>
              <a:t>Gene-10.0 = T-box refers to a group of transcription factors involved in limb and heart development</a:t>
            </a:r>
            <a:endParaRPr b="1" sz="1300">
              <a:solidFill>
                <a:srgbClr val="E06666"/>
              </a:solidFill>
              <a:latin typeface="Roboto Slab"/>
              <a:ea typeface="Roboto Slab"/>
              <a:cs typeface="Roboto Slab"/>
              <a:sym typeface="Roboto Slab"/>
            </a:endParaRPr>
          </a:p>
          <a:p>
            <a:pPr indent="-311150" lvl="0" marL="457200">
              <a:spcBef>
                <a:spcPts val="0"/>
              </a:spcBef>
              <a:spcAft>
                <a:spcPts val="0"/>
              </a:spcAft>
              <a:buClr>
                <a:srgbClr val="666666"/>
              </a:buClr>
              <a:buSzPts val="1300"/>
              <a:buFont typeface="Roboto Slab"/>
              <a:buChar char="●"/>
            </a:pPr>
            <a:r>
              <a:rPr lang="sv" sz="1300">
                <a:solidFill>
                  <a:srgbClr val="666666"/>
                </a:solidFill>
                <a:latin typeface="Roboto Slab"/>
                <a:ea typeface="Roboto Slab"/>
                <a:cs typeface="Roboto Slab"/>
                <a:sym typeface="Roboto Slab"/>
              </a:rPr>
              <a:t>Gene-12-0 = DNA-dependent ATPase and 5' to 3' DNA helicase required for the maintenance of chromosomal stability</a:t>
            </a:r>
            <a:endParaRPr sz="1300">
              <a:solidFill>
                <a:srgbClr val="666666"/>
              </a:solidFill>
              <a:latin typeface="Roboto Slab"/>
              <a:ea typeface="Roboto Slab"/>
              <a:cs typeface="Roboto Slab"/>
              <a:sym typeface="Roboto Slab"/>
            </a:endParaRPr>
          </a:p>
          <a:p>
            <a:pPr indent="0" lvl="0" marL="0">
              <a:spcBef>
                <a:spcPts val="1600"/>
              </a:spcBef>
              <a:spcAft>
                <a:spcPts val="0"/>
              </a:spcAft>
              <a:buNone/>
            </a:pPr>
            <a:r>
              <a:t/>
            </a:r>
            <a:endParaRPr sz="1000">
              <a:solidFill>
                <a:srgbClr val="222222"/>
              </a:solidFill>
              <a:latin typeface="Verdana"/>
              <a:ea typeface="Verdana"/>
              <a:cs typeface="Verdana"/>
              <a:sym typeface="Verdana"/>
            </a:endParaRPr>
          </a:p>
          <a:p>
            <a:pPr indent="0" lvl="0" marL="0">
              <a:spcBef>
                <a:spcPts val="1600"/>
              </a:spcBef>
              <a:spcAft>
                <a:spcPts val="0"/>
              </a:spcAft>
              <a:buNone/>
            </a:pPr>
            <a:r>
              <a:rPr lang="sv" sz="1400">
                <a:solidFill>
                  <a:srgbClr val="222222"/>
                </a:solidFill>
                <a:latin typeface="Roboto Slab"/>
                <a:ea typeface="Roboto Slab"/>
                <a:cs typeface="Roboto Slab"/>
                <a:sym typeface="Roboto Slab"/>
              </a:rPr>
              <a:t> </a:t>
            </a:r>
            <a:endParaRPr sz="1400">
              <a:solidFill>
                <a:srgbClr val="222222"/>
              </a:solidFill>
              <a:latin typeface="Roboto Slab"/>
              <a:ea typeface="Roboto Slab"/>
              <a:cs typeface="Roboto Slab"/>
              <a:sym typeface="Roboto Slab"/>
            </a:endParaRPr>
          </a:p>
          <a:p>
            <a:pPr indent="0" lvl="0" marL="0">
              <a:spcBef>
                <a:spcPts val="1600"/>
              </a:spcBef>
              <a:spcAft>
                <a:spcPts val="0"/>
              </a:spcAft>
              <a:buNone/>
            </a:pPr>
            <a:r>
              <a:t/>
            </a:r>
            <a:endParaRPr sz="1400">
              <a:solidFill>
                <a:srgbClr val="222222"/>
              </a:solidFill>
              <a:highlight>
                <a:srgbClr val="FFFFFF"/>
              </a:highlight>
              <a:latin typeface="Roboto Slab"/>
              <a:ea typeface="Roboto Slab"/>
              <a:cs typeface="Roboto Slab"/>
              <a:sym typeface="Roboto Slab"/>
            </a:endParaRPr>
          </a:p>
          <a:p>
            <a:pPr indent="0" lvl="0" marL="0">
              <a:spcBef>
                <a:spcPts val="1600"/>
              </a:spcBef>
              <a:spcAft>
                <a:spcPts val="1600"/>
              </a:spcAft>
              <a:buNone/>
            </a:pPr>
            <a:r>
              <a:t/>
            </a:r>
            <a:endParaRPr sz="1000">
              <a:solidFill>
                <a:srgbClr val="222222"/>
              </a:solidFill>
              <a:latin typeface="Verdana"/>
              <a:ea typeface="Verdana"/>
              <a:cs typeface="Verdana"/>
              <a:sym typeface="Verdana"/>
            </a:endParaRPr>
          </a:p>
        </p:txBody>
      </p:sp>
      <p:pic>
        <p:nvPicPr>
          <p:cNvPr id="164" name="Shape 164"/>
          <p:cNvPicPr preferRelativeResize="0"/>
          <p:nvPr/>
        </p:nvPicPr>
        <p:blipFill>
          <a:blip r:embed="rId3">
            <a:alphaModFix amt="77000"/>
          </a:blip>
          <a:stretch>
            <a:fillRect/>
          </a:stretch>
        </p:blipFill>
        <p:spPr>
          <a:xfrm rot="5400000">
            <a:off x="2313937" y="-1347188"/>
            <a:ext cx="295275" cy="5300651"/>
          </a:xfrm>
          <a:prstGeom prst="rect">
            <a:avLst/>
          </a:prstGeom>
          <a:noFill/>
          <a:ln>
            <a:noFill/>
          </a:ln>
        </p:spPr>
      </p:pic>
      <p:sp>
        <p:nvSpPr>
          <p:cNvPr id="165" name="Shape 165"/>
          <p:cNvSpPr txBox="1"/>
          <p:nvPr/>
        </p:nvSpPr>
        <p:spPr>
          <a:xfrm>
            <a:off x="530825" y="381000"/>
            <a:ext cx="7335900" cy="855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sv" sz="3600">
                <a:solidFill>
                  <a:srgbClr val="434343"/>
                </a:solidFill>
                <a:latin typeface="Raleway"/>
                <a:ea typeface="Raleway"/>
                <a:cs typeface="Raleway"/>
                <a:sym typeface="Raleway"/>
              </a:rPr>
              <a:t>G</a:t>
            </a:r>
            <a:r>
              <a:rPr lang="sv" sz="3600">
                <a:solidFill>
                  <a:srgbClr val="434343"/>
                </a:solidFill>
                <a:latin typeface="Raleway"/>
                <a:ea typeface="Raleway"/>
                <a:cs typeface="Raleway"/>
                <a:sym typeface="Raleway"/>
              </a:rPr>
              <a:t>ene-function</a:t>
            </a:r>
            <a:endParaRPr sz="3600">
              <a:solidFill>
                <a:srgbClr val="434343"/>
              </a:solidFill>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p:nvPr/>
        </p:nvSpPr>
        <p:spPr>
          <a:xfrm>
            <a:off x="0" y="1831200"/>
            <a:ext cx="9144000" cy="3312300"/>
          </a:xfrm>
          <a:prstGeom prst="rect">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txBox="1"/>
          <p:nvPr>
            <p:ph idx="1" type="body"/>
          </p:nvPr>
        </p:nvSpPr>
        <p:spPr>
          <a:xfrm>
            <a:off x="311700" y="2340550"/>
            <a:ext cx="8520600" cy="27015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666666"/>
              </a:buClr>
              <a:buSzPts val="1400"/>
              <a:buFont typeface="Roboto Slab"/>
              <a:buChar char="●"/>
            </a:pPr>
            <a:r>
              <a:rPr lang="sv" sz="1400">
                <a:solidFill>
                  <a:srgbClr val="666666"/>
                </a:solidFill>
                <a:latin typeface="Roboto Slab"/>
                <a:ea typeface="Roboto Slab"/>
                <a:cs typeface="Roboto Slab"/>
                <a:sym typeface="Roboto Slab"/>
              </a:rPr>
              <a:t>No Hoxd10, Hoxd11, Meis2, Pitx1 were found, </a:t>
            </a:r>
            <a:r>
              <a:rPr lang="sv" sz="1400">
                <a:solidFill>
                  <a:srgbClr val="E06666"/>
                </a:solidFill>
                <a:latin typeface="Roboto Slab"/>
                <a:ea typeface="Roboto Slab"/>
                <a:cs typeface="Roboto Slab"/>
                <a:sym typeface="Roboto Slab"/>
              </a:rPr>
              <a:t>TBX2 only lead</a:t>
            </a:r>
            <a:endParaRPr sz="1400">
              <a:solidFill>
                <a:srgbClr val="E06666"/>
              </a:solidFill>
              <a:latin typeface="Roboto Slab"/>
              <a:ea typeface="Roboto Slab"/>
              <a:cs typeface="Roboto Slab"/>
              <a:sym typeface="Roboto Slab"/>
            </a:endParaRPr>
          </a:p>
          <a:p>
            <a:pPr indent="-317500" lvl="0" marL="457200" rtl="0">
              <a:spcBef>
                <a:spcPts val="0"/>
              </a:spcBef>
              <a:spcAft>
                <a:spcPts val="0"/>
              </a:spcAft>
              <a:buClr>
                <a:srgbClr val="666666"/>
              </a:buClr>
              <a:buSzPts val="1400"/>
              <a:buFont typeface="Roboto Slab"/>
              <a:buChar char="●"/>
            </a:pPr>
            <a:r>
              <a:rPr lang="sv" sz="1400">
                <a:solidFill>
                  <a:srgbClr val="666666"/>
                </a:solidFill>
                <a:latin typeface="Roboto Slab"/>
                <a:ea typeface="Roboto Slab"/>
                <a:cs typeface="Roboto Slab"/>
                <a:sym typeface="Roboto Slab"/>
              </a:rPr>
              <a:t>Tbx genes are</a:t>
            </a:r>
            <a:r>
              <a:rPr lang="sv" sz="1400">
                <a:solidFill>
                  <a:srgbClr val="E06666"/>
                </a:solidFill>
                <a:latin typeface="Roboto Slab"/>
                <a:ea typeface="Roboto Slab"/>
                <a:cs typeface="Roboto Slab"/>
                <a:sym typeface="Roboto Slab"/>
              </a:rPr>
              <a:t> involved in limb initiation</a:t>
            </a:r>
            <a:r>
              <a:rPr lang="sv" sz="1400">
                <a:solidFill>
                  <a:srgbClr val="666666"/>
                </a:solidFill>
                <a:latin typeface="Roboto Slab"/>
                <a:ea typeface="Roboto Slab"/>
                <a:cs typeface="Roboto Slab"/>
                <a:sym typeface="Roboto Slab"/>
              </a:rPr>
              <a:t>, by interacting with Wnts and Fgfs</a:t>
            </a:r>
            <a:endParaRPr sz="1400">
              <a:solidFill>
                <a:srgbClr val="666666"/>
              </a:solidFill>
              <a:latin typeface="Roboto Slab"/>
              <a:ea typeface="Roboto Slab"/>
              <a:cs typeface="Roboto Slab"/>
              <a:sym typeface="Roboto Slab"/>
            </a:endParaRPr>
          </a:p>
          <a:p>
            <a:pPr indent="-292100" lvl="1" marL="914400" marR="50800" rtl="0">
              <a:lnSpc>
                <a:spcPct val="135000"/>
              </a:lnSpc>
              <a:spcBef>
                <a:spcPts val="0"/>
              </a:spcBef>
              <a:spcAft>
                <a:spcPts val="0"/>
              </a:spcAft>
              <a:buClr>
                <a:srgbClr val="666666"/>
              </a:buClr>
              <a:buSzPts val="1000"/>
              <a:buFont typeface="Roboto Slab"/>
              <a:buChar char="○"/>
            </a:pPr>
            <a:r>
              <a:rPr i="1" lang="sv" sz="1000">
                <a:solidFill>
                  <a:srgbClr val="666666"/>
                </a:solidFill>
                <a:latin typeface="Roboto Slab"/>
                <a:ea typeface="Roboto Slab"/>
                <a:cs typeface="Roboto Slab"/>
                <a:sym typeface="Roboto Slab"/>
              </a:rPr>
              <a:t>Wang Z, Dong D, Ru B, Young RL, Han N, Guo T, et al. Digital gene expression tag profiling of bat digits provides robust candidates contributing to wing formation. BMC Genomics. 2010 Nov 6;11:619.</a:t>
            </a:r>
            <a:endParaRPr sz="1000">
              <a:solidFill>
                <a:srgbClr val="666666"/>
              </a:solidFill>
              <a:latin typeface="Roboto Slab"/>
              <a:ea typeface="Roboto Slab"/>
              <a:cs typeface="Roboto Slab"/>
              <a:sym typeface="Roboto Slab"/>
            </a:endParaRPr>
          </a:p>
          <a:p>
            <a:pPr indent="-317500" lvl="0" marL="457200" rtl="0">
              <a:spcBef>
                <a:spcPts val="0"/>
              </a:spcBef>
              <a:spcAft>
                <a:spcPts val="0"/>
              </a:spcAft>
              <a:buClr>
                <a:srgbClr val="666666"/>
              </a:buClr>
              <a:buSzPts val="1400"/>
              <a:buFont typeface="Roboto Slab"/>
              <a:buChar char="●"/>
            </a:pPr>
            <a:r>
              <a:rPr i="1" lang="sv" sz="1400">
                <a:solidFill>
                  <a:srgbClr val="666666"/>
                </a:solidFill>
                <a:latin typeface="Roboto Slab"/>
                <a:ea typeface="Roboto Slab"/>
                <a:cs typeface="Roboto Slab"/>
                <a:sym typeface="Roboto Slab"/>
              </a:rPr>
              <a:t>Authors found “</a:t>
            </a:r>
            <a:r>
              <a:rPr lang="sv" sz="1400">
                <a:solidFill>
                  <a:srgbClr val="666666"/>
                </a:solidFill>
                <a:latin typeface="Roboto Slab"/>
                <a:ea typeface="Roboto Slab"/>
                <a:cs typeface="Roboto Slab"/>
                <a:sym typeface="Roboto Slab"/>
              </a:rPr>
              <a:t> significant forelimb (FL) versus hindlimb (HL) expression changes by stage.” when studying </a:t>
            </a:r>
            <a:r>
              <a:rPr i="1" lang="sv" sz="1400">
                <a:solidFill>
                  <a:srgbClr val="666666"/>
                </a:solidFill>
                <a:latin typeface="Roboto Slab"/>
                <a:ea typeface="Roboto Slab"/>
                <a:cs typeface="Roboto Slab"/>
                <a:sym typeface="Roboto Slab"/>
              </a:rPr>
              <a:t>Tbx5-as1</a:t>
            </a:r>
            <a:r>
              <a:rPr lang="sv" sz="1400">
                <a:solidFill>
                  <a:srgbClr val="666666"/>
                </a:solidFill>
                <a:latin typeface="Roboto Slab"/>
                <a:ea typeface="Roboto Slab"/>
                <a:cs typeface="Roboto Slab"/>
                <a:sym typeface="Roboto Slab"/>
              </a:rPr>
              <a:t> and </a:t>
            </a:r>
            <a:r>
              <a:rPr i="1" lang="sv" sz="1400">
                <a:solidFill>
                  <a:srgbClr val="666666"/>
                </a:solidFill>
                <a:latin typeface="Roboto Slab"/>
                <a:ea typeface="Roboto Slab"/>
                <a:cs typeface="Roboto Slab"/>
                <a:sym typeface="Roboto Slab"/>
              </a:rPr>
              <a:t>Hottip</a:t>
            </a:r>
            <a:r>
              <a:rPr lang="sv" sz="1400">
                <a:solidFill>
                  <a:srgbClr val="666666"/>
                </a:solidFill>
                <a:latin typeface="Roboto Slab"/>
                <a:ea typeface="Roboto Slab"/>
                <a:cs typeface="Roboto Slab"/>
                <a:sym typeface="Roboto Slab"/>
              </a:rPr>
              <a:t> expression profiles</a:t>
            </a:r>
            <a:endParaRPr sz="1400">
              <a:solidFill>
                <a:srgbClr val="666666"/>
              </a:solidFill>
              <a:latin typeface="Roboto Slab"/>
              <a:ea typeface="Roboto Slab"/>
              <a:cs typeface="Roboto Slab"/>
              <a:sym typeface="Roboto Slab"/>
            </a:endParaRPr>
          </a:p>
          <a:p>
            <a:pPr indent="-317500" lvl="0" marL="457200" rtl="0">
              <a:spcBef>
                <a:spcPts val="0"/>
              </a:spcBef>
              <a:spcAft>
                <a:spcPts val="0"/>
              </a:spcAft>
              <a:buClr>
                <a:srgbClr val="666666"/>
              </a:buClr>
              <a:buSzPts val="1400"/>
              <a:buFont typeface="Roboto Slab"/>
              <a:buChar char="●"/>
            </a:pPr>
            <a:r>
              <a:rPr lang="sv" sz="1400">
                <a:solidFill>
                  <a:srgbClr val="E06666"/>
                </a:solidFill>
                <a:latin typeface="Roboto Slab"/>
                <a:ea typeface="Roboto Slab"/>
                <a:cs typeface="Roboto Slab"/>
                <a:sym typeface="Roboto Slab"/>
              </a:rPr>
              <a:t>TBX2 is part of the same family as TBX5, </a:t>
            </a:r>
            <a:r>
              <a:rPr lang="sv" sz="1400">
                <a:solidFill>
                  <a:srgbClr val="666666"/>
                </a:solidFill>
                <a:latin typeface="Roboto Slab"/>
                <a:ea typeface="Roboto Slab"/>
                <a:cs typeface="Roboto Slab"/>
                <a:sym typeface="Roboto Slab"/>
              </a:rPr>
              <a:t>  and an active gene in limb-</a:t>
            </a:r>
            <a:r>
              <a:rPr lang="sv" sz="1400">
                <a:solidFill>
                  <a:srgbClr val="666666"/>
                </a:solidFill>
                <a:latin typeface="Roboto Slab"/>
                <a:ea typeface="Roboto Slab"/>
                <a:cs typeface="Roboto Slab"/>
                <a:sym typeface="Roboto Slab"/>
              </a:rPr>
              <a:t>development</a:t>
            </a:r>
            <a:endParaRPr sz="1400">
              <a:solidFill>
                <a:srgbClr val="666666"/>
              </a:solidFill>
              <a:latin typeface="Roboto Slab"/>
              <a:ea typeface="Roboto Slab"/>
              <a:cs typeface="Roboto Slab"/>
              <a:sym typeface="Roboto Slab"/>
            </a:endParaRPr>
          </a:p>
          <a:p>
            <a:pPr indent="-317500" lvl="0" marL="457200" rtl="0">
              <a:spcBef>
                <a:spcPts val="0"/>
              </a:spcBef>
              <a:spcAft>
                <a:spcPts val="0"/>
              </a:spcAft>
              <a:buClr>
                <a:srgbClr val="666666"/>
              </a:buClr>
              <a:buSzPts val="1400"/>
              <a:buFont typeface="Roboto Slab"/>
              <a:buChar char="●"/>
            </a:pPr>
            <a:r>
              <a:rPr lang="sv" sz="1400">
                <a:solidFill>
                  <a:srgbClr val="666666"/>
                </a:solidFill>
                <a:latin typeface="Roboto Slab"/>
                <a:ea typeface="Roboto Slab"/>
                <a:cs typeface="Roboto Slab"/>
                <a:sym typeface="Roboto Slab"/>
              </a:rPr>
              <a:t>“ lncRNAs could also have a strong influence on wing development, with observed forelimb/hindlimb expression differences for </a:t>
            </a:r>
            <a:r>
              <a:rPr i="1" lang="sv" sz="1400">
                <a:solidFill>
                  <a:srgbClr val="666666"/>
                </a:solidFill>
                <a:latin typeface="Roboto Slab"/>
                <a:ea typeface="Roboto Slab"/>
                <a:cs typeface="Roboto Slab"/>
                <a:sym typeface="Roboto Slab"/>
              </a:rPr>
              <a:t>Hottip</a:t>
            </a:r>
            <a:r>
              <a:rPr lang="sv" sz="1400">
                <a:solidFill>
                  <a:srgbClr val="666666"/>
                </a:solidFill>
                <a:latin typeface="Roboto Slab"/>
                <a:ea typeface="Roboto Slab"/>
                <a:cs typeface="Roboto Slab"/>
                <a:sym typeface="Roboto Slab"/>
              </a:rPr>
              <a:t> and </a:t>
            </a:r>
            <a:r>
              <a:rPr i="1" lang="sv" sz="1400">
                <a:solidFill>
                  <a:srgbClr val="666666"/>
                </a:solidFill>
                <a:latin typeface="Roboto Slab"/>
                <a:ea typeface="Roboto Slab"/>
                <a:cs typeface="Roboto Slab"/>
                <a:sym typeface="Roboto Slab"/>
              </a:rPr>
              <a:t>Tbx5-as1”</a:t>
            </a:r>
            <a:endParaRPr i="1" sz="1400">
              <a:solidFill>
                <a:srgbClr val="666666"/>
              </a:solidFill>
              <a:latin typeface="Roboto Slab"/>
              <a:ea typeface="Roboto Slab"/>
              <a:cs typeface="Roboto Slab"/>
              <a:sym typeface="Roboto Slab"/>
            </a:endParaRPr>
          </a:p>
        </p:txBody>
      </p:sp>
      <p:pic>
        <p:nvPicPr>
          <p:cNvPr id="172" name="Shape 172"/>
          <p:cNvPicPr preferRelativeResize="0"/>
          <p:nvPr/>
        </p:nvPicPr>
        <p:blipFill>
          <a:blip r:embed="rId3">
            <a:alphaModFix amt="77000"/>
          </a:blip>
          <a:stretch>
            <a:fillRect/>
          </a:stretch>
        </p:blipFill>
        <p:spPr>
          <a:xfrm rot="5400000">
            <a:off x="2313937" y="-1347188"/>
            <a:ext cx="295275" cy="5300651"/>
          </a:xfrm>
          <a:prstGeom prst="rect">
            <a:avLst/>
          </a:prstGeom>
          <a:noFill/>
          <a:ln>
            <a:noFill/>
          </a:ln>
        </p:spPr>
      </p:pic>
      <p:sp>
        <p:nvSpPr>
          <p:cNvPr id="173" name="Shape 173"/>
          <p:cNvSpPr txBox="1"/>
          <p:nvPr/>
        </p:nvSpPr>
        <p:spPr>
          <a:xfrm>
            <a:off x="530825" y="381000"/>
            <a:ext cx="7335900" cy="855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sv" sz="3600">
                <a:solidFill>
                  <a:srgbClr val="434343"/>
                </a:solidFill>
                <a:latin typeface="Raleway"/>
                <a:ea typeface="Raleway"/>
                <a:cs typeface="Raleway"/>
                <a:sym typeface="Raleway"/>
              </a:rPr>
              <a:t>TBX</a:t>
            </a:r>
            <a:r>
              <a:rPr lang="sv" sz="3600">
                <a:solidFill>
                  <a:srgbClr val="434343"/>
                </a:solidFill>
                <a:latin typeface="Roboto"/>
                <a:ea typeface="Roboto"/>
                <a:cs typeface="Roboto"/>
                <a:sym typeface="Roboto"/>
              </a:rPr>
              <a:t>-</a:t>
            </a:r>
            <a:r>
              <a:rPr lang="sv" sz="3600">
                <a:solidFill>
                  <a:srgbClr val="434343"/>
                </a:solidFill>
                <a:latin typeface="Roboto Light"/>
                <a:ea typeface="Roboto Light"/>
                <a:cs typeface="Roboto Light"/>
                <a:sym typeface="Roboto Light"/>
              </a:rPr>
              <a:t>2</a:t>
            </a:r>
            <a:endParaRPr sz="3600">
              <a:solidFill>
                <a:srgbClr val="434343"/>
              </a:solidFill>
              <a:latin typeface="Roboto Light"/>
              <a:ea typeface="Roboto Light"/>
              <a:cs typeface="Roboto Light"/>
              <a:sym typeface="Robo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p:nvPr/>
        </p:nvSpPr>
        <p:spPr>
          <a:xfrm>
            <a:off x="0" y="1831400"/>
            <a:ext cx="9144000" cy="3312300"/>
          </a:xfrm>
          <a:prstGeom prst="rect">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62" name="Shape 62"/>
          <p:cNvPicPr preferRelativeResize="0"/>
          <p:nvPr/>
        </p:nvPicPr>
        <p:blipFill>
          <a:blip r:embed="rId3">
            <a:alphaModFix amt="77000"/>
          </a:blip>
          <a:stretch>
            <a:fillRect/>
          </a:stretch>
        </p:blipFill>
        <p:spPr>
          <a:xfrm rot="5400000">
            <a:off x="2235987" y="-1190838"/>
            <a:ext cx="295275" cy="5300651"/>
          </a:xfrm>
          <a:prstGeom prst="rect">
            <a:avLst/>
          </a:prstGeom>
          <a:noFill/>
          <a:ln>
            <a:noFill/>
          </a:ln>
        </p:spPr>
      </p:pic>
      <p:sp>
        <p:nvSpPr>
          <p:cNvPr id="63" name="Shape 63"/>
          <p:cNvSpPr txBox="1"/>
          <p:nvPr/>
        </p:nvSpPr>
        <p:spPr>
          <a:xfrm>
            <a:off x="381000" y="2298125"/>
            <a:ext cx="7335900" cy="20649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rgbClr val="666666"/>
              </a:buClr>
              <a:buSzPts val="1800"/>
              <a:buFont typeface="Roboto Slab"/>
              <a:buChar char="●"/>
            </a:pPr>
            <a:r>
              <a:rPr lang="sv" sz="1800">
                <a:solidFill>
                  <a:srgbClr val="666666"/>
                </a:solidFill>
                <a:latin typeface="Roboto Slab"/>
                <a:ea typeface="Roboto Slab"/>
                <a:cs typeface="Roboto Slab"/>
                <a:sym typeface="Roboto Slab"/>
              </a:rPr>
              <a:t>SOAPdenovo -&gt; FASTQC</a:t>
            </a:r>
            <a:endParaRPr sz="1800">
              <a:solidFill>
                <a:srgbClr val="666666"/>
              </a:solidFill>
              <a:latin typeface="Roboto Slab"/>
              <a:ea typeface="Roboto Slab"/>
              <a:cs typeface="Roboto Slab"/>
              <a:sym typeface="Roboto Slab"/>
            </a:endParaRPr>
          </a:p>
          <a:p>
            <a:pPr indent="-342900" lvl="0" marL="457200" rtl="0">
              <a:spcBef>
                <a:spcPts val="0"/>
              </a:spcBef>
              <a:spcAft>
                <a:spcPts val="0"/>
              </a:spcAft>
              <a:buClr>
                <a:srgbClr val="666666"/>
              </a:buClr>
              <a:buSzPts val="1800"/>
              <a:buFont typeface="Roboto Slab"/>
              <a:buChar char="●"/>
            </a:pPr>
            <a:r>
              <a:rPr lang="sv" sz="1800">
                <a:solidFill>
                  <a:srgbClr val="666666"/>
                </a:solidFill>
                <a:latin typeface="Roboto Slab"/>
                <a:ea typeface="Roboto Slab"/>
                <a:cs typeface="Roboto Slab"/>
                <a:sym typeface="Roboto Slab"/>
              </a:rPr>
              <a:t>TRINITY -&gt; QUAST</a:t>
            </a:r>
            <a:endParaRPr sz="1800">
              <a:solidFill>
                <a:srgbClr val="666666"/>
              </a:solidFill>
              <a:latin typeface="Roboto Slab"/>
              <a:ea typeface="Roboto Slab"/>
              <a:cs typeface="Roboto Slab"/>
              <a:sym typeface="Roboto Slab"/>
            </a:endParaRPr>
          </a:p>
          <a:p>
            <a:pPr indent="-342900" lvl="0" marL="457200" rtl="0">
              <a:spcBef>
                <a:spcPts val="0"/>
              </a:spcBef>
              <a:spcAft>
                <a:spcPts val="0"/>
              </a:spcAft>
              <a:buClr>
                <a:srgbClr val="666666"/>
              </a:buClr>
              <a:buSzPts val="1800"/>
              <a:buFont typeface="Roboto Slab"/>
              <a:buChar char="●"/>
            </a:pPr>
            <a:r>
              <a:rPr lang="sv" sz="1800">
                <a:solidFill>
                  <a:srgbClr val="666666"/>
                </a:solidFill>
                <a:latin typeface="Roboto Slab"/>
                <a:ea typeface="Roboto Slab"/>
                <a:cs typeface="Roboto Slab"/>
                <a:sym typeface="Roboto Slab"/>
              </a:rPr>
              <a:t>NCBI -&gt; MAKER2</a:t>
            </a:r>
            <a:endParaRPr sz="1800">
              <a:solidFill>
                <a:srgbClr val="666666"/>
              </a:solidFill>
              <a:latin typeface="Roboto Slab"/>
              <a:ea typeface="Roboto Slab"/>
              <a:cs typeface="Roboto Slab"/>
              <a:sym typeface="Roboto Slab"/>
            </a:endParaRPr>
          </a:p>
          <a:p>
            <a:pPr indent="-342900" lvl="0" marL="457200" rtl="0">
              <a:spcBef>
                <a:spcPts val="0"/>
              </a:spcBef>
              <a:spcAft>
                <a:spcPts val="0"/>
              </a:spcAft>
              <a:buClr>
                <a:srgbClr val="666666"/>
              </a:buClr>
              <a:buSzPts val="1800"/>
              <a:buFont typeface="Roboto Slab"/>
              <a:buChar char="●"/>
            </a:pPr>
            <a:r>
              <a:rPr lang="sv" sz="1800">
                <a:solidFill>
                  <a:srgbClr val="666666"/>
                </a:solidFill>
                <a:latin typeface="Roboto Slab"/>
                <a:ea typeface="Roboto Slab"/>
                <a:cs typeface="Roboto Slab"/>
                <a:sym typeface="Roboto Slab"/>
              </a:rPr>
              <a:t>BOWTIE -&gt; TOPHAT</a:t>
            </a:r>
            <a:endParaRPr sz="1800">
              <a:solidFill>
                <a:srgbClr val="666666"/>
              </a:solidFill>
              <a:latin typeface="Roboto Slab"/>
              <a:ea typeface="Roboto Slab"/>
              <a:cs typeface="Roboto Slab"/>
              <a:sym typeface="Roboto Slab"/>
            </a:endParaRPr>
          </a:p>
          <a:p>
            <a:pPr indent="-342900" lvl="0" marL="457200" rtl="0">
              <a:spcBef>
                <a:spcPts val="0"/>
              </a:spcBef>
              <a:spcAft>
                <a:spcPts val="0"/>
              </a:spcAft>
              <a:buClr>
                <a:srgbClr val="666666"/>
              </a:buClr>
              <a:buSzPts val="1800"/>
              <a:buFont typeface="Roboto Slab"/>
              <a:buChar char="●"/>
            </a:pPr>
            <a:r>
              <a:rPr lang="sv" sz="1800">
                <a:solidFill>
                  <a:srgbClr val="666666"/>
                </a:solidFill>
                <a:latin typeface="Roboto Slab"/>
                <a:ea typeface="Roboto Slab"/>
                <a:cs typeface="Roboto Slab"/>
                <a:sym typeface="Roboto Slab"/>
              </a:rPr>
              <a:t>SAMTOOLS -&gt; HTSEQ</a:t>
            </a:r>
            <a:endParaRPr sz="1800">
              <a:solidFill>
                <a:srgbClr val="666666"/>
              </a:solidFill>
              <a:latin typeface="Roboto Slab"/>
              <a:ea typeface="Roboto Slab"/>
              <a:cs typeface="Roboto Slab"/>
              <a:sym typeface="Roboto Slab"/>
            </a:endParaRPr>
          </a:p>
          <a:p>
            <a:pPr indent="-342900" lvl="0" marL="457200" rtl="0">
              <a:spcBef>
                <a:spcPts val="0"/>
              </a:spcBef>
              <a:spcAft>
                <a:spcPts val="0"/>
              </a:spcAft>
              <a:buClr>
                <a:srgbClr val="666666"/>
              </a:buClr>
              <a:buSzPts val="1800"/>
              <a:buFont typeface="Roboto Slab"/>
              <a:buChar char="●"/>
            </a:pPr>
            <a:r>
              <a:rPr lang="sv" sz="1800">
                <a:solidFill>
                  <a:srgbClr val="666666"/>
                </a:solidFill>
                <a:latin typeface="Roboto Slab"/>
                <a:ea typeface="Roboto Slab"/>
                <a:cs typeface="Roboto Slab"/>
                <a:sym typeface="Roboto Slab"/>
              </a:rPr>
              <a:t>DESEQ2 + eggNOGmapper </a:t>
            </a:r>
            <a:endParaRPr sz="1800">
              <a:solidFill>
                <a:srgbClr val="666666"/>
              </a:solidFill>
              <a:latin typeface="Roboto Slab"/>
              <a:ea typeface="Roboto Slab"/>
              <a:cs typeface="Roboto Slab"/>
              <a:sym typeface="Roboto Slab"/>
            </a:endParaRPr>
          </a:p>
          <a:p>
            <a:pPr indent="-342900" lvl="0" marL="457200" rtl="0">
              <a:spcBef>
                <a:spcPts val="0"/>
              </a:spcBef>
              <a:spcAft>
                <a:spcPts val="0"/>
              </a:spcAft>
              <a:buClr>
                <a:srgbClr val="E06666"/>
              </a:buClr>
              <a:buSzPts val="1800"/>
              <a:buFont typeface="Roboto Slab"/>
              <a:buChar char="●"/>
            </a:pPr>
            <a:r>
              <a:rPr lang="sv" sz="1800">
                <a:solidFill>
                  <a:srgbClr val="E06666"/>
                </a:solidFill>
                <a:latin typeface="Roboto Slab"/>
                <a:ea typeface="Roboto Slab"/>
                <a:cs typeface="Roboto Slab"/>
                <a:sym typeface="Roboto Slab"/>
              </a:rPr>
              <a:t>RESULTS!</a:t>
            </a:r>
            <a:endParaRPr sz="1800">
              <a:solidFill>
                <a:srgbClr val="E06666"/>
              </a:solidFill>
              <a:latin typeface="Roboto Slab"/>
              <a:ea typeface="Roboto Slab"/>
              <a:cs typeface="Roboto Slab"/>
              <a:sym typeface="Roboto Slab"/>
            </a:endParaRPr>
          </a:p>
        </p:txBody>
      </p:sp>
      <p:sp>
        <p:nvSpPr>
          <p:cNvPr id="64" name="Shape 64"/>
          <p:cNvSpPr txBox="1"/>
          <p:nvPr/>
        </p:nvSpPr>
        <p:spPr>
          <a:xfrm>
            <a:off x="452875" y="537350"/>
            <a:ext cx="7335900" cy="855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sv" sz="3600">
                <a:solidFill>
                  <a:srgbClr val="434343"/>
                </a:solidFill>
                <a:latin typeface="Raleway"/>
                <a:ea typeface="Raleway"/>
                <a:cs typeface="Raleway"/>
                <a:sym typeface="Raleway"/>
              </a:rPr>
              <a:t>Methodology</a:t>
            </a:r>
            <a:endParaRPr sz="3600">
              <a:solidFill>
                <a:srgbClr val="434343"/>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p:nvPr/>
        </p:nvSpPr>
        <p:spPr>
          <a:xfrm>
            <a:off x="0" y="1831200"/>
            <a:ext cx="9144000" cy="3312300"/>
          </a:xfrm>
          <a:prstGeom prst="rect">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txBox="1"/>
          <p:nvPr>
            <p:ph idx="1" type="body"/>
          </p:nvPr>
        </p:nvSpPr>
        <p:spPr>
          <a:xfrm>
            <a:off x="311700" y="2340550"/>
            <a:ext cx="8520600" cy="2701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666666"/>
              </a:buClr>
              <a:buSzPts val="1800"/>
              <a:buFont typeface="Roboto Slab"/>
              <a:buChar char="●"/>
            </a:pPr>
            <a:r>
              <a:rPr lang="sv">
                <a:solidFill>
                  <a:srgbClr val="666666"/>
                </a:solidFill>
                <a:latin typeface="Roboto Slab"/>
                <a:ea typeface="Roboto Slab"/>
                <a:cs typeface="Roboto Slab"/>
                <a:sym typeface="Roboto Slab"/>
              </a:rPr>
              <a:t>TBX-2 involved in limb-developement</a:t>
            </a:r>
            <a:endParaRPr>
              <a:solidFill>
                <a:srgbClr val="666666"/>
              </a:solidFill>
              <a:latin typeface="Roboto Slab"/>
              <a:ea typeface="Roboto Slab"/>
              <a:cs typeface="Roboto Slab"/>
              <a:sym typeface="Roboto Slab"/>
            </a:endParaRPr>
          </a:p>
          <a:p>
            <a:pPr indent="-342900" lvl="0" marL="457200" rtl="0">
              <a:spcBef>
                <a:spcPts val="0"/>
              </a:spcBef>
              <a:spcAft>
                <a:spcPts val="0"/>
              </a:spcAft>
              <a:buClr>
                <a:srgbClr val="666666"/>
              </a:buClr>
              <a:buSzPts val="1800"/>
              <a:buFont typeface="Roboto Slab"/>
              <a:buChar char="●"/>
            </a:pPr>
            <a:r>
              <a:rPr lang="sv">
                <a:solidFill>
                  <a:srgbClr val="666666"/>
                </a:solidFill>
                <a:latin typeface="Roboto Slab"/>
                <a:ea typeface="Roboto Slab"/>
                <a:cs typeface="Roboto Slab"/>
                <a:sym typeface="Roboto Slab"/>
              </a:rPr>
              <a:t>Diffseq-results and eggNOGmapper point towards divergence</a:t>
            </a:r>
            <a:endParaRPr>
              <a:solidFill>
                <a:srgbClr val="666666"/>
              </a:solidFill>
              <a:latin typeface="Roboto Slab"/>
              <a:ea typeface="Roboto Slab"/>
              <a:cs typeface="Roboto Slab"/>
              <a:sym typeface="Roboto Slab"/>
            </a:endParaRPr>
          </a:p>
          <a:p>
            <a:pPr indent="-342900" lvl="0" marL="457200" rtl="0">
              <a:spcBef>
                <a:spcPts val="0"/>
              </a:spcBef>
              <a:spcAft>
                <a:spcPts val="0"/>
              </a:spcAft>
              <a:buClr>
                <a:srgbClr val="666666"/>
              </a:buClr>
              <a:buSzPts val="1800"/>
              <a:buFont typeface="Roboto Slab"/>
              <a:buChar char="●"/>
            </a:pPr>
            <a:r>
              <a:rPr lang="sv">
                <a:solidFill>
                  <a:srgbClr val="666666"/>
                </a:solidFill>
                <a:latin typeface="Roboto Slab"/>
                <a:ea typeface="Roboto Slab"/>
                <a:cs typeface="Roboto Slab"/>
                <a:sym typeface="Roboto Slab"/>
              </a:rPr>
              <a:t>As TBX-Family is linked to limb development, possible gene</a:t>
            </a:r>
            <a:endParaRPr>
              <a:solidFill>
                <a:srgbClr val="666666"/>
              </a:solidFill>
              <a:latin typeface="Roboto Slab"/>
              <a:ea typeface="Roboto Slab"/>
              <a:cs typeface="Roboto Slab"/>
              <a:sym typeface="Roboto Slab"/>
            </a:endParaRPr>
          </a:p>
          <a:p>
            <a:pPr indent="-342900" lvl="0" marL="457200" rtl="0">
              <a:spcBef>
                <a:spcPts val="0"/>
              </a:spcBef>
              <a:spcAft>
                <a:spcPts val="0"/>
              </a:spcAft>
              <a:buClr>
                <a:srgbClr val="666666"/>
              </a:buClr>
              <a:buSzPts val="1800"/>
              <a:buFont typeface="Roboto Slab"/>
              <a:buChar char="●"/>
            </a:pPr>
            <a:r>
              <a:rPr lang="sv">
                <a:solidFill>
                  <a:srgbClr val="666666"/>
                </a:solidFill>
                <a:latin typeface="Roboto Slab"/>
                <a:ea typeface="Roboto Slab"/>
                <a:cs typeface="Roboto Slab"/>
                <a:sym typeface="Roboto Slab"/>
              </a:rPr>
              <a:t>More data is required before drawing definite conclusions</a:t>
            </a:r>
            <a:endParaRPr>
              <a:solidFill>
                <a:srgbClr val="666666"/>
              </a:solidFill>
              <a:latin typeface="Roboto Slab"/>
              <a:ea typeface="Roboto Slab"/>
              <a:cs typeface="Roboto Slab"/>
              <a:sym typeface="Roboto Slab"/>
            </a:endParaRPr>
          </a:p>
          <a:p>
            <a:pPr indent="-342900" lvl="0" marL="457200" rtl="0">
              <a:spcBef>
                <a:spcPts val="0"/>
              </a:spcBef>
              <a:spcAft>
                <a:spcPts val="0"/>
              </a:spcAft>
              <a:buClr>
                <a:srgbClr val="666666"/>
              </a:buClr>
              <a:buSzPts val="1800"/>
              <a:buFont typeface="Roboto Slab"/>
              <a:buChar char="●"/>
            </a:pPr>
            <a:r>
              <a:rPr lang="sv">
                <a:solidFill>
                  <a:srgbClr val="666666"/>
                </a:solidFill>
                <a:latin typeface="Roboto Slab"/>
                <a:ea typeface="Roboto Slab"/>
                <a:cs typeface="Roboto Slab"/>
                <a:sym typeface="Roboto Slab"/>
              </a:rPr>
              <a:t>Paper-II studied TBX-5 = same family as TBX-2</a:t>
            </a:r>
            <a:endParaRPr>
              <a:solidFill>
                <a:srgbClr val="666666"/>
              </a:solidFill>
              <a:latin typeface="Roboto Slab"/>
              <a:ea typeface="Roboto Slab"/>
              <a:cs typeface="Roboto Slab"/>
              <a:sym typeface="Roboto Slab"/>
            </a:endParaRPr>
          </a:p>
          <a:p>
            <a:pPr indent="-342900" lvl="0" marL="457200" rtl="0">
              <a:spcBef>
                <a:spcPts val="0"/>
              </a:spcBef>
              <a:spcAft>
                <a:spcPts val="0"/>
              </a:spcAft>
              <a:buClr>
                <a:srgbClr val="666666"/>
              </a:buClr>
              <a:buSzPts val="1800"/>
              <a:buFont typeface="Roboto Slab"/>
              <a:buChar char="●"/>
            </a:pPr>
            <a:r>
              <a:rPr lang="sv">
                <a:solidFill>
                  <a:srgbClr val="666666"/>
                </a:solidFill>
                <a:latin typeface="Roboto Slab"/>
                <a:ea typeface="Roboto Slab"/>
                <a:cs typeface="Roboto Slab"/>
                <a:sym typeface="Roboto Slab"/>
              </a:rPr>
              <a:t>Lack of data and time limited project</a:t>
            </a:r>
            <a:endParaRPr>
              <a:solidFill>
                <a:srgbClr val="666666"/>
              </a:solidFill>
              <a:latin typeface="Roboto Slab"/>
              <a:ea typeface="Roboto Slab"/>
              <a:cs typeface="Roboto Slab"/>
              <a:sym typeface="Roboto Slab"/>
            </a:endParaRPr>
          </a:p>
          <a:p>
            <a:pPr indent="-342900" lvl="0" marL="457200" rtl="0">
              <a:spcBef>
                <a:spcPts val="0"/>
              </a:spcBef>
              <a:spcAft>
                <a:spcPts val="0"/>
              </a:spcAft>
              <a:buClr>
                <a:srgbClr val="666666"/>
              </a:buClr>
              <a:buSzPts val="1800"/>
              <a:buFont typeface="Roboto Slab"/>
              <a:buChar char="●"/>
            </a:pPr>
            <a:r>
              <a:rPr lang="sv">
                <a:solidFill>
                  <a:srgbClr val="666666"/>
                </a:solidFill>
                <a:latin typeface="Roboto Slab"/>
                <a:ea typeface="Roboto Slab"/>
                <a:cs typeface="Roboto Slab"/>
                <a:sym typeface="Roboto Slab"/>
              </a:rPr>
              <a:t>No ChlP-seq = No DNA-Prot interactions</a:t>
            </a:r>
            <a:endParaRPr>
              <a:solidFill>
                <a:srgbClr val="666666"/>
              </a:solidFill>
              <a:latin typeface="Roboto Slab"/>
              <a:ea typeface="Roboto Slab"/>
              <a:cs typeface="Roboto Slab"/>
              <a:sym typeface="Roboto Slab"/>
            </a:endParaRPr>
          </a:p>
        </p:txBody>
      </p:sp>
      <p:pic>
        <p:nvPicPr>
          <p:cNvPr id="180" name="Shape 180"/>
          <p:cNvPicPr preferRelativeResize="0"/>
          <p:nvPr/>
        </p:nvPicPr>
        <p:blipFill>
          <a:blip r:embed="rId3">
            <a:alphaModFix amt="77000"/>
          </a:blip>
          <a:stretch>
            <a:fillRect/>
          </a:stretch>
        </p:blipFill>
        <p:spPr>
          <a:xfrm rot="5400000">
            <a:off x="2313937" y="-1347188"/>
            <a:ext cx="295275" cy="5300651"/>
          </a:xfrm>
          <a:prstGeom prst="rect">
            <a:avLst/>
          </a:prstGeom>
          <a:noFill/>
          <a:ln>
            <a:noFill/>
          </a:ln>
        </p:spPr>
      </p:pic>
      <p:sp>
        <p:nvSpPr>
          <p:cNvPr id="181" name="Shape 181"/>
          <p:cNvSpPr txBox="1"/>
          <p:nvPr/>
        </p:nvSpPr>
        <p:spPr>
          <a:xfrm>
            <a:off x="530825" y="381000"/>
            <a:ext cx="7335900" cy="855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sv" sz="3600">
                <a:solidFill>
                  <a:srgbClr val="434343"/>
                </a:solidFill>
                <a:latin typeface="Raleway"/>
                <a:ea typeface="Raleway"/>
                <a:cs typeface="Raleway"/>
                <a:sym typeface="Raleway"/>
              </a:rPr>
              <a:t>Conclusion</a:t>
            </a:r>
            <a:endParaRPr sz="3600">
              <a:solidFill>
                <a:srgbClr val="434343"/>
              </a:solidFill>
              <a:latin typeface="Roboto Light"/>
              <a:ea typeface="Roboto Light"/>
              <a:cs typeface="Roboto Light"/>
              <a:sym typeface="Roboto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nvSpPr>
        <p:spPr>
          <a:xfrm>
            <a:off x="537225" y="366250"/>
            <a:ext cx="7335900" cy="855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sv" sz="3600">
                <a:solidFill>
                  <a:srgbClr val="434343"/>
                </a:solidFill>
                <a:latin typeface="Raleway"/>
                <a:ea typeface="Raleway"/>
                <a:cs typeface="Raleway"/>
                <a:sym typeface="Raleway"/>
              </a:rPr>
              <a:t>Sources:</a:t>
            </a:r>
            <a:r>
              <a:rPr lang="sv" sz="3600">
                <a:latin typeface="Raleway"/>
                <a:ea typeface="Raleway"/>
                <a:cs typeface="Raleway"/>
                <a:sym typeface="Raleway"/>
              </a:rPr>
              <a:t> </a:t>
            </a:r>
            <a:endParaRPr sz="3600">
              <a:latin typeface="Roboto Light"/>
              <a:ea typeface="Roboto Light"/>
              <a:cs typeface="Roboto Light"/>
              <a:sym typeface="Roboto Light"/>
            </a:endParaRPr>
          </a:p>
        </p:txBody>
      </p:sp>
      <p:sp>
        <p:nvSpPr>
          <p:cNvPr id="187" name="Shape 187"/>
          <p:cNvSpPr txBox="1"/>
          <p:nvPr/>
        </p:nvSpPr>
        <p:spPr>
          <a:xfrm>
            <a:off x="459150" y="1203150"/>
            <a:ext cx="8139300" cy="4071900"/>
          </a:xfrm>
          <a:prstGeom prst="rect">
            <a:avLst/>
          </a:prstGeom>
          <a:noFill/>
          <a:ln>
            <a:noFill/>
          </a:ln>
        </p:spPr>
        <p:txBody>
          <a:bodyPr anchorCtr="0" anchor="t" bIns="91425" lIns="91425" spcFirstLastPara="1" rIns="91425" wrap="square" tIns="91425">
            <a:noAutofit/>
          </a:bodyPr>
          <a:lstStyle/>
          <a:p>
            <a:pPr indent="-330200" lvl="0" marL="457200" marR="50800" rtl="0">
              <a:lnSpc>
                <a:spcPct val="135000"/>
              </a:lnSpc>
              <a:spcBef>
                <a:spcPts val="0"/>
              </a:spcBef>
              <a:spcAft>
                <a:spcPts val="0"/>
              </a:spcAft>
              <a:buClr>
                <a:srgbClr val="666666"/>
              </a:buClr>
              <a:buSzPts val="1600"/>
              <a:buFont typeface="Roboto Slab"/>
              <a:buChar char="●"/>
            </a:pPr>
            <a:r>
              <a:rPr i="1" lang="sv" sz="1600">
                <a:solidFill>
                  <a:srgbClr val="666666"/>
                </a:solidFill>
                <a:latin typeface="Roboto Slab"/>
                <a:ea typeface="Roboto Slab"/>
                <a:cs typeface="Roboto Slab"/>
                <a:sym typeface="Roboto Slab"/>
              </a:rPr>
              <a:t>Wang Z, Dong D, Ru B, Young RL, Han N, Guo T, et al. Digital gene expression tag profiling of bat digits provides robust candidates contributing to wing formation. BMC Genomics. 2010 Nov 6;11:619.</a:t>
            </a:r>
            <a:endParaRPr i="1" sz="1600">
              <a:solidFill>
                <a:srgbClr val="666666"/>
              </a:solidFill>
              <a:latin typeface="Roboto Slab"/>
              <a:ea typeface="Roboto Slab"/>
              <a:cs typeface="Roboto Slab"/>
              <a:sym typeface="Roboto Slab"/>
            </a:endParaRPr>
          </a:p>
          <a:p>
            <a:pPr indent="-330200" lvl="0" marL="457200" marR="76200" rtl="0" algn="l">
              <a:lnSpc>
                <a:spcPct val="135000"/>
              </a:lnSpc>
              <a:spcBef>
                <a:spcPts val="0"/>
              </a:spcBef>
              <a:spcAft>
                <a:spcPts val="0"/>
              </a:spcAft>
              <a:buClr>
                <a:srgbClr val="666666"/>
              </a:buClr>
              <a:buSzPts val="1600"/>
              <a:buFont typeface="Roboto Slab"/>
              <a:buChar char="●"/>
            </a:pPr>
            <a:r>
              <a:rPr i="1" lang="sv" sz="1600">
                <a:solidFill>
                  <a:srgbClr val="666666"/>
                </a:solidFill>
                <a:latin typeface="Roboto Slab"/>
                <a:ea typeface="Roboto Slab"/>
                <a:cs typeface="Roboto Slab"/>
                <a:sym typeface="Roboto Slab"/>
              </a:rPr>
              <a:t>Eckalbar WL, Schlebusch SA, Mason MK, Gill Z, Parker AV, Booker BM, et al. Transcriptomic and epigenomic characterization of the developing bat wing. Nat Genet. 2016 May;48(5):528–36..</a:t>
            </a:r>
            <a:endParaRPr i="1" sz="1600">
              <a:solidFill>
                <a:srgbClr val="666666"/>
              </a:solidFill>
              <a:latin typeface="Roboto Slab"/>
              <a:ea typeface="Roboto Slab"/>
              <a:cs typeface="Roboto Slab"/>
              <a:sym typeface="Roboto Slab"/>
            </a:endParaRPr>
          </a:p>
          <a:p>
            <a:pPr indent="-330200" lvl="0" marL="457200" marR="50800" rtl="0">
              <a:lnSpc>
                <a:spcPct val="135000"/>
              </a:lnSpc>
              <a:spcBef>
                <a:spcPts val="0"/>
              </a:spcBef>
              <a:spcAft>
                <a:spcPts val="0"/>
              </a:spcAft>
              <a:buClr>
                <a:srgbClr val="666666"/>
              </a:buClr>
              <a:buSzPts val="1600"/>
              <a:buFont typeface="Roboto Slab"/>
              <a:buChar char="●"/>
            </a:pPr>
            <a:r>
              <a:rPr i="1" lang="sv" sz="1600">
                <a:solidFill>
                  <a:srgbClr val="666666"/>
                </a:solidFill>
                <a:latin typeface="Roboto Slab"/>
                <a:ea typeface="Roboto Slab"/>
                <a:cs typeface="Roboto Slab"/>
                <a:sym typeface="Roboto Slab"/>
              </a:rPr>
              <a:t>Bioconductor - Home [Internet]. [cited 2018 May 24]. Available from: https://bioconductor.org</a:t>
            </a:r>
            <a:endParaRPr i="1" sz="1600">
              <a:solidFill>
                <a:srgbClr val="666666"/>
              </a:solidFill>
              <a:latin typeface="Roboto Slab"/>
              <a:ea typeface="Roboto Slab"/>
              <a:cs typeface="Roboto Slab"/>
              <a:sym typeface="Roboto Slab"/>
            </a:endParaRPr>
          </a:p>
          <a:p>
            <a:pPr indent="-330200" lvl="0" marL="457200" marR="50800" rtl="0">
              <a:lnSpc>
                <a:spcPct val="135000"/>
              </a:lnSpc>
              <a:spcBef>
                <a:spcPts val="0"/>
              </a:spcBef>
              <a:spcAft>
                <a:spcPts val="0"/>
              </a:spcAft>
              <a:buClr>
                <a:srgbClr val="666666"/>
              </a:buClr>
              <a:buSzPts val="1600"/>
              <a:buFont typeface="Roboto Slab"/>
              <a:buChar char="●"/>
            </a:pPr>
            <a:r>
              <a:rPr i="1" lang="sv" sz="1600">
                <a:solidFill>
                  <a:srgbClr val="666666"/>
                </a:solidFill>
                <a:latin typeface="Roboto Slab"/>
                <a:ea typeface="Roboto Slab"/>
                <a:cs typeface="Roboto Slab"/>
                <a:sym typeface="Roboto Slab"/>
              </a:rPr>
              <a:t>EggNOG Database | Orthology predictions and functional annnotaion [Internet]. [cited 2018 May 24]. Available from: http://eggnogdb.embl.de/#/app/home</a:t>
            </a:r>
            <a:endParaRPr i="1" sz="1600">
              <a:solidFill>
                <a:srgbClr val="666666"/>
              </a:solidFill>
              <a:latin typeface="Roboto Slab"/>
              <a:ea typeface="Roboto Slab"/>
              <a:cs typeface="Roboto Slab"/>
              <a:sym typeface="Roboto Slab"/>
            </a:endParaRPr>
          </a:p>
          <a:p>
            <a:pPr indent="0" lvl="0" marL="0" marR="50800" rtl="0">
              <a:lnSpc>
                <a:spcPct val="135000"/>
              </a:lnSpc>
              <a:spcBef>
                <a:spcPts val="0"/>
              </a:spcBef>
              <a:spcAft>
                <a:spcPts val="0"/>
              </a:spcAft>
              <a:buNone/>
            </a:pPr>
            <a:r>
              <a:t/>
            </a:r>
            <a:endParaRPr i="1" sz="1000">
              <a:solidFill>
                <a:srgbClr val="666666"/>
              </a:solidFill>
              <a:latin typeface="Roboto Slab"/>
              <a:ea typeface="Roboto Slab"/>
              <a:cs typeface="Roboto Slab"/>
              <a:sym typeface="Roboto Sla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nvSpPr>
        <p:spPr>
          <a:xfrm>
            <a:off x="-53525" y="-34575"/>
            <a:ext cx="9271500" cy="5143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sv" sz="3000">
                <a:solidFill>
                  <a:srgbClr val="D9D9D9"/>
                </a:solidFill>
                <a:latin typeface="Roboto Slab"/>
                <a:ea typeface="Roboto Slab"/>
                <a:cs typeface="Roboto Slab"/>
                <a:sym typeface="Roboto Slab"/>
              </a:rPr>
              <a:t>AATCCGGCCCGGGAAATTTAUAAGATTTCCCGTTCT   GTTGCCGGATTUCCGATTTCCCGCTCTCTCTTCTCTC</a:t>
            </a:r>
            <a:endParaRPr sz="3000">
              <a:solidFill>
                <a:srgbClr val="D9D9D9"/>
              </a:solidFill>
              <a:latin typeface="Roboto Slab"/>
              <a:ea typeface="Roboto Slab"/>
              <a:cs typeface="Roboto Slab"/>
              <a:sym typeface="Roboto Slab"/>
            </a:endParaRPr>
          </a:p>
          <a:p>
            <a:pPr indent="0" lvl="0" marL="0" rtl="0">
              <a:spcBef>
                <a:spcPts val="0"/>
              </a:spcBef>
              <a:spcAft>
                <a:spcPts val="0"/>
              </a:spcAft>
              <a:buNone/>
            </a:pPr>
            <a:r>
              <a:rPr lang="sv" sz="3000">
                <a:solidFill>
                  <a:srgbClr val="D9D9D9"/>
                </a:solidFill>
                <a:latin typeface="Roboto Slab"/>
                <a:ea typeface="Roboto Slab"/>
                <a:cs typeface="Roboto Slab"/>
                <a:sym typeface="Roboto Slab"/>
              </a:rPr>
              <a:t>AAATTTTGCUAGTCCCTTTCGCGGCCTTAAAAUGTC</a:t>
            </a:r>
            <a:endParaRPr sz="3000">
              <a:solidFill>
                <a:srgbClr val="D9D9D9"/>
              </a:solidFill>
              <a:latin typeface="Roboto Slab"/>
              <a:ea typeface="Roboto Slab"/>
              <a:cs typeface="Roboto Slab"/>
              <a:sym typeface="Roboto Slab"/>
            </a:endParaRPr>
          </a:p>
          <a:p>
            <a:pPr indent="0" lvl="0" marL="0" rtl="0">
              <a:spcBef>
                <a:spcPts val="0"/>
              </a:spcBef>
              <a:spcAft>
                <a:spcPts val="0"/>
              </a:spcAft>
              <a:buClr>
                <a:srgbClr val="000000"/>
              </a:buClr>
              <a:buSzPts val="1100"/>
              <a:buFont typeface="Arial"/>
              <a:buNone/>
            </a:pPr>
            <a:r>
              <a:rPr lang="sv" sz="3000">
                <a:solidFill>
                  <a:srgbClr val="D9D9D9"/>
                </a:solidFill>
                <a:latin typeface="Roboto Slab"/>
                <a:ea typeface="Roboto Slab"/>
                <a:cs typeface="Roboto Slab"/>
                <a:sym typeface="Roboto Slab"/>
              </a:rPr>
              <a:t>AATCCGGCCCGGGAAATTTAUAAGATTTCCCGTTCT   GTTGCCGGATTUCCGATTTCCCGCTCTCTCTTCTCTC</a:t>
            </a:r>
            <a:endParaRPr sz="3000">
              <a:solidFill>
                <a:srgbClr val="D9D9D9"/>
              </a:solidFill>
              <a:latin typeface="Roboto Slab"/>
              <a:ea typeface="Roboto Slab"/>
              <a:cs typeface="Roboto Slab"/>
              <a:sym typeface="Roboto Slab"/>
            </a:endParaRPr>
          </a:p>
          <a:p>
            <a:pPr indent="0" lvl="0" marL="0">
              <a:spcBef>
                <a:spcPts val="0"/>
              </a:spcBef>
              <a:spcAft>
                <a:spcPts val="0"/>
              </a:spcAft>
              <a:buNone/>
            </a:pPr>
            <a:r>
              <a:rPr lang="sv" sz="3000">
                <a:solidFill>
                  <a:srgbClr val="D9D9D9"/>
                </a:solidFill>
                <a:latin typeface="Roboto Slab"/>
                <a:ea typeface="Roboto Slab"/>
                <a:cs typeface="Roboto Slab"/>
                <a:sym typeface="Roboto Slab"/>
              </a:rPr>
              <a:t>AAATTTTGCUAGTCCCTTTCGCGGCCTTAAAAUGTC</a:t>
            </a:r>
            <a:endParaRPr sz="3000">
              <a:solidFill>
                <a:srgbClr val="D9D9D9"/>
              </a:solidFill>
              <a:latin typeface="Roboto Slab"/>
              <a:ea typeface="Roboto Slab"/>
              <a:cs typeface="Roboto Slab"/>
              <a:sym typeface="Roboto Slab"/>
            </a:endParaRPr>
          </a:p>
          <a:p>
            <a:pPr indent="0" lvl="0" marL="0">
              <a:spcBef>
                <a:spcPts val="0"/>
              </a:spcBef>
              <a:spcAft>
                <a:spcPts val="0"/>
              </a:spcAft>
              <a:buClr>
                <a:schemeClr val="dk1"/>
              </a:buClr>
              <a:buSzPts val="1100"/>
              <a:buFont typeface="Arial"/>
              <a:buNone/>
            </a:pPr>
            <a:r>
              <a:rPr lang="sv" sz="3000">
                <a:solidFill>
                  <a:srgbClr val="D9D9D9"/>
                </a:solidFill>
                <a:latin typeface="Roboto Slab"/>
                <a:ea typeface="Roboto Slab"/>
                <a:cs typeface="Roboto Slab"/>
                <a:sym typeface="Roboto Slab"/>
              </a:rPr>
              <a:t>GTTGCCGGATTUCCGATTTCCCGCTCTCTCTTCTCTC</a:t>
            </a:r>
            <a:endParaRPr sz="3000">
              <a:solidFill>
                <a:srgbClr val="D9D9D9"/>
              </a:solidFill>
              <a:latin typeface="Roboto Slab"/>
              <a:ea typeface="Roboto Slab"/>
              <a:cs typeface="Roboto Slab"/>
              <a:sym typeface="Roboto Slab"/>
            </a:endParaRPr>
          </a:p>
          <a:p>
            <a:pPr indent="0" lvl="0" marL="0">
              <a:spcBef>
                <a:spcPts val="0"/>
              </a:spcBef>
              <a:spcAft>
                <a:spcPts val="0"/>
              </a:spcAft>
              <a:buClr>
                <a:schemeClr val="dk1"/>
              </a:buClr>
              <a:buSzPts val="1100"/>
              <a:buFont typeface="Arial"/>
              <a:buNone/>
            </a:pPr>
            <a:r>
              <a:rPr lang="sv" sz="3000">
                <a:solidFill>
                  <a:srgbClr val="D9D9D9"/>
                </a:solidFill>
                <a:latin typeface="Roboto Slab"/>
                <a:ea typeface="Roboto Slab"/>
                <a:cs typeface="Roboto Slab"/>
                <a:sym typeface="Roboto Slab"/>
              </a:rPr>
              <a:t>AAATTTTGCUAGTCCCTTTCGCGGCCTTAAAAUGTC</a:t>
            </a:r>
            <a:endParaRPr sz="3000">
              <a:solidFill>
                <a:srgbClr val="D9D9D9"/>
              </a:solidFill>
              <a:latin typeface="Roboto Slab"/>
              <a:ea typeface="Roboto Slab"/>
              <a:cs typeface="Roboto Slab"/>
              <a:sym typeface="Roboto Slab"/>
            </a:endParaRPr>
          </a:p>
          <a:p>
            <a:pPr indent="0" lvl="0" marL="0">
              <a:spcBef>
                <a:spcPts val="0"/>
              </a:spcBef>
              <a:spcAft>
                <a:spcPts val="0"/>
              </a:spcAft>
              <a:buNone/>
            </a:pPr>
            <a:r>
              <a:rPr lang="sv" sz="3000">
                <a:solidFill>
                  <a:srgbClr val="D9D9D9"/>
                </a:solidFill>
                <a:latin typeface="Roboto Slab"/>
                <a:ea typeface="Roboto Slab"/>
                <a:cs typeface="Roboto Slab"/>
                <a:sym typeface="Roboto Slab"/>
              </a:rPr>
              <a:t>AATCCGGCCCGGGAAATTTAUAAGATTTCCCGTTCT   GTTGCCGGATTUCCGATTTCCCGCTCTCTCTTCTCTC</a:t>
            </a:r>
            <a:endParaRPr sz="3000">
              <a:solidFill>
                <a:srgbClr val="D9D9D9"/>
              </a:solidFill>
              <a:latin typeface="Roboto Slab"/>
              <a:ea typeface="Roboto Slab"/>
              <a:cs typeface="Roboto Slab"/>
              <a:sym typeface="Roboto Slab"/>
            </a:endParaRPr>
          </a:p>
          <a:p>
            <a:pPr indent="0" lvl="0" marL="0" rtl="0">
              <a:spcBef>
                <a:spcPts val="0"/>
              </a:spcBef>
              <a:spcAft>
                <a:spcPts val="0"/>
              </a:spcAft>
              <a:buClr>
                <a:schemeClr val="dk1"/>
              </a:buClr>
              <a:buSzPts val="1100"/>
              <a:buFont typeface="Arial"/>
              <a:buNone/>
            </a:pPr>
            <a:r>
              <a:rPr lang="sv" sz="3000">
                <a:solidFill>
                  <a:srgbClr val="D9D9D9"/>
                </a:solidFill>
                <a:latin typeface="Roboto Slab"/>
                <a:ea typeface="Roboto Slab"/>
                <a:cs typeface="Roboto Slab"/>
                <a:sym typeface="Roboto Slab"/>
              </a:rPr>
              <a:t>AAATTTTGCUAGTCCCTTTCGCGGCCTTAAAAUGTC</a:t>
            </a:r>
            <a:endParaRPr sz="3000">
              <a:solidFill>
                <a:srgbClr val="D9D9D9"/>
              </a:solidFill>
              <a:latin typeface="Roboto Slab"/>
              <a:ea typeface="Roboto Slab"/>
              <a:cs typeface="Roboto Slab"/>
              <a:sym typeface="Roboto Slab"/>
            </a:endParaRPr>
          </a:p>
          <a:p>
            <a:pPr indent="0" lvl="0" marL="0" rtl="0">
              <a:spcBef>
                <a:spcPts val="0"/>
              </a:spcBef>
              <a:spcAft>
                <a:spcPts val="0"/>
              </a:spcAft>
              <a:buClr>
                <a:srgbClr val="000000"/>
              </a:buClr>
              <a:buSzPts val="1100"/>
              <a:buFont typeface="Arial"/>
              <a:buNone/>
            </a:pPr>
            <a:r>
              <a:t/>
            </a:r>
            <a:endParaRPr sz="3000">
              <a:solidFill>
                <a:srgbClr val="D8E8F3"/>
              </a:solidFill>
              <a:latin typeface="Roboto Slab"/>
              <a:ea typeface="Roboto Slab"/>
              <a:cs typeface="Roboto Slab"/>
              <a:sym typeface="Roboto Slab"/>
            </a:endParaRPr>
          </a:p>
        </p:txBody>
      </p:sp>
      <p:sp>
        <p:nvSpPr>
          <p:cNvPr id="193" name="Shape 193"/>
          <p:cNvSpPr/>
          <p:nvPr/>
        </p:nvSpPr>
        <p:spPr>
          <a:xfrm>
            <a:off x="0" y="1440300"/>
            <a:ext cx="9144000" cy="2262900"/>
          </a:xfrm>
          <a:prstGeom prst="rect">
            <a:avLst/>
          </a:prstGeom>
          <a:solidFill>
            <a:srgbClr val="95959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FFFFFF"/>
              </a:solidFill>
            </a:endParaRPr>
          </a:p>
        </p:txBody>
      </p:sp>
      <p:sp>
        <p:nvSpPr>
          <p:cNvPr id="194" name="Shape 194"/>
          <p:cNvSpPr txBox="1"/>
          <p:nvPr>
            <p:ph idx="4294967295" type="ctrTitle"/>
          </p:nvPr>
        </p:nvSpPr>
        <p:spPr>
          <a:xfrm>
            <a:off x="1396200" y="1545450"/>
            <a:ext cx="6351600" cy="10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sz="6000">
                <a:solidFill>
                  <a:srgbClr val="FFFFFF"/>
                </a:solidFill>
                <a:latin typeface="Raleway"/>
                <a:ea typeface="Raleway"/>
                <a:cs typeface="Raleway"/>
                <a:sym typeface="Raleway"/>
              </a:rPr>
              <a:t>THANK YOU FOR</a:t>
            </a:r>
            <a:r>
              <a:rPr lang="sv" sz="6000">
                <a:solidFill>
                  <a:srgbClr val="434343"/>
                </a:solidFill>
                <a:latin typeface="Raleway"/>
                <a:ea typeface="Raleway"/>
                <a:cs typeface="Raleway"/>
                <a:sym typeface="Raleway"/>
              </a:rPr>
              <a:t> </a:t>
            </a:r>
            <a:endParaRPr sz="6000">
              <a:solidFill>
                <a:srgbClr val="434343"/>
              </a:solidFill>
              <a:latin typeface="Raleway"/>
              <a:ea typeface="Raleway"/>
              <a:cs typeface="Raleway"/>
              <a:sym typeface="Raleway"/>
            </a:endParaRPr>
          </a:p>
        </p:txBody>
      </p:sp>
      <p:sp>
        <p:nvSpPr>
          <p:cNvPr id="195" name="Shape 195"/>
          <p:cNvSpPr txBox="1"/>
          <p:nvPr>
            <p:ph idx="4294967295" type="ctrTitle"/>
          </p:nvPr>
        </p:nvSpPr>
        <p:spPr>
          <a:xfrm>
            <a:off x="2399700" y="2447975"/>
            <a:ext cx="4344600" cy="10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sz="6000">
                <a:solidFill>
                  <a:srgbClr val="FFFFFF"/>
                </a:solidFill>
                <a:latin typeface="Raleway"/>
                <a:ea typeface="Raleway"/>
                <a:cs typeface="Raleway"/>
                <a:sym typeface="Raleway"/>
              </a:rPr>
              <a:t>LISTENING!</a:t>
            </a:r>
            <a:r>
              <a:rPr lang="sv" sz="6000">
                <a:solidFill>
                  <a:srgbClr val="434343"/>
                </a:solidFill>
                <a:latin typeface="Raleway"/>
                <a:ea typeface="Raleway"/>
                <a:cs typeface="Raleway"/>
                <a:sym typeface="Raleway"/>
              </a:rPr>
              <a:t> </a:t>
            </a:r>
            <a:endParaRPr sz="6000">
              <a:solidFill>
                <a:srgbClr val="434343"/>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p:nvPr/>
        </p:nvSpPr>
        <p:spPr>
          <a:xfrm>
            <a:off x="0" y="1831400"/>
            <a:ext cx="9144000" cy="3312300"/>
          </a:xfrm>
          <a:prstGeom prst="rect">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70" name="Shape 70"/>
          <p:cNvPicPr preferRelativeResize="0"/>
          <p:nvPr/>
        </p:nvPicPr>
        <p:blipFill>
          <a:blip r:embed="rId3">
            <a:alphaModFix amt="77000"/>
          </a:blip>
          <a:stretch>
            <a:fillRect/>
          </a:stretch>
        </p:blipFill>
        <p:spPr>
          <a:xfrm rot="5400000">
            <a:off x="2235987" y="-1190838"/>
            <a:ext cx="295275" cy="5300651"/>
          </a:xfrm>
          <a:prstGeom prst="rect">
            <a:avLst/>
          </a:prstGeom>
          <a:noFill/>
          <a:ln>
            <a:noFill/>
          </a:ln>
        </p:spPr>
      </p:pic>
      <p:sp>
        <p:nvSpPr>
          <p:cNvPr id="71" name="Shape 71"/>
          <p:cNvSpPr txBox="1"/>
          <p:nvPr/>
        </p:nvSpPr>
        <p:spPr>
          <a:xfrm>
            <a:off x="381000" y="2298125"/>
            <a:ext cx="7335900" cy="2064900"/>
          </a:xfrm>
          <a:prstGeom prst="rect">
            <a:avLst/>
          </a:prstGeom>
          <a:noFill/>
          <a:ln>
            <a:noFill/>
          </a:ln>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rgbClr val="666666"/>
              </a:buClr>
              <a:buSzPts val="1800"/>
              <a:buFont typeface="Roboto Slab"/>
              <a:buChar char="●"/>
            </a:pPr>
            <a:r>
              <a:rPr b="1" lang="sv" sz="1800">
                <a:solidFill>
                  <a:srgbClr val="666666"/>
                </a:solidFill>
                <a:latin typeface="Roboto Slab"/>
                <a:ea typeface="Roboto Slab"/>
                <a:cs typeface="Roboto Slab"/>
                <a:sym typeface="Roboto Slab"/>
              </a:rPr>
              <a:t>Base-mean</a:t>
            </a:r>
            <a:r>
              <a:rPr lang="sv" sz="1800">
                <a:solidFill>
                  <a:srgbClr val="666666"/>
                </a:solidFill>
                <a:latin typeface="Roboto Slab"/>
                <a:ea typeface="Roboto Slab"/>
                <a:cs typeface="Roboto Slab"/>
                <a:sym typeface="Roboto Slab"/>
              </a:rPr>
              <a:t> = The mean of normalized counts of all samples</a:t>
            </a:r>
            <a:endParaRPr sz="1800">
              <a:solidFill>
                <a:srgbClr val="666666"/>
              </a:solidFill>
              <a:latin typeface="Roboto Slab"/>
              <a:ea typeface="Roboto Slab"/>
              <a:cs typeface="Roboto Slab"/>
              <a:sym typeface="Roboto Slab"/>
            </a:endParaRPr>
          </a:p>
          <a:p>
            <a:pPr indent="-342900" lvl="0" marL="457200" rtl="0">
              <a:lnSpc>
                <a:spcPct val="115000"/>
              </a:lnSpc>
              <a:spcBef>
                <a:spcPts val="0"/>
              </a:spcBef>
              <a:spcAft>
                <a:spcPts val="0"/>
              </a:spcAft>
              <a:buClr>
                <a:srgbClr val="666666"/>
              </a:buClr>
              <a:buSzPts val="1800"/>
              <a:buFont typeface="Roboto Slab"/>
              <a:buChar char="●"/>
            </a:pPr>
            <a:r>
              <a:rPr b="1" lang="sv" sz="1800">
                <a:solidFill>
                  <a:srgbClr val="666666"/>
                </a:solidFill>
                <a:latin typeface="Roboto Slab"/>
                <a:ea typeface="Roboto Slab"/>
                <a:cs typeface="Roboto Slab"/>
                <a:sym typeface="Roboto Slab"/>
              </a:rPr>
              <a:t>log2 fold change </a:t>
            </a:r>
            <a:r>
              <a:rPr lang="sv" sz="1800">
                <a:solidFill>
                  <a:srgbClr val="666666"/>
                </a:solidFill>
                <a:latin typeface="Roboto Slab"/>
                <a:ea typeface="Roboto Slab"/>
                <a:cs typeface="Roboto Slab"/>
                <a:sym typeface="Roboto Slab"/>
              </a:rPr>
              <a:t>= Comparison of A vs B, A&gt;B  means that gene expression in A is larger in comparison to B.</a:t>
            </a:r>
            <a:endParaRPr sz="1800">
              <a:solidFill>
                <a:srgbClr val="666666"/>
              </a:solidFill>
              <a:latin typeface="Roboto Slab"/>
              <a:ea typeface="Roboto Slab"/>
              <a:cs typeface="Roboto Slab"/>
              <a:sym typeface="Roboto Slab"/>
            </a:endParaRPr>
          </a:p>
          <a:p>
            <a:pPr indent="-342900" lvl="0" marL="457200" rtl="0">
              <a:lnSpc>
                <a:spcPct val="115000"/>
              </a:lnSpc>
              <a:spcBef>
                <a:spcPts val="0"/>
              </a:spcBef>
              <a:spcAft>
                <a:spcPts val="0"/>
              </a:spcAft>
              <a:buClr>
                <a:srgbClr val="666666"/>
              </a:buClr>
              <a:buSzPts val="1800"/>
              <a:buFont typeface="Roboto Slab"/>
              <a:buChar char="●"/>
            </a:pPr>
            <a:r>
              <a:rPr b="1" lang="sv" sz="1800">
                <a:solidFill>
                  <a:srgbClr val="666666"/>
                </a:solidFill>
                <a:latin typeface="Roboto Slab"/>
                <a:ea typeface="Roboto Slab"/>
                <a:cs typeface="Roboto Slab"/>
                <a:sym typeface="Roboto Slab"/>
              </a:rPr>
              <a:t>lfcSE</a:t>
            </a:r>
            <a:r>
              <a:rPr lang="sv" sz="1800">
                <a:solidFill>
                  <a:srgbClr val="666666"/>
                </a:solidFill>
                <a:latin typeface="Roboto Slab"/>
                <a:ea typeface="Roboto Slab"/>
                <a:cs typeface="Roboto Slab"/>
                <a:sym typeface="Roboto Slab"/>
              </a:rPr>
              <a:t> = tandard error of log2 Fold Change</a:t>
            </a:r>
            <a:endParaRPr sz="1800">
              <a:solidFill>
                <a:srgbClr val="666666"/>
              </a:solidFill>
              <a:latin typeface="Roboto Slab"/>
              <a:ea typeface="Roboto Slab"/>
              <a:cs typeface="Roboto Slab"/>
              <a:sym typeface="Roboto Slab"/>
            </a:endParaRPr>
          </a:p>
          <a:p>
            <a:pPr indent="-342900" lvl="0" marL="457200" rtl="0">
              <a:lnSpc>
                <a:spcPct val="115000"/>
              </a:lnSpc>
              <a:spcBef>
                <a:spcPts val="0"/>
              </a:spcBef>
              <a:spcAft>
                <a:spcPts val="0"/>
              </a:spcAft>
              <a:buClr>
                <a:srgbClr val="666666"/>
              </a:buClr>
              <a:buSzPts val="1800"/>
              <a:buFont typeface="Roboto Slab"/>
              <a:buChar char="●"/>
            </a:pPr>
            <a:r>
              <a:rPr b="1" lang="sv" sz="1800">
                <a:solidFill>
                  <a:srgbClr val="666666"/>
                </a:solidFill>
                <a:latin typeface="Roboto Slab"/>
                <a:ea typeface="Roboto Slab"/>
                <a:cs typeface="Roboto Slab"/>
                <a:sym typeface="Roboto Slab"/>
              </a:rPr>
              <a:t>stat</a:t>
            </a:r>
            <a:r>
              <a:rPr lang="sv" sz="1800">
                <a:solidFill>
                  <a:srgbClr val="666666"/>
                </a:solidFill>
                <a:latin typeface="Roboto Slab"/>
                <a:ea typeface="Roboto Slab"/>
                <a:cs typeface="Roboto Slab"/>
                <a:sym typeface="Roboto Slab"/>
              </a:rPr>
              <a:t> = Wald statistic, the LFC divided by its standard error, determines significance</a:t>
            </a:r>
            <a:endParaRPr sz="1800">
              <a:solidFill>
                <a:srgbClr val="666666"/>
              </a:solidFill>
              <a:latin typeface="Roboto Slab"/>
              <a:ea typeface="Roboto Slab"/>
              <a:cs typeface="Roboto Slab"/>
              <a:sym typeface="Roboto Slab"/>
            </a:endParaRPr>
          </a:p>
          <a:p>
            <a:pPr indent="0" lvl="0" marL="0">
              <a:spcBef>
                <a:spcPts val="1600"/>
              </a:spcBef>
              <a:spcAft>
                <a:spcPts val="0"/>
              </a:spcAft>
              <a:buNone/>
            </a:pPr>
            <a:r>
              <a:t/>
            </a:r>
            <a:endParaRPr/>
          </a:p>
        </p:txBody>
      </p:sp>
      <p:sp>
        <p:nvSpPr>
          <p:cNvPr id="72" name="Shape 72"/>
          <p:cNvSpPr txBox="1"/>
          <p:nvPr/>
        </p:nvSpPr>
        <p:spPr>
          <a:xfrm>
            <a:off x="452875" y="537350"/>
            <a:ext cx="7335900" cy="855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sv" sz="3600">
                <a:solidFill>
                  <a:srgbClr val="434343"/>
                </a:solidFill>
                <a:latin typeface="Raleway"/>
                <a:ea typeface="Raleway"/>
                <a:cs typeface="Raleway"/>
                <a:sym typeface="Raleway"/>
              </a:rPr>
              <a:t>Quick data appendix</a:t>
            </a:r>
            <a:endParaRPr sz="3600">
              <a:solidFill>
                <a:srgbClr val="434343"/>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pic>
        <p:nvPicPr>
          <p:cNvPr id="77" name="Shape 77"/>
          <p:cNvPicPr preferRelativeResize="0"/>
          <p:nvPr/>
        </p:nvPicPr>
        <p:blipFill>
          <a:blip r:embed="rId3">
            <a:alphaModFix/>
          </a:blip>
          <a:stretch>
            <a:fillRect/>
          </a:stretch>
        </p:blipFill>
        <p:spPr>
          <a:xfrm>
            <a:off x="956012" y="324712"/>
            <a:ext cx="7231976" cy="4494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pic>
        <p:nvPicPr>
          <p:cNvPr id="82" name="Shape 82"/>
          <p:cNvPicPr preferRelativeResize="0"/>
          <p:nvPr/>
        </p:nvPicPr>
        <p:blipFill>
          <a:blip r:embed="rId3">
            <a:alphaModFix/>
          </a:blip>
          <a:stretch>
            <a:fillRect/>
          </a:stretch>
        </p:blipFill>
        <p:spPr>
          <a:xfrm>
            <a:off x="152400" y="765750"/>
            <a:ext cx="8839199" cy="361199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p:nvPr/>
        </p:nvSpPr>
        <p:spPr>
          <a:xfrm>
            <a:off x="0" y="1831400"/>
            <a:ext cx="9144000" cy="3312300"/>
          </a:xfrm>
          <a:prstGeom prst="rect">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txBox="1"/>
          <p:nvPr/>
        </p:nvSpPr>
        <p:spPr>
          <a:xfrm>
            <a:off x="429375" y="2271500"/>
            <a:ext cx="7393500" cy="24420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rgbClr val="666666"/>
              </a:buClr>
              <a:buSzPts val="1800"/>
              <a:buFont typeface="Roboto Slab"/>
              <a:buChar char="●"/>
            </a:pPr>
            <a:r>
              <a:rPr lang="sv" sz="1800">
                <a:solidFill>
                  <a:srgbClr val="666666"/>
                </a:solidFill>
                <a:latin typeface="Roboto Slab"/>
                <a:ea typeface="Roboto Slab"/>
                <a:cs typeface="Roboto Slab"/>
                <a:sym typeface="Roboto Slab"/>
              </a:rPr>
              <a:t>G</a:t>
            </a:r>
            <a:r>
              <a:rPr lang="sv" sz="1800">
                <a:solidFill>
                  <a:srgbClr val="666666"/>
                </a:solidFill>
                <a:latin typeface="Roboto Slab"/>
                <a:ea typeface="Roboto Slab"/>
                <a:cs typeface="Roboto Slab"/>
                <a:sym typeface="Roboto Slab"/>
              </a:rPr>
              <a:t>ene-wise MLEs obtained using only the respective gene’s data (black dots)</a:t>
            </a:r>
            <a:endParaRPr sz="1800">
              <a:solidFill>
                <a:srgbClr val="666666"/>
              </a:solidFill>
              <a:latin typeface="Roboto Slab"/>
              <a:ea typeface="Roboto Slab"/>
              <a:cs typeface="Roboto Slab"/>
              <a:sym typeface="Roboto Slab"/>
            </a:endParaRPr>
          </a:p>
          <a:p>
            <a:pPr indent="-342900" lvl="0" marL="457200" rtl="0">
              <a:spcBef>
                <a:spcPts val="0"/>
              </a:spcBef>
              <a:spcAft>
                <a:spcPts val="0"/>
              </a:spcAft>
              <a:buClr>
                <a:srgbClr val="666666"/>
              </a:buClr>
              <a:buSzPts val="1800"/>
              <a:buFont typeface="Roboto Slab"/>
              <a:buChar char="●"/>
            </a:pPr>
            <a:r>
              <a:rPr lang="sv" sz="1800">
                <a:solidFill>
                  <a:srgbClr val="666666"/>
                </a:solidFill>
                <a:latin typeface="Roboto Slab"/>
                <a:ea typeface="Roboto Slab"/>
                <a:cs typeface="Roboto Slab"/>
                <a:sym typeface="Roboto Slab"/>
              </a:rPr>
              <a:t>Curve (red) is fit to the MLEs to capture the overall trend of dispersion-mean dependence</a:t>
            </a:r>
            <a:endParaRPr sz="1800">
              <a:solidFill>
                <a:srgbClr val="666666"/>
              </a:solidFill>
              <a:latin typeface="Roboto Slab"/>
              <a:ea typeface="Roboto Slab"/>
              <a:cs typeface="Roboto Slab"/>
              <a:sym typeface="Roboto Slab"/>
            </a:endParaRPr>
          </a:p>
          <a:p>
            <a:pPr indent="-342900" lvl="0" marL="457200" rtl="0">
              <a:spcBef>
                <a:spcPts val="0"/>
              </a:spcBef>
              <a:spcAft>
                <a:spcPts val="0"/>
              </a:spcAft>
              <a:buClr>
                <a:srgbClr val="666666"/>
              </a:buClr>
              <a:buSzPts val="1800"/>
              <a:buFont typeface="Roboto Slab"/>
              <a:buChar char="●"/>
            </a:pPr>
            <a:r>
              <a:rPr lang="sv" sz="1800">
                <a:solidFill>
                  <a:srgbClr val="666666"/>
                </a:solidFill>
                <a:latin typeface="Roboto Slab"/>
                <a:ea typeface="Roboto Slab"/>
                <a:cs typeface="Roboto Slab"/>
                <a:sym typeface="Roboto Slab"/>
              </a:rPr>
              <a:t>This fit is used as prior mean for 2 round</a:t>
            </a:r>
            <a:endParaRPr sz="1800">
              <a:solidFill>
                <a:srgbClr val="666666"/>
              </a:solidFill>
              <a:latin typeface="Roboto Slab"/>
              <a:ea typeface="Roboto Slab"/>
              <a:cs typeface="Roboto Slab"/>
              <a:sym typeface="Roboto Slab"/>
            </a:endParaRPr>
          </a:p>
          <a:p>
            <a:pPr indent="-342900" lvl="0" marL="457200" rtl="0">
              <a:spcBef>
                <a:spcPts val="0"/>
              </a:spcBef>
              <a:spcAft>
                <a:spcPts val="0"/>
              </a:spcAft>
              <a:buClr>
                <a:srgbClr val="666666"/>
              </a:buClr>
              <a:buSzPts val="1800"/>
              <a:buFont typeface="Roboto Slab"/>
              <a:buChar char="●"/>
            </a:pPr>
            <a:r>
              <a:rPr lang="sv" sz="1800">
                <a:solidFill>
                  <a:srgbClr val="666666"/>
                </a:solidFill>
                <a:latin typeface="Roboto Slab"/>
                <a:ea typeface="Roboto Slab"/>
                <a:cs typeface="Roboto Slab"/>
                <a:sym typeface="Roboto Slab"/>
              </a:rPr>
              <a:t>This yields final MAP estimates</a:t>
            </a:r>
            <a:endParaRPr sz="1800">
              <a:solidFill>
                <a:srgbClr val="666666"/>
              </a:solidFill>
              <a:latin typeface="Roboto Slab"/>
              <a:ea typeface="Roboto Slab"/>
              <a:cs typeface="Roboto Slab"/>
              <a:sym typeface="Roboto Slab"/>
            </a:endParaRPr>
          </a:p>
          <a:p>
            <a:pPr indent="-342900" lvl="0" marL="457200">
              <a:spcBef>
                <a:spcPts val="0"/>
              </a:spcBef>
              <a:spcAft>
                <a:spcPts val="0"/>
              </a:spcAft>
              <a:buClr>
                <a:srgbClr val="666666"/>
              </a:buClr>
              <a:buSzPts val="1800"/>
              <a:buFont typeface="Roboto Slab"/>
              <a:buChar char="●"/>
            </a:pPr>
            <a:r>
              <a:rPr lang="sv" sz="1800">
                <a:solidFill>
                  <a:srgbClr val="666666"/>
                </a:solidFill>
                <a:latin typeface="Roboto Slab"/>
                <a:ea typeface="Roboto Slab"/>
                <a:cs typeface="Roboto Slab"/>
                <a:sym typeface="Roboto Slab"/>
              </a:rPr>
              <a:t>Shrinkage of the estimates toward the consensus represented by the red line</a:t>
            </a:r>
            <a:endParaRPr sz="1800">
              <a:solidFill>
                <a:srgbClr val="666666"/>
              </a:solidFill>
              <a:latin typeface="Roboto Slab"/>
              <a:ea typeface="Roboto Slab"/>
              <a:cs typeface="Roboto Slab"/>
              <a:sym typeface="Roboto Slab"/>
            </a:endParaRPr>
          </a:p>
        </p:txBody>
      </p:sp>
      <p:pic>
        <p:nvPicPr>
          <p:cNvPr id="89" name="Shape 89"/>
          <p:cNvPicPr preferRelativeResize="0"/>
          <p:nvPr/>
        </p:nvPicPr>
        <p:blipFill>
          <a:blip r:embed="rId3">
            <a:alphaModFix amt="77000"/>
          </a:blip>
          <a:stretch>
            <a:fillRect/>
          </a:stretch>
        </p:blipFill>
        <p:spPr>
          <a:xfrm rot="5400000">
            <a:off x="2235987" y="-1190838"/>
            <a:ext cx="295275" cy="5300651"/>
          </a:xfrm>
          <a:prstGeom prst="rect">
            <a:avLst/>
          </a:prstGeom>
          <a:noFill/>
          <a:ln>
            <a:noFill/>
          </a:ln>
        </p:spPr>
      </p:pic>
      <p:sp>
        <p:nvSpPr>
          <p:cNvPr id="90" name="Shape 90"/>
          <p:cNvSpPr txBox="1"/>
          <p:nvPr/>
        </p:nvSpPr>
        <p:spPr>
          <a:xfrm>
            <a:off x="452875" y="537350"/>
            <a:ext cx="7335900" cy="855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sv" sz="3600">
                <a:solidFill>
                  <a:srgbClr val="434343"/>
                </a:solidFill>
                <a:latin typeface="Raleway"/>
                <a:ea typeface="Raleway"/>
                <a:cs typeface="Raleway"/>
                <a:sym typeface="Raleway"/>
              </a:rPr>
              <a:t>QC-Dispersion plot</a:t>
            </a:r>
            <a:endParaRPr sz="3600">
              <a:solidFill>
                <a:srgbClr val="434343"/>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Shape 95"/>
          <p:cNvPicPr preferRelativeResize="0"/>
          <p:nvPr/>
        </p:nvPicPr>
        <p:blipFill>
          <a:blip r:embed="rId3">
            <a:alphaModFix/>
          </a:blip>
          <a:stretch>
            <a:fillRect/>
          </a:stretch>
        </p:blipFill>
        <p:spPr>
          <a:xfrm>
            <a:off x="2152650" y="152400"/>
            <a:ext cx="4838700"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p:nvPr/>
        </p:nvSpPr>
        <p:spPr>
          <a:xfrm>
            <a:off x="0" y="1831400"/>
            <a:ext cx="9144000" cy="3312300"/>
          </a:xfrm>
          <a:prstGeom prst="rect">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txBox="1"/>
          <p:nvPr/>
        </p:nvSpPr>
        <p:spPr>
          <a:xfrm>
            <a:off x="409700" y="2305550"/>
            <a:ext cx="5650200" cy="17274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rgbClr val="666666"/>
              </a:buClr>
              <a:buSzPts val="1800"/>
              <a:buFont typeface="Roboto Slab"/>
              <a:buChar char="●"/>
            </a:pPr>
            <a:r>
              <a:rPr lang="sv" sz="1800">
                <a:solidFill>
                  <a:srgbClr val="666666"/>
                </a:solidFill>
                <a:latin typeface="Roboto Slab"/>
                <a:ea typeface="Roboto Slab"/>
                <a:cs typeface="Roboto Slab"/>
                <a:sym typeface="Roboto Slab"/>
              </a:rPr>
              <a:t>Norm-count vs group</a:t>
            </a:r>
            <a:endParaRPr sz="1800">
              <a:solidFill>
                <a:srgbClr val="666666"/>
              </a:solidFill>
              <a:latin typeface="Roboto Slab"/>
              <a:ea typeface="Roboto Slab"/>
              <a:cs typeface="Roboto Slab"/>
              <a:sym typeface="Roboto Slab"/>
            </a:endParaRPr>
          </a:p>
          <a:p>
            <a:pPr indent="-342900" lvl="0" marL="457200" rtl="0">
              <a:spcBef>
                <a:spcPts val="0"/>
              </a:spcBef>
              <a:spcAft>
                <a:spcPts val="0"/>
              </a:spcAft>
              <a:buClr>
                <a:srgbClr val="666666"/>
              </a:buClr>
              <a:buSzPts val="1800"/>
              <a:buFont typeface="Roboto Slab"/>
              <a:buChar char="●"/>
            </a:pPr>
            <a:r>
              <a:rPr lang="sv" sz="1800">
                <a:solidFill>
                  <a:srgbClr val="666666"/>
                </a:solidFill>
                <a:latin typeface="Roboto Slab"/>
                <a:ea typeface="Roboto Slab"/>
                <a:cs typeface="Roboto Slab"/>
                <a:sym typeface="Roboto Slab"/>
              </a:rPr>
              <a:t>Y axis is on the log10 scale</a:t>
            </a:r>
            <a:endParaRPr sz="1800">
              <a:solidFill>
                <a:srgbClr val="666666"/>
              </a:solidFill>
              <a:latin typeface="Roboto Slab"/>
              <a:ea typeface="Roboto Slab"/>
              <a:cs typeface="Roboto Slab"/>
              <a:sym typeface="Roboto Slab"/>
            </a:endParaRPr>
          </a:p>
          <a:p>
            <a:pPr indent="-342900" lvl="0" marL="457200" rtl="0">
              <a:spcBef>
                <a:spcPts val="0"/>
              </a:spcBef>
              <a:spcAft>
                <a:spcPts val="0"/>
              </a:spcAft>
              <a:buClr>
                <a:srgbClr val="666666"/>
              </a:buClr>
              <a:buSzPts val="1800"/>
              <a:buFont typeface="Roboto Slab"/>
              <a:buChar char="●"/>
            </a:pPr>
            <a:r>
              <a:rPr lang="sv" sz="1800">
                <a:solidFill>
                  <a:srgbClr val="666666"/>
                </a:solidFill>
                <a:latin typeface="Roboto Slab"/>
                <a:ea typeface="Roboto Slab"/>
                <a:cs typeface="Roboto Slab"/>
                <a:sym typeface="Roboto Slab"/>
              </a:rPr>
              <a:t>Feature name is shown in the title of each plot</a:t>
            </a:r>
            <a:endParaRPr sz="1800">
              <a:solidFill>
                <a:srgbClr val="666666"/>
              </a:solidFill>
              <a:latin typeface="Roboto Slab"/>
              <a:ea typeface="Roboto Slab"/>
              <a:cs typeface="Roboto Slab"/>
              <a:sym typeface="Roboto Slab"/>
            </a:endParaRPr>
          </a:p>
          <a:p>
            <a:pPr indent="-342900" lvl="0" marL="457200" rtl="0">
              <a:spcBef>
                <a:spcPts val="0"/>
              </a:spcBef>
              <a:spcAft>
                <a:spcPts val="0"/>
              </a:spcAft>
              <a:buClr>
                <a:srgbClr val="666666"/>
              </a:buClr>
              <a:buSzPts val="1800"/>
              <a:buFont typeface="Roboto Slab"/>
              <a:buChar char="●"/>
            </a:pPr>
            <a:r>
              <a:rPr lang="sv" sz="1800">
                <a:solidFill>
                  <a:srgbClr val="666666"/>
                </a:solidFill>
                <a:latin typeface="Roboto Slab"/>
                <a:ea typeface="Roboto Slab"/>
                <a:cs typeface="Roboto Slab"/>
                <a:sym typeface="Roboto Slab"/>
              </a:rPr>
              <a:t>Showing the two “best” genes</a:t>
            </a:r>
            <a:endParaRPr sz="1800">
              <a:solidFill>
                <a:srgbClr val="666666"/>
              </a:solidFill>
              <a:latin typeface="Roboto Slab"/>
              <a:ea typeface="Roboto Slab"/>
              <a:cs typeface="Roboto Slab"/>
              <a:sym typeface="Roboto Slab"/>
            </a:endParaRPr>
          </a:p>
          <a:p>
            <a:pPr indent="-342900" lvl="0" marL="457200">
              <a:spcBef>
                <a:spcPts val="0"/>
              </a:spcBef>
              <a:spcAft>
                <a:spcPts val="0"/>
              </a:spcAft>
              <a:buClr>
                <a:srgbClr val="666666"/>
              </a:buClr>
              <a:buSzPts val="1800"/>
              <a:buFont typeface="Roboto Slab"/>
              <a:buChar char="●"/>
            </a:pPr>
            <a:r>
              <a:rPr lang="sv" sz="1800">
                <a:solidFill>
                  <a:srgbClr val="666666"/>
                </a:solidFill>
                <a:latin typeface="Roboto Slab"/>
                <a:ea typeface="Roboto Slab"/>
                <a:cs typeface="Roboto Slab"/>
                <a:sym typeface="Roboto Slab"/>
              </a:rPr>
              <a:t>A total of 20 were mapped</a:t>
            </a:r>
            <a:endParaRPr sz="1800">
              <a:solidFill>
                <a:srgbClr val="666666"/>
              </a:solidFill>
              <a:latin typeface="Roboto Slab"/>
              <a:ea typeface="Roboto Slab"/>
              <a:cs typeface="Roboto Slab"/>
              <a:sym typeface="Roboto Slab"/>
            </a:endParaRPr>
          </a:p>
        </p:txBody>
      </p:sp>
      <p:pic>
        <p:nvPicPr>
          <p:cNvPr id="102" name="Shape 102"/>
          <p:cNvPicPr preferRelativeResize="0"/>
          <p:nvPr/>
        </p:nvPicPr>
        <p:blipFill>
          <a:blip r:embed="rId3">
            <a:alphaModFix amt="77000"/>
          </a:blip>
          <a:stretch>
            <a:fillRect/>
          </a:stretch>
        </p:blipFill>
        <p:spPr>
          <a:xfrm rot="5400000">
            <a:off x="2235987" y="-1190838"/>
            <a:ext cx="295275" cy="5300651"/>
          </a:xfrm>
          <a:prstGeom prst="rect">
            <a:avLst/>
          </a:prstGeom>
          <a:noFill/>
          <a:ln>
            <a:noFill/>
          </a:ln>
        </p:spPr>
      </p:pic>
      <p:sp>
        <p:nvSpPr>
          <p:cNvPr id="103" name="Shape 103"/>
          <p:cNvSpPr txBox="1"/>
          <p:nvPr/>
        </p:nvSpPr>
        <p:spPr>
          <a:xfrm>
            <a:off x="452875" y="537350"/>
            <a:ext cx="7335900" cy="855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sv" sz="3600">
                <a:solidFill>
                  <a:srgbClr val="434343"/>
                </a:solidFill>
                <a:latin typeface="Raleway"/>
                <a:ea typeface="Raleway"/>
                <a:cs typeface="Raleway"/>
                <a:sym typeface="Raleway"/>
              </a:rPr>
              <a:t>Counts</a:t>
            </a:r>
            <a:r>
              <a:rPr lang="sv" sz="3600">
                <a:solidFill>
                  <a:srgbClr val="434343"/>
                </a:solidFill>
                <a:latin typeface="Raleway"/>
                <a:ea typeface="Raleway"/>
                <a:cs typeface="Raleway"/>
                <a:sym typeface="Raleway"/>
              </a:rPr>
              <a:t> plot</a:t>
            </a:r>
            <a:endParaRPr sz="3600">
              <a:solidFill>
                <a:srgbClr val="434343"/>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Shape 108"/>
          <p:cNvPicPr preferRelativeResize="0"/>
          <p:nvPr/>
        </p:nvPicPr>
        <p:blipFill>
          <a:blip r:embed="rId3">
            <a:alphaModFix/>
          </a:blip>
          <a:stretch>
            <a:fillRect/>
          </a:stretch>
        </p:blipFill>
        <p:spPr>
          <a:xfrm>
            <a:off x="2050550" y="50300"/>
            <a:ext cx="5042900" cy="5042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