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6" r:id="rId4"/>
    <p:sldId id="259" r:id="rId5"/>
    <p:sldId id="260" r:id="rId6"/>
    <p:sldId id="262" r:id="rId7"/>
    <p:sldId id="268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9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AB3FA-7260-4A56-A241-F410C17DBB36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43792-F562-4A72-B079-8CF18CD107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1908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E0CA-08FA-3343-AF72-4090B1E769C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39C8-F41E-6B49-8799-24EAD90A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3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539C8-F41E-6B49-8799-24EAD90A96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0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150A4-AB98-2C44-B97A-E2348B6FF2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50" indent="0" algn="ctr">
              <a:buNone/>
            </a:lvl2pPr>
            <a:lvl3pPr marL="914300" indent="0" algn="ctr">
              <a:buNone/>
            </a:lvl3pPr>
            <a:lvl4pPr marL="1371450" indent="0" algn="ctr">
              <a:buNone/>
            </a:lvl4pPr>
            <a:lvl5pPr marL="1828599" indent="0" algn="ctr">
              <a:buNone/>
            </a:lvl5pPr>
            <a:lvl6pPr marL="2285749" indent="0" algn="ctr">
              <a:buNone/>
            </a:lvl6pPr>
            <a:lvl7pPr marL="2742899" indent="0" algn="ctr">
              <a:buNone/>
            </a:lvl7pPr>
            <a:lvl8pPr marL="3200049" indent="0" algn="ctr">
              <a:buNone/>
            </a:lvl8pPr>
            <a:lvl9pPr marL="365719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1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D4E301E-3247-425F-9892-D3E4757D6180}" type="datetime1">
              <a:rPr lang="en-US" smtClean="0"/>
              <a:t>11/15/2022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9" y="6355081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1"/>
            <a:ext cx="1219200" cy="365760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B602-CD8B-4732-B707-7757FF3F5DD2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7E2-B567-46B0-8A88-89D4AB8284A2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8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3E1D-E1F5-4E91-9753-C13952C8E207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1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1"/>
            <a:ext cx="2286000" cy="365760"/>
          </a:xfrm>
        </p:spPr>
        <p:txBody>
          <a:bodyPr/>
          <a:lstStyle/>
          <a:p>
            <a:fld id="{1934CD4E-D958-4970-9711-C0F62261FB5D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9" y="6355081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1"/>
            <a:ext cx="1520952" cy="365760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9876-F348-4BB8-98E9-A3CEE94412C7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1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3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1295400"/>
            <a:ext cx="4041775" cy="685800"/>
          </a:xfrm>
          <a:noFill/>
          <a:ln>
            <a:noFill/>
          </a:ln>
        </p:spPr>
        <p:txBody>
          <a:bodyPr lIns="9143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4783-33E1-42C2-AAAD-E1855888B740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8E6-3840-413E-A690-2FF0F0CE67E3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6BDF-D16A-4AEF-A74D-9308A124E454}" type="datetime1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1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C55E-015B-427A-9FB4-12C39A683F68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1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29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E926-6673-41D4-84D8-F66B218EF6BA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30" tIns="45715" rIns="91430" bIns="45715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 lIns="91430" tIns="45715" rIns="91430" bIns="45715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BEADCC-3D4B-4F78-9B2C-992DF0E32B88}" type="datetime1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9" y="6356351"/>
            <a:ext cx="3505200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90" indent="-27429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80" indent="-27429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70" indent="-228575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60" indent="-228575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0" indent="-228575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40" indent="-18286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99" indent="-18286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59" indent="-18286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319" indent="-18286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yyaslan@itu.edu.t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643" y="2677258"/>
            <a:ext cx="7644516" cy="1724867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Learning </a:t>
            </a:r>
            <a:r>
              <a:rPr lang="tr-TR" dirty="0" err="1" smtClean="0"/>
              <a:t>From</a:t>
            </a:r>
            <a:r>
              <a:rPr lang="tr-TR" dirty="0" smtClean="0"/>
              <a:t> 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>BLG</a:t>
            </a:r>
            <a:r>
              <a:rPr lang="en-US" dirty="0" smtClean="0"/>
              <a:t> </a:t>
            </a:r>
            <a:r>
              <a:rPr lang="tr-TR" dirty="0" smtClean="0"/>
              <a:t>454</a:t>
            </a:r>
            <a:r>
              <a:rPr lang="en-US" dirty="0" smtClean="0"/>
              <a:t>E</a:t>
            </a:r>
            <a:br>
              <a:rPr lang="en-US" dirty="0" smtClean="0"/>
            </a:br>
            <a:r>
              <a:rPr lang="tr-TR" dirty="0" smtClean="0"/>
              <a:t>Spring</a:t>
            </a:r>
            <a:r>
              <a:rPr lang="en-US" dirty="0" smtClean="0"/>
              <a:t> Term</a:t>
            </a:r>
            <a:br>
              <a:rPr lang="en-US" dirty="0" smtClean="0"/>
            </a:br>
            <a:r>
              <a:rPr lang="en-US" dirty="0" smtClean="0"/>
              <a:t>20</a:t>
            </a:r>
            <a:r>
              <a:rPr lang="tr-TR" dirty="0" smtClean="0"/>
              <a:t>22</a:t>
            </a:r>
            <a:r>
              <a:rPr lang="en-US" dirty="0" smtClean="0"/>
              <a:t>-20</a:t>
            </a:r>
            <a:r>
              <a:rPr lang="tr-TR" dirty="0" smtClean="0"/>
              <a:t>23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18" y="-563569"/>
            <a:ext cx="8042276" cy="1336956"/>
          </a:xfrm>
        </p:spPr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52128"/>
            <a:ext cx="9144000" cy="5152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Class Time:</a:t>
            </a:r>
            <a:r>
              <a:rPr lang="en-US" dirty="0" smtClean="0"/>
              <a:t> </a:t>
            </a:r>
            <a:r>
              <a:rPr lang="tr-TR" dirty="0" err="1" smtClean="0"/>
              <a:t>Monday</a:t>
            </a:r>
            <a:r>
              <a:rPr lang="en-US" dirty="0" smtClean="0"/>
              <a:t>, </a:t>
            </a:r>
            <a:r>
              <a:rPr lang="tr-TR" dirty="0" smtClean="0"/>
              <a:t>14</a:t>
            </a:r>
            <a:r>
              <a:rPr lang="en-US" dirty="0" smtClean="0"/>
              <a:t>:30-1</a:t>
            </a:r>
            <a:r>
              <a:rPr lang="tr-TR" dirty="0" smtClean="0"/>
              <a:t>7:30</a:t>
            </a:r>
            <a:endParaRPr lang="en-US" dirty="0" smtClean="0"/>
          </a:p>
          <a:p>
            <a:r>
              <a:rPr lang="en-US" b="1" dirty="0" smtClean="0"/>
              <a:t>Instructor </a:t>
            </a:r>
            <a:r>
              <a:rPr lang="en-US" dirty="0" smtClean="0"/>
              <a:t>Ass</a:t>
            </a:r>
            <a:r>
              <a:rPr lang="tr-TR" dirty="0" err="1" smtClean="0"/>
              <a:t>oc</a:t>
            </a:r>
            <a:r>
              <a:rPr lang="en-US" dirty="0" smtClean="0"/>
              <a:t>. </a:t>
            </a:r>
            <a:r>
              <a:rPr lang="en-US" dirty="0"/>
              <a:t>Prof. Dr. </a:t>
            </a:r>
            <a:r>
              <a:rPr lang="tr-TR" dirty="0"/>
              <a:t>Yusuf </a:t>
            </a:r>
            <a:r>
              <a:rPr lang="tr-TR" dirty="0" smtClean="0"/>
              <a:t>YASLAN</a:t>
            </a:r>
          </a:p>
          <a:p>
            <a:pPr marL="0" indent="0">
              <a:buNone/>
            </a:pPr>
            <a:r>
              <a:rPr lang="tr-TR" dirty="0" smtClean="0"/>
              <a:t>  	</a:t>
            </a:r>
            <a:r>
              <a:rPr lang="tr-TR" dirty="0" err="1" smtClean="0"/>
              <a:t>Classroom</a:t>
            </a:r>
            <a:r>
              <a:rPr lang="tr-TR" dirty="0" smtClean="0"/>
              <a:t>: EEB- 5104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Office: EEB</a:t>
            </a:r>
            <a:r>
              <a:rPr lang="tr-TR" dirty="0" smtClean="0"/>
              <a:t> </a:t>
            </a:r>
            <a:r>
              <a:rPr lang="en-US" dirty="0" smtClean="0"/>
              <a:t>- </a:t>
            </a:r>
            <a:r>
              <a:rPr lang="tr-TR" dirty="0" smtClean="0"/>
              <a:t>2216</a:t>
            </a:r>
            <a:endParaRPr lang="en-US" dirty="0" smtClean="0"/>
          </a:p>
          <a:p>
            <a:pPr marL="349211" lvl="1" indent="0">
              <a:buNone/>
            </a:pPr>
            <a:r>
              <a:rPr lang="en-US" sz="2400" dirty="0"/>
              <a:t>        Email: </a:t>
            </a:r>
            <a:r>
              <a:rPr lang="tr-TR" sz="2400" dirty="0" smtClean="0">
                <a:hlinkClick r:id="rId2"/>
              </a:rPr>
              <a:t>yyaslan@itu.edu.tr</a:t>
            </a:r>
            <a:endParaRPr lang="tr-TR" sz="2400" dirty="0" smtClean="0"/>
          </a:p>
          <a:p>
            <a:pPr marL="349211" lvl="1" indent="0">
              <a:buNone/>
            </a:pPr>
            <a:r>
              <a:rPr lang="tr-TR" sz="2400" b="1" dirty="0" smtClean="0"/>
              <a:t> </a:t>
            </a:r>
            <a:endParaRPr lang="tr-TR" sz="2400" dirty="0"/>
          </a:p>
          <a:p>
            <a:pPr marL="349211" lvl="1" indent="0">
              <a:buNone/>
            </a:pPr>
            <a:endParaRPr lang="tr-TR" sz="2400" dirty="0"/>
          </a:p>
          <a:p>
            <a:pPr marL="349211" lvl="1" indent="0">
              <a:buNone/>
            </a:pPr>
            <a:endParaRPr lang="en-US" sz="2400" dirty="0"/>
          </a:p>
          <a:p>
            <a:pPr marL="349211" lvl="1" indent="0">
              <a:buNone/>
            </a:pPr>
            <a:r>
              <a:rPr lang="en-US" sz="24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275" y="1613159"/>
            <a:ext cx="8042276" cy="4343400"/>
          </a:xfrm>
        </p:spPr>
        <p:txBody>
          <a:bodyPr>
            <a:noAutofit/>
          </a:bodyPr>
          <a:lstStyle/>
          <a:p>
            <a:r>
              <a:rPr lang="en-US" b="1" u="sng" dirty="0" smtClean="0"/>
              <a:t>Course Assistants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tr-TR" dirty="0" smtClean="0"/>
              <a:t>Doğay </a:t>
            </a:r>
            <a:r>
              <a:rPr lang="tr-TR" dirty="0" err="1" smtClean="0"/>
              <a:t>Kamar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Meral Korkmaz Kuyucu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275" y="1613159"/>
            <a:ext cx="8042276" cy="4343400"/>
          </a:xfrm>
        </p:spPr>
        <p:txBody>
          <a:bodyPr>
            <a:noAutofit/>
          </a:bodyPr>
          <a:lstStyle/>
          <a:p>
            <a:r>
              <a:rPr lang="en-US" b="1" u="sng" dirty="0" smtClean="0"/>
              <a:t>Prerequisites:</a:t>
            </a:r>
          </a:p>
          <a:p>
            <a:r>
              <a:rPr lang="tr-TR" dirty="0" smtClean="0"/>
              <a:t>MAT 721E</a:t>
            </a:r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	-</a:t>
            </a:r>
            <a:r>
              <a:rPr lang="tr-TR" dirty="0" smtClean="0"/>
              <a:t> </a:t>
            </a:r>
            <a:r>
              <a:rPr lang="en-US" dirty="0" smtClean="0"/>
              <a:t>Basic </a:t>
            </a:r>
            <a:r>
              <a:rPr lang="en-US" dirty="0"/>
              <a:t>Linear </a:t>
            </a:r>
            <a:r>
              <a:rPr lang="en-US" dirty="0" smtClean="0"/>
              <a:t>Algebra </a:t>
            </a:r>
            <a:r>
              <a:rPr lang="en-US" dirty="0"/>
              <a:t>Knowledge.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	-</a:t>
            </a:r>
            <a:r>
              <a:rPr lang="tr-TR" dirty="0" smtClean="0"/>
              <a:t> </a:t>
            </a:r>
            <a:r>
              <a:rPr lang="en-US" dirty="0" smtClean="0"/>
              <a:t>Basic </a:t>
            </a:r>
            <a:r>
              <a:rPr lang="en-US" dirty="0"/>
              <a:t>Calculus </a:t>
            </a:r>
            <a:r>
              <a:rPr lang="en-US" dirty="0" smtClean="0"/>
              <a:t>Knowledge</a:t>
            </a:r>
            <a:r>
              <a:rPr lang="en-US" dirty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	-</a:t>
            </a:r>
            <a:r>
              <a:rPr lang="tr-TR" dirty="0" smtClean="0"/>
              <a:t> </a:t>
            </a:r>
            <a:r>
              <a:rPr lang="en-US" dirty="0" smtClean="0"/>
              <a:t>Basic </a:t>
            </a:r>
            <a:r>
              <a:rPr lang="en-US" dirty="0"/>
              <a:t>Programming Skills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9307" y="1219200"/>
            <a:ext cx="8884694" cy="493776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Sources:</a:t>
            </a:r>
            <a:endParaRPr lang="tr-TR" b="1" u="sng" dirty="0" smtClean="0"/>
          </a:p>
          <a:p>
            <a:endParaRPr lang="tr-TR" b="1" u="sng" dirty="0" smtClean="0"/>
          </a:p>
          <a:p>
            <a:pPr marL="228600" lvl="0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r>
              <a:rPr lang="en-US" dirty="0"/>
              <a:t>S. Rogers and M. </a:t>
            </a:r>
            <a:r>
              <a:rPr lang="en-US" dirty="0" err="1"/>
              <a:t>Girolami</a:t>
            </a:r>
            <a:r>
              <a:rPr lang="en-US" dirty="0"/>
              <a:t>, A First Course in Machine Learning, Chapman &amp; Hall.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Char char="•"/>
            </a:pPr>
            <a:r>
              <a:rPr lang="en-US" dirty="0"/>
              <a:t>P. </a:t>
            </a:r>
            <a:r>
              <a:rPr lang="en-US" dirty="0" err="1"/>
              <a:t>Flach</a:t>
            </a:r>
            <a:r>
              <a:rPr lang="en-US" dirty="0"/>
              <a:t>, The Art and Science of Algorithms that Make Sense of Data, Cambridge University Press.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Char char="•"/>
            </a:pPr>
            <a:r>
              <a:rPr lang="en-US" dirty="0"/>
              <a:t>E. </a:t>
            </a:r>
            <a:r>
              <a:rPr lang="en-US" dirty="0" err="1"/>
              <a:t>Alpaydin</a:t>
            </a:r>
            <a:r>
              <a:rPr lang="en-US" dirty="0"/>
              <a:t>, Introduction to Machine Learning, MIT Press.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Char char="•"/>
            </a:pPr>
            <a:r>
              <a:rPr lang="en-US" dirty="0"/>
              <a:t>J. Watt, R. </a:t>
            </a:r>
            <a:r>
              <a:rPr lang="en-US" dirty="0" err="1"/>
              <a:t>Borhani</a:t>
            </a:r>
            <a:r>
              <a:rPr lang="en-US" dirty="0"/>
              <a:t>, A. K. </a:t>
            </a:r>
            <a:r>
              <a:rPr lang="en-US" dirty="0" err="1"/>
              <a:t>Katsaggelos</a:t>
            </a:r>
            <a:r>
              <a:rPr lang="en-US" dirty="0"/>
              <a:t>, Machine Learning Refined, 2nd Edition, Cambridge University Press.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Char char="•"/>
            </a:pPr>
            <a:r>
              <a:rPr lang="en-US" dirty="0"/>
              <a:t>M. P. </a:t>
            </a:r>
            <a:r>
              <a:rPr lang="en-US" dirty="0" err="1"/>
              <a:t>Deisenroth</a:t>
            </a:r>
            <a:r>
              <a:rPr lang="en-US" dirty="0"/>
              <a:t>, A. A. Faisal, and C. S. Ong, Mathematics for Machine Learning, Cambridge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10461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5085521"/>
          </a:xfrm>
        </p:spPr>
        <p:txBody>
          <a:bodyPr>
            <a:normAutofit/>
          </a:bodyPr>
          <a:lstStyle/>
          <a:p>
            <a:r>
              <a:rPr lang="en-US" b="1" u="sng" dirty="0"/>
              <a:t>Grading Policy: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tr-TR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Homeworks</a:t>
            </a:r>
            <a:r>
              <a:rPr lang="tr-TR" dirty="0" smtClean="0">
                <a:solidFill>
                  <a:srgbClr val="FF0000"/>
                </a:solidFill>
              </a:rPr>
              <a:t> (</a:t>
            </a:r>
            <a:r>
              <a:rPr lang="tr-TR" dirty="0" err="1" smtClean="0">
                <a:solidFill>
                  <a:srgbClr val="FF0000"/>
                </a:solidFill>
              </a:rPr>
              <a:t>HWs</a:t>
            </a:r>
            <a:r>
              <a:rPr lang="tr-TR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tr-TR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tr-TR" dirty="0" smtClean="0">
                <a:solidFill>
                  <a:srgbClr val="FF0000"/>
                </a:solidFill>
              </a:rPr>
              <a:t>30</a:t>
            </a:r>
            <a:r>
              <a:rPr lang="en-US" dirty="0" smtClean="0">
                <a:solidFill>
                  <a:srgbClr val="FF0000"/>
                </a:solidFill>
              </a:rPr>
              <a:t> %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	</a:t>
            </a:r>
            <a:r>
              <a:rPr lang="tr-TR" dirty="0" err="1" smtClean="0">
                <a:solidFill>
                  <a:srgbClr val="FF0000"/>
                </a:solidFill>
              </a:rPr>
              <a:t>Term</a:t>
            </a:r>
            <a:r>
              <a:rPr lang="tr-TR" dirty="0" smtClean="0">
                <a:solidFill>
                  <a:srgbClr val="FF0000"/>
                </a:solidFill>
              </a:rPr>
              <a:t> Project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15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%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Midterm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25</a:t>
            </a:r>
            <a:r>
              <a:rPr lang="en-US" dirty="0" smtClean="0">
                <a:solidFill>
                  <a:srgbClr val="FF0000"/>
                </a:solidFill>
              </a:rPr>
              <a:t> %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Final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r-TR" smtClean="0">
                <a:solidFill>
                  <a:srgbClr val="FF0000"/>
                </a:solidFill>
              </a:rPr>
              <a:t>30 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Final </a:t>
            </a:r>
            <a:r>
              <a:rPr lang="en-US" dirty="0">
                <a:solidFill>
                  <a:srgbClr val="FF0000"/>
                </a:solidFill>
              </a:rPr>
              <a:t>Exam Condition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	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(M</a:t>
            </a:r>
            <a:r>
              <a:rPr lang="tr-TR" dirty="0" err="1" smtClean="0">
                <a:solidFill>
                  <a:srgbClr val="FF0000"/>
                </a:solidFill>
                <a:sym typeface="Wingdings"/>
              </a:rPr>
              <a:t>idterm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+ </a:t>
            </a:r>
            <a:r>
              <a:rPr lang="tr-TR" dirty="0" smtClean="0">
                <a:solidFill>
                  <a:srgbClr val="FF0000"/>
                </a:solidFill>
                <a:sym typeface="Wingdings"/>
              </a:rPr>
              <a:t>HW + Project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&gt; 30/100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067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8000" b="1" u="sng" dirty="0"/>
              <a:t>Cheating attempts: </a:t>
            </a:r>
            <a:endParaRPr lang="tr-TR" sz="8000" b="1" u="sng" dirty="0" smtClean="0"/>
          </a:p>
          <a:p>
            <a:r>
              <a:rPr lang="en-US" sz="8000" dirty="0" smtClean="0"/>
              <a:t>Disciplinary </a:t>
            </a:r>
            <a:r>
              <a:rPr lang="en-US" sz="8000" dirty="0"/>
              <a:t>action will be taken.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22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06" y="0"/>
            <a:ext cx="8229600" cy="569678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Syllabus</a:t>
            </a:r>
            <a:r>
              <a:rPr lang="tr-TR" dirty="0" smtClean="0"/>
              <a:t>-(</a:t>
            </a:r>
            <a:r>
              <a:rPr lang="tr-TR" dirty="0" err="1" smtClean="0"/>
              <a:t>Tentative</a:t>
            </a:r>
            <a:r>
              <a:rPr lang="tr-TR" dirty="0" smtClean="0"/>
              <a:t>)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65106875"/>
              </p:ext>
            </p:extLst>
          </p:nvPr>
        </p:nvGraphicFramePr>
        <p:xfrm>
          <a:off x="116006" y="609567"/>
          <a:ext cx="7863337" cy="6441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6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766">
                <a:tc>
                  <a:txBody>
                    <a:bodyPr/>
                    <a:lstStyle/>
                    <a:p>
                      <a:r>
                        <a:rPr lang="tr-TR" sz="1800" dirty="0" err="1" smtClean="0"/>
                        <a:t>Week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Content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649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b="0" dirty="0" err="1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Week</a:t>
                      </a:r>
                      <a:r>
                        <a:rPr lang="tr-TR" b="0" dirty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 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Introduction to machine 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learning</a:t>
                      </a:r>
                      <a:endParaRPr lang="tr-TR" b="0" dirty="0" smtClean="0">
                        <a:solidFill>
                          <a:srgbClr val="000000"/>
                        </a:solidFill>
                        <a:effectLst/>
                        <a:latin typeface="Avenir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Linear</a:t>
                      </a:r>
                      <a:r>
                        <a:rPr lang="tr-TR" b="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 </a:t>
                      </a:r>
                      <a:r>
                        <a:rPr lang="tr-TR" b="0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Algebra </a:t>
                      </a:r>
                      <a:r>
                        <a:rPr lang="tr-TR" b="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and</a:t>
                      </a:r>
                      <a:r>
                        <a:rPr lang="tr-TR" b="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 </a:t>
                      </a:r>
                      <a:r>
                        <a:rPr lang="tr-TR" b="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Probability</a:t>
                      </a:r>
                      <a:r>
                        <a:rPr lang="tr-TR" b="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 </a:t>
                      </a:r>
                      <a:r>
                        <a:rPr lang="tr-TR" b="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Theory</a:t>
                      </a:r>
                      <a:r>
                        <a:rPr lang="tr-TR" b="0" baseline="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 </a:t>
                      </a:r>
                      <a:r>
                        <a:rPr lang="tr-TR" b="0" baseline="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Revision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Avenir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b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Week 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b="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Maximum</a:t>
                      </a:r>
                      <a:r>
                        <a:rPr lang="tr-TR" b="0" baseline="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 </a:t>
                      </a:r>
                      <a:r>
                        <a:rPr lang="tr-TR" b="0" baseline="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Likelihood</a:t>
                      </a:r>
                      <a:r>
                        <a:rPr lang="tr-TR" b="0" baseline="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 </a:t>
                      </a:r>
                      <a:r>
                        <a:rPr lang="tr-TR" b="0" baseline="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Parameter</a:t>
                      </a:r>
                      <a:r>
                        <a:rPr lang="tr-TR" b="0" baseline="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 </a:t>
                      </a:r>
                      <a:r>
                        <a:rPr lang="tr-TR" b="0" baseline="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Estimation</a:t>
                      </a:r>
                      <a:r>
                        <a:rPr lang="tr-TR" b="0" baseline="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 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b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Week 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b="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First </a:t>
                      </a:r>
                      <a:r>
                        <a:rPr lang="tr-TR" b="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and</a:t>
                      </a:r>
                      <a:r>
                        <a:rPr lang="tr-TR" b="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 Second </a:t>
                      </a:r>
                      <a:r>
                        <a:rPr lang="tr-TR" b="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Order</a:t>
                      </a:r>
                      <a:r>
                        <a:rPr lang="tr-TR" b="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 </a:t>
                      </a:r>
                      <a:r>
                        <a:rPr lang="tr-TR" b="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Optimization</a:t>
                      </a:r>
                      <a:r>
                        <a:rPr lang="tr-TR" b="0" baseline="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 </a:t>
                      </a:r>
                      <a:r>
                        <a:rPr lang="tr-TR" b="0" baseline="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Techniques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Avenir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46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b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Week 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lvl="0" indent="0" algn="ctr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tr-TR" b="0" kern="120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  <a:ea typeface="+mn-ea"/>
                          <a:cs typeface="+mn-cs"/>
                          <a:sym typeface="Times New Roman"/>
                        </a:rPr>
                        <a:t>Linear</a:t>
                      </a:r>
                      <a:r>
                        <a:rPr kumimoji="0" lang="tr-TR" b="0" kern="120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 kumimoji="0" lang="tr-TR" b="0" kern="120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  <a:ea typeface="+mn-ea"/>
                          <a:cs typeface="+mn-cs"/>
                          <a:sym typeface="Times New Roman"/>
                        </a:rPr>
                        <a:t>Regression</a:t>
                      </a:r>
                      <a:endParaRPr kumimoji="0" b="0" kern="1200" dirty="0">
                        <a:solidFill>
                          <a:srgbClr val="000000"/>
                        </a:solidFill>
                        <a:effectLst/>
                        <a:latin typeface="Avenir"/>
                        <a:ea typeface="+mn-ea"/>
                        <a:cs typeface="+mn-cs"/>
                        <a:sym typeface="Times New Roman"/>
                      </a:endParaRP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b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Week 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lvl="0" indent="0" algn="ctr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tr-TR" b="0" kern="120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  <a:ea typeface="+mn-ea"/>
                          <a:cs typeface="+mn-cs"/>
                          <a:sym typeface="Times New Roman"/>
                        </a:rPr>
                        <a:t>Bias</a:t>
                      </a:r>
                      <a:r>
                        <a:rPr kumimoji="0" lang="tr-TR" b="0" kern="120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 kumimoji="0" lang="tr-TR" b="0" kern="120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  <a:ea typeface="+mn-ea"/>
                          <a:cs typeface="+mn-cs"/>
                          <a:sym typeface="Times New Roman"/>
                        </a:rPr>
                        <a:t>Variance</a:t>
                      </a:r>
                      <a:r>
                        <a:rPr kumimoji="0" lang="tr-TR" b="0" kern="120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  <a:ea typeface="+mn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kumimoji="0" lang="tr-TR" b="0" kern="120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  <a:ea typeface="+mn-ea"/>
                          <a:cs typeface="+mn-cs"/>
                          <a:sym typeface="Times New Roman"/>
                        </a:rPr>
                        <a:t>Parametric</a:t>
                      </a:r>
                      <a:r>
                        <a:rPr kumimoji="0" lang="tr-TR" b="0" kern="120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 kumimoji="0" lang="tr-TR" b="0" kern="120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  <a:ea typeface="+mn-ea"/>
                          <a:cs typeface="+mn-cs"/>
                          <a:sym typeface="Times New Roman"/>
                        </a:rPr>
                        <a:t>Classification</a:t>
                      </a:r>
                      <a:r>
                        <a:rPr kumimoji="0" lang="tr-TR" b="0" kern="120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 lang="tr-TR" b="1" baseline="0" dirty="0" smtClean="0">
                          <a:solidFill>
                            <a:srgbClr val="FF0000"/>
                          </a:solidFill>
                          <a:effectLst/>
                          <a:latin typeface="Avenir"/>
                        </a:rPr>
                        <a:t>HW1 </a:t>
                      </a:r>
                      <a:r>
                        <a:rPr lang="tr-TR" b="1" baseline="0" dirty="0" err="1" smtClean="0">
                          <a:solidFill>
                            <a:srgbClr val="FF0000"/>
                          </a:solidFill>
                          <a:effectLst/>
                          <a:latin typeface="Avenir"/>
                        </a:rPr>
                        <a:t>Announced</a:t>
                      </a:r>
                      <a:endParaRPr kumimoji="0" b="0" kern="1200" dirty="0">
                        <a:solidFill>
                          <a:srgbClr val="000000"/>
                        </a:solidFill>
                        <a:effectLst/>
                        <a:latin typeface="Avenir"/>
                        <a:ea typeface="+mn-ea"/>
                        <a:cs typeface="+mn-cs"/>
                        <a:sym typeface="Times New Roman"/>
                      </a:endParaRP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b="0" dirty="0" err="1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Week</a:t>
                      </a:r>
                      <a:r>
                        <a:rPr lang="tr-TR" b="0" dirty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 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lvl="0" indent="0" algn="ctr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tr-TR" b="0" kern="120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  <a:ea typeface="+mn-ea"/>
                          <a:cs typeface="+mn-cs"/>
                          <a:sym typeface="Times New Roman"/>
                        </a:rPr>
                        <a:t>Multivariate</a:t>
                      </a:r>
                      <a:r>
                        <a:rPr kumimoji="0" lang="tr-TR" b="0" kern="120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  <a:ea typeface="+mn-ea"/>
                          <a:cs typeface="+mn-cs"/>
                          <a:sym typeface="Times New Roman"/>
                        </a:rPr>
                        <a:t> Methods-1</a:t>
                      </a:r>
                      <a:endParaRPr kumimoji="0" b="0" kern="1200" dirty="0">
                        <a:solidFill>
                          <a:srgbClr val="000000"/>
                        </a:solidFill>
                        <a:effectLst/>
                        <a:latin typeface="Avenir"/>
                        <a:ea typeface="+mn-ea"/>
                        <a:cs typeface="+mn-cs"/>
                        <a:sym typeface="Times New Roman"/>
                      </a:endParaRP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b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Week 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b="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Multivariate</a:t>
                      </a:r>
                      <a:r>
                        <a:rPr lang="tr-TR" b="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 Methods-2 </a:t>
                      </a:r>
                      <a:r>
                        <a:rPr lang="tr-TR" b="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Recitation</a:t>
                      </a:r>
                      <a:r>
                        <a:rPr lang="tr-TR" b="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 </a:t>
                      </a:r>
                      <a:r>
                        <a:rPr lang="tr-TR" b="0" dirty="0" smtClean="0">
                          <a:solidFill>
                            <a:srgbClr val="FF0000"/>
                          </a:solidFill>
                          <a:effectLst/>
                          <a:latin typeface="Avenir"/>
                        </a:rPr>
                        <a:t>TP </a:t>
                      </a:r>
                      <a:r>
                        <a:rPr lang="tr-TR" b="0" dirty="0" err="1" smtClean="0">
                          <a:solidFill>
                            <a:srgbClr val="FF0000"/>
                          </a:solidFill>
                          <a:effectLst/>
                          <a:latin typeface="Avenir"/>
                        </a:rPr>
                        <a:t>Announces</a:t>
                      </a:r>
                      <a:endParaRPr lang="en-US" b="0" dirty="0">
                        <a:solidFill>
                          <a:srgbClr val="FF0000"/>
                        </a:solidFill>
                        <a:effectLst/>
                        <a:latin typeface="Avenir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b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Week 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b="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Dimensionality</a:t>
                      </a:r>
                      <a:r>
                        <a:rPr lang="tr-TR" b="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 </a:t>
                      </a:r>
                      <a:r>
                        <a:rPr lang="tr-TR" b="0" dirty="0" err="1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Reduction</a:t>
                      </a:r>
                      <a:r>
                        <a:rPr lang="tr-TR" b="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 </a:t>
                      </a:r>
                      <a:r>
                        <a:rPr lang="tr-TR" b="1" baseline="0" dirty="0" smtClean="0">
                          <a:solidFill>
                            <a:srgbClr val="FF0000"/>
                          </a:solidFill>
                          <a:effectLst/>
                          <a:latin typeface="Avenir"/>
                        </a:rPr>
                        <a:t>HW2 </a:t>
                      </a:r>
                      <a:r>
                        <a:rPr lang="tr-TR" b="1" baseline="0" dirty="0" err="1" smtClean="0">
                          <a:solidFill>
                            <a:srgbClr val="FF0000"/>
                          </a:solidFill>
                          <a:effectLst/>
                          <a:latin typeface="Avenir"/>
                        </a:rPr>
                        <a:t>Announced</a:t>
                      </a:r>
                      <a:endParaRPr lang="tr-TR" b="1" dirty="0">
                        <a:solidFill>
                          <a:srgbClr val="FF0000"/>
                        </a:solidFill>
                        <a:effectLst/>
                        <a:latin typeface="Avenir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b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Week 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b="0" dirty="0" err="1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Midterm</a:t>
                      </a:r>
                      <a:r>
                        <a:rPr lang="tr-TR" b="0" dirty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 </a:t>
                      </a:r>
                      <a:r>
                        <a:rPr lang="tr-TR" b="0" dirty="0" err="1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exam</a:t>
                      </a:r>
                      <a:endParaRPr lang="tr-TR" b="0" dirty="0">
                        <a:solidFill>
                          <a:srgbClr val="000000"/>
                        </a:solidFill>
                        <a:effectLst/>
                        <a:latin typeface="Avenir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9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b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Week 10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Clustering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(K-</a:t>
                      </a:r>
                      <a:r>
                        <a:rPr lang="tr-TR" sz="18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Means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tr-TR" sz="18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Hierarchical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b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Week 11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8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Trees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tr-TR" sz="18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8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Forest</a:t>
                      </a:r>
                      <a:endParaRPr lang="tr-TR"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03649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b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Week 12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b="0" baseline="0" dirty="0" err="1" smtClean="0">
                          <a:solidFill>
                            <a:schemeClr val="tx1"/>
                          </a:solidFill>
                          <a:effectLst/>
                          <a:latin typeface="Avenir"/>
                        </a:rPr>
                        <a:t>Linear</a:t>
                      </a:r>
                      <a:r>
                        <a:rPr lang="tr-TR" b="0" baseline="0" dirty="0" smtClean="0">
                          <a:solidFill>
                            <a:schemeClr val="tx1"/>
                          </a:solidFill>
                          <a:effectLst/>
                          <a:latin typeface="Avenir"/>
                        </a:rPr>
                        <a:t> </a:t>
                      </a:r>
                      <a:r>
                        <a:rPr lang="tr-TR" b="0" baseline="0" dirty="0" err="1" smtClean="0">
                          <a:solidFill>
                            <a:schemeClr val="tx1"/>
                          </a:solidFill>
                          <a:effectLst/>
                          <a:latin typeface="Avenir"/>
                        </a:rPr>
                        <a:t>Discrimination</a:t>
                      </a:r>
                      <a:r>
                        <a:rPr lang="tr-TR" b="0" baseline="0" dirty="0" smtClean="0">
                          <a:solidFill>
                            <a:schemeClr val="tx1"/>
                          </a:solidFill>
                          <a:effectLst/>
                          <a:latin typeface="Avenir"/>
                        </a:rPr>
                        <a:t> </a:t>
                      </a:r>
                      <a:r>
                        <a:rPr lang="tr-TR" b="0" baseline="0" dirty="0" err="1" smtClean="0">
                          <a:solidFill>
                            <a:schemeClr val="tx1"/>
                          </a:solidFill>
                          <a:effectLst/>
                          <a:latin typeface="Avenir"/>
                        </a:rPr>
                        <a:t>Neural</a:t>
                      </a:r>
                      <a:r>
                        <a:rPr lang="tr-TR" b="0" baseline="0" dirty="0" smtClean="0">
                          <a:solidFill>
                            <a:schemeClr val="tx1"/>
                          </a:solidFill>
                          <a:effectLst/>
                          <a:latin typeface="Avenir"/>
                        </a:rPr>
                        <a:t> Networks </a:t>
                      </a:r>
                      <a:r>
                        <a:rPr lang="tr-TR" b="1" baseline="0" dirty="0" smtClean="0">
                          <a:solidFill>
                            <a:srgbClr val="FF0000"/>
                          </a:solidFill>
                          <a:effectLst/>
                          <a:latin typeface="Avenir"/>
                        </a:rPr>
                        <a:t>HW3 </a:t>
                      </a:r>
                      <a:r>
                        <a:rPr lang="tr-TR" b="1" baseline="0" dirty="0" err="1" smtClean="0">
                          <a:solidFill>
                            <a:srgbClr val="FF0000"/>
                          </a:solidFill>
                          <a:effectLst/>
                          <a:latin typeface="Avenir"/>
                        </a:rPr>
                        <a:t>Announced</a:t>
                      </a:r>
                      <a:endParaRPr lang="tr-TR" b="1" dirty="0">
                        <a:solidFill>
                          <a:srgbClr val="000000"/>
                        </a:solidFill>
                        <a:effectLst/>
                        <a:latin typeface="Avenir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7691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b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Week 13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b="0" dirty="0" smtClean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SVM</a:t>
                      </a:r>
                      <a:endParaRPr lang="en-US" b="0" dirty="0">
                        <a:solidFill>
                          <a:srgbClr val="FF0000"/>
                        </a:solidFill>
                        <a:effectLst/>
                        <a:latin typeface="Avenir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b="0">
                          <a:solidFill>
                            <a:srgbClr val="000000"/>
                          </a:solidFill>
                          <a:effectLst/>
                          <a:latin typeface="Avenir"/>
                        </a:rPr>
                        <a:t>Week 14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18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Assessing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8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8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Comparing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8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8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Algorithms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Avenir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766">
                <a:tc gridSpan="2">
                  <a:txBody>
                    <a:bodyPr/>
                    <a:lstStyle/>
                    <a:p>
                      <a:endParaRPr lang="tr-T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fontAlgn="b"/>
                      <a:endParaRPr lang="tr-TR" sz="1800" b="0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7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2002"/>
            <a:ext cx="8042276" cy="942754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199"/>
            <a:ext cx="9144001" cy="50855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sz="2400" dirty="0" smtClean="0"/>
              <a:t>1. </a:t>
            </a:r>
            <a:r>
              <a:rPr lang="en-US" sz="2400" dirty="0" smtClean="0"/>
              <a:t>Get </a:t>
            </a:r>
            <a:r>
              <a:rPr lang="en-US" sz="2400" dirty="0"/>
              <a:t>familiar with the main problems and approaches for machine learning applications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2. Apply various machine learning methods for solving regression, classification and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clustering problems.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3. Learn to extract, select and reduce features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4. Select an appropriate model for the problem at hand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5. Assess and compare the generalization performance of different models</a:t>
            </a:r>
            <a:endParaRPr lang="tr-TR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You should learn by DOING it yourself (assignments)</a:t>
            </a:r>
          </a:p>
        </p:txBody>
      </p:sp>
    </p:spTree>
    <p:extLst>
      <p:ext uri="{BB962C8B-B14F-4D97-AF65-F5344CB8AC3E}">
        <p14:creationId xmlns:p14="http://schemas.microsoft.com/office/powerpoint/2010/main" val="24182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3113</TotalTime>
  <Words>335</Words>
  <Application>Microsoft Office PowerPoint</Application>
  <PresentationFormat>On-screen Show (4:3)</PresentationFormat>
  <Paragraphs>85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Avenir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Learning From Data BLG 454E Spring Term 2022-2023  </vt:lpstr>
      <vt:lpstr>General Info</vt:lpstr>
      <vt:lpstr>General Info</vt:lpstr>
      <vt:lpstr>General Info</vt:lpstr>
      <vt:lpstr>General Info</vt:lpstr>
      <vt:lpstr>General Info</vt:lpstr>
      <vt:lpstr>PowerPoint Presentation</vt:lpstr>
      <vt:lpstr>Syllabus-(Tentative)</vt:lpstr>
      <vt:lpstr>Goals</vt:lpstr>
    </vt:vector>
  </TitlesOfParts>
  <Company>ITU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MAT 202E Fall Term 2012-2013</dc:title>
  <dc:creator>Berk Canberk</dc:creator>
  <cp:lastModifiedBy>itu</cp:lastModifiedBy>
  <cp:revision>174</cp:revision>
  <dcterms:created xsi:type="dcterms:W3CDTF">2012-09-21T10:30:37Z</dcterms:created>
  <dcterms:modified xsi:type="dcterms:W3CDTF">2022-11-15T06:20:56Z</dcterms:modified>
</cp:coreProperties>
</file>