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2" r:id="rId7"/>
    <p:sldId id="263" r:id="rId8"/>
    <p:sldId id="264" r:id="rId9"/>
    <p:sldId id="265"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92"/>
  </p:normalViewPr>
  <p:slideViewPr>
    <p:cSldViewPr snapToGrid="0" snapToObjects="1">
      <p:cViewPr varScale="1">
        <p:scale>
          <a:sx n="69" d="100"/>
          <a:sy n="69" d="100"/>
        </p:scale>
        <p:origin x="60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ED059A-2D65-46A6-B084-ACD3C684126B}" type="datetimeFigureOut">
              <a:rPr lang="en-US" smtClean="0"/>
              <a:t>9/27/2021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16841-71BB-4551-8981-E7D9F83FDF93}" type="slidenum">
              <a:rPr lang="en-US" smtClean="0"/>
              <a:t>‹#›</a:t>
            </a:fld>
            <a:endParaRPr lang="en-US"/>
          </a:p>
        </p:txBody>
      </p:sp>
    </p:spTree>
    <p:extLst>
      <p:ext uri="{BB962C8B-B14F-4D97-AF65-F5344CB8AC3E}">
        <p14:creationId xmlns:p14="http://schemas.microsoft.com/office/powerpoint/2010/main" val="1886839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Medical Data Networks, LLC has defined a Quality Management System for the purpose of implementing "Current Good Manufacturing Practices" for devices and software delivered by the company.   Implementing Current Good Manufacturing Practices is a regulatory requirement for several jurisdictions, including the FDA..</a:t>
            </a:r>
          </a:p>
        </p:txBody>
      </p:sp>
      <p:sp>
        <p:nvSpPr>
          <p:cNvPr id="4" name="Slide Number Placeholder 3"/>
          <p:cNvSpPr>
            <a:spLocks noGrp="1"/>
          </p:cNvSpPr>
          <p:nvPr>
            <p:ph type="sldNum" sz="quarter" idx="5"/>
          </p:nvPr>
        </p:nvSpPr>
        <p:spPr/>
        <p:txBody>
          <a:bodyPr/>
          <a:lstStyle/>
          <a:p>
            <a:fld id="{51E16841-71BB-4551-8981-E7D9F83FDF93}" type="slidenum">
              <a:rPr lang="en-US" smtClean="0"/>
              <a:t>1</a:t>
            </a:fld>
            <a:endParaRPr lang="en-US"/>
          </a:p>
        </p:txBody>
      </p:sp>
    </p:spTree>
    <p:extLst>
      <p:ext uri="{BB962C8B-B14F-4D97-AF65-F5344CB8AC3E}">
        <p14:creationId xmlns:p14="http://schemas.microsoft.com/office/powerpoint/2010/main" val="1004438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regulations that MDN, LLC aspires to meet with all of its regulated products.  When there is non-compliance reported or detected, we fix the problem.</a:t>
            </a:r>
          </a:p>
        </p:txBody>
      </p:sp>
      <p:sp>
        <p:nvSpPr>
          <p:cNvPr id="4" name="Slide Number Placeholder 3"/>
          <p:cNvSpPr>
            <a:spLocks noGrp="1"/>
          </p:cNvSpPr>
          <p:nvPr>
            <p:ph type="sldNum" sz="quarter" idx="5"/>
          </p:nvPr>
        </p:nvSpPr>
        <p:spPr/>
        <p:txBody>
          <a:bodyPr/>
          <a:lstStyle/>
          <a:p>
            <a:fld id="{51E16841-71BB-4551-8981-E7D9F83FDF93}" type="slidenum">
              <a:rPr lang="en-US" smtClean="0"/>
              <a:t>2</a:t>
            </a:fld>
            <a:endParaRPr lang="en-US"/>
          </a:p>
        </p:txBody>
      </p:sp>
    </p:spTree>
    <p:extLst>
      <p:ext uri="{BB962C8B-B14F-4D97-AF65-F5344CB8AC3E}">
        <p14:creationId xmlns:p14="http://schemas.microsoft.com/office/powerpoint/2010/main" val="1816911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MDN QMS is defined in a </a:t>
            </a:r>
            <a:r>
              <a:rPr lang="en-US" dirty="0" err="1"/>
              <a:t>github</a:t>
            </a:r>
            <a:r>
              <a:rPr lang="en-US" dirty="0"/>
              <a:t> repository that allows authenticated and authorized users to edit and read specific authorized portions of the whole.</a:t>
            </a:r>
          </a:p>
          <a:p>
            <a:r>
              <a:rPr lang="en-US" dirty="0"/>
              <a:t>The source folder contains the latest version of the QMS.  The Build folder is used to provide formatted copies of the source material.   Build tools provide for converting source material to rendered documents as may be needed.</a:t>
            </a:r>
          </a:p>
        </p:txBody>
      </p:sp>
      <p:sp>
        <p:nvSpPr>
          <p:cNvPr id="4" name="Slide Number Placeholder 3"/>
          <p:cNvSpPr>
            <a:spLocks noGrp="1"/>
          </p:cNvSpPr>
          <p:nvPr>
            <p:ph type="sldNum" sz="quarter" idx="5"/>
          </p:nvPr>
        </p:nvSpPr>
        <p:spPr/>
        <p:txBody>
          <a:bodyPr/>
          <a:lstStyle/>
          <a:p>
            <a:fld id="{51E16841-71BB-4551-8981-E7D9F83FDF93}" type="slidenum">
              <a:rPr lang="en-US" smtClean="0"/>
              <a:t>3</a:t>
            </a:fld>
            <a:endParaRPr lang="en-US"/>
          </a:p>
        </p:txBody>
      </p:sp>
    </p:spTree>
    <p:extLst>
      <p:ext uri="{BB962C8B-B14F-4D97-AF65-F5344CB8AC3E}">
        <p14:creationId xmlns:p14="http://schemas.microsoft.com/office/powerpoint/2010/main" val="830590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source folder contains a QM-0001 Quality Manual that links to 30 process descriptions that altogether implement the QMS.</a:t>
            </a:r>
          </a:p>
        </p:txBody>
      </p:sp>
      <p:sp>
        <p:nvSpPr>
          <p:cNvPr id="4" name="Slide Number Placeholder 3"/>
          <p:cNvSpPr>
            <a:spLocks noGrp="1"/>
          </p:cNvSpPr>
          <p:nvPr>
            <p:ph type="sldNum" sz="quarter" idx="5"/>
          </p:nvPr>
        </p:nvSpPr>
        <p:spPr/>
        <p:txBody>
          <a:bodyPr/>
          <a:lstStyle/>
          <a:p>
            <a:fld id="{51E16841-71BB-4551-8981-E7D9F83FDF93}" type="slidenum">
              <a:rPr lang="en-US" smtClean="0"/>
              <a:t>4</a:t>
            </a:fld>
            <a:endParaRPr lang="en-US"/>
          </a:p>
        </p:txBody>
      </p:sp>
    </p:spTree>
    <p:extLst>
      <p:ext uri="{BB962C8B-B14F-4D97-AF65-F5344CB8AC3E}">
        <p14:creationId xmlns:p14="http://schemas.microsoft.com/office/powerpoint/2010/main" val="2451270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provided templates for recording process records.  Not all process steps use one or more of these templates.   Each process document includes information as which template should be used.</a:t>
            </a:r>
          </a:p>
        </p:txBody>
      </p:sp>
      <p:sp>
        <p:nvSpPr>
          <p:cNvPr id="4" name="Slide Number Placeholder 3"/>
          <p:cNvSpPr>
            <a:spLocks noGrp="1"/>
          </p:cNvSpPr>
          <p:nvPr>
            <p:ph type="sldNum" sz="quarter" idx="5"/>
          </p:nvPr>
        </p:nvSpPr>
        <p:spPr/>
        <p:txBody>
          <a:bodyPr/>
          <a:lstStyle/>
          <a:p>
            <a:fld id="{51E16841-71BB-4551-8981-E7D9F83FDF93}" type="slidenum">
              <a:rPr lang="en-US" smtClean="0"/>
              <a:t>5</a:t>
            </a:fld>
            <a:endParaRPr lang="en-US"/>
          </a:p>
        </p:txBody>
      </p:sp>
    </p:spTree>
    <p:extLst>
      <p:ext uri="{BB962C8B-B14F-4D97-AF65-F5344CB8AC3E}">
        <p14:creationId xmlns:p14="http://schemas.microsoft.com/office/powerpoint/2010/main" val="3596367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process documents include instructions to record the steps of the procedure execution.    Process records are kept indefinitely.</a:t>
            </a:r>
          </a:p>
        </p:txBody>
      </p:sp>
      <p:sp>
        <p:nvSpPr>
          <p:cNvPr id="4" name="Slide Number Placeholder 3"/>
          <p:cNvSpPr>
            <a:spLocks noGrp="1"/>
          </p:cNvSpPr>
          <p:nvPr>
            <p:ph type="sldNum" sz="quarter" idx="5"/>
          </p:nvPr>
        </p:nvSpPr>
        <p:spPr/>
        <p:txBody>
          <a:bodyPr/>
          <a:lstStyle/>
          <a:p>
            <a:fld id="{51E16841-71BB-4551-8981-E7D9F83FDF93}" type="slidenum">
              <a:rPr lang="en-US" smtClean="0"/>
              <a:t>6</a:t>
            </a:fld>
            <a:endParaRPr lang="en-US"/>
          </a:p>
        </p:txBody>
      </p:sp>
    </p:spTree>
    <p:extLst>
      <p:ext uri="{BB962C8B-B14F-4D97-AF65-F5344CB8AC3E}">
        <p14:creationId xmlns:p14="http://schemas.microsoft.com/office/powerpoint/2010/main" val="2733571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QMS is made up of documents that may need to be changed.   Change records are automatically retained by the </a:t>
            </a:r>
            <a:r>
              <a:rPr lang="en-US" dirty="0" err="1"/>
              <a:t>github</a:t>
            </a:r>
            <a:r>
              <a:rPr lang="en-US" dirty="0"/>
              <a:t> repository for the CMS.</a:t>
            </a:r>
          </a:p>
        </p:txBody>
      </p:sp>
      <p:sp>
        <p:nvSpPr>
          <p:cNvPr id="4" name="Slide Number Placeholder 3"/>
          <p:cNvSpPr>
            <a:spLocks noGrp="1"/>
          </p:cNvSpPr>
          <p:nvPr>
            <p:ph type="sldNum" sz="quarter" idx="5"/>
          </p:nvPr>
        </p:nvSpPr>
        <p:spPr/>
        <p:txBody>
          <a:bodyPr/>
          <a:lstStyle/>
          <a:p>
            <a:fld id="{51E16841-71BB-4551-8981-E7D9F83FDF93}" type="slidenum">
              <a:rPr lang="en-US" smtClean="0"/>
              <a:t>7</a:t>
            </a:fld>
            <a:endParaRPr lang="en-US"/>
          </a:p>
        </p:txBody>
      </p:sp>
    </p:spTree>
    <p:extLst>
      <p:ext uri="{BB962C8B-B14F-4D97-AF65-F5344CB8AC3E}">
        <p14:creationId xmlns:p14="http://schemas.microsoft.com/office/powerpoint/2010/main" val="2443463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training process is one that we are carrying out by using this document.  A record of your achievement is being recorded in the QMS.</a:t>
            </a:r>
          </a:p>
        </p:txBody>
      </p:sp>
      <p:sp>
        <p:nvSpPr>
          <p:cNvPr id="4" name="Slide Number Placeholder 3"/>
          <p:cNvSpPr>
            <a:spLocks noGrp="1"/>
          </p:cNvSpPr>
          <p:nvPr>
            <p:ph type="sldNum" sz="quarter" idx="5"/>
          </p:nvPr>
        </p:nvSpPr>
        <p:spPr/>
        <p:txBody>
          <a:bodyPr/>
          <a:lstStyle/>
          <a:p>
            <a:fld id="{51E16841-71BB-4551-8981-E7D9F83FDF93}" type="slidenum">
              <a:rPr lang="en-US" smtClean="0"/>
              <a:t>8</a:t>
            </a:fld>
            <a:endParaRPr lang="en-US"/>
          </a:p>
        </p:txBody>
      </p:sp>
    </p:spTree>
    <p:extLst>
      <p:ext uri="{BB962C8B-B14F-4D97-AF65-F5344CB8AC3E}">
        <p14:creationId xmlns:p14="http://schemas.microsoft.com/office/powerpoint/2010/main" val="1933298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by which incremental change to the company platform is the QP-0010 process.   It uses a different </a:t>
            </a:r>
            <a:r>
              <a:rPr lang="en-US" dirty="0" err="1"/>
              <a:t>github</a:t>
            </a:r>
            <a:r>
              <a:rPr lang="en-US" dirty="0"/>
              <a:t> repository to track changes.</a:t>
            </a:r>
          </a:p>
        </p:txBody>
      </p:sp>
      <p:sp>
        <p:nvSpPr>
          <p:cNvPr id="4" name="Slide Number Placeholder 3"/>
          <p:cNvSpPr>
            <a:spLocks noGrp="1"/>
          </p:cNvSpPr>
          <p:nvPr>
            <p:ph type="sldNum" sz="quarter" idx="5"/>
          </p:nvPr>
        </p:nvSpPr>
        <p:spPr/>
        <p:txBody>
          <a:bodyPr/>
          <a:lstStyle/>
          <a:p>
            <a:fld id="{51E16841-71BB-4551-8981-E7D9F83FDF93}" type="slidenum">
              <a:rPr lang="en-US" smtClean="0"/>
              <a:t>9</a:t>
            </a:fld>
            <a:endParaRPr lang="en-US"/>
          </a:p>
        </p:txBody>
      </p:sp>
    </p:spTree>
    <p:extLst>
      <p:ext uri="{BB962C8B-B14F-4D97-AF65-F5344CB8AC3E}">
        <p14:creationId xmlns:p14="http://schemas.microsoft.com/office/powerpoint/2010/main" val="1706394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CC950-731F-8446-8BEC-185B8185B2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D3463F-AB4F-C34C-9861-842CCA1E01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56229C-3BF9-D645-A989-D0DBB60B6937}"/>
              </a:ext>
            </a:extLst>
          </p:cNvPr>
          <p:cNvSpPr>
            <a:spLocks noGrp="1"/>
          </p:cNvSpPr>
          <p:nvPr>
            <p:ph type="dt" sz="half" idx="10"/>
          </p:nvPr>
        </p:nvSpPr>
        <p:spPr/>
        <p:txBody>
          <a:bodyPr/>
          <a:lstStyle/>
          <a:p>
            <a:fld id="{E9FCC89E-F45E-6441-802F-63041762E222}" type="datetimeFigureOut">
              <a:rPr lang="en-US" smtClean="0"/>
              <a:t>9/27/2021</a:t>
            </a:fld>
            <a:endParaRPr lang="en-US"/>
          </a:p>
        </p:txBody>
      </p:sp>
      <p:sp>
        <p:nvSpPr>
          <p:cNvPr id="5" name="Footer Placeholder 4">
            <a:extLst>
              <a:ext uri="{FF2B5EF4-FFF2-40B4-BE49-F238E27FC236}">
                <a16:creationId xmlns:a16="http://schemas.microsoft.com/office/drawing/2014/main" id="{8CDEB5D5-02C3-2F4B-A859-D9FFEC541C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C5B331-6DED-D745-B493-A80DBB80CD59}"/>
              </a:ext>
            </a:extLst>
          </p:cNvPr>
          <p:cNvSpPr>
            <a:spLocks noGrp="1"/>
          </p:cNvSpPr>
          <p:nvPr>
            <p:ph type="sldNum" sz="quarter" idx="12"/>
          </p:nvPr>
        </p:nvSpPr>
        <p:spPr/>
        <p:txBody>
          <a:bodyPr/>
          <a:lstStyle/>
          <a:p>
            <a:fld id="{9CFE22FC-2671-9D44-8F7B-E7088B2E87C2}" type="slidenum">
              <a:rPr lang="en-US" smtClean="0"/>
              <a:t>‹#›</a:t>
            </a:fld>
            <a:endParaRPr lang="en-US"/>
          </a:p>
        </p:txBody>
      </p:sp>
    </p:spTree>
    <p:extLst>
      <p:ext uri="{BB962C8B-B14F-4D97-AF65-F5344CB8AC3E}">
        <p14:creationId xmlns:p14="http://schemas.microsoft.com/office/powerpoint/2010/main" val="1582531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4E986-89ED-EC41-BAAA-B984649FED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CA25C6-41AA-A141-B472-8B785BAFC2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070910-40BC-ED41-9F3F-4DCB07588DFE}"/>
              </a:ext>
            </a:extLst>
          </p:cNvPr>
          <p:cNvSpPr>
            <a:spLocks noGrp="1"/>
          </p:cNvSpPr>
          <p:nvPr>
            <p:ph type="dt" sz="half" idx="10"/>
          </p:nvPr>
        </p:nvSpPr>
        <p:spPr/>
        <p:txBody>
          <a:bodyPr/>
          <a:lstStyle/>
          <a:p>
            <a:fld id="{E9FCC89E-F45E-6441-802F-63041762E222}" type="datetimeFigureOut">
              <a:rPr lang="en-US" smtClean="0"/>
              <a:t>9/27/2021</a:t>
            </a:fld>
            <a:endParaRPr lang="en-US"/>
          </a:p>
        </p:txBody>
      </p:sp>
      <p:sp>
        <p:nvSpPr>
          <p:cNvPr id="5" name="Footer Placeholder 4">
            <a:extLst>
              <a:ext uri="{FF2B5EF4-FFF2-40B4-BE49-F238E27FC236}">
                <a16:creationId xmlns:a16="http://schemas.microsoft.com/office/drawing/2014/main" id="{5146C2FB-9198-E84B-B045-7F0704507F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F5F8C8-D41B-664B-92FC-AD9C5F5CFA62}"/>
              </a:ext>
            </a:extLst>
          </p:cNvPr>
          <p:cNvSpPr>
            <a:spLocks noGrp="1"/>
          </p:cNvSpPr>
          <p:nvPr>
            <p:ph type="sldNum" sz="quarter" idx="12"/>
          </p:nvPr>
        </p:nvSpPr>
        <p:spPr/>
        <p:txBody>
          <a:bodyPr/>
          <a:lstStyle/>
          <a:p>
            <a:fld id="{9CFE22FC-2671-9D44-8F7B-E7088B2E87C2}" type="slidenum">
              <a:rPr lang="en-US" smtClean="0"/>
              <a:t>‹#›</a:t>
            </a:fld>
            <a:endParaRPr lang="en-US"/>
          </a:p>
        </p:txBody>
      </p:sp>
    </p:spTree>
    <p:extLst>
      <p:ext uri="{BB962C8B-B14F-4D97-AF65-F5344CB8AC3E}">
        <p14:creationId xmlns:p14="http://schemas.microsoft.com/office/powerpoint/2010/main" val="1199283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3D309F-8F37-FB41-9BB2-111E4BD8AB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C2C754-4F7F-CC49-8537-98D95550DF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9B1D43-CA4D-CD4C-9BA2-E5E270605C4C}"/>
              </a:ext>
            </a:extLst>
          </p:cNvPr>
          <p:cNvSpPr>
            <a:spLocks noGrp="1"/>
          </p:cNvSpPr>
          <p:nvPr>
            <p:ph type="dt" sz="half" idx="10"/>
          </p:nvPr>
        </p:nvSpPr>
        <p:spPr/>
        <p:txBody>
          <a:bodyPr/>
          <a:lstStyle/>
          <a:p>
            <a:fld id="{E9FCC89E-F45E-6441-802F-63041762E222}" type="datetimeFigureOut">
              <a:rPr lang="en-US" smtClean="0"/>
              <a:t>9/27/2021</a:t>
            </a:fld>
            <a:endParaRPr lang="en-US"/>
          </a:p>
        </p:txBody>
      </p:sp>
      <p:sp>
        <p:nvSpPr>
          <p:cNvPr id="5" name="Footer Placeholder 4">
            <a:extLst>
              <a:ext uri="{FF2B5EF4-FFF2-40B4-BE49-F238E27FC236}">
                <a16:creationId xmlns:a16="http://schemas.microsoft.com/office/drawing/2014/main" id="{CC25AD1D-1BA9-0B4F-B0A6-73D3CA06F7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EFC13-DA0A-CA4C-88EB-0D0C41C7AEA2}"/>
              </a:ext>
            </a:extLst>
          </p:cNvPr>
          <p:cNvSpPr>
            <a:spLocks noGrp="1"/>
          </p:cNvSpPr>
          <p:nvPr>
            <p:ph type="sldNum" sz="quarter" idx="12"/>
          </p:nvPr>
        </p:nvSpPr>
        <p:spPr/>
        <p:txBody>
          <a:bodyPr/>
          <a:lstStyle/>
          <a:p>
            <a:fld id="{9CFE22FC-2671-9D44-8F7B-E7088B2E87C2}" type="slidenum">
              <a:rPr lang="en-US" smtClean="0"/>
              <a:t>‹#›</a:t>
            </a:fld>
            <a:endParaRPr lang="en-US"/>
          </a:p>
        </p:txBody>
      </p:sp>
    </p:spTree>
    <p:extLst>
      <p:ext uri="{BB962C8B-B14F-4D97-AF65-F5344CB8AC3E}">
        <p14:creationId xmlns:p14="http://schemas.microsoft.com/office/powerpoint/2010/main" val="3597622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0CC5-4440-524F-B9E1-60CF2AED0F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F3FA43-3D3C-304C-9071-011464A60D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588F6-2E47-454C-A1CD-E52238238F44}"/>
              </a:ext>
            </a:extLst>
          </p:cNvPr>
          <p:cNvSpPr>
            <a:spLocks noGrp="1"/>
          </p:cNvSpPr>
          <p:nvPr>
            <p:ph type="dt" sz="half" idx="10"/>
          </p:nvPr>
        </p:nvSpPr>
        <p:spPr/>
        <p:txBody>
          <a:bodyPr/>
          <a:lstStyle/>
          <a:p>
            <a:fld id="{E9FCC89E-F45E-6441-802F-63041762E222}" type="datetimeFigureOut">
              <a:rPr lang="en-US" smtClean="0"/>
              <a:t>9/27/2021</a:t>
            </a:fld>
            <a:endParaRPr lang="en-US"/>
          </a:p>
        </p:txBody>
      </p:sp>
      <p:sp>
        <p:nvSpPr>
          <p:cNvPr id="5" name="Footer Placeholder 4">
            <a:extLst>
              <a:ext uri="{FF2B5EF4-FFF2-40B4-BE49-F238E27FC236}">
                <a16:creationId xmlns:a16="http://schemas.microsoft.com/office/drawing/2014/main" id="{9923F6E5-F425-9747-BBFE-650A660458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0A55EE-66F5-B844-8FB7-8EA1F0069288}"/>
              </a:ext>
            </a:extLst>
          </p:cNvPr>
          <p:cNvSpPr>
            <a:spLocks noGrp="1"/>
          </p:cNvSpPr>
          <p:nvPr>
            <p:ph type="sldNum" sz="quarter" idx="12"/>
          </p:nvPr>
        </p:nvSpPr>
        <p:spPr/>
        <p:txBody>
          <a:bodyPr/>
          <a:lstStyle/>
          <a:p>
            <a:fld id="{9CFE22FC-2671-9D44-8F7B-E7088B2E87C2}" type="slidenum">
              <a:rPr lang="en-US" smtClean="0"/>
              <a:t>‹#›</a:t>
            </a:fld>
            <a:endParaRPr lang="en-US"/>
          </a:p>
        </p:txBody>
      </p:sp>
    </p:spTree>
    <p:extLst>
      <p:ext uri="{BB962C8B-B14F-4D97-AF65-F5344CB8AC3E}">
        <p14:creationId xmlns:p14="http://schemas.microsoft.com/office/powerpoint/2010/main" val="167586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CE89D-A50C-F24D-A725-FD905B2A71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3B48D-E9F8-8745-A91F-1E4A02B26C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5EB17C-0632-0349-AA23-CA7EC0F9D0CA}"/>
              </a:ext>
            </a:extLst>
          </p:cNvPr>
          <p:cNvSpPr>
            <a:spLocks noGrp="1"/>
          </p:cNvSpPr>
          <p:nvPr>
            <p:ph type="dt" sz="half" idx="10"/>
          </p:nvPr>
        </p:nvSpPr>
        <p:spPr/>
        <p:txBody>
          <a:bodyPr/>
          <a:lstStyle/>
          <a:p>
            <a:fld id="{E9FCC89E-F45E-6441-802F-63041762E222}" type="datetimeFigureOut">
              <a:rPr lang="en-US" smtClean="0"/>
              <a:t>9/27/2021</a:t>
            </a:fld>
            <a:endParaRPr lang="en-US"/>
          </a:p>
        </p:txBody>
      </p:sp>
      <p:sp>
        <p:nvSpPr>
          <p:cNvPr id="5" name="Footer Placeholder 4">
            <a:extLst>
              <a:ext uri="{FF2B5EF4-FFF2-40B4-BE49-F238E27FC236}">
                <a16:creationId xmlns:a16="http://schemas.microsoft.com/office/drawing/2014/main" id="{9601E6F5-C30D-9F4C-8EBE-8714976CE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A9F52F-C741-E34F-A388-BD955BC6F31E}"/>
              </a:ext>
            </a:extLst>
          </p:cNvPr>
          <p:cNvSpPr>
            <a:spLocks noGrp="1"/>
          </p:cNvSpPr>
          <p:nvPr>
            <p:ph type="sldNum" sz="quarter" idx="12"/>
          </p:nvPr>
        </p:nvSpPr>
        <p:spPr/>
        <p:txBody>
          <a:bodyPr/>
          <a:lstStyle/>
          <a:p>
            <a:fld id="{9CFE22FC-2671-9D44-8F7B-E7088B2E87C2}" type="slidenum">
              <a:rPr lang="en-US" smtClean="0"/>
              <a:t>‹#›</a:t>
            </a:fld>
            <a:endParaRPr lang="en-US"/>
          </a:p>
        </p:txBody>
      </p:sp>
    </p:spTree>
    <p:extLst>
      <p:ext uri="{BB962C8B-B14F-4D97-AF65-F5344CB8AC3E}">
        <p14:creationId xmlns:p14="http://schemas.microsoft.com/office/powerpoint/2010/main" val="1824533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4EC9-14E5-CD4A-8663-E63CFDEFF9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D09372-FA6C-644D-914E-0054B463B3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4B3E43-CB76-3D4C-A08C-3C24D40B9F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16DA55-C6B5-984A-8147-FD2D3F7DEDB1}"/>
              </a:ext>
            </a:extLst>
          </p:cNvPr>
          <p:cNvSpPr>
            <a:spLocks noGrp="1"/>
          </p:cNvSpPr>
          <p:nvPr>
            <p:ph type="dt" sz="half" idx="10"/>
          </p:nvPr>
        </p:nvSpPr>
        <p:spPr/>
        <p:txBody>
          <a:bodyPr/>
          <a:lstStyle/>
          <a:p>
            <a:fld id="{E9FCC89E-F45E-6441-802F-63041762E222}" type="datetimeFigureOut">
              <a:rPr lang="en-US" smtClean="0"/>
              <a:t>9/27/2021</a:t>
            </a:fld>
            <a:endParaRPr lang="en-US"/>
          </a:p>
        </p:txBody>
      </p:sp>
      <p:sp>
        <p:nvSpPr>
          <p:cNvPr id="6" name="Footer Placeholder 5">
            <a:extLst>
              <a:ext uri="{FF2B5EF4-FFF2-40B4-BE49-F238E27FC236}">
                <a16:creationId xmlns:a16="http://schemas.microsoft.com/office/drawing/2014/main" id="{CBFD6AA3-7DF3-3B43-A932-5AB065686F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B58B1-E890-7D42-99E3-0BC027C8A461}"/>
              </a:ext>
            </a:extLst>
          </p:cNvPr>
          <p:cNvSpPr>
            <a:spLocks noGrp="1"/>
          </p:cNvSpPr>
          <p:nvPr>
            <p:ph type="sldNum" sz="quarter" idx="12"/>
          </p:nvPr>
        </p:nvSpPr>
        <p:spPr/>
        <p:txBody>
          <a:bodyPr/>
          <a:lstStyle/>
          <a:p>
            <a:fld id="{9CFE22FC-2671-9D44-8F7B-E7088B2E87C2}" type="slidenum">
              <a:rPr lang="en-US" smtClean="0"/>
              <a:t>‹#›</a:t>
            </a:fld>
            <a:endParaRPr lang="en-US"/>
          </a:p>
        </p:txBody>
      </p:sp>
    </p:spTree>
    <p:extLst>
      <p:ext uri="{BB962C8B-B14F-4D97-AF65-F5344CB8AC3E}">
        <p14:creationId xmlns:p14="http://schemas.microsoft.com/office/powerpoint/2010/main" val="3622101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C5FC1-DDF1-0348-9CB7-6C5963136F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F63161-793B-954D-BF97-21988B9F2F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062462-AA90-E047-9B7B-CB7E17A4FE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C5394B-46A3-AF4E-9D04-3A5183EF89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77939B-CC8B-8747-90D8-0F0103CC85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CB300E-EC1A-4D4F-AFA0-947337E6528A}"/>
              </a:ext>
            </a:extLst>
          </p:cNvPr>
          <p:cNvSpPr>
            <a:spLocks noGrp="1"/>
          </p:cNvSpPr>
          <p:nvPr>
            <p:ph type="dt" sz="half" idx="10"/>
          </p:nvPr>
        </p:nvSpPr>
        <p:spPr/>
        <p:txBody>
          <a:bodyPr/>
          <a:lstStyle/>
          <a:p>
            <a:fld id="{E9FCC89E-F45E-6441-802F-63041762E222}" type="datetimeFigureOut">
              <a:rPr lang="en-US" smtClean="0"/>
              <a:t>9/27/2021</a:t>
            </a:fld>
            <a:endParaRPr lang="en-US"/>
          </a:p>
        </p:txBody>
      </p:sp>
      <p:sp>
        <p:nvSpPr>
          <p:cNvPr id="8" name="Footer Placeholder 7">
            <a:extLst>
              <a:ext uri="{FF2B5EF4-FFF2-40B4-BE49-F238E27FC236}">
                <a16:creationId xmlns:a16="http://schemas.microsoft.com/office/drawing/2014/main" id="{06F51A81-A4DE-C646-9B6C-C4794C56FF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7ECBD7-432D-3447-8C92-FAFE32FB1CBD}"/>
              </a:ext>
            </a:extLst>
          </p:cNvPr>
          <p:cNvSpPr>
            <a:spLocks noGrp="1"/>
          </p:cNvSpPr>
          <p:nvPr>
            <p:ph type="sldNum" sz="quarter" idx="12"/>
          </p:nvPr>
        </p:nvSpPr>
        <p:spPr/>
        <p:txBody>
          <a:bodyPr/>
          <a:lstStyle/>
          <a:p>
            <a:fld id="{9CFE22FC-2671-9D44-8F7B-E7088B2E87C2}" type="slidenum">
              <a:rPr lang="en-US" smtClean="0"/>
              <a:t>‹#›</a:t>
            </a:fld>
            <a:endParaRPr lang="en-US"/>
          </a:p>
        </p:txBody>
      </p:sp>
    </p:spTree>
    <p:extLst>
      <p:ext uri="{BB962C8B-B14F-4D97-AF65-F5344CB8AC3E}">
        <p14:creationId xmlns:p14="http://schemas.microsoft.com/office/powerpoint/2010/main" val="1490468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295DC-8AC5-C248-A6BA-F47565530D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EA3527-61C3-1C44-994B-CC6900E70DB0}"/>
              </a:ext>
            </a:extLst>
          </p:cNvPr>
          <p:cNvSpPr>
            <a:spLocks noGrp="1"/>
          </p:cNvSpPr>
          <p:nvPr>
            <p:ph type="dt" sz="half" idx="10"/>
          </p:nvPr>
        </p:nvSpPr>
        <p:spPr/>
        <p:txBody>
          <a:bodyPr/>
          <a:lstStyle/>
          <a:p>
            <a:fld id="{E9FCC89E-F45E-6441-802F-63041762E222}" type="datetimeFigureOut">
              <a:rPr lang="en-US" smtClean="0"/>
              <a:t>9/27/2021</a:t>
            </a:fld>
            <a:endParaRPr lang="en-US"/>
          </a:p>
        </p:txBody>
      </p:sp>
      <p:sp>
        <p:nvSpPr>
          <p:cNvPr id="4" name="Footer Placeholder 3">
            <a:extLst>
              <a:ext uri="{FF2B5EF4-FFF2-40B4-BE49-F238E27FC236}">
                <a16:creationId xmlns:a16="http://schemas.microsoft.com/office/drawing/2014/main" id="{ED8BCB87-3942-2E45-9379-B97C4D21DE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337F84-FF99-944A-ABAD-2C831128CF37}"/>
              </a:ext>
            </a:extLst>
          </p:cNvPr>
          <p:cNvSpPr>
            <a:spLocks noGrp="1"/>
          </p:cNvSpPr>
          <p:nvPr>
            <p:ph type="sldNum" sz="quarter" idx="12"/>
          </p:nvPr>
        </p:nvSpPr>
        <p:spPr/>
        <p:txBody>
          <a:bodyPr/>
          <a:lstStyle/>
          <a:p>
            <a:fld id="{9CFE22FC-2671-9D44-8F7B-E7088B2E87C2}" type="slidenum">
              <a:rPr lang="en-US" smtClean="0"/>
              <a:t>‹#›</a:t>
            </a:fld>
            <a:endParaRPr lang="en-US"/>
          </a:p>
        </p:txBody>
      </p:sp>
    </p:spTree>
    <p:extLst>
      <p:ext uri="{BB962C8B-B14F-4D97-AF65-F5344CB8AC3E}">
        <p14:creationId xmlns:p14="http://schemas.microsoft.com/office/powerpoint/2010/main" val="284306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1ED0DF-54B2-4943-B5AE-440AD6D531B0}"/>
              </a:ext>
            </a:extLst>
          </p:cNvPr>
          <p:cNvSpPr>
            <a:spLocks noGrp="1"/>
          </p:cNvSpPr>
          <p:nvPr>
            <p:ph type="dt" sz="half" idx="10"/>
          </p:nvPr>
        </p:nvSpPr>
        <p:spPr/>
        <p:txBody>
          <a:bodyPr/>
          <a:lstStyle/>
          <a:p>
            <a:fld id="{E9FCC89E-F45E-6441-802F-63041762E222}" type="datetimeFigureOut">
              <a:rPr lang="en-US" smtClean="0"/>
              <a:t>9/27/2021</a:t>
            </a:fld>
            <a:endParaRPr lang="en-US"/>
          </a:p>
        </p:txBody>
      </p:sp>
      <p:sp>
        <p:nvSpPr>
          <p:cNvPr id="3" name="Footer Placeholder 2">
            <a:extLst>
              <a:ext uri="{FF2B5EF4-FFF2-40B4-BE49-F238E27FC236}">
                <a16:creationId xmlns:a16="http://schemas.microsoft.com/office/drawing/2014/main" id="{2086E44D-B873-C14F-9830-E1EDE61548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99B6B9-1ED3-C342-A5D5-28D8099B6B2F}"/>
              </a:ext>
            </a:extLst>
          </p:cNvPr>
          <p:cNvSpPr>
            <a:spLocks noGrp="1"/>
          </p:cNvSpPr>
          <p:nvPr>
            <p:ph type="sldNum" sz="quarter" idx="12"/>
          </p:nvPr>
        </p:nvSpPr>
        <p:spPr/>
        <p:txBody>
          <a:bodyPr/>
          <a:lstStyle/>
          <a:p>
            <a:fld id="{9CFE22FC-2671-9D44-8F7B-E7088B2E87C2}" type="slidenum">
              <a:rPr lang="en-US" smtClean="0"/>
              <a:t>‹#›</a:t>
            </a:fld>
            <a:endParaRPr lang="en-US"/>
          </a:p>
        </p:txBody>
      </p:sp>
    </p:spTree>
    <p:extLst>
      <p:ext uri="{BB962C8B-B14F-4D97-AF65-F5344CB8AC3E}">
        <p14:creationId xmlns:p14="http://schemas.microsoft.com/office/powerpoint/2010/main" val="4187692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22DE0-2B18-F748-8D79-E42056558F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951B44-1F93-5E43-BE61-53947C4522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3C4102-C0C8-F94A-835F-54CAD92B72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6EAB45-0A02-C54B-A826-BED7358970E2}"/>
              </a:ext>
            </a:extLst>
          </p:cNvPr>
          <p:cNvSpPr>
            <a:spLocks noGrp="1"/>
          </p:cNvSpPr>
          <p:nvPr>
            <p:ph type="dt" sz="half" idx="10"/>
          </p:nvPr>
        </p:nvSpPr>
        <p:spPr/>
        <p:txBody>
          <a:bodyPr/>
          <a:lstStyle/>
          <a:p>
            <a:fld id="{E9FCC89E-F45E-6441-802F-63041762E222}" type="datetimeFigureOut">
              <a:rPr lang="en-US" smtClean="0"/>
              <a:t>9/27/2021</a:t>
            </a:fld>
            <a:endParaRPr lang="en-US"/>
          </a:p>
        </p:txBody>
      </p:sp>
      <p:sp>
        <p:nvSpPr>
          <p:cNvPr id="6" name="Footer Placeholder 5">
            <a:extLst>
              <a:ext uri="{FF2B5EF4-FFF2-40B4-BE49-F238E27FC236}">
                <a16:creationId xmlns:a16="http://schemas.microsoft.com/office/drawing/2014/main" id="{8BCE75D6-80FE-B44F-966C-F96EC04C21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CEC6CE-DE70-E844-9A87-7F47CCB06771}"/>
              </a:ext>
            </a:extLst>
          </p:cNvPr>
          <p:cNvSpPr>
            <a:spLocks noGrp="1"/>
          </p:cNvSpPr>
          <p:nvPr>
            <p:ph type="sldNum" sz="quarter" idx="12"/>
          </p:nvPr>
        </p:nvSpPr>
        <p:spPr/>
        <p:txBody>
          <a:bodyPr/>
          <a:lstStyle/>
          <a:p>
            <a:fld id="{9CFE22FC-2671-9D44-8F7B-E7088B2E87C2}" type="slidenum">
              <a:rPr lang="en-US" smtClean="0"/>
              <a:t>‹#›</a:t>
            </a:fld>
            <a:endParaRPr lang="en-US"/>
          </a:p>
        </p:txBody>
      </p:sp>
    </p:spTree>
    <p:extLst>
      <p:ext uri="{BB962C8B-B14F-4D97-AF65-F5344CB8AC3E}">
        <p14:creationId xmlns:p14="http://schemas.microsoft.com/office/powerpoint/2010/main" val="2999474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74428-A123-9842-BD1F-334C02328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E1BA54-B7B6-1747-B8A6-26F2095951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15FED2-2B94-7E48-AE57-34102ED667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30CD46-93CA-CB49-B156-FC83FCB18C86}"/>
              </a:ext>
            </a:extLst>
          </p:cNvPr>
          <p:cNvSpPr>
            <a:spLocks noGrp="1"/>
          </p:cNvSpPr>
          <p:nvPr>
            <p:ph type="dt" sz="half" idx="10"/>
          </p:nvPr>
        </p:nvSpPr>
        <p:spPr/>
        <p:txBody>
          <a:bodyPr/>
          <a:lstStyle/>
          <a:p>
            <a:fld id="{E9FCC89E-F45E-6441-802F-63041762E222}" type="datetimeFigureOut">
              <a:rPr lang="en-US" smtClean="0"/>
              <a:t>9/27/2021</a:t>
            </a:fld>
            <a:endParaRPr lang="en-US"/>
          </a:p>
        </p:txBody>
      </p:sp>
      <p:sp>
        <p:nvSpPr>
          <p:cNvPr id="6" name="Footer Placeholder 5">
            <a:extLst>
              <a:ext uri="{FF2B5EF4-FFF2-40B4-BE49-F238E27FC236}">
                <a16:creationId xmlns:a16="http://schemas.microsoft.com/office/drawing/2014/main" id="{AD0F50CA-76C2-7043-826D-5DB41AE5C5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B2E271-1AFE-854B-8766-DA16276F1A0F}"/>
              </a:ext>
            </a:extLst>
          </p:cNvPr>
          <p:cNvSpPr>
            <a:spLocks noGrp="1"/>
          </p:cNvSpPr>
          <p:nvPr>
            <p:ph type="sldNum" sz="quarter" idx="12"/>
          </p:nvPr>
        </p:nvSpPr>
        <p:spPr/>
        <p:txBody>
          <a:bodyPr/>
          <a:lstStyle/>
          <a:p>
            <a:fld id="{9CFE22FC-2671-9D44-8F7B-E7088B2E87C2}" type="slidenum">
              <a:rPr lang="en-US" smtClean="0"/>
              <a:t>‹#›</a:t>
            </a:fld>
            <a:endParaRPr lang="en-US"/>
          </a:p>
        </p:txBody>
      </p:sp>
    </p:spTree>
    <p:extLst>
      <p:ext uri="{BB962C8B-B14F-4D97-AF65-F5344CB8AC3E}">
        <p14:creationId xmlns:p14="http://schemas.microsoft.com/office/powerpoint/2010/main" val="259366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240417-DF95-C044-B3F1-9A2912C876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EE6608-73E5-1343-AE5D-50FF13A1C5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EF1B13-FE15-D545-962C-BF25DAC1B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FCC89E-F45E-6441-802F-63041762E222}" type="datetimeFigureOut">
              <a:rPr lang="en-US" smtClean="0"/>
              <a:t>9/27/2021</a:t>
            </a:fld>
            <a:endParaRPr lang="en-US"/>
          </a:p>
        </p:txBody>
      </p:sp>
      <p:sp>
        <p:nvSpPr>
          <p:cNvPr id="5" name="Footer Placeholder 4">
            <a:extLst>
              <a:ext uri="{FF2B5EF4-FFF2-40B4-BE49-F238E27FC236}">
                <a16:creationId xmlns:a16="http://schemas.microsoft.com/office/drawing/2014/main" id="{25704C5A-2DDB-0041-B78A-7777DBF553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40CE7C-07DF-2643-A818-B30CB135AA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E22FC-2671-9D44-8F7B-E7088B2E87C2}" type="slidenum">
              <a:rPr lang="en-US" smtClean="0"/>
              <a:t>‹#›</a:t>
            </a:fld>
            <a:endParaRPr lang="en-US"/>
          </a:p>
        </p:txBody>
      </p:sp>
    </p:spTree>
    <p:extLst>
      <p:ext uri="{BB962C8B-B14F-4D97-AF65-F5344CB8AC3E}">
        <p14:creationId xmlns:p14="http://schemas.microsoft.com/office/powerpoint/2010/main" val="3164661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ehwest/mdn_qm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s://github.com/ehwest/mdn_qms"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s://github.com/ehwest/mdn_qms"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s://github.com/ehwest/mdn_qms"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github.com/ehwest/mdn_qms" TargetMode="Externa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DD28D6-B692-7D49-B017-D404E10E5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6650"/>
            <a:ext cx="977153" cy="1183243"/>
          </a:xfrm>
          <a:prstGeom prst="rect">
            <a:avLst/>
          </a:prstGeom>
        </p:spPr>
      </p:pic>
      <p:sp>
        <p:nvSpPr>
          <p:cNvPr id="5" name="Rectangle 4">
            <a:extLst>
              <a:ext uri="{FF2B5EF4-FFF2-40B4-BE49-F238E27FC236}">
                <a16:creationId xmlns:a16="http://schemas.microsoft.com/office/drawing/2014/main" id="{8710A3FF-309E-5F44-863B-99A32FEA9A41}"/>
              </a:ext>
            </a:extLst>
          </p:cNvPr>
          <p:cNvSpPr/>
          <p:nvPr/>
        </p:nvSpPr>
        <p:spPr>
          <a:xfrm>
            <a:off x="-1510552" y="675105"/>
            <a:ext cx="6096000" cy="369332"/>
          </a:xfrm>
          <a:prstGeom prst="rect">
            <a:avLst/>
          </a:prstGeom>
        </p:spPr>
        <p:txBody>
          <a:bodyPr>
            <a:spAutoFit/>
          </a:bodyPr>
          <a:lstStyle/>
          <a:p>
            <a:pPr algn="r"/>
            <a:r>
              <a:rPr lang="en-US" b="1" i="0" dirty="0">
                <a:solidFill>
                  <a:srgbClr val="28303D"/>
                </a:solidFill>
                <a:effectLst/>
                <a:latin typeface="var(--branding--title--font-family)"/>
              </a:rPr>
              <a:t>MEDICAL DATA NETWORKS</a:t>
            </a:r>
          </a:p>
        </p:txBody>
      </p:sp>
      <p:sp>
        <p:nvSpPr>
          <p:cNvPr id="6" name="Rectangle 5">
            <a:extLst>
              <a:ext uri="{FF2B5EF4-FFF2-40B4-BE49-F238E27FC236}">
                <a16:creationId xmlns:a16="http://schemas.microsoft.com/office/drawing/2014/main" id="{26F5DAE8-B783-FC4F-BEC2-6B768DF27729}"/>
              </a:ext>
            </a:extLst>
          </p:cNvPr>
          <p:cNvSpPr/>
          <p:nvPr/>
        </p:nvSpPr>
        <p:spPr>
          <a:xfrm>
            <a:off x="2070846" y="989728"/>
            <a:ext cx="4222378" cy="461665"/>
          </a:xfrm>
          <a:prstGeom prst="rect">
            <a:avLst/>
          </a:prstGeom>
        </p:spPr>
        <p:txBody>
          <a:bodyPr wrap="square">
            <a:spAutoFit/>
          </a:bodyPr>
          <a:lstStyle/>
          <a:p>
            <a:r>
              <a:rPr lang="en-US" sz="1200" b="0" i="0" dirty="0">
                <a:solidFill>
                  <a:srgbClr val="28303D"/>
                </a:solidFill>
                <a:effectLst/>
                <a:latin typeface="var(--branding--description--font-family)"/>
              </a:rPr>
              <a:t>Connecting the folks depending on insulin to the experts they choose and the people they trust.</a:t>
            </a:r>
          </a:p>
        </p:txBody>
      </p:sp>
      <p:sp>
        <p:nvSpPr>
          <p:cNvPr id="7" name="Rectangle 6">
            <a:extLst>
              <a:ext uri="{FF2B5EF4-FFF2-40B4-BE49-F238E27FC236}">
                <a16:creationId xmlns:a16="http://schemas.microsoft.com/office/drawing/2014/main" id="{26C593BA-443E-2B49-92E4-76A73AD1699C}"/>
              </a:ext>
            </a:extLst>
          </p:cNvPr>
          <p:cNvSpPr/>
          <p:nvPr/>
        </p:nvSpPr>
        <p:spPr>
          <a:xfrm>
            <a:off x="7481046" y="635785"/>
            <a:ext cx="4388224" cy="1077218"/>
          </a:xfrm>
          <a:prstGeom prst="rect">
            <a:avLst/>
          </a:prstGeom>
        </p:spPr>
        <p:txBody>
          <a:bodyPr wrap="square">
            <a:spAutoFit/>
          </a:bodyPr>
          <a:lstStyle/>
          <a:p>
            <a:pPr algn="r"/>
            <a:r>
              <a:rPr lang="en-US" sz="3200" b="1" dirty="0">
                <a:solidFill>
                  <a:srgbClr val="28303D"/>
                </a:solidFill>
                <a:latin typeface="var(--branding--title--font-family)"/>
              </a:rPr>
              <a:t>Quality System Training</a:t>
            </a:r>
          </a:p>
          <a:p>
            <a:pPr algn="r"/>
            <a:r>
              <a:rPr lang="en-US" sz="3200" b="1" i="0" dirty="0">
                <a:solidFill>
                  <a:srgbClr val="28303D"/>
                </a:solidFill>
                <a:effectLst/>
                <a:latin typeface="var(--branding--title--font-family)"/>
              </a:rPr>
              <a:t>For </a:t>
            </a:r>
            <a:r>
              <a:rPr lang="en-US" sz="3200" b="1" dirty="0">
                <a:solidFill>
                  <a:srgbClr val="28303D"/>
                </a:solidFill>
                <a:latin typeface="var(--branding--title--font-family)"/>
              </a:rPr>
              <a:t>All Associates</a:t>
            </a:r>
            <a:endParaRPr lang="en-US" sz="3200" b="1" i="0" dirty="0">
              <a:solidFill>
                <a:srgbClr val="28303D"/>
              </a:solidFill>
              <a:effectLst/>
              <a:latin typeface="var(--branding--title--font-family)"/>
            </a:endParaRPr>
          </a:p>
        </p:txBody>
      </p:sp>
      <p:sp>
        <p:nvSpPr>
          <p:cNvPr id="9" name="Rectangle 8">
            <a:extLst>
              <a:ext uri="{FF2B5EF4-FFF2-40B4-BE49-F238E27FC236}">
                <a16:creationId xmlns:a16="http://schemas.microsoft.com/office/drawing/2014/main" id="{9422A90E-4F4F-EE4F-8E08-A6761D028F5E}"/>
              </a:ext>
            </a:extLst>
          </p:cNvPr>
          <p:cNvSpPr/>
          <p:nvPr/>
        </p:nvSpPr>
        <p:spPr>
          <a:xfrm>
            <a:off x="376517" y="1695183"/>
            <a:ext cx="11604811" cy="4708981"/>
          </a:xfrm>
          <a:prstGeom prst="rect">
            <a:avLst/>
          </a:prstGeom>
        </p:spPr>
        <p:txBody>
          <a:bodyPr wrap="square">
            <a:spAutoFit/>
          </a:bodyPr>
          <a:lstStyle/>
          <a:p>
            <a:pPr algn="ctr"/>
            <a:r>
              <a:rPr lang="en-US" sz="3200" b="1" dirty="0">
                <a:solidFill>
                  <a:srgbClr val="28303D"/>
                </a:solidFill>
                <a:latin typeface="var(--branding--title--font-family)"/>
              </a:rPr>
              <a:t>Our Quality Management System (QMS)</a:t>
            </a:r>
          </a:p>
          <a:p>
            <a:pPr algn="ctr"/>
            <a:endParaRPr lang="en-US" b="1" dirty="0">
              <a:solidFill>
                <a:srgbClr val="28303D"/>
              </a:solidFill>
              <a:latin typeface="var(--branding--title--font-family)"/>
            </a:endParaRPr>
          </a:p>
          <a:p>
            <a:pPr algn="ctr"/>
            <a:r>
              <a:rPr lang="en-US" sz="2400" b="1" dirty="0">
                <a:solidFill>
                  <a:srgbClr val="28303D"/>
                </a:solidFill>
                <a:latin typeface="var(--branding--title--font-family)"/>
              </a:rPr>
              <a:t>defined at</a:t>
            </a:r>
            <a:r>
              <a:rPr lang="en-US" sz="4000" b="1" dirty="0">
                <a:solidFill>
                  <a:srgbClr val="28303D"/>
                </a:solidFill>
                <a:latin typeface="var(--branding--title--font-family)"/>
              </a:rPr>
              <a:t> </a:t>
            </a:r>
            <a:r>
              <a:rPr lang="en-US" sz="2000" b="1" dirty="0">
                <a:solidFill>
                  <a:srgbClr val="28303D"/>
                </a:solidFill>
                <a:latin typeface="var(--branding--title--font-family)"/>
                <a:hlinkClick r:id="rId4"/>
              </a:rPr>
              <a:t>https://github.com/ehwest/mdn_qms</a:t>
            </a:r>
            <a:r>
              <a:rPr lang="en-US" sz="2000" b="1" dirty="0">
                <a:solidFill>
                  <a:srgbClr val="28303D"/>
                </a:solidFill>
                <a:latin typeface="var(--branding--title--font-family)"/>
              </a:rPr>
              <a:t>  </a:t>
            </a:r>
          </a:p>
          <a:p>
            <a:pPr algn="ctr"/>
            <a:endParaRPr lang="en-US" sz="1600" b="1" dirty="0">
              <a:solidFill>
                <a:srgbClr val="28303D"/>
              </a:solidFill>
              <a:latin typeface="var(--branding--title--font-family)"/>
            </a:endParaRPr>
          </a:p>
          <a:p>
            <a:pPr algn="ctr"/>
            <a:r>
              <a:rPr lang="en-US" sz="3200" b="1" dirty="0">
                <a:solidFill>
                  <a:srgbClr val="28303D"/>
                </a:solidFill>
                <a:latin typeface="var(--branding--title--font-family)"/>
              </a:rPr>
              <a:t>describes the process </a:t>
            </a:r>
          </a:p>
          <a:p>
            <a:pPr algn="ctr"/>
            <a:r>
              <a:rPr lang="en-US" sz="3200" b="1" dirty="0">
                <a:solidFill>
                  <a:srgbClr val="28303D"/>
                </a:solidFill>
                <a:latin typeface="var(--branding--title--font-family)"/>
              </a:rPr>
              <a:t>where  Medical Data Networks, LLC </a:t>
            </a:r>
          </a:p>
          <a:p>
            <a:pPr algn="ctr"/>
            <a:r>
              <a:rPr lang="en-US" sz="3200" b="1" dirty="0">
                <a:solidFill>
                  <a:srgbClr val="28303D"/>
                </a:solidFill>
                <a:latin typeface="var(--branding--title--font-family)"/>
              </a:rPr>
              <a:t>meets or exceeds </a:t>
            </a:r>
          </a:p>
          <a:p>
            <a:pPr algn="ctr"/>
            <a:r>
              <a:rPr lang="en-US" sz="3200" b="1" dirty="0">
                <a:solidFill>
                  <a:srgbClr val="28303D"/>
                </a:solidFill>
                <a:latin typeface="var(--branding--title--font-family)"/>
              </a:rPr>
              <a:t>“Current Good Manufacturing Practices”</a:t>
            </a:r>
          </a:p>
          <a:p>
            <a:pPr algn="ctr"/>
            <a:r>
              <a:rPr lang="en-US" sz="3200" b="1" dirty="0">
                <a:solidFill>
                  <a:srgbClr val="28303D"/>
                </a:solidFill>
                <a:latin typeface="var(--branding--title--font-family)"/>
              </a:rPr>
              <a:t> to deliver our devices.</a:t>
            </a:r>
          </a:p>
          <a:p>
            <a:pPr algn="r"/>
            <a:r>
              <a:rPr lang="en-US" sz="3200" b="1" dirty="0">
                <a:solidFill>
                  <a:srgbClr val="28303D"/>
                </a:solidFill>
                <a:latin typeface="var(--branding--title--font-family)"/>
              </a:rPr>
              <a:t> </a:t>
            </a:r>
          </a:p>
        </p:txBody>
      </p:sp>
      <p:sp>
        <p:nvSpPr>
          <p:cNvPr id="2" name="TextBox 1">
            <a:extLst>
              <a:ext uri="{FF2B5EF4-FFF2-40B4-BE49-F238E27FC236}">
                <a16:creationId xmlns:a16="http://schemas.microsoft.com/office/drawing/2014/main" id="{F30BE972-295C-4F13-AEB4-E6C2A75A071D}"/>
              </a:ext>
            </a:extLst>
          </p:cNvPr>
          <p:cNvSpPr txBox="1"/>
          <p:nvPr/>
        </p:nvSpPr>
        <p:spPr>
          <a:xfrm>
            <a:off x="10831401" y="6182895"/>
            <a:ext cx="1149927" cy="369332"/>
          </a:xfrm>
          <a:prstGeom prst="rect">
            <a:avLst/>
          </a:prstGeom>
          <a:noFill/>
        </p:spPr>
        <p:txBody>
          <a:bodyPr wrap="square" rtlCol="0">
            <a:spAutoFit/>
          </a:bodyPr>
          <a:lstStyle/>
          <a:p>
            <a:r>
              <a:rPr lang="en-US" dirty="0"/>
              <a:t>page 1</a:t>
            </a:r>
          </a:p>
        </p:txBody>
      </p:sp>
      <p:sp>
        <p:nvSpPr>
          <p:cNvPr id="3" name="TextBox 2">
            <a:extLst>
              <a:ext uri="{FF2B5EF4-FFF2-40B4-BE49-F238E27FC236}">
                <a16:creationId xmlns:a16="http://schemas.microsoft.com/office/drawing/2014/main" id="{4FABEF7C-F20D-414A-84D4-EBE2C3CB4390}"/>
              </a:ext>
            </a:extLst>
          </p:cNvPr>
          <p:cNvSpPr txBox="1"/>
          <p:nvPr/>
        </p:nvSpPr>
        <p:spPr>
          <a:xfrm>
            <a:off x="2729346" y="6182895"/>
            <a:ext cx="7135091" cy="646331"/>
          </a:xfrm>
          <a:prstGeom prst="rect">
            <a:avLst/>
          </a:prstGeom>
          <a:noFill/>
        </p:spPr>
        <p:txBody>
          <a:bodyPr wrap="square" rtlCol="0">
            <a:spAutoFit/>
          </a:bodyPr>
          <a:lstStyle/>
          <a:p>
            <a:r>
              <a:rPr lang="en-US" dirty="0"/>
              <a:t>Company Proprietary -- not for disclosure outside of MDN, LLC unless specifically authorized in writing.  (c) 2021  MDN, LLC, all rights reserved.</a:t>
            </a:r>
          </a:p>
        </p:txBody>
      </p:sp>
    </p:spTree>
    <p:extLst>
      <p:ext uri="{BB962C8B-B14F-4D97-AF65-F5344CB8AC3E}">
        <p14:creationId xmlns:p14="http://schemas.microsoft.com/office/powerpoint/2010/main" val="1986034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3E881-478F-4678-95D8-006E58AD0376}"/>
              </a:ext>
            </a:extLst>
          </p:cNvPr>
          <p:cNvSpPr>
            <a:spLocks noGrp="1"/>
          </p:cNvSpPr>
          <p:nvPr>
            <p:ph type="title"/>
          </p:nvPr>
        </p:nvSpPr>
        <p:spPr/>
        <p:txBody>
          <a:bodyPr/>
          <a:lstStyle/>
          <a:p>
            <a:r>
              <a:rPr lang="en-US" dirty="0"/>
              <a:t>Training Validation Test</a:t>
            </a:r>
            <a:br>
              <a:rPr lang="en-US" dirty="0"/>
            </a:br>
            <a:r>
              <a:rPr lang="en-US" sz="2400" dirty="0"/>
              <a:t>100% achievement is required for all associates, at least annually.</a:t>
            </a:r>
            <a:br>
              <a:rPr lang="en-US" sz="2400" dirty="0"/>
            </a:br>
            <a:r>
              <a:rPr lang="en-US" sz="2400" dirty="0"/>
              <a:t>This is an open-book test -- use any resources available to answer the question.</a:t>
            </a:r>
            <a:endParaRPr lang="en-US" dirty="0"/>
          </a:p>
        </p:txBody>
      </p:sp>
      <p:sp>
        <p:nvSpPr>
          <p:cNvPr id="3" name="Content Placeholder 2">
            <a:extLst>
              <a:ext uri="{FF2B5EF4-FFF2-40B4-BE49-F238E27FC236}">
                <a16:creationId xmlns:a16="http://schemas.microsoft.com/office/drawing/2014/main" id="{93F5C176-8452-4ADF-9579-C11138DB7DC8}"/>
              </a:ext>
            </a:extLst>
          </p:cNvPr>
          <p:cNvSpPr>
            <a:spLocks noGrp="1"/>
          </p:cNvSpPr>
          <p:nvPr>
            <p:ph idx="1"/>
          </p:nvPr>
        </p:nvSpPr>
        <p:spPr>
          <a:xfrm>
            <a:off x="838200" y="2141537"/>
            <a:ext cx="10515600" cy="4351338"/>
          </a:xfrm>
        </p:spPr>
        <p:txBody>
          <a:bodyPr/>
          <a:lstStyle/>
          <a:p>
            <a:r>
              <a:rPr lang="en-US" dirty="0"/>
              <a:t>Why do we have a QMS?</a:t>
            </a:r>
          </a:p>
          <a:p>
            <a:r>
              <a:rPr lang="en-US" dirty="0"/>
              <a:t>What is the URL used to clone the QMS from the repository?</a:t>
            </a:r>
          </a:p>
          <a:p>
            <a:r>
              <a:rPr lang="en-US" dirty="0"/>
              <a:t>For what process are these QMS documents applicable?</a:t>
            </a:r>
          </a:p>
          <a:p>
            <a:r>
              <a:rPr lang="en-US" dirty="0"/>
              <a:t>How long are process records retained?</a:t>
            </a:r>
          </a:p>
        </p:txBody>
      </p:sp>
      <p:sp>
        <p:nvSpPr>
          <p:cNvPr id="4" name="TextBox 3">
            <a:extLst>
              <a:ext uri="{FF2B5EF4-FFF2-40B4-BE49-F238E27FC236}">
                <a16:creationId xmlns:a16="http://schemas.microsoft.com/office/drawing/2014/main" id="{94046E2F-81EA-4253-AACC-94CED2A93CEC}"/>
              </a:ext>
            </a:extLst>
          </p:cNvPr>
          <p:cNvSpPr txBox="1"/>
          <p:nvPr/>
        </p:nvSpPr>
        <p:spPr>
          <a:xfrm>
            <a:off x="2729346" y="6182895"/>
            <a:ext cx="7135091" cy="646331"/>
          </a:xfrm>
          <a:prstGeom prst="rect">
            <a:avLst/>
          </a:prstGeom>
          <a:noFill/>
        </p:spPr>
        <p:txBody>
          <a:bodyPr wrap="square" rtlCol="0">
            <a:spAutoFit/>
          </a:bodyPr>
          <a:lstStyle/>
          <a:p>
            <a:r>
              <a:rPr lang="en-US" dirty="0"/>
              <a:t>Company Proprietary -- not for disclosure outside of MDN, LLC unless specifically authorized in writing.  (c) 2021  MDN, LLC, all rights reserved.</a:t>
            </a:r>
          </a:p>
        </p:txBody>
      </p:sp>
    </p:spTree>
    <p:extLst>
      <p:ext uri="{BB962C8B-B14F-4D97-AF65-F5344CB8AC3E}">
        <p14:creationId xmlns:p14="http://schemas.microsoft.com/office/powerpoint/2010/main" val="3438406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DD28D6-B692-7D49-B017-D404E10E5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6650"/>
            <a:ext cx="977153" cy="1183243"/>
          </a:xfrm>
          <a:prstGeom prst="rect">
            <a:avLst/>
          </a:prstGeom>
        </p:spPr>
      </p:pic>
      <p:sp>
        <p:nvSpPr>
          <p:cNvPr id="5" name="Rectangle 4">
            <a:extLst>
              <a:ext uri="{FF2B5EF4-FFF2-40B4-BE49-F238E27FC236}">
                <a16:creationId xmlns:a16="http://schemas.microsoft.com/office/drawing/2014/main" id="{8710A3FF-309E-5F44-863B-99A32FEA9A41}"/>
              </a:ext>
            </a:extLst>
          </p:cNvPr>
          <p:cNvSpPr/>
          <p:nvPr/>
        </p:nvSpPr>
        <p:spPr>
          <a:xfrm>
            <a:off x="-1510552" y="675105"/>
            <a:ext cx="6096000" cy="369332"/>
          </a:xfrm>
          <a:prstGeom prst="rect">
            <a:avLst/>
          </a:prstGeom>
        </p:spPr>
        <p:txBody>
          <a:bodyPr>
            <a:spAutoFit/>
          </a:bodyPr>
          <a:lstStyle/>
          <a:p>
            <a:pPr algn="r"/>
            <a:r>
              <a:rPr lang="en-US" b="1" i="0" dirty="0">
                <a:solidFill>
                  <a:srgbClr val="28303D"/>
                </a:solidFill>
                <a:effectLst/>
                <a:latin typeface="var(--branding--title--font-family)"/>
              </a:rPr>
              <a:t>MEDICAL DATA NETWORKS</a:t>
            </a:r>
          </a:p>
        </p:txBody>
      </p:sp>
      <p:sp>
        <p:nvSpPr>
          <p:cNvPr id="6" name="Rectangle 5">
            <a:extLst>
              <a:ext uri="{FF2B5EF4-FFF2-40B4-BE49-F238E27FC236}">
                <a16:creationId xmlns:a16="http://schemas.microsoft.com/office/drawing/2014/main" id="{26F5DAE8-B783-FC4F-BEC2-6B768DF27729}"/>
              </a:ext>
            </a:extLst>
          </p:cNvPr>
          <p:cNvSpPr/>
          <p:nvPr/>
        </p:nvSpPr>
        <p:spPr>
          <a:xfrm>
            <a:off x="2070846" y="989728"/>
            <a:ext cx="4222378" cy="461665"/>
          </a:xfrm>
          <a:prstGeom prst="rect">
            <a:avLst/>
          </a:prstGeom>
        </p:spPr>
        <p:txBody>
          <a:bodyPr wrap="square">
            <a:spAutoFit/>
          </a:bodyPr>
          <a:lstStyle/>
          <a:p>
            <a:r>
              <a:rPr lang="en-US" sz="1200" b="0" i="0" dirty="0">
                <a:solidFill>
                  <a:srgbClr val="28303D"/>
                </a:solidFill>
                <a:effectLst/>
                <a:latin typeface="var(--branding--description--font-family)"/>
              </a:rPr>
              <a:t>Connecting the folks depending on insulin to the experts they choose and the people they trust.</a:t>
            </a:r>
          </a:p>
        </p:txBody>
      </p:sp>
      <p:sp>
        <p:nvSpPr>
          <p:cNvPr id="7" name="Rectangle 6">
            <a:extLst>
              <a:ext uri="{FF2B5EF4-FFF2-40B4-BE49-F238E27FC236}">
                <a16:creationId xmlns:a16="http://schemas.microsoft.com/office/drawing/2014/main" id="{26C593BA-443E-2B49-92E4-76A73AD1699C}"/>
              </a:ext>
            </a:extLst>
          </p:cNvPr>
          <p:cNvSpPr/>
          <p:nvPr/>
        </p:nvSpPr>
        <p:spPr>
          <a:xfrm>
            <a:off x="7481046" y="635785"/>
            <a:ext cx="4388224" cy="584775"/>
          </a:xfrm>
          <a:prstGeom prst="rect">
            <a:avLst/>
          </a:prstGeom>
        </p:spPr>
        <p:txBody>
          <a:bodyPr wrap="square">
            <a:spAutoFit/>
          </a:bodyPr>
          <a:lstStyle/>
          <a:p>
            <a:pPr algn="r"/>
            <a:r>
              <a:rPr lang="en-US" sz="3200" b="1" dirty="0">
                <a:solidFill>
                  <a:srgbClr val="28303D"/>
                </a:solidFill>
                <a:latin typeface="var(--branding--title--font-family)"/>
              </a:rPr>
              <a:t>Quality System Training</a:t>
            </a:r>
            <a:endParaRPr lang="en-US" sz="3200" b="1" i="0" dirty="0">
              <a:solidFill>
                <a:srgbClr val="28303D"/>
              </a:solidFill>
              <a:effectLst/>
              <a:latin typeface="var(--branding--title--font-family)"/>
            </a:endParaRPr>
          </a:p>
        </p:txBody>
      </p:sp>
      <p:sp>
        <p:nvSpPr>
          <p:cNvPr id="2" name="Rectangle 1">
            <a:extLst>
              <a:ext uri="{FF2B5EF4-FFF2-40B4-BE49-F238E27FC236}">
                <a16:creationId xmlns:a16="http://schemas.microsoft.com/office/drawing/2014/main" id="{F5192C04-7AF5-044F-B483-AD6539FAB245}"/>
              </a:ext>
            </a:extLst>
          </p:cNvPr>
          <p:cNvSpPr/>
          <p:nvPr/>
        </p:nvSpPr>
        <p:spPr>
          <a:xfrm>
            <a:off x="466164" y="2094803"/>
            <a:ext cx="11403106" cy="3681136"/>
          </a:xfrm>
          <a:prstGeom prst="rect">
            <a:avLst/>
          </a:prstGeom>
        </p:spPr>
        <p:txBody>
          <a:bodyPr wrap="square">
            <a:spAutoFit/>
          </a:bodyPr>
          <a:lstStyle/>
          <a:p>
            <a:r>
              <a:rPr lang="en-US" sz="2800" b="1" i="0" dirty="0">
                <a:solidFill>
                  <a:srgbClr val="24292F"/>
                </a:solidFill>
                <a:effectLst/>
                <a:latin typeface="-apple-system"/>
              </a:rPr>
              <a:t>This Quality Management System is fully intended to comply with the following domestic and international regulations and standards:</a:t>
            </a:r>
          </a:p>
          <a:p>
            <a:endParaRPr lang="en-US" b="0" i="0" dirty="0">
              <a:solidFill>
                <a:srgbClr val="24292F"/>
              </a:solidFill>
              <a:effectLst/>
              <a:latin typeface="-apple-system"/>
            </a:endParaRPr>
          </a:p>
          <a:p>
            <a:pPr marL="285750" indent="-285750">
              <a:lnSpc>
                <a:spcPct val="150000"/>
              </a:lnSpc>
              <a:buFont typeface="Arial" panose="020B0604020202020204" pitchFamily="34" charset="0"/>
              <a:buChar char="•"/>
            </a:pPr>
            <a:r>
              <a:rPr lang="en-US" b="0" i="0" dirty="0">
                <a:solidFill>
                  <a:srgbClr val="24292F"/>
                </a:solidFill>
                <a:effectLst/>
                <a:latin typeface="-apple-system"/>
              </a:rPr>
              <a:t>Code of Federal Regulations (CFR), Title 21, Food and Drug</a:t>
            </a:r>
          </a:p>
          <a:p>
            <a:pPr marL="285750" indent="-285750">
              <a:lnSpc>
                <a:spcPct val="150000"/>
              </a:lnSpc>
              <a:buFont typeface="Arial" panose="020B0604020202020204" pitchFamily="34" charset="0"/>
              <a:buChar char="•"/>
            </a:pPr>
            <a:r>
              <a:rPr lang="en-US" b="0" i="0" dirty="0">
                <a:solidFill>
                  <a:srgbClr val="24292F"/>
                </a:solidFill>
                <a:effectLst/>
                <a:latin typeface="-apple-system"/>
              </a:rPr>
              <a:t>21 CFR Part 820 – Quality System Regulation</a:t>
            </a:r>
          </a:p>
          <a:p>
            <a:pPr marL="285750" indent="-285750">
              <a:lnSpc>
                <a:spcPct val="150000"/>
              </a:lnSpc>
              <a:buFont typeface="Arial" panose="020B0604020202020204" pitchFamily="34" charset="0"/>
              <a:buChar char="•"/>
            </a:pPr>
            <a:r>
              <a:rPr lang="en-US" b="0" i="0" dirty="0">
                <a:solidFill>
                  <a:srgbClr val="24292F"/>
                </a:solidFill>
                <a:effectLst/>
                <a:latin typeface="-apple-system"/>
              </a:rPr>
              <a:t>ISO 13485 – Medical Devices – Quality Management Systems</a:t>
            </a:r>
          </a:p>
          <a:p>
            <a:pPr marL="285750" indent="-285750">
              <a:lnSpc>
                <a:spcPct val="150000"/>
              </a:lnSpc>
              <a:buFont typeface="Arial" panose="020B0604020202020204" pitchFamily="34" charset="0"/>
              <a:buChar char="•"/>
            </a:pPr>
            <a:r>
              <a:rPr lang="en-US" b="0" i="0" dirty="0">
                <a:solidFill>
                  <a:srgbClr val="24292F"/>
                </a:solidFill>
                <a:effectLst/>
                <a:latin typeface="-apple-system"/>
              </a:rPr>
              <a:t>EU Medical Device Regulation – MDR 2017/745</a:t>
            </a:r>
          </a:p>
          <a:p>
            <a:pPr marL="285750" indent="-285750">
              <a:lnSpc>
                <a:spcPct val="150000"/>
              </a:lnSpc>
              <a:buFont typeface="Arial" panose="020B0604020202020204" pitchFamily="34" charset="0"/>
              <a:buChar char="•"/>
            </a:pPr>
            <a:r>
              <a:rPr lang="en-US" b="0" i="0" dirty="0">
                <a:solidFill>
                  <a:srgbClr val="24292F"/>
                </a:solidFill>
                <a:effectLst/>
                <a:latin typeface="-apple-system"/>
              </a:rPr>
              <a:t>EU Medical Device Directive – MDD 93/42/EEC</a:t>
            </a:r>
          </a:p>
          <a:p>
            <a:pPr marL="285750" indent="-285750">
              <a:lnSpc>
                <a:spcPct val="150000"/>
              </a:lnSpc>
              <a:buFont typeface="Arial" panose="020B0604020202020204" pitchFamily="34" charset="0"/>
              <a:buChar char="•"/>
            </a:pPr>
            <a:r>
              <a:rPr lang="en-US" b="0" i="0" dirty="0">
                <a:solidFill>
                  <a:srgbClr val="24292F"/>
                </a:solidFill>
                <a:effectLst/>
                <a:latin typeface="-apple-system"/>
              </a:rPr>
              <a:t>Other regulatory authorities as appropriate</a:t>
            </a:r>
          </a:p>
        </p:txBody>
      </p:sp>
      <p:sp>
        <p:nvSpPr>
          <p:cNvPr id="8" name="TextBox 7">
            <a:extLst>
              <a:ext uri="{FF2B5EF4-FFF2-40B4-BE49-F238E27FC236}">
                <a16:creationId xmlns:a16="http://schemas.microsoft.com/office/drawing/2014/main" id="{87A72DF7-3364-436B-8BB8-4A718FEFFE1B}"/>
              </a:ext>
            </a:extLst>
          </p:cNvPr>
          <p:cNvSpPr txBox="1"/>
          <p:nvPr/>
        </p:nvSpPr>
        <p:spPr>
          <a:xfrm>
            <a:off x="10831401" y="6182895"/>
            <a:ext cx="1149927" cy="369332"/>
          </a:xfrm>
          <a:prstGeom prst="rect">
            <a:avLst/>
          </a:prstGeom>
          <a:noFill/>
        </p:spPr>
        <p:txBody>
          <a:bodyPr wrap="square" rtlCol="0">
            <a:spAutoFit/>
          </a:bodyPr>
          <a:lstStyle/>
          <a:p>
            <a:r>
              <a:rPr lang="en-US" dirty="0"/>
              <a:t>page 2</a:t>
            </a:r>
          </a:p>
        </p:txBody>
      </p:sp>
      <p:sp>
        <p:nvSpPr>
          <p:cNvPr id="9" name="TextBox 8">
            <a:extLst>
              <a:ext uri="{FF2B5EF4-FFF2-40B4-BE49-F238E27FC236}">
                <a16:creationId xmlns:a16="http://schemas.microsoft.com/office/drawing/2014/main" id="{6B94390E-2FCC-4DFD-9356-96F6228C5C70}"/>
              </a:ext>
            </a:extLst>
          </p:cNvPr>
          <p:cNvSpPr txBox="1"/>
          <p:nvPr/>
        </p:nvSpPr>
        <p:spPr>
          <a:xfrm>
            <a:off x="2729346" y="6182895"/>
            <a:ext cx="7135091" cy="646331"/>
          </a:xfrm>
          <a:prstGeom prst="rect">
            <a:avLst/>
          </a:prstGeom>
          <a:noFill/>
        </p:spPr>
        <p:txBody>
          <a:bodyPr wrap="square" rtlCol="0">
            <a:spAutoFit/>
          </a:bodyPr>
          <a:lstStyle/>
          <a:p>
            <a:r>
              <a:rPr lang="en-US" dirty="0"/>
              <a:t>Company Proprietary -- not for disclosure outside of MDN, LLC unless specifically authorized in writing.  (c) 2021  MDN, LLC, all rights reserved.</a:t>
            </a:r>
          </a:p>
        </p:txBody>
      </p:sp>
    </p:spTree>
    <p:extLst>
      <p:ext uri="{BB962C8B-B14F-4D97-AF65-F5344CB8AC3E}">
        <p14:creationId xmlns:p14="http://schemas.microsoft.com/office/powerpoint/2010/main" val="1868820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DD28D6-B692-7D49-B017-D404E10E5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6650"/>
            <a:ext cx="977153" cy="1183243"/>
          </a:xfrm>
          <a:prstGeom prst="rect">
            <a:avLst/>
          </a:prstGeom>
        </p:spPr>
      </p:pic>
      <p:sp>
        <p:nvSpPr>
          <p:cNvPr id="5" name="Rectangle 4">
            <a:extLst>
              <a:ext uri="{FF2B5EF4-FFF2-40B4-BE49-F238E27FC236}">
                <a16:creationId xmlns:a16="http://schemas.microsoft.com/office/drawing/2014/main" id="{8710A3FF-309E-5F44-863B-99A32FEA9A41}"/>
              </a:ext>
            </a:extLst>
          </p:cNvPr>
          <p:cNvSpPr/>
          <p:nvPr/>
        </p:nvSpPr>
        <p:spPr>
          <a:xfrm>
            <a:off x="-1510552" y="675105"/>
            <a:ext cx="6096000" cy="369332"/>
          </a:xfrm>
          <a:prstGeom prst="rect">
            <a:avLst/>
          </a:prstGeom>
        </p:spPr>
        <p:txBody>
          <a:bodyPr>
            <a:spAutoFit/>
          </a:bodyPr>
          <a:lstStyle/>
          <a:p>
            <a:pPr algn="r"/>
            <a:r>
              <a:rPr lang="en-US" b="1" i="0" dirty="0">
                <a:solidFill>
                  <a:srgbClr val="28303D"/>
                </a:solidFill>
                <a:effectLst/>
                <a:latin typeface="var(--branding--title--font-family)"/>
              </a:rPr>
              <a:t>MEDICAL DATA NETWORKS</a:t>
            </a:r>
          </a:p>
        </p:txBody>
      </p:sp>
      <p:sp>
        <p:nvSpPr>
          <p:cNvPr id="6" name="Rectangle 5">
            <a:extLst>
              <a:ext uri="{FF2B5EF4-FFF2-40B4-BE49-F238E27FC236}">
                <a16:creationId xmlns:a16="http://schemas.microsoft.com/office/drawing/2014/main" id="{26F5DAE8-B783-FC4F-BEC2-6B768DF27729}"/>
              </a:ext>
            </a:extLst>
          </p:cNvPr>
          <p:cNvSpPr/>
          <p:nvPr/>
        </p:nvSpPr>
        <p:spPr>
          <a:xfrm>
            <a:off x="2070846" y="989728"/>
            <a:ext cx="4222378" cy="461665"/>
          </a:xfrm>
          <a:prstGeom prst="rect">
            <a:avLst/>
          </a:prstGeom>
        </p:spPr>
        <p:txBody>
          <a:bodyPr wrap="square">
            <a:spAutoFit/>
          </a:bodyPr>
          <a:lstStyle/>
          <a:p>
            <a:r>
              <a:rPr lang="en-US" sz="1200" b="0" i="0" dirty="0">
                <a:solidFill>
                  <a:srgbClr val="28303D"/>
                </a:solidFill>
                <a:effectLst/>
                <a:latin typeface="var(--branding--description--font-family)"/>
              </a:rPr>
              <a:t>Connecting the folks depending on insulin to the experts they choose and the people they trust.</a:t>
            </a:r>
          </a:p>
        </p:txBody>
      </p:sp>
      <p:sp>
        <p:nvSpPr>
          <p:cNvPr id="7" name="Rectangle 6">
            <a:extLst>
              <a:ext uri="{FF2B5EF4-FFF2-40B4-BE49-F238E27FC236}">
                <a16:creationId xmlns:a16="http://schemas.microsoft.com/office/drawing/2014/main" id="{26C593BA-443E-2B49-92E4-76A73AD1699C}"/>
              </a:ext>
            </a:extLst>
          </p:cNvPr>
          <p:cNvSpPr/>
          <p:nvPr/>
        </p:nvSpPr>
        <p:spPr>
          <a:xfrm>
            <a:off x="7481046" y="635785"/>
            <a:ext cx="4388224" cy="584775"/>
          </a:xfrm>
          <a:prstGeom prst="rect">
            <a:avLst/>
          </a:prstGeom>
        </p:spPr>
        <p:txBody>
          <a:bodyPr wrap="square">
            <a:spAutoFit/>
          </a:bodyPr>
          <a:lstStyle/>
          <a:p>
            <a:pPr algn="r"/>
            <a:r>
              <a:rPr lang="en-US" sz="3200" b="1" dirty="0">
                <a:solidFill>
                  <a:srgbClr val="28303D"/>
                </a:solidFill>
                <a:latin typeface="var(--branding--title--font-family)"/>
              </a:rPr>
              <a:t>Quality System Training</a:t>
            </a:r>
            <a:endParaRPr lang="en-US" sz="3200" b="1" i="0" dirty="0">
              <a:solidFill>
                <a:srgbClr val="28303D"/>
              </a:solidFill>
              <a:effectLst/>
              <a:latin typeface="var(--branding--title--font-family)"/>
            </a:endParaRPr>
          </a:p>
        </p:txBody>
      </p:sp>
      <p:pic>
        <p:nvPicPr>
          <p:cNvPr id="10" name="Picture 2" descr="Folder Clipart Free">
            <a:extLst>
              <a:ext uri="{FF2B5EF4-FFF2-40B4-BE49-F238E27FC236}">
                <a16:creationId xmlns:a16="http://schemas.microsoft.com/office/drawing/2014/main" id="{E91A219E-5B36-4B8A-821D-EFF6C0F38B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3031" y="1494955"/>
            <a:ext cx="1269779" cy="126977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0CF21D0-63E2-46B5-8D78-17682E4EE1FE}"/>
              </a:ext>
            </a:extLst>
          </p:cNvPr>
          <p:cNvSpPr txBox="1"/>
          <p:nvPr/>
        </p:nvSpPr>
        <p:spPr>
          <a:xfrm>
            <a:off x="4739284" y="1505958"/>
            <a:ext cx="6715243" cy="646331"/>
          </a:xfrm>
          <a:prstGeom prst="rect">
            <a:avLst/>
          </a:prstGeom>
          <a:noFill/>
        </p:spPr>
        <p:txBody>
          <a:bodyPr wrap="square">
            <a:spAutoFit/>
          </a:bodyPr>
          <a:lstStyle/>
          <a:p>
            <a:pPr algn="ctr"/>
            <a:r>
              <a:rPr lang="en-US" b="1" dirty="0">
                <a:solidFill>
                  <a:srgbClr val="28303D"/>
                </a:solidFill>
                <a:latin typeface="var(--branding--title--font-family)"/>
              </a:rPr>
              <a:t>defined at</a:t>
            </a:r>
            <a:r>
              <a:rPr lang="en-US" sz="3600" b="1" dirty="0">
                <a:solidFill>
                  <a:srgbClr val="28303D"/>
                </a:solidFill>
                <a:latin typeface="var(--branding--title--font-family)"/>
              </a:rPr>
              <a:t> </a:t>
            </a:r>
            <a:r>
              <a:rPr lang="en-US" sz="1800" b="1" dirty="0">
                <a:solidFill>
                  <a:srgbClr val="28303D"/>
                </a:solidFill>
                <a:latin typeface="var(--branding--title--font-family)"/>
                <a:hlinkClick r:id="rId5"/>
              </a:rPr>
              <a:t>https://github.com/ehwest/mdn_qms</a:t>
            </a:r>
            <a:r>
              <a:rPr lang="en-US" sz="1800" b="1" dirty="0">
                <a:solidFill>
                  <a:srgbClr val="28303D"/>
                </a:solidFill>
                <a:latin typeface="var(--branding--title--font-family)"/>
              </a:rPr>
              <a:t>  </a:t>
            </a:r>
          </a:p>
        </p:txBody>
      </p:sp>
      <p:sp>
        <p:nvSpPr>
          <p:cNvPr id="12" name="Rectangle 11">
            <a:extLst>
              <a:ext uri="{FF2B5EF4-FFF2-40B4-BE49-F238E27FC236}">
                <a16:creationId xmlns:a16="http://schemas.microsoft.com/office/drawing/2014/main" id="{196674CE-53B5-4505-AAD6-C9376EC8D2F2}"/>
              </a:ext>
            </a:extLst>
          </p:cNvPr>
          <p:cNvSpPr/>
          <p:nvPr/>
        </p:nvSpPr>
        <p:spPr>
          <a:xfrm>
            <a:off x="2001380" y="1973023"/>
            <a:ext cx="2207678" cy="369332"/>
          </a:xfrm>
          <a:prstGeom prst="rect">
            <a:avLst/>
          </a:prstGeom>
        </p:spPr>
        <p:txBody>
          <a:bodyPr wrap="square">
            <a:spAutoFit/>
          </a:bodyPr>
          <a:lstStyle/>
          <a:p>
            <a:r>
              <a:rPr lang="en-US" b="1" i="0" dirty="0">
                <a:solidFill>
                  <a:srgbClr val="28303D"/>
                </a:solidFill>
                <a:effectLst/>
                <a:latin typeface="var(--branding--title--font-family)"/>
              </a:rPr>
              <a:t>MDN_QMS Folders</a:t>
            </a:r>
          </a:p>
        </p:txBody>
      </p:sp>
      <p:pic>
        <p:nvPicPr>
          <p:cNvPr id="13" name="Picture 12" descr="File folder clip art Free vector for free download about">
            <a:extLst>
              <a:ext uri="{FF2B5EF4-FFF2-40B4-BE49-F238E27FC236}">
                <a16:creationId xmlns:a16="http://schemas.microsoft.com/office/drawing/2014/main" id="{D2619504-3177-4513-ACB3-175DF873C5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6352" y="3484007"/>
            <a:ext cx="1060265" cy="126977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B91EF28D-2128-46B5-8A26-A39AC255ED23}"/>
              </a:ext>
            </a:extLst>
          </p:cNvPr>
          <p:cNvSpPr/>
          <p:nvPr/>
        </p:nvSpPr>
        <p:spPr>
          <a:xfrm>
            <a:off x="2232200" y="4843124"/>
            <a:ext cx="2207678" cy="923330"/>
          </a:xfrm>
          <a:prstGeom prst="rect">
            <a:avLst/>
          </a:prstGeom>
        </p:spPr>
        <p:txBody>
          <a:bodyPr wrap="square">
            <a:spAutoFit/>
          </a:bodyPr>
          <a:lstStyle/>
          <a:p>
            <a:r>
              <a:rPr lang="en-US" b="1" dirty="0">
                <a:solidFill>
                  <a:srgbClr val="28303D"/>
                </a:solidFill>
                <a:latin typeface="var(--branding--title--font-family)"/>
              </a:rPr>
              <a:t>s</a:t>
            </a:r>
            <a:r>
              <a:rPr lang="en-US" b="1" i="0" dirty="0">
                <a:solidFill>
                  <a:srgbClr val="28303D"/>
                </a:solidFill>
                <a:effectLst/>
                <a:latin typeface="var(--branding--title--font-family)"/>
              </a:rPr>
              <a:t>ource Folder</a:t>
            </a:r>
          </a:p>
          <a:p>
            <a:r>
              <a:rPr lang="en-US" b="1" dirty="0">
                <a:solidFill>
                  <a:srgbClr val="28303D"/>
                </a:solidFill>
                <a:latin typeface="var(--branding--title--font-family)"/>
              </a:rPr>
              <a:t>(current process description)</a:t>
            </a:r>
            <a:endParaRPr lang="en-US" b="1" i="0" dirty="0">
              <a:solidFill>
                <a:srgbClr val="28303D"/>
              </a:solidFill>
              <a:effectLst/>
              <a:latin typeface="var(--branding--title--font-family)"/>
            </a:endParaRPr>
          </a:p>
        </p:txBody>
      </p:sp>
      <p:pic>
        <p:nvPicPr>
          <p:cNvPr id="15" name="Picture 2" descr="Folder Clipart Free">
            <a:extLst>
              <a:ext uri="{FF2B5EF4-FFF2-40B4-BE49-F238E27FC236}">
                <a16:creationId xmlns:a16="http://schemas.microsoft.com/office/drawing/2014/main" id="{CBA03C7A-07CD-47A1-AEA4-8FA7662FF1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2256" y="3484006"/>
            <a:ext cx="1269779" cy="126977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older Clipart Free">
            <a:extLst>
              <a:ext uri="{FF2B5EF4-FFF2-40B4-BE49-F238E27FC236}">
                <a16:creationId xmlns:a16="http://schemas.microsoft.com/office/drawing/2014/main" id="{EAC4CAC6-26FF-4D66-A1B5-FABEE593E2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018" y="3474960"/>
            <a:ext cx="1269779" cy="126977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9649E1FA-B585-4E9A-BC75-1A19FEC31BC3}"/>
              </a:ext>
            </a:extLst>
          </p:cNvPr>
          <p:cNvSpPr/>
          <p:nvPr/>
        </p:nvSpPr>
        <p:spPr>
          <a:xfrm>
            <a:off x="4959925" y="4935457"/>
            <a:ext cx="1452872" cy="923330"/>
          </a:xfrm>
          <a:prstGeom prst="rect">
            <a:avLst/>
          </a:prstGeom>
        </p:spPr>
        <p:txBody>
          <a:bodyPr wrap="square">
            <a:spAutoFit/>
          </a:bodyPr>
          <a:lstStyle/>
          <a:p>
            <a:r>
              <a:rPr lang="en-US" b="1" dirty="0">
                <a:solidFill>
                  <a:srgbClr val="28303D"/>
                </a:solidFill>
                <a:latin typeface="var(--branding--title--font-family)"/>
              </a:rPr>
              <a:t>build Folder</a:t>
            </a:r>
          </a:p>
          <a:p>
            <a:r>
              <a:rPr lang="en-US" b="1" i="0" dirty="0">
                <a:solidFill>
                  <a:srgbClr val="28303D"/>
                </a:solidFill>
                <a:effectLst/>
                <a:latin typeface="var(--branding--title--font-family)"/>
              </a:rPr>
              <a:t>(formatted descriptions)</a:t>
            </a:r>
          </a:p>
        </p:txBody>
      </p:sp>
      <p:sp>
        <p:nvSpPr>
          <p:cNvPr id="18" name="Rectangle 17">
            <a:extLst>
              <a:ext uri="{FF2B5EF4-FFF2-40B4-BE49-F238E27FC236}">
                <a16:creationId xmlns:a16="http://schemas.microsoft.com/office/drawing/2014/main" id="{4963E6C6-7D60-48A2-BE5E-F1236457EA1C}"/>
              </a:ext>
            </a:extLst>
          </p:cNvPr>
          <p:cNvSpPr/>
          <p:nvPr/>
        </p:nvSpPr>
        <p:spPr>
          <a:xfrm>
            <a:off x="7126352" y="4935457"/>
            <a:ext cx="2833448" cy="923330"/>
          </a:xfrm>
          <a:prstGeom prst="rect">
            <a:avLst/>
          </a:prstGeom>
        </p:spPr>
        <p:txBody>
          <a:bodyPr wrap="square">
            <a:spAutoFit/>
          </a:bodyPr>
          <a:lstStyle/>
          <a:p>
            <a:r>
              <a:rPr lang="en-US" b="1" dirty="0">
                <a:solidFill>
                  <a:srgbClr val="28303D"/>
                </a:solidFill>
                <a:latin typeface="var(--branding--title--font-family)"/>
              </a:rPr>
              <a:t>build tools</a:t>
            </a:r>
          </a:p>
          <a:p>
            <a:r>
              <a:rPr lang="en-US" b="1" i="0" dirty="0">
                <a:solidFill>
                  <a:srgbClr val="28303D"/>
                </a:solidFill>
                <a:effectLst/>
                <a:latin typeface="var(--branding--title--font-family)"/>
              </a:rPr>
              <a:t>(converts source to </a:t>
            </a:r>
            <a:r>
              <a:rPr lang="en-US" b="1" dirty="0">
                <a:solidFill>
                  <a:srgbClr val="28303D"/>
                </a:solidFill>
                <a:latin typeface="var(--branding--title--font-family)"/>
              </a:rPr>
              <a:t>formatted documents).</a:t>
            </a:r>
            <a:endParaRPr lang="en-US" b="1" i="0" dirty="0">
              <a:solidFill>
                <a:srgbClr val="28303D"/>
              </a:solidFill>
              <a:effectLst/>
              <a:latin typeface="var(--branding--title--font-family)"/>
            </a:endParaRPr>
          </a:p>
        </p:txBody>
      </p:sp>
      <p:cxnSp>
        <p:nvCxnSpPr>
          <p:cNvPr id="19" name="Straight Arrow Connector 18">
            <a:extLst>
              <a:ext uri="{FF2B5EF4-FFF2-40B4-BE49-F238E27FC236}">
                <a16:creationId xmlns:a16="http://schemas.microsoft.com/office/drawing/2014/main" id="{5F6D9F0F-E7E9-4A91-AF7C-E6D11C459B5D}"/>
              </a:ext>
            </a:extLst>
          </p:cNvPr>
          <p:cNvCxnSpPr/>
          <p:nvPr/>
        </p:nvCxnSpPr>
        <p:spPr>
          <a:xfrm flipH="1">
            <a:off x="3865418" y="2764734"/>
            <a:ext cx="449768" cy="719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8312AEB-6E39-40F1-85A4-2B154BAE8756}"/>
              </a:ext>
            </a:extLst>
          </p:cNvPr>
          <p:cNvCxnSpPr>
            <a:cxnSpLocks/>
          </p:cNvCxnSpPr>
          <p:nvPr/>
        </p:nvCxnSpPr>
        <p:spPr>
          <a:xfrm>
            <a:off x="5068731" y="2764734"/>
            <a:ext cx="528505" cy="710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FCEA830-14FD-4E8F-AB3A-D08E6F88827F}"/>
              </a:ext>
            </a:extLst>
          </p:cNvPr>
          <p:cNvCxnSpPr>
            <a:cxnSpLocks/>
          </p:cNvCxnSpPr>
          <p:nvPr/>
        </p:nvCxnSpPr>
        <p:spPr>
          <a:xfrm>
            <a:off x="5332983" y="2680851"/>
            <a:ext cx="2094714" cy="662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E932F2E-85F2-45E4-A2E2-54C73D654934}"/>
              </a:ext>
            </a:extLst>
          </p:cNvPr>
          <p:cNvSpPr txBox="1"/>
          <p:nvPr/>
        </p:nvSpPr>
        <p:spPr>
          <a:xfrm>
            <a:off x="10831401" y="6182895"/>
            <a:ext cx="1149927" cy="369332"/>
          </a:xfrm>
          <a:prstGeom prst="rect">
            <a:avLst/>
          </a:prstGeom>
          <a:noFill/>
        </p:spPr>
        <p:txBody>
          <a:bodyPr wrap="square" rtlCol="0">
            <a:spAutoFit/>
          </a:bodyPr>
          <a:lstStyle/>
          <a:p>
            <a:r>
              <a:rPr lang="en-US" dirty="0"/>
              <a:t>page 3</a:t>
            </a:r>
          </a:p>
        </p:txBody>
      </p:sp>
      <p:sp>
        <p:nvSpPr>
          <p:cNvPr id="27" name="Rectangle 26">
            <a:extLst>
              <a:ext uri="{FF2B5EF4-FFF2-40B4-BE49-F238E27FC236}">
                <a16:creationId xmlns:a16="http://schemas.microsoft.com/office/drawing/2014/main" id="{6AFE5C15-58BD-4A08-A469-A51D93FCE55A}"/>
              </a:ext>
            </a:extLst>
          </p:cNvPr>
          <p:cNvSpPr/>
          <p:nvPr/>
        </p:nvSpPr>
        <p:spPr>
          <a:xfrm>
            <a:off x="9681999" y="2924015"/>
            <a:ext cx="2207678" cy="923330"/>
          </a:xfrm>
          <a:prstGeom prst="rect">
            <a:avLst/>
          </a:prstGeom>
        </p:spPr>
        <p:txBody>
          <a:bodyPr wrap="square">
            <a:spAutoFit/>
          </a:bodyPr>
          <a:lstStyle/>
          <a:p>
            <a:r>
              <a:rPr lang="en-US" b="1" dirty="0">
                <a:solidFill>
                  <a:srgbClr val="28303D"/>
                </a:solidFill>
                <a:latin typeface="var(--branding--title--font-family)"/>
              </a:rPr>
              <a:t>All folders may be cloned at any time by all associates.</a:t>
            </a:r>
            <a:endParaRPr lang="en-US" b="1" i="0" dirty="0">
              <a:solidFill>
                <a:srgbClr val="28303D"/>
              </a:solidFill>
              <a:effectLst/>
              <a:latin typeface="var(--branding--title--font-family)"/>
            </a:endParaRPr>
          </a:p>
        </p:txBody>
      </p:sp>
      <p:sp>
        <p:nvSpPr>
          <p:cNvPr id="28" name="Right Brace 27">
            <a:extLst>
              <a:ext uri="{FF2B5EF4-FFF2-40B4-BE49-F238E27FC236}">
                <a16:creationId xmlns:a16="http://schemas.microsoft.com/office/drawing/2014/main" id="{397F8DE3-C3EA-4C95-9428-B360AABB29A0}"/>
              </a:ext>
            </a:extLst>
          </p:cNvPr>
          <p:cNvSpPr/>
          <p:nvPr/>
        </p:nvSpPr>
        <p:spPr>
          <a:xfrm>
            <a:off x="8900172" y="2342355"/>
            <a:ext cx="761420" cy="24023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0D53894E-3C20-4B1C-894B-162761920AE7}"/>
              </a:ext>
            </a:extLst>
          </p:cNvPr>
          <p:cNvSpPr txBox="1"/>
          <p:nvPr/>
        </p:nvSpPr>
        <p:spPr>
          <a:xfrm>
            <a:off x="2729346" y="6127484"/>
            <a:ext cx="7135091" cy="646331"/>
          </a:xfrm>
          <a:prstGeom prst="rect">
            <a:avLst/>
          </a:prstGeom>
          <a:noFill/>
        </p:spPr>
        <p:txBody>
          <a:bodyPr wrap="square" rtlCol="0">
            <a:spAutoFit/>
          </a:bodyPr>
          <a:lstStyle/>
          <a:p>
            <a:r>
              <a:rPr lang="en-US" dirty="0"/>
              <a:t>Company Proprietary -- not for disclosure outside of MDN, LLC unless specifically authorized in writing.  (c) 2021  MDN, LLC, all rights reserved.</a:t>
            </a:r>
          </a:p>
        </p:txBody>
      </p:sp>
    </p:spTree>
    <p:extLst>
      <p:ext uri="{BB962C8B-B14F-4D97-AF65-F5344CB8AC3E}">
        <p14:creationId xmlns:p14="http://schemas.microsoft.com/office/powerpoint/2010/main" val="3077040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DD28D6-B692-7D49-B017-D404E10E5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6650"/>
            <a:ext cx="977153" cy="1183243"/>
          </a:xfrm>
          <a:prstGeom prst="rect">
            <a:avLst/>
          </a:prstGeom>
        </p:spPr>
      </p:pic>
      <p:sp>
        <p:nvSpPr>
          <p:cNvPr id="5" name="Rectangle 4">
            <a:extLst>
              <a:ext uri="{FF2B5EF4-FFF2-40B4-BE49-F238E27FC236}">
                <a16:creationId xmlns:a16="http://schemas.microsoft.com/office/drawing/2014/main" id="{8710A3FF-309E-5F44-863B-99A32FEA9A41}"/>
              </a:ext>
            </a:extLst>
          </p:cNvPr>
          <p:cNvSpPr/>
          <p:nvPr/>
        </p:nvSpPr>
        <p:spPr>
          <a:xfrm>
            <a:off x="-1510552" y="675105"/>
            <a:ext cx="6096000" cy="369332"/>
          </a:xfrm>
          <a:prstGeom prst="rect">
            <a:avLst/>
          </a:prstGeom>
        </p:spPr>
        <p:txBody>
          <a:bodyPr>
            <a:spAutoFit/>
          </a:bodyPr>
          <a:lstStyle/>
          <a:p>
            <a:pPr algn="r"/>
            <a:r>
              <a:rPr lang="en-US" b="1" i="0" dirty="0">
                <a:solidFill>
                  <a:srgbClr val="28303D"/>
                </a:solidFill>
                <a:effectLst/>
                <a:latin typeface="var(--branding--title--font-family)"/>
              </a:rPr>
              <a:t>MEDICAL DATA NETWORKS</a:t>
            </a:r>
          </a:p>
        </p:txBody>
      </p:sp>
      <p:sp>
        <p:nvSpPr>
          <p:cNvPr id="6" name="Rectangle 5">
            <a:extLst>
              <a:ext uri="{FF2B5EF4-FFF2-40B4-BE49-F238E27FC236}">
                <a16:creationId xmlns:a16="http://schemas.microsoft.com/office/drawing/2014/main" id="{26F5DAE8-B783-FC4F-BEC2-6B768DF27729}"/>
              </a:ext>
            </a:extLst>
          </p:cNvPr>
          <p:cNvSpPr/>
          <p:nvPr/>
        </p:nvSpPr>
        <p:spPr>
          <a:xfrm>
            <a:off x="2070846" y="989728"/>
            <a:ext cx="4222378" cy="461665"/>
          </a:xfrm>
          <a:prstGeom prst="rect">
            <a:avLst/>
          </a:prstGeom>
        </p:spPr>
        <p:txBody>
          <a:bodyPr wrap="square">
            <a:spAutoFit/>
          </a:bodyPr>
          <a:lstStyle/>
          <a:p>
            <a:r>
              <a:rPr lang="en-US" sz="1200" b="0" i="0" dirty="0">
                <a:solidFill>
                  <a:srgbClr val="28303D"/>
                </a:solidFill>
                <a:effectLst/>
                <a:latin typeface="var(--branding--description--font-family)"/>
              </a:rPr>
              <a:t>Connecting the folks depending on insulin to the experts they choose and the people they trust.</a:t>
            </a:r>
          </a:p>
        </p:txBody>
      </p:sp>
      <p:sp>
        <p:nvSpPr>
          <p:cNvPr id="7" name="Rectangle 6">
            <a:extLst>
              <a:ext uri="{FF2B5EF4-FFF2-40B4-BE49-F238E27FC236}">
                <a16:creationId xmlns:a16="http://schemas.microsoft.com/office/drawing/2014/main" id="{26C593BA-443E-2B49-92E4-76A73AD1699C}"/>
              </a:ext>
            </a:extLst>
          </p:cNvPr>
          <p:cNvSpPr/>
          <p:nvPr/>
        </p:nvSpPr>
        <p:spPr>
          <a:xfrm>
            <a:off x="7481046" y="635785"/>
            <a:ext cx="4388224" cy="584775"/>
          </a:xfrm>
          <a:prstGeom prst="rect">
            <a:avLst/>
          </a:prstGeom>
        </p:spPr>
        <p:txBody>
          <a:bodyPr wrap="square">
            <a:spAutoFit/>
          </a:bodyPr>
          <a:lstStyle/>
          <a:p>
            <a:pPr algn="r"/>
            <a:r>
              <a:rPr lang="en-US" sz="3200" b="1" dirty="0">
                <a:solidFill>
                  <a:srgbClr val="28303D"/>
                </a:solidFill>
                <a:latin typeface="var(--branding--title--font-family)"/>
              </a:rPr>
              <a:t>Quality System Training</a:t>
            </a:r>
            <a:endParaRPr lang="en-US" sz="3200" b="1" i="0" dirty="0">
              <a:solidFill>
                <a:srgbClr val="28303D"/>
              </a:solidFill>
              <a:effectLst/>
              <a:latin typeface="var(--branding--title--font-family)"/>
            </a:endParaRPr>
          </a:p>
        </p:txBody>
      </p:sp>
      <p:pic>
        <p:nvPicPr>
          <p:cNvPr id="10" name="Picture 2" descr="Folder Clipart Free">
            <a:extLst>
              <a:ext uri="{FF2B5EF4-FFF2-40B4-BE49-F238E27FC236}">
                <a16:creationId xmlns:a16="http://schemas.microsoft.com/office/drawing/2014/main" id="{E91A219E-5B36-4B8A-821D-EFF6C0F38B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7251" y="2035279"/>
            <a:ext cx="1269779" cy="126977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0CF21D0-63E2-46B5-8D78-17682E4EE1FE}"/>
              </a:ext>
            </a:extLst>
          </p:cNvPr>
          <p:cNvSpPr txBox="1"/>
          <p:nvPr/>
        </p:nvSpPr>
        <p:spPr>
          <a:xfrm>
            <a:off x="6317536" y="2265072"/>
            <a:ext cx="6715243" cy="369332"/>
          </a:xfrm>
          <a:prstGeom prst="rect">
            <a:avLst/>
          </a:prstGeom>
          <a:noFill/>
        </p:spPr>
        <p:txBody>
          <a:bodyPr wrap="square">
            <a:spAutoFit/>
          </a:bodyPr>
          <a:lstStyle/>
          <a:p>
            <a:pPr algn="ctr"/>
            <a:r>
              <a:rPr lang="en-US" b="1" dirty="0">
                <a:solidFill>
                  <a:srgbClr val="28303D"/>
                </a:solidFill>
                <a:latin typeface="var(--branding--title--font-family)"/>
              </a:rPr>
              <a:t>clone from </a:t>
            </a:r>
            <a:r>
              <a:rPr lang="en-US" sz="1800" b="1" dirty="0">
                <a:solidFill>
                  <a:srgbClr val="28303D"/>
                </a:solidFill>
                <a:latin typeface="var(--branding--title--font-family)"/>
                <a:hlinkClick r:id="rId5"/>
              </a:rPr>
              <a:t>https://github.com/ehwest/mdn_qms</a:t>
            </a:r>
            <a:r>
              <a:rPr lang="en-US" sz="1800" b="1" dirty="0">
                <a:solidFill>
                  <a:srgbClr val="28303D"/>
                </a:solidFill>
                <a:latin typeface="var(--branding--title--font-family)"/>
              </a:rPr>
              <a:t>  </a:t>
            </a:r>
          </a:p>
        </p:txBody>
      </p:sp>
      <p:pic>
        <p:nvPicPr>
          <p:cNvPr id="13" name="Picture 12" descr="File folder clip art Free vector for free download about">
            <a:extLst>
              <a:ext uri="{FF2B5EF4-FFF2-40B4-BE49-F238E27FC236}">
                <a16:creationId xmlns:a16="http://schemas.microsoft.com/office/drawing/2014/main" id="{D2619504-3177-4513-ACB3-175DF873C5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9141" y="4235726"/>
            <a:ext cx="1060265" cy="126977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B91EF28D-2128-46B5-8A26-A39AC255ED23}"/>
              </a:ext>
            </a:extLst>
          </p:cNvPr>
          <p:cNvSpPr/>
          <p:nvPr/>
        </p:nvSpPr>
        <p:spPr>
          <a:xfrm>
            <a:off x="4536003" y="2735020"/>
            <a:ext cx="1546861" cy="369332"/>
          </a:xfrm>
          <a:prstGeom prst="rect">
            <a:avLst/>
          </a:prstGeom>
        </p:spPr>
        <p:txBody>
          <a:bodyPr wrap="square">
            <a:spAutoFit/>
          </a:bodyPr>
          <a:lstStyle/>
          <a:p>
            <a:r>
              <a:rPr lang="en-US" b="1" dirty="0">
                <a:solidFill>
                  <a:srgbClr val="28303D"/>
                </a:solidFill>
                <a:latin typeface="var(--branding--title--font-family)"/>
              </a:rPr>
              <a:t>s</a:t>
            </a:r>
            <a:r>
              <a:rPr lang="en-US" b="1" i="0" dirty="0">
                <a:solidFill>
                  <a:srgbClr val="28303D"/>
                </a:solidFill>
                <a:effectLst/>
                <a:latin typeface="var(--branding--title--font-family)"/>
              </a:rPr>
              <a:t>ource Folder</a:t>
            </a:r>
          </a:p>
        </p:txBody>
      </p:sp>
      <p:cxnSp>
        <p:nvCxnSpPr>
          <p:cNvPr id="19" name="Straight Arrow Connector 18">
            <a:extLst>
              <a:ext uri="{FF2B5EF4-FFF2-40B4-BE49-F238E27FC236}">
                <a16:creationId xmlns:a16="http://schemas.microsoft.com/office/drawing/2014/main" id="{5F6D9F0F-E7E9-4A91-AF7C-E6D11C459B5D}"/>
              </a:ext>
            </a:extLst>
          </p:cNvPr>
          <p:cNvCxnSpPr/>
          <p:nvPr/>
        </p:nvCxnSpPr>
        <p:spPr>
          <a:xfrm flipH="1">
            <a:off x="5749638" y="3305058"/>
            <a:ext cx="449768" cy="719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8312AEB-6E39-40F1-85A4-2B154BAE8756}"/>
              </a:ext>
            </a:extLst>
          </p:cNvPr>
          <p:cNvCxnSpPr>
            <a:cxnSpLocks/>
          </p:cNvCxnSpPr>
          <p:nvPr/>
        </p:nvCxnSpPr>
        <p:spPr>
          <a:xfrm>
            <a:off x="6646897" y="3305058"/>
            <a:ext cx="405068" cy="809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FCEA830-14FD-4E8F-AB3A-D08E6F88827F}"/>
              </a:ext>
            </a:extLst>
          </p:cNvPr>
          <p:cNvCxnSpPr>
            <a:cxnSpLocks/>
          </p:cNvCxnSpPr>
          <p:nvPr/>
        </p:nvCxnSpPr>
        <p:spPr>
          <a:xfrm>
            <a:off x="7217203" y="3221175"/>
            <a:ext cx="1303344" cy="803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E932F2E-85F2-45E4-A2E2-54C73D654934}"/>
              </a:ext>
            </a:extLst>
          </p:cNvPr>
          <p:cNvSpPr txBox="1"/>
          <p:nvPr/>
        </p:nvSpPr>
        <p:spPr>
          <a:xfrm>
            <a:off x="10831401" y="6182895"/>
            <a:ext cx="1149927" cy="369332"/>
          </a:xfrm>
          <a:prstGeom prst="rect">
            <a:avLst/>
          </a:prstGeom>
          <a:noFill/>
        </p:spPr>
        <p:txBody>
          <a:bodyPr wrap="square" rtlCol="0">
            <a:spAutoFit/>
          </a:bodyPr>
          <a:lstStyle/>
          <a:p>
            <a:r>
              <a:rPr lang="en-US" dirty="0"/>
              <a:t>page 4</a:t>
            </a:r>
          </a:p>
        </p:txBody>
      </p:sp>
      <p:pic>
        <p:nvPicPr>
          <p:cNvPr id="21" name="Picture 20" descr="File folder clip art Free vector for free download about">
            <a:extLst>
              <a:ext uri="{FF2B5EF4-FFF2-40B4-BE49-F238E27FC236}">
                <a16:creationId xmlns:a16="http://schemas.microsoft.com/office/drawing/2014/main" id="{F36C1B6C-3B4F-4E8F-AB78-7459D9D4C6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6897" y="4235726"/>
            <a:ext cx="1060265" cy="126977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File folder clip art Free vector for free download about">
            <a:extLst>
              <a:ext uri="{FF2B5EF4-FFF2-40B4-BE49-F238E27FC236}">
                <a16:creationId xmlns:a16="http://schemas.microsoft.com/office/drawing/2014/main" id="{C903C330-8D11-41E3-AAFE-AD6305BC13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34449" y="4235726"/>
            <a:ext cx="1060265" cy="1269778"/>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2359AFD8-8A45-4F6C-8326-A9892C1C9F1B}"/>
              </a:ext>
            </a:extLst>
          </p:cNvPr>
          <p:cNvSpPr/>
          <p:nvPr/>
        </p:nvSpPr>
        <p:spPr>
          <a:xfrm>
            <a:off x="9622001" y="4531079"/>
            <a:ext cx="2854445" cy="369332"/>
          </a:xfrm>
          <a:prstGeom prst="rect">
            <a:avLst/>
          </a:prstGeom>
        </p:spPr>
        <p:txBody>
          <a:bodyPr wrap="square">
            <a:spAutoFit/>
          </a:bodyPr>
          <a:lstStyle/>
          <a:p>
            <a:r>
              <a:rPr lang="en-US" b="1" dirty="0">
                <a:solidFill>
                  <a:srgbClr val="28303D"/>
                </a:solidFill>
                <a:latin typeface="var(--branding--title--font-family)"/>
              </a:rPr>
              <a:t>30 Process Procedures</a:t>
            </a:r>
            <a:endParaRPr lang="en-US" b="1" i="0" dirty="0">
              <a:solidFill>
                <a:srgbClr val="28303D"/>
              </a:solidFill>
              <a:effectLst/>
              <a:latin typeface="var(--branding--title--font-family)"/>
            </a:endParaRPr>
          </a:p>
        </p:txBody>
      </p:sp>
      <p:sp>
        <p:nvSpPr>
          <p:cNvPr id="25" name="TextBox 24">
            <a:extLst>
              <a:ext uri="{FF2B5EF4-FFF2-40B4-BE49-F238E27FC236}">
                <a16:creationId xmlns:a16="http://schemas.microsoft.com/office/drawing/2014/main" id="{B31D983E-7CD4-4788-80ED-6869E3DE6B0D}"/>
              </a:ext>
            </a:extLst>
          </p:cNvPr>
          <p:cNvSpPr txBox="1"/>
          <p:nvPr/>
        </p:nvSpPr>
        <p:spPr>
          <a:xfrm>
            <a:off x="2729346" y="6182895"/>
            <a:ext cx="7135091" cy="646331"/>
          </a:xfrm>
          <a:prstGeom prst="rect">
            <a:avLst/>
          </a:prstGeom>
          <a:noFill/>
        </p:spPr>
        <p:txBody>
          <a:bodyPr wrap="square" rtlCol="0">
            <a:spAutoFit/>
          </a:bodyPr>
          <a:lstStyle/>
          <a:p>
            <a:r>
              <a:rPr lang="en-US" dirty="0"/>
              <a:t>Company Proprietary -- not for disclosure outside of MDN, LLC unless specifically authorized in writing.  (c) 2021  MDN, LLC, all rights reserved.</a:t>
            </a:r>
          </a:p>
        </p:txBody>
      </p:sp>
      <p:pic>
        <p:nvPicPr>
          <p:cNvPr id="27" name="Picture 26" descr="File folder clip art Free vector for free download about">
            <a:extLst>
              <a:ext uri="{FF2B5EF4-FFF2-40B4-BE49-F238E27FC236}">
                <a16:creationId xmlns:a16="http://schemas.microsoft.com/office/drawing/2014/main" id="{0267CFF8-233E-4BBF-951D-6A5C946DAF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7448" y="4231628"/>
            <a:ext cx="1060265" cy="1269778"/>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35CBFE61-A748-4451-8E17-4CEB7E603207}"/>
              </a:ext>
            </a:extLst>
          </p:cNvPr>
          <p:cNvSpPr/>
          <p:nvPr/>
        </p:nvSpPr>
        <p:spPr>
          <a:xfrm>
            <a:off x="962278" y="3520206"/>
            <a:ext cx="2854445" cy="646331"/>
          </a:xfrm>
          <a:prstGeom prst="rect">
            <a:avLst/>
          </a:prstGeom>
        </p:spPr>
        <p:txBody>
          <a:bodyPr wrap="square">
            <a:spAutoFit/>
          </a:bodyPr>
          <a:lstStyle/>
          <a:p>
            <a:r>
              <a:rPr lang="en-US" b="1" dirty="0">
                <a:solidFill>
                  <a:srgbClr val="28303D"/>
                </a:solidFill>
                <a:latin typeface="var(--branding--title--font-family)"/>
              </a:rPr>
              <a:t>QM-0001 Quality Manual</a:t>
            </a:r>
          </a:p>
          <a:p>
            <a:r>
              <a:rPr lang="en-US" b="1" i="0" dirty="0">
                <a:solidFill>
                  <a:srgbClr val="28303D"/>
                </a:solidFill>
                <a:effectLst/>
                <a:latin typeface="var(--branding--title--font-family)"/>
              </a:rPr>
              <a:t>Links to Process Procedures</a:t>
            </a:r>
          </a:p>
        </p:txBody>
      </p:sp>
      <p:cxnSp>
        <p:nvCxnSpPr>
          <p:cNvPr id="29" name="Straight Arrow Connector 28">
            <a:extLst>
              <a:ext uri="{FF2B5EF4-FFF2-40B4-BE49-F238E27FC236}">
                <a16:creationId xmlns:a16="http://schemas.microsoft.com/office/drawing/2014/main" id="{6C7F9FD1-2EAF-4010-AFD6-C5F2A957A2F4}"/>
              </a:ext>
            </a:extLst>
          </p:cNvPr>
          <p:cNvCxnSpPr>
            <a:cxnSpLocks/>
            <a:endCxn id="27" idx="3"/>
          </p:cNvCxnSpPr>
          <p:nvPr/>
        </p:nvCxnSpPr>
        <p:spPr>
          <a:xfrm flipH="1">
            <a:off x="2597713" y="3221175"/>
            <a:ext cx="3446046" cy="1645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247D960-E333-4624-B70B-999186FC6D0E}"/>
              </a:ext>
            </a:extLst>
          </p:cNvPr>
          <p:cNvCxnSpPr>
            <a:cxnSpLocks/>
          </p:cNvCxnSpPr>
          <p:nvPr/>
        </p:nvCxnSpPr>
        <p:spPr>
          <a:xfrm>
            <a:off x="2729346" y="5038883"/>
            <a:ext cx="2294703" cy="35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3E23D1A9-A5EC-46AB-8712-2036AA98B293}"/>
              </a:ext>
            </a:extLst>
          </p:cNvPr>
          <p:cNvSpPr/>
          <p:nvPr/>
        </p:nvSpPr>
        <p:spPr>
          <a:xfrm>
            <a:off x="3802652" y="4727936"/>
            <a:ext cx="733351" cy="369332"/>
          </a:xfrm>
          <a:prstGeom prst="rect">
            <a:avLst/>
          </a:prstGeom>
        </p:spPr>
        <p:txBody>
          <a:bodyPr wrap="square">
            <a:spAutoFit/>
          </a:bodyPr>
          <a:lstStyle/>
          <a:p>
            <a:r>
              <a:rPr lang="en-US" b="1" dirty="0">
                <a:solidFill>
                  <a:srgbClr val="28303D"/>
                </a:solidFill>
                <a:latin typeface="var(--branding--title--font-family)"/>
              </a:rPr>
              <a:t>LINK</a:t>
            </a:r>
            <a:endParaRPr lang="en-US" b="1" i="0" dirty="0">
              <a:solidFill>
                <a:srgbClr val="28303D"/>
              </a:solidFill>
              <a:effectLst/>
              <a:latin typeface="var(--branding--title--font-family)"/>
            </a:endParaRPr>
          </a:p>
        </p:txBody>
      </p:sp>
    </p:spTree>
    <p:extLst>
      <p:ext uri="{BB962C8B-B14F-4D97-AF65-F5344CB8AC3E}">
        <p14:creationId xmlns:p14="http://schemas.microsoft.com/office/powerpoint/2010/main" val="360661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DD28D6-B692-7D49-B017-D404E10E5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6650"/>
            <a:ext cx="977153" cy="1183243"/>
          </a:xfrm>
          <a:prstGeom prst="rect">
            <a:avLst/>
          </a:prstGeom>
        </p:spPr>
      </p:pic>
      <p:sp>
        <p:nvSpPr>
          <p:cNvPr id="5" name="Rectangle 4">
            <a:extLst>
              <a:ext uri="{FF2B5EF4-FFF2-40B4-BE49-F238E27FC236}">
                <a16:creationId xmlns:a16="http://schemas.microsoft.com/office/drawing/2014/main" id="{8710A3FF-309E-5F44-863B-99A32FEA9A41}"/>
              </a:ext>
            </a:extLst>
          </p:cNvPr>
          <p:cNvSpPr/>
          <p:nvPr/>
        </p:nvSpPr>
        <p:spPr>
          <a:xfrm>
            <a:off x="-1510552" y="675105"/>
            <a:ext cx="6096000" cy="369332"/>
          </a:xfrm>
          <a:prstGeom prst="rect">
            <a:avLst/>
          </a:prstGeom>
        </p:spPr>
        <p:txBody>
          <a:bodyPr>
            <a:spAutoFit/>
          </a:bodyPr>
          <a:lstStyle/>
          <a:p>
            <a:pPr algn="r"/>
            <a:r>
              <a:rPr lang="en-US" b="1" i="0" dirty="0">
                <a:solidFill>
                  <a:srgbClr val="28303D"/>
                </a:solidFill>
                <a:effectLst/>
                <a:latin typeface="var(--branding--title--font-family)"/>
              </a:rPr>
              <a:t>MEDICAL DATA NETWORKS</a:t>
            </a:r>
          </a:p>
        </p:txBody>
      </p:sp>
      <p:sp>
        <p:nvSpPr>
          <p:cNvPr id="6" name="Rectangle 5">
            <a:extLst>
              <a:ext uri="{FF2B5EF4-FFF2-40B4-BE49-F238E27FC236}">
                <a16:creationId xmlns:a16="http://schemas.microsoft.com/office/drawing/2014/main" id="{26F5DAE8-B783-FC4F-BEC2-6B768DF27729}"/>
              </a:ext>
            </a:extLst>
          </p:cNvPr>
          <p:cNvSpPr/>
          <p:nvPr/>
        </p:nvSpPr>
        <p:spPr>
          <a:xfrm>
            <a:off x="2070846" y="989728"/>
            <a:ext cx="4222378" cy="461665"/>
          </a:xfrm>
          <a:prstGeom prst="rect">
            <a:avLst/>
          </a:prstGeom>
        </p:spPr>
        <p:txBody>
          <a:bodyPr wrap="square">
            <a:spAutoFit/>
          </a:bodyPr>
          <a:lstStyle/>
          <a:p>
            <a:r>
              <a:rPr lang="en-US" sz="1200" b="0" i="0" dirty="0">
                <a:solidFill>
                  <a:srgbClr val="28303D"/>
                </a:solidFill>
                <a:effectLst/>
                <a:latin typeface="var(--branding--description--font-family)"/>
              </a:rPr>
              <a:t>Connecting the folks depending on insulin to the experts they choose and the people they trust.</a:t>
            </a:r>
          </a:p>
        </p:txBody>
      </p:sp>
      <p:sp>
        <p:nvSpPr>
          <p:cNvPr id="7" name="Rectangle 6">
            <a:extLst>
              <a:ext uri="{FF2B5EF4-FFF2-40B4-BE49-F238E27FC236}">
                <a16:creationId xmlns:a16="http://schemas.microsoft.com/office/drawing/2014/main" id="{26C593BA-443E-2B49-92E4-76A73AD1699C}"/>
              </a:ext>
            </a:extLst>
          </p:cNvPr>
          <p:cNvSpPr/>
          <p:nvPr/>
        </p:nvSpPr>
        <p:spPr>
          <a:xfrm>
            <a:off x="7481046" y="635785"/>
            <a:ext cx="4388224" cy="584775"/>
          </a:xfrm>
          <a:prstGeom prst="rect">
            <a:avLst/>
          </a:prstGeom>
        </p:spPr>
        <p:txBody>
          <a:bodyPr wrap="square">
            <a:spAutoFit/>
          </a:bodyPr>
          <a:lstStyle/>
          <a:p>
            <a:pPr algn="r"/>
            <a:r>
              <a:rPr lang="en-US" sz="3200" b="1" dirty="0">
                <a:solidFill>
                  <a:srgbClr val="28303D"/>
                </a:solidFill>
                <a:latin typeface="var(--branding--title--font-family)"/>
              </a:rPr>
              <a:t>Quality System Training</a:t>
            </a:r>
            <a:endParaRPr lang="en-US" sz="3200" b="1" i="0" dirty="0">
              <a:solidFill>
                <a:srgbClr val="28303D"/>
              </a:solidFill>
              <a:effectLst/>
              <a:latin typeface="var(--branding--title--font-family)"/>
            </a:endParaRPr>
          </a:p>
        </p:txBody>
      </p:sp>
      <p:pic>
        <p:nvPicPr>
          <p:cNvPr id="10" name="Picture 2" descr="Folder Clipart Free">
            <a:extLst>
              <a:ext uri="{FF2B5EF4-FFF2-40B4-BE49-F238E27FC236}">
                <a16:creationId xmlns:a16="http://schemas.microsoft.com/office/drawing/2014/main" id="{E91A219E-5B36-4B8A-821D-EFF6C0F38B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3031" y="1979859"/>
            <a:ext cx="1269779" cy="126977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0CF21D0-63E2-46B5-8D78-17682E4EE1FE}"/>
              </a:ext>
            </a:extLst>
          </p:cNvPr>
          <p:cNvSpPr txBox="1"/>
          <p:nvPr/>
        </p:nvSpPr>
        <p:spPr>
          <a:xfrm>
            <a:off x="5068731" y="2184823"/>
            <a:ext cx="6715243" cy="646331"/>
          </a:xfrm>
          <a:prstGeom prst="rect">
            <a:avLst/>
          </a:prstGeom>
          <a:noFill/>
        </p:spPr>
        <p:txBody>
          <a:bodyPr wrap="square">
            <a:spAutoFit/>
          </a:bodyPr>
          <a:lstStyle/>
          <a:p>
            <a:pPr algn="ctr"/>
            <a:r>
              <a:rPr lang="en-US" b="1" dirty="0">
                <a:solidFill>
                  <a:srgbClr val="28303D"/>
                </a:solidFill>
                <a:latin typeface="var(--branding--title--font-family)"/>
              </a:rPr>
              <a:t>defined at</a:t>
            </a:r>
            <a:r>
              <a:rPr lang="en-US" sz="3600" b="1" dirty="0">
                <a:solidFill>
                  <a:srgbClr val="28303D"/>
                </a:solidFill>
                <a:latin typeface="var(--branding--title--font-family)"/>
              </a:rPr>
              <a:t> </a:t>
            </a:r>
            <a:r>
              <a:rPr lang="en-US" sz="1800" b="1" dirty="0">
                <a:solidFill>
                  <a:srgbClr val="28303D"/>
                </a:solidFill>
                <a:latin typeface="var(--branding--title--font-family)"/>
                <a:hlinkClick r:id="rId5"/>
              </a:rPr>
              <a:t>https://github.com/ehwest/mdn_qms</a:t>
            </a:r>
            <a:r>
              <a:rPr lang="en-US" sz="1800" b="1" dirty="0">
                <a:solidFill>
                  <a:srgbClr val="28303D"/>
                </a:solidFill>
                <a:latin typeface="var(--branding--title--font-family)"/>
              </a:rPr>
              <a:t>  </a:t>
            </a:r>
          </a:p>
        </p:txBody>
      </p:sp>
      <p:pic>
        <p:nvPicPr>
          <p:cNvPr id="13" name="Picture 12" descr="File folder clip art Free vector for free download about">
            <a:extLst>
              <a:ext uri="{FF2B5EF4-FFF2-40B4-BE49-F238E27FC236}">
                <a16:creationId xmlns:a16="http://schemas.microsoft.com/office/drawing/2014/main" id="{D2619504-3177-4513-ACB3-175DF873C5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4921" y="4180306"/>
            <a:ext cx="1060265" cy="126977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B91EF28D-2128-46B5-8A26-A39AC255ED23}"/>
              </a:ext>
            </a:extLst>
          </p:cNvPr>
          <p:cNvSpPr/>
          <p:nvPr/>
        </p:nvSpPr>
        <p:spPr>
          <a:xfrm>
            <a:off x="2476170" y="2499561"/>
            <a:ext cx="1546861" cy="369332"/>
          </a:xfrm>
          <a:prstGeom prst="rect">
            <a:avLst/>
          </a:prstGeom>
        </p:spPr>
        <p:txBody>
          <a:bodyPr wrap="square">
            <a:spAutoFit/>
          </a:bodyPr>
          <a:lstStyle/>
          <a:p>
            <a:r>
              <a:rPr lang="en-US" b="1" dirty="0">
                <a:solidFill>
                  <a:srgbClr val="28303D"/>
                </a:solidFill>
                <a:latin typeface="var(--branding--title--font-family)"/>
              </a:rPr>
              <a:t>s</a:t>
            </a:r>
            <a:r>
              <a:rPr lang="en-US" b="1" i="0" dirty="0">
                <a:solidFill>
                  <a:srgbClr val="28303D"/>
                </a:solidFill>
                <a:effectLst/>
                <a:latin typeface="var(--branding--title--font-family)"/>
              </a:rPr>
              <a:t>ource Folder</a:t>
            </a:r>
          </a:p>
        </p:txBody>
      </p:sp>
      <p:cxnSp>
        <p:nvCxnSpPr>
          <p:cNvPr id="19" name="Straight Arrow Connector 18">
            <a:extLst>
              <a:ext uri="{FF2B5EF4-FFF2-40B4-BE49-F238E27FC236}">
                <a16:creationId xmlns:a16="http://schemas.microsoft.com/office/drawing/2014/main" id="{5F6D9F0F-E7E9-4A91-AF7C-E6D11C459B5D}"/>
              </a:ext>
            </a:extLst>
          </p:cNvPr>
          <p:cNvCxnSpPr/>
          <p:nvPr/>
        </p:nvCxnSpPr>
        <p:spPr>
          <a:xfrm flipH="1">
            <a:off x="3865418" y="3249638"/>
            <a:ext cx="449768" cy="719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8312AEB-6E39-40F1-85A4-2B154BAE8756}"/>
              </a:ext>
            </a:extLst>
          </p:cNvPr>
          <p:cNvCxnSpPr>
            <a:cxnSpLocks/>
          </p:cNvCxnSpPr>
          <p:nvPr/>
        </p:nvCxnSpPr>
        <p:spPr>
          <a:xfrm>
            <a:off x="4762677" y="3249638"/>
            <a:ext cx="405068" cy="809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FCEA830-14FD-4E8F-AB3A-D08E6F88827F}"/>
              </a:ext>
            </a:extLst>
          </p:cNvPr>
          <p:cNvCxnSpPr>
            <a:cxnSpLocks/>
          </p:cNvCxnSpPr>
          <p:nvPr/>
        </p:nvCxnSpPr>
        <p:spPr>
          <a:xfrm>
            <a:off x="5332983" y="3165755"/>
            <a:ext cx="1303344" cy="803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E932F2E-85F2-45E4-A2E2-54C73D654934}"/>
              </a:ext>
            </a:extLst>
          </p:cNvPr>
          <p:cNvSpPr txBox="1"/>
          <p:nvPr/>
        </p:nvSpPr>
        <p:spPr>
          <a:xfrm>
            <a:off x="10831401" y="6182895"/>
            <a:ext cx="1149927" cy="369332"/>
          </a:xfrm>
          <a:prstGeom prst="rect">
            <a:avLst/>
          </a:prstGeom>
          <a:noFill/>
        </p:spPr>
        <p:txBody>
          <a:bodyPr wrap="square" rtlCol="0">
            <a:spAutoFit/>
          </a:bodyPr>
          <a:lstStyle/>
          <a:p>
            <a:r>
              <a:rPr lang="en-US" dirty="0"/>
              <a:t>page 5</a:t>
            </a:r>
          </a:p>
        </p:txBody>
      </p:sp>
      <p:pic>
        <p:nvPicPr>
          <p:cNvPr id="21" name="Picture 20" descr="File folder clip art Free vector for free download about">
            <a:extLst>
              <a:ext uri="{FF2B5EF4-FFF2-40B4-BE49-F238E27FC236}">
                <a16:creationId xmlns:a16="http://schemas.microsoft.com/office/drawing/2014/main" id="{F36C1B6C-3B4F-4E8F-AB78-7459D9D4C6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2677" y="4180306"/>
            <a:ext cx="1060265" cy="126977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File folder clip art Free vector for free download about">
            <a:extLst>
              <a:ext uri="{FF2B5EF4-FFF2-40B4-BE49-F238E27FC236}">
                <a16:creationId xmlns:a16="http://schemas.microsoft.com/office/drawing/2014/main" id="{C903C330-8D11-41E3-AAFE-AD6305BC13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0229" y="4180306"/>
            <a:ext cx="1060265" cy="1269778"/>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2359AFD8-8A45-4F6C-8326-A9892C1C9F1B}"/>
              </a:ext>
            </a:extLst>
          </p:cNvPr>
          <p:cNvSpPr/>
          <p:nvPr/>
        </p:nvSpPr>
        <p:spPr>
          <a:xfrm>
            <a:off x="400476" y="4630529"/>
            <a:ext cx="2854445" cy="369332"/>
          </a:xfrm>
          <a:prstGeom prst="rect">
            <a:avLst/>
          </a:prstGeom>
        </p:spPr>
        <p:txBody>
          <a:bodyPr wrap="square">
            <a:spAutoFit/>
          </a:bodyPr>
          <a:lstStyle/>
          <a:p>
            <a:r>
              <a:rPr lang="en-US" b="1" dirty="0">
                <a:solidFill>
                  <a:srgbClr val="28303D"/>
                </a:solidFill>
                <a:latin typeface="var(--branding--title--font-family)"/>
              </a:rPr>
              <a:t>30 Process Procedures</a:t>
            </a:r>
            <a:endParaRPr lang="en-US" b="1" i="0" dirty="0">
              <a:solidFill>
                <a:srgbClr val="28303D"/>
              </a:solidFill>
              <a:effectLst/>
              <a:latin typeface="var(--branding--title--font-family)"/>
            </a:endParaRPr>
          </a:p>
        </p:txBody>
      </p:sp>
      <p:cxnSp>
        <p:nvCxnSpPr>
          <p:cNvPr id="17" name="Straight Arrow Connector 16">
            <a:extLst>
              <a:ext uri="{FF2B5EF4-FFF2-40B4-BE49-F238E27FC236}">
                <a16:creationId xmlns:a16="http://schemas.microsoft.com/office/drawing/2014/main" id="{069B9AD2-69F7-476B-AD0E-456A23B1AA23}"/>
              </a:ext>
            </a:extLst>
          </p:cNvPr>
          <p:cNvCxnSpPr>
            <a:cxnSpLocks/>
          </p:cNvCxnSpPr>
          <p:nvPr/>
        </p:nvCxnSpPr>
        <p:spPr>
          <a:xfrm>
            <a:off x="5485383" y="2868893"/>
            <a:ext cx="2785781" cy="1311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 descr="Folder Clipart Free">
            <a:extLst>
              <a:ext uri="{FF2B5EF4-FFF2-40B4-BE49-F238E27FC236}">
                <a16:creationId xmlns:a16="http://schemas.microsoft.com/office/drawing/2014/main" id="{50098003-5C54-4F36-AEEA-BB88EC8DD9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6816" y="4211365"/>
            <a:ext cx="1269779" cy="1269779"/>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49D8BC40-8FD6-406B-85DD-5A956565AE36}"/>
              </a:ext>
            </a:extLst>
          </p:cNvPr>
          <p:cNvSpPr/>
          <p:nvPr/>
        </p:nvSpPr>
        <p:spPr>
          <a:xfrm>
            <a:off x="9181106" y="4407327"/>
            <a:ext cx="2019363" cy="646331"/>
          </a:xfrm>
          <a:prstGeom prst="rect">
            <a:avLst/>
          </a:prstGeom>
        </p:spPr>
        <p:txBody>
          <a:bodyPr wrap="square">
            <a:spAutoFit/>
          </a:bodyPr>
          <a:lstStyle/>
          <a:p>
            <a:r>
              <a:rPr lang="en-US" b="1" dirty="0">
                <a:solidFill>
                  <a:srgbClr val="28303D"/>
                </a:solidFill>
                <a:latin typeface="var(--branding--title--font-family)"/>
              </a:rPr>
              <a:t>templates </a:t>
            </a:r>
          </a:p>
          <a:p>
            <a:r>
              <a:rPr lang="en-US" b="1" dirty="0">
                <a:solidFill>
                  <a:srgbClr val="28303D"/>
                </a:solidFill>
                <a:latin typeface="var(--branding--title--font-family)"/>
              </a:rPr>
              <a:t>for process records</a:t>
            </a:r>
            <a:endParaRPr lang="en-US" b="1" i="0" dirty="0">
              <a:solidFill>
                <a:srgbClr val="28303D"/>
              </a:solidFill>
              <a:effectLst/>
              <a:latin typeface="var(--branding--title--font-family)"/>
            </a:endParaRPr>
          </a:p>
        </p:txBody>
      </p:sp>
      <p:sp>
        <p:nvSpPr>
          <p:cNvPr id="29" name="TextBox 28">
            <a:extLst>
              <a:ext uri="{FF2B5EF4-FFF2-40B4-BE49-F238E27FC236}">
                <a16:creationId xmlns:a16="http://schemas.microsoft.com/office/drawing/2014/main" id="{C0C371D5-AEDA-4572-B9F9-136CF30F8F55}"/>
              </a:ext>
            </a:extLst>
          </p:cNvPr>
          <p:cNvSpPr txBox="1"/>
          <p:nvPr/>
        </p:nvSpPr>
        <p:spPr>
          <a:xfrm>
            <a:off x="2729346" y="6182895"/>
            <a:ext cx="7135091" cy="646331"/>
          </a:xfrm>
          <a:prstGeom prst="rect">
            <a:avLst/>
          </a:prstGeom>
          <a:noFill/>
        </p:spPr>
        <p:txBody>
          <a:bodyPr wrap="square" rtlCol="0">
            <a:spAutoFit/>
          </a:bodyPr>
          <a:lstStyle/>
          <a:p>
            <a:r>
              <a:rPr lang="en-US" dirty="0"/>
              <a:t>Company Proprietary -- not for disclosure outside of MDN, LLC unless specifically authorized in writing.  (c) 2021  MDN, LLC, all rights reserved.</a:t>
            </a:r>
          </a:p>
        </p:txBody>
      </p:sp>
    </p:spTree>
    <p:extLst>
      <p:ext uri="{BB962C8B-B14F-4D97-AF65-F5344CB8AC3E}">
        <p14:creationId xmlns:p14="http://schemas.microsoft.com/office/powerpoint/2010/main" val="628671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DD28D6-B692-7D49-B017-D404E10E5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6650"/>
            <a:ext cx="977153" cy="1183243"/>
          </a:xfrm>
          <a:prstGeom prst="rect">
            <a:avLst/>
          </a:prstGeom>
        </p:spPr>
      </p:pic>
      <p:sp>
        <p:nvSpPr>
          <p:cNvPr id="5" name="Rectangle 4">
            <a:extLst>
              <a:ext uri="{FF2B5EF4-FFF2-40B4-BE49-F238E27FC236}">
                <a16:creationId xmlns:a16="http://schemas.microsoft.com/office/drawing/2014/main" id="{8710A3FF-309E-5F44-863B-99A32FEA9A41}"/>
              </a:ext>
            </a:extLst>
          </p:cNvPr>
          <p:cNvSpPr/>
          <p:nvPr/>
        </p:nvSpPr>
        <p:spPr>
          <a:xfrm>
            <a:off x="-1510552" y="675105"/>
            <a:ext cx="6096000" cy="369332"/>
          </a:xfrm>
          <a:prstGeom prst="rect">
            <a:avLst/>
          </a:prstGeom>
        </p:spPr>
        <p:txBody>
          <a:bodyPr>
            <a:spAutoFit/>
          </a:bodyPr>
          <a:lstStyle/>
          <a:p>
            <a:pPr algn="r"/>
            <a:r>
              <a:rPr lang="en-US" b="1" i="0" dirty="0">
                <a:solidFill>
                  <a:srgbClr val="28303D"/>
                </a:solidFill>
                <a:effectLst/>
                <a:latin typeface="var(--branding--title--font-family)"/>
              </a:rPr>
              <a:t>MEDICAL DATA NETWORKS</a:t>
            </a:r>
          </a:p>
        </p:txBody>
      </p:sp>
      <p:sp>
        <p:nvSpPr>
          <p:cNvPr id="6" name="Rectangle 5">
            <a:extLst>
              <a:ext uri="{FF2B5EF4-FFF2-40B4-BE49-F238E27FC236}">
                <a16:creationId xmlns:a16="http://schemas.microsoft.com/office/drawing/2014/main" id="{26F5DAE8-B783-FC4F-BEC2-6B768DF27729}"/>
              </a:ext>
            </a:extLst>
          </p:cNvPr>
          <p:cNvSpPr/>
          <p:nvPr/>
        </p:nvSpPr>
        <p:spPr>
          <a:xfrm>
            <a:off x="2070846" y="989728"/>
            <a:ext cx="4222378" cy="461665"/>
          </a:xfrm>
          <a:prstGeom prst="rect">
            <a:avLst/>
          </a:prstGeom>
        </p:spPr>
        <p:txBody>
          <a:bodyPr wrap="square">
            <a:spAutoFit/>
          </a:bodyPr>
          <a:lstStyle/>
          <a:p>
            <a:r>
              <a:rPr lang="en-US" sz="1200" b="0" i="0" dirty="0">
                <a:solidFill>
                  <a:srgbClr val="28303D"/>
                </a:solidFill>
                <a:effectLst/>
                <a:latin typeface="var(--branding--description--font-family)"/>
              </a:rPr>
              <a:t>Connecting the folks depending on insulin to the experts they choose and the people they trust.</a:t>
            </a:r>
          </a:p>
        </p:txBody>
      </p:sp>
      <p:sp>
        <p:nvSpPr>
          <p:cNvPr id="7" name="Rectangle 6">
            <a:extLst>
              <a:ext uri="{FF2B5EF4-FFF2-40B4-BE49-F238E27FC236}">
                <a16:creationId xmlns:a16="http://schemas.microsoft.com/office/drawing/2014/main" id="{26C593BA-443E-2B49-92E4-76A73AD1699C}"/>
              </a:ext>
            </a:extLst>
          </p:cNvPr>
          <p:cNvSpPr/>
          <p:nvPr/>
        </p:nvSpPr>
        <p:spPr>
          <a:xfrm>
            <a:off x="7481046" y="635785"/>
            <a:ext cx="4388224" cy="584775"/>
          </a:xfrm>
          <a:prstGeom prst="rect">
            <a:avLst/>
          </a:prstGeom>
        </p:spPr>
        <p:txBody>
          <a:bodyPr wrap="square">
            <a:spAutoFit/>
          </a:bodyPr>
          <a:lstStyle/>
          <a:p>
            <a:pPr algn="r"/>
            <a:r>
              <a:rPr lang="en-US" sz="3200" b="1" dirty="0">
                <a:solidFill>
                  <a:srgbClr val="28303D"/>
                </a:solidFill>
                <a:latin typeface="var(--branding--title--font-family)"/>
              </a:rPr>
              <a:t>Quality System Training</a:t>
            </a:r>
            <a:endParaRPr lang="en-US" sz="3200" b="1" i="0" dirty="0">
              <a:solidFill>
                <a:srgbClr val="28303D"/>
              </a:solidFill>
              <a:effectLst/>
              <a:latin typeface="var(--branding--title--font-family)"/>
            </a:endParaRPr>
          </a:p>
        </p:txBody>
      </p:sp>
      <p:pic>
        <p:nvPicPr>
          <p:cNvPr id="13" name="Picture 12" descr="File folder clip art Free vector for free download about">
            <a:extLst>
              <a:ext uri="{FF2B5EF4-FFF2-40B4-BE49-F238E27FC236}">
                <a16:creationId xmlns:a16="http://schemas.microsoft.com/office/drawing/2014/main" id="{D2619504-3177-4513-ACB3-175DF873C5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5867" y="1756965"/>
            <a:ext cx="1060265" cy="1269778"/>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3E932F2E-85F2-45E4-A2E2-54C73D654934}"/>
              </a:ext>
            </a:extLst>
          </p:cNvPr>
          <p:cNvSpPr txBox="1"/>
          <p:nvPr/>
        </p:nvSpPr>
        <p:spPr>
          <a:xfrm>
            <a:off x="10831401" y="6182895"/>
            <a:ext cx="1149927" cy="369332"/>
          </a:xfrm>
          <a:prstGeom prst="rect">
            <a:avLst/>
          </a:prstGeom>
          <a:noFill/>
        </p:spPr>
        <p:txBody>
          <a:bodyPr wrap="square" rtlCol="0">
            <a:spAutoFit/>
          </a:bodyPr>
          <a:lstStyle/>
          <a:p>
            <a:r>
              <a:rPr lang="en-US" dirty="0"/>
              <a:t>page 6</a:t>
            </a:r>
          </a:p>
        </p:txBody>
      </p:sp>
      <p:sp>
        <p:nvSpPr>
          <p:cNvPr id="24" name="Rectangle 23">
            <a:extLst>
              <a:ext uri="{FF2B5EF4-FFF2-40B4-BE49-F238E27FC236}">
                <a16:creationId xmlns:a16="http://schemas.microsoft.com/office/drawing/2014/main" id="{2359AFD8-8A45-4F6C-8326-A9892C1C9F1B}"/>
              </a:ext>
            </a:extLst>
          </p:cNvPr>
          <p:cNvSpPr/>
          <p:nvPr/>
        </p:nvSpPr>
        <p:spPr>
          <a:xfrm>
            <a:off x="2611582" y="2034612"/>
            <a:ext cx="2854445" cy="923330"/>
          </a:xfrm>
          <a:prstGeom prst="rect">
            <a:avLst/>
          </a:prstGeom>
        </p:spPr>
        <p:txBody>
          <a:bodyPr wrap="square">
            <a:spAutoFit/>
          </a:bodyPr>
          <a:lstStyle/>
          <a:p>
            <a:r>
              <a:rPr lang="en-US" b="1" dirty="0">
                <a:solidFill>
                  <a:srgbClr val="28303D"/>
                </a:solidFill>
                <a:latin typeface="var(--branding--title--font-family)"/>
              </a:rPr>
              <a:t>All Process Procedures Create Records of Process Execution -- Somewhere</a:t>
            </a:r>
            <a:endParaRPr lang="en-US" b="1" i="0" dirty="0">
              <a:solidFill>
                <a:srgbClr val="28303D"/>
              </a:solidFill>
              <a:effectLst/>
              <a:latin typeface="var(--branding--title--font-family)"/>
            </a:endParaRPr>
          </a:p>
        </p:txBody>
      </p:sp>
      <p:pic>
        <p:nvPicPr>
          <p:cNvPr id="25" name="Picture 2" descr="Folder Clipart Free">
            <a:extLst>
              <a:ext uri="{FF2B5EF4-FFF2-40B4-BE49-F238E27FC236}">
                <a16:creationId xmlns:a16="http://schemas.microsoft.com/office/drawing/2014/main" id="{50098003-5C54-4F36-AEEA-BB88EC8DD9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8334" y="4145012"/>
            <a:ext cx="1269779" cy="1269779"/>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49D8BC40-8FD6-406B-85DD-5A956565AE36}"/>
              </a:ext>
            </a:extLst>
          </p:cNvPr>
          <p:cNvSpPr/>
          <p:nvPr/>
        </p:nvSpPr>
        <p:spPr>
          <a:xfrm>
            <a:off x="6096000" y="3330198"/>
            <a:ext cx="2019363" cy="646331"/>
          </a:xfrm>
          <a:prstGeom prst="rect">
            <a:avLst/>
          </a:prstGeom>
        </p:spPr>
        <p:txBody>
          <a:bodyPr wrap="square">
            <a:spAutoFit/>
          </a:bodyPr>
          <a:lstStyle/>
          <a:p>
            <a:r>
              <a:rPr lang="en-US" b="1" dirty="0">
                <a:solidFill>
                  <a:srgbClr val="28303D"/>
                </a:solidFill>
                <a:latin typeface="var(--branding--title--font-family)"/>
              </a:rPr>
              <a:t>records of Process Execution</a:t>
            </a:r>
            <a:endParaRPr lang="en-US" b="1" i="0" dirty="0">
              <a:solidFill>
                <a:srgbClr val="28303D"/>
              </a:solidFill>
              <a:effectLst/>
              <a:latin typeface="var(--branding--title--font-family)"/>
            </a:endParaRPr>
          </a:p>
        </p:txBody>
      </p:sp>
      <p:cxnSp>
        <p:nvCxnSpPr>
          <p:cNvPr id="3" name="Straight Arrow Connector 2">
            <a:extLst>
              <a:ext uri="{FF2B5EF4-FFF2-40B4-BE49-F238E27FC236}">
                <a16:creationId xmlns:a16="http://schemas.microsoft.com/office/drawing/2014/main" id="{FB7E7444-626A-4DF5-B787-370D739344B2}"/>
              </a:ext>
            </a:extLst>
          </p:cNvPr>
          <p:cNvCxnSpPr/>
          <p:nvPr/>
        </p:nvCxnSpPr>
        <p:spPr>
          <a:xfrm>
            <a:off x="6096000" y="3172687"/>
            <a:ext cx="0" cy="972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95EE82E-7CA9-4A31-BE25-7D711827BD2E}"/>
              </a:ext>
            </a:extLst>
          </p:cNvPr>
          <p:cNvSpPr/>
          <p:nvPr/>
        </p:nvSpPr>
        <p:spPr>
          <a:xfrm>
            <a:off x="6928113" y="2165763"/>
            <a:ext cx="2019363" cy="369332"/>
          </a:xfrm>
          <a:prstGeom prst="rect">
            <a:avLst/>
          </a:prstGeom>
        </p:spPr>
        <p:txBody>
          <a:bodyPr wrap="square">
            <a:spAutoFit/>
          </a:bodyPr>
          <a:lstStyle/>
          <a:p>
            <a:r>
              <a:rPr lang="en-US" b="1" dirty="0">
                <a:solidFill>
                  <a:srgbClr val="28303D"/>
                </a:solidFill>
                <a:latin typeface="var(--branding--title--font-family)"/>
              </a:rPr>
              <a:t>Process Procedure</a:t>
            </a:r>
            <a:endParaRPr lang="en-US" b="1" i="0" dirty="0">
              <a:solidFill>
                <a:srgbClr val="28303D"/>
              </a:solidFill>
              <a:effectLst/>
              <a:latin typeface="var(--branding--title--font-family)"/>
            </a:endParaRPr>
          </a:p>
        </p:txBody>
      </p:sp>
      <p:sp>
        <p:nvSpPr>
          <p:cNvPr id="29" name="Rectangle 28">
            <a:extLst>
              <a:ext uri="{FF2B5EF4-FFF2-40B4-BE49-F238E27FC236}">
                <a16:creationId xmlns:a16="http://schemas.microsoft.com/office/drawing/2014/main" id="{B4D4466D-D9F5-4C69-8B09-950BA71B774A}"/>
              </a:ext>
            </a:extLst>
          </p:cNvPr>
          <p:cNvSpPr/>
          <p:nvPr/>
        </p:nvSpPr>
        <p:spPr>
          <a:xfrm>
            <a:off x="7105681" y="4586966"/>
            <a:ext cx="2329264" cy="923330"/>
          </a:xfrm>
          <a:prstGeom prst="rect">
            <a:avLst/>
          </a:prstGeom>
        </p:spPr>
        <p:txBody>
          <a:bodyPr wrap="square">
            <a:spAutoFit/>
          </a:bodyPr>
          <a:lstStyle/>
          <a:p>
            <a:r>
              <a:rPr lang="en-US" b="1" dirty="0">
                <a:solidFill>
                  <a:srgbClr val="28303D"/>
                </a:solidFill>
                <a:latin typeface="var(--branding--title--font-family)"/>
              </a:rPr>
              <a:t>Permanent Record Storage (varies by Process Procedure)</a:t>
            </a:r>
            <a:endParaRPr lang="en-US" b="1" i="0" dirty="0">
              <a:solidFill>
                <a:srgbClr val="28303D"/>
              </a:solidFill>
              <a:effectLst/>
              <a:latin typeface="var(--branding--title--font-family)"/>
            </a:endParaRPr>
          </a:p>
        </p:txBody>
      </p:sp>
      <p:sp>
        <p:nvSpPr>
          <p:cNvPr id="30" name="TextBox 29">
            <a:extLst>
              <a:ext uri="{FF2B5EF4-FFF2-40B4-BE49-F238E27FC236}">
                <a16:creationId xmlns:a16="http://schemas.microsoft.com/office/drawing/2014/main" id="{3E8B8779-1381-4F8A-AAD9-C7F8F72ECE3B}"/>
              </a:ext>
            </a:extLst>
          </p:cNvPr>
          <p:cNvSpPr txBox="1"/>
          <p:nvPr/>
        </p:nvSpPr>
        <p:spPr>
          <a:xfrm>
            <a:off x="2729346" y="6025228"/>
            <a:ext cx="7135091" cy="646331"/>
          </a:xfrm>
          <a:prstGeom prst="rect">
            <a:avLst/>
          </a:prstGeom>
          <a:noFill/>
        </p:spPr>
        <p:txBody>
          <a:bodyPr wrap="square" rtlCol="0">
            <a:spAutoFit/>
          </a:bodyPr>
          <a:lstStyle/>
          <a:p>
            <a:r>
              <a:rPr lang="en-US" dirty="0"/>
              <a:t>Company Proprietary -- not for disclosure outside of MDN, LLC unless specifically authorized in writing.  (c) 2021  MDN, LLC, all rights reserved.</a:t>
            </a:r>
          </a:p>
        </p:txBody>
      </p:sp>
    </p:spTree>
    <p:extLst>
      <p:ext uri="{BB962C8B-B14F-4D97-AF65-F5344CB8AC3E}">
        <p14:creationId xmlns:p14="http://schemas.microsoft.com/office/powerpoint/2010/main" val="3113721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DD28D6-B692-7D49-B017-D404E10E5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6650"/>
            <a:ext cx="977153" cy="1183243"/>
          </a:xfrm>
          <a:prstGeom prst="rect">
            <a:avLst/>
          </a:prstGeom>
        </p:spPr>
      </p:pic>
      <p:sp>
        <p:nvSpPr>
          <p:cNvPr id="5" name="Rectangle 4">
            <a:extLst>
              <a:ext uri="{FF2B5EF4-FFF2-40B4-BE49-F238E27FC236}">
                <a16:creationId xmlns:a16="http://schemas.microsoft.com/office/drawing/2014/main" id="{8710A3FF-309E-5F44-863B-99A32FEA9A41}"/>
              </a:ext>
            </a:extLst>
          </p:cNvPr>
          <p:cNvSpPr/>
          <p:nvPr/>
        </p:nvSpPr>
        <p:spPr>
          <a:xfrm>
            <a:off x="-1510552" y="675105"/>
            <a:ext cx="6096000" cy="369332"/>
          </a:xfrm>
          <a:prstGeom prst="rect">
            <a:avLst/>
          </a:prstGeom>
        </p:spPr>
        <p:txBody>
          <a:bodyPr>
            <a:spAutoFit/>
          </a:bodyPr>
          <a:lstStyle/>
          <a:p>
            <a:pPr algn="r"/>
            <a:r>
              <a:rPr lang="en-US" b="1" i="0" dirty="0">
                <a:solidFill>
                  <a:srgbClr val="28303D"/>
                </a:solidFill>
                <a:effectLst/>
                <a:latin typeface="var(--branding--title--font-family)"/>
              </a:rPr>
              <a:t>MEDICAL DATA NETWORKS</a:t>
            </a:r>
          </a:p>
        </p:txBody>
      </p:sp>
      <p:sp>
        <p:nvSpPr>
          <p:cNvPr id="6" name="Rectangle 5">
            <a:extLst>
              <a:ext uri="{FF2B5EF4-FFF2-40B4-BE49-F238E27FC236}">
                <a16:creationId xmlns:a16="http://schemas.microsoft.com/office/drawing/2014/main" id="{26F5DAE8-B783-FC4F-BEC2-6B768DF27729}"/>
              </a:ext>
            </a:extLst>
          </p:cNvPr>
          <p:cNvSpPr/>
          <p:nvPr/>
        </p:nvSpPr>
        <p:spPr>
          <a:xfrm>
            <a:off x="2070846" y="989728"/>
            <a:ext cx="4222378" cy="461665"/>
          </a:xfrm>
          <a:prstGeom prst="rect">
            <a:avLst/>
          </a:prstGeom>
        </p:spPr>
        <p:txBody>
          <a:bodyPr wrap="square">
            <a:spAutoFit/>
          </a:bodyPr>
          <a:lstStyle/>
          <a:p>
            <a:r>
              <a:rPr lang="en-US" sz="1200" b="0" i="0" dirty="0">
                <a:solidFill>
                  <a:srgbClr val="28303D"/>
                </a:solidFill>
                <a:effectLst/>
                <a:latin typeface="var(--branding--description--font-family)"/>
              </a:rPr>
              <a:t>Connecting the folks depending on insulin to the experts they choose and the people they trust.</a:t>
            </a:r>
          </a:p>
        </p:txBody>
      </p:sp>
      <p:sp>
        <p:nvSpPr>
          <p:cNvPr id="7" name="Rectangle 6">
            <a:extLst>
              <a:ext uri="{FF2B5EF4-FFF2-40B4-BE49-F238E27FC236}">
                <a16:creationId xmlns:a16="http://schemas.microsoft.com/office/drawing/2014/main" id="{26C593BA-443E-2B49-92E4-76A73AD1699C}"/>
              </a:ext>
            </a:extLst>
          </p:cNvPr>
          <p:cNvSpPr/>
          <p:nvPr/>
        </p:nvSpPr>
        <p:spPr>
          <a:xfrm>
            <a:off x="7481046" y="635785"/>
            <a:ext cx="4388224" cy="584775"/>
          </a:xfrm>
          <a:prstGeom prst="rect">
            <a:avLst/>
          </a:prstGeom>
        </p:spPr>
        <p:txBody>
          <a:bodyPr wrap="square">
            <a:spAutoFit/>
          </a:bodyPr>
          <a:lstStyle/>
          <a:p>
            <a:pPr algn="r"/>
            <a:r>
              <a:rPr lang="en-US" sz="3200" b="1" dirty="0">
                <a:solidFill>
                  <a:srgbClr val="28303D"/>
                </a:solidFill>
                <a:latin typeface="var(--branding--title--font-family)"/>
              </a:rPr>
              <a:t>Quality System Training</a:t>
            </a:r>
            <a:endParaRPr lang="en-US" sz="3200" b="1" i="0" dirty="0">
              <a:solidFill>
                <a:srgbClr val="28303D"/>
              </a:solidFill>
              <a:effectLst/>
              <a:latin typeface="var(--branding--title--font-family)"/>
            </a:endParaRPr>
          </a:p>
        </p:txBody>
      </p:sp>
      <p:pic>
        <p:nvPicPr>
          <p:cNvPr id="13" name="Picture 12" descr="File folder clip art Free vector for free download about">
            <a:extLst>
              <a:ext uri="{FF2B5EF4-FFF2-40B4-BE49-F238E27FC236}">
                <a16:creationId xmlns:a16="http://schemas.microsoft.com/office/drawing/2014/main" id="{D2619504-3177-4513-ACB3-175DF873C5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5867" y="2228023"/>
            <a:ext cx="1060265" cy="1269778"/>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3E932F2E-85F2-45E4-A2E2-54C73D654934}"/>
              </a:ext>
            </a:extLst>
          </p:cNvPr>
          <p:cNvSpPr txBox="1"/>
          <p:nvPr/>
        </p:nvSpPr>
        <p:spPr>
          <a:xfrm>
            <a:off x="10831401" y="6182895"/>
            <a:ext cx="1149927" cy="369332"/>
          </a:xfrm>
          <a:prstGeom prst="rect">
            <a:avLst/>
          </a:prstGeom>
          <a:noFill/>
        </p:spPr>
        <p:txBody>
          <a:bodyPr wrap="square" rtlCol="0">
            <a:spAutoFit/>
          </a:bodyPr>
          <a:lstStyle/>
          <a:p>
            <a:r>
              <a:rPr lang="en-US" dirty="0"/>
              <a:t>page 7</a:t>
            </a:r>
          </a:p>
        </p:txBody>
      </p:sp>
      <p:sp>
        <p:nvSpPr>
          <p:cNvPr id="24" name="Rectangle 23">
            <a:extLst>
              <a:ext uri="{FF2B5EF4-FFF2-40B4-BE49-F238E27FC236}">
                <a16:creationId xmlns:a16="http://schemas.microsoft.com/office/drawing/2014/main" id="{2359AFD8-8A45-4F6C-8326-A9892C1C9F1B}"/>
              </a:ext>
            </a:extLst>
          </p:cNvPr>
          <p:cNvSpPr/>
          <p:nvPr/>
        </p:nvSpPr>
        <p:spPr>
          <a:xfrm>
            <a:off x="643623" y="2505670"/>
            <a:ext cx="3692850" cy="923330"/>
          </a:xfrm>
          <a:prstGeom prst="rect">
            <a:avLst/>
          </a:prstGeom>
        </p:spPr>
        <p:txBody>
          <a:bodyPr wrap="square">
            <a:spAutoFit/>
          </a:bodyPr>
          <a:lstStyle/>
          <a:p>
            <a:r>
              <a:rPr lang="en-US" b="1" dirty="0">
                <a:solidFill>
                  <a:srgbClr val="28303D"/>
                </a:solidFill>
                <a:latin typeface="var(--branding--title--font-family)"/>
              </a:rPr>
              <a:t>Example:</a:t>
            </a:r>
          </a:p>
          <a:p>
            <a:endParaRPr lang="en-US" b="1" i="0" dirty="0">
              <a:solidFill>
                <a:srgbClr val="28303D"/>
              </a:solidFill>
              <a:effectLst/>
              <a:latin typeface="var(--branding--title--font-family)"/>
            </a:endParaRPr>
          </a:p>
          <a:p>
            <a:r>
              <a:rPr lang="en-US" b="1" dirty="0">
                <a:solidFill>
                  <a:srgbClr val="28303D"/>
                </a:solidFill>
                <a:latin typeface="var(--branding--title--font-family)"/>
              </a:rPr>
              <a:t>Document Change QP-0003</a:t>
            </a:r>
            <a:endParaRPr lang="en-US" b="1" i="0" dirty="0">
              <a:solidFill>
                <a:srgbClr val="28303D"/>
              </a:solidFill>
              <a:effectLst/>
              <a:latin typeface="var(--branding--title--font-family)"/>
            </a:endParaRPr>
          </a:p>
        </p:txBody>
      </p:sp>
      <p:sp>
        <p:nvSpPr>
          <p:cNvPr id="28" name="Rectangle 27">
            <a:extLst>
              <a:ext uri="{FF2B5EF4-FFF2-40B4-BE49-F238E27FC236}">
                <a16:creationId xmlns:a16="http://schemas.microsoft.com/office/drawing/2014/main" id="{395EE82E-7CA9-4A31-BE25-7D711827BD2E}"/>
              </a:ext>
            </a:extLst>
          </p:cNvPr>
          <p:cNvSpPr/>
          <p:nvPr/>
        </p:nvSpPr>
        <p:spPr>
          <a:xfrm>
            <a:off x="6928113" y="2636821"/>
            <a:ext cx="3338105" cy="369332"/>
          </a:xfrm>
          <a:prstGeom prst="rect">
            <a:avLst/>
          </a:prstGeom>
        </p:spPr>
        <p:txBody>
          <a:bodyPr wrap="square">
            <a:spAutoFit/>
          </a:bodyPr>
          <a:lstStyle/>
          <a:p>
            <a:r>
              <a:rPr lang="en-US" b="1" dirty="0">
                <a:solidFill>
                  <a:srgbClr val="28303D"/>
                </a:solidFill>
                <a:latin typeface="var(--branding--title--font-family)"/>
              </a:rPr>
              <a:t>Document Change Procedure</a:t>
            </a:r>
            <a:endParaRPr lang="en-US" b="1" i="0" dirty="0">
              <a:solidFill>
                <a:srgbClr val="28303D"/>
              </a:solidFill>
              <a:effectLst/>
              <a:latin typeface="var(--branding--title--font-family)"/>
            </a:endParaRPr>
          </a:p>
        </p:txBody>
      </p:sp>
      <p:cxnSp>
        <p:nvCxnSpPr>
          <p:cNvPr id="8" name="Straight Arrow Connector 7">
            <a:extLst>
              <a:ext uri="{FF2B5EF4-FFF2-40B4-BE49-F238E27FC236}">
                <a16:creationId xmlns:a16="http://schemas.microsoft.com/office/drawing/2014/main" id="{92A9D716-353A-4CF2-83BD-A81E9735B44D}"/>
              </a:ext>
            </a:extLst>
          </p:cNvPr>
          <p:cNvCxnSpPr/>
          <p:nvPr/>
        </p:nvCxnSpPr>
        <p:spPr>
          <a:xfrm>
            <a:off x="4197927" y="3214255"/>
            <a:ext cx="1136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C4CF8E8-1956-4D3E-AB57-CC12E6C6757F}"/>
              </a:ext>
            </a:extLst>
          </p:cNvPr>
          <p:cNvCxnSpPr>
            <a:cxnSpLocks/>
            <a:stCxn id="13" idx="2"/>
          </p:cNvCxnSpPr>
          <p:nvPr/>
        </p:nvCxnSpPr>
        <p:spPr>
          <a:xfrm>
            <a:off x="6096000" y="3497801"/>
            <a:ext cx="0" cy="880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61E4E9A-D202-4A9F-A09F-B2CB530DA66C}"/>
              </a:ext>
            </a:extLst>
          </p:cNvPr>
          <p:cNvSpPr/>
          <p:nvPr/>
        </p:nvSpPr>
        <p:spPr>
          <a:xfrm>
            <a:off x="4765963" y="4484034"/>
            <a:ext cx="3338105" cy="646331"/>
          </a:xfrm>
          <a:prstGeom prst="rect">
            <a:avLst/>
          </a:prstGeom>
        </p:spPr>
        <p:txBody>
          <a:bodyPr wrap="square">
            <a:spAutoFit/>
          </a:bodyPr>
          <a:lstStyle/>
          <a:p>
            <a:r>
              <a:rPr lang="en-US" b="1" dirty="0">
                <a:solidFill>
                  <a:srgbClr val="28303D"/>
                </a:solidFill>
                <a:latin typeface="var(--branding--title--font-family)"/>
              </a:rPr>
              <a:t>Document Change Order Archive</a:t>
            </a:r>
          </a:p>
          <a:p>
            <a:endParaRPr lang="en-US" b="1" dirty="0">
              <a:solidFill>
                <a:srgbClr val="28303D"/>
              </a:solidFill>
              <a:latin typeface="var(--branding--title--font-family)"/>
            </a:endParaRPr>
          </a:p>
        </p:txBody>
      </p:sp>
      <p:sp>
        <p:nvSpPr>
          <p:cNvPr id="20" name="Rectangle 19">
            <a:extLst>
              <a:ext uri="{FF2B5EF4-FFF2-40B4-BE49-F238E27FC236}">
                <a16:creationId xmlns:a16="http://schemas.microsoft.com/office/drawing/2014/main" id="{C237DCB8-6652-477D-BEDF-11EC02C911E1}"/>
              </a:ext>
            </a:extLst>
          </p:cNvPr>
          <p:cNvSpPr/>
          <p:nvPr/>
        </p:nvSpPr>
        <p:spPr>
          <a:xfrm>
            <a:off x="7388545" y="2980812"/>
            <a:ext cx="4017819" cy="369332"/>
          </a:xfrm>
          <a:prstGeom prst="rect">
            <a:avLst/>
          </a:prstGeom>
        </p:spPr>
        <p:txBody>
          <a:bodyPr wrap="square">
            <a:spAutoFit/>
          </a:bodyPr>
          <a:lstStyle/>
          <a:p>
            <a:r>
              <a:rPr lang="en-US" b="1" i="0" strike="sngStrike" dirty="0">
                <a:solidFill>
                  <a:srgbClr val="28303D"/>
                </a:solidFill>
                <a:effectLst/>
                <a:latin typeface="var(--branding--title--font-family)"/>
              </a:rPr>
              <a:t>USE  QF-0003 Document Change </a:t>
            </a:r>
            <a:r>
              <a:rPr lang="en-US" b="1" strike="sngStrike" dirty="0">
                <a:solidFill>
                  <a:srgbClr val="28303D"/>
                </a:solidFill>
                <a:latin typeface="var(--branding--title--font-family)"/>
              </a:rPr>
              <a:t>Order</a:t>
            </a:r>
            <a:endParaRPr lang="en-US" b="1" i="0" strike="sngStrike" dirty="0">
              <a:solidFill>
                <a:srgbClr val="28303D"/>
              </a:solidFill>
              <a:effectLst/>
              <a:latin typeface="var(--branding--title--font-family)"/>
            </a:endParaRPr>
          </a:p>
        </p:txBody>
      </p:sp>
      <p:sp>
        <p:nvSpPr>
          <p:cNvPr id="21" name="Rectangle 20">
            <a:extLst>
              <a:ext uri="{FF2B5EF4-FFF2-40B4-BE49-F238E27FC236}">
                <a16:creationId xmlns:a16="http://schemas.microsoft.com/office/drawing/2014/main" id="{8DC04F76-6FF4-4BFC-BEB4-F27F1AE37E96}"/>
              </a:ext>
            </a:extLst>
          </p:cNvPr>
          <p:cNvSpPr/>
          <p:nvPr/>
        </p:nvSpPr>
        <p:spPr>
          <a:xfrm>
            <a:off x="7481046" y="3435456"/>
            <a:ext cx="4017819" cy="646331"/>
          </a:xfrm>
          <a:prstGeom prst="rect">
            <a:avLst/>
          </a:prstGeom>
        </p:spPr>
        <p:txBody>
          <a:bodyPr wrap="square">
            <a:spAutoFit/>
          </a:bodyPr>
          <a:lstStyle/>
          <a:p>
            <a:r>
              <a:rPr lang="en-US" b="1" i="0" dirty="0" err="1">
                <a:solidFill>
                  <a:srgbClr val="28303D"/>
                </a:solidFill>
                <a:effectLst/>
                <a:latin typeface="var(--branding--title--font-family)"/>
              </a:rPr>
              <a:t>github</a:t>
            </a:r>
            <a:r>
              <a:rPr lang="en-US" b="1" i="0" dirty="0">
                <a:solidFill>
                  <a:srgbClr val="28303D"/>
                </a:solidFill>
                <a:effectLst/>
                <a:latin typeface="var(--branding--title--font-family)"/>
              </a:rPr>
              <a:t> </a:t>
            </a:r>
            <a:r>
              <a:rPr lang="en-US" b="1" dirty="0">
                <a:solidFill>
                  <a:srgbClr val="28303D"/>
                </a:solidFill>
                <a:latin typeface="var(--branding--title--font-family)"/>
              </a:rPr>
              <a:t>automatically </a:t>
            </a:r>
            <a:r>
              <a:rPr lang="en-US" b="1" i="0" dirty="0">
                <a:solidFill>
                  <a:srgbClr val="28303D"/>
                </a:solidFill>
                <a:effectLst/>
                <a:latin typeface="var(--branding--title--font-family)"/>
              </a:rPr>
              <a:t>authenticates, authorizes, and tracks QMS changes</a:t>
            </a:r>
          </a:p>
        </p:txBody>
      </p:sp>
      <p:sp>
        <p:nvSpPr>
          <p:cNvPr id="22" name="TextBox 21">
            <a:extLst>
              <a:ext uri="{FF2B5EF4-FFF2-40B4-BE49-F238E27FC236}">
                <a16:creationId xmlns:a16="http://schemas.microsoft.com/office/drawing/2014/main" id="{A7D613D6-6BE8-4657-8E4A-595F424BF4A1}"/>
              </a:ext>
            </a:extLst>
          </p:cNvPr>
          <p:cNvSpPr txBox="1"/>
          <p:nvPr/>
        </p:nvSpPr>
        <p:spPr>
          <a:xfrm>
            <a:off x="2729346" y="6182895"/>
            <a:ext cx="7135091" cy="646331"/>
          </a:xfrm>
          <a:prstGeom prst="rect">
            <a:avLst/>
          </a:prstGeom>
          <a:noFill/>
        </p:spPr>
        <p:txBody>
          <a:bodyPr wrap="square" rtlCol="0">
            <a:spAutoFit/>
          </a:bodyPr>
          <a:lstStyle/>
          <a:p>
            <a:r>
              <a:rPr lang="en-US" dirty="0"/>
              <a:t>Company Proprietary -- not for disclosure outside of MDN, LLC unless specifically authorized in writing.  (c) 2021  MDN, LLC, all rights reserved.</a:t>
            </a:r>
          </a:p>
        </p:txBody>
      </p:sp>
      <p:sp>
        <p:nvSpPr>
          <p:cNvPr id="23" name="TextBox 22">
            <a:extLst>
              <a:ext uri="{FF2B5EF4-FFF2-40B4-BE49-F238E27FC236}">
                <a16:creationId xmlns:a16="http://schemas.microsoft.com/office/drawing/2014/main" id="{D7FAA56D-1983-41CB-87FB-34FC4F13FC6E}"/>
              </a:ext>
            </a:extLst>
          </p:cNvPr>
          <p:cNvSpPr txBox="1"/>
          <p:nvPr/>
        </p:nvSpPr>
        <p:spPr>
          <a:xfrm>
            <a:off x="3077393" y="4675579"/>
            <a:ext cx="6715243" cy="646331"/>
          </a:xfrm>
          <a:prstGeom prst="rect">
            <a:avLst/>
          </a:prstGeom>
          <a:noFill/>
        </p:spPr>
        <p:txBody>
          <a:bodyPr wrap="square">
            <a:spAutoFit/>
          </a:bodyPr>
          <a:lstStyle/>
          <a:p>
            <a:pPr algn="ctr"/>
            <a:r>
              <a:rPr lang="en-US" b="1" dirty="0">
                <a:solidFill>
                  <a:srgbClr val="28303D"/>
                </a:solidFill>
                <a:latin typeface="var(--branding--title--font-family)"/>
              </a:rPr>
              <a:t>defined at</a:t>
            </a:r>
            <a:r>
              <a:rPr lang="en-US" sz="3600" b="1" dirty="0">
                <a:solidFill>
                  <a:srgbClr val="28303D"/>
                </a:solidFill>
                <a:latin typeface="var(--branding--title--font-family)"/>
              </a:rPr>
              <a:t> </a:t>
            </a:r>
            <a:r>
              <a:rPr lang="en-US" sz="1800" b="1" dirty="0">
                <a:solidFill>
                  <a:srgbClr val="28303D"/>
                </a:solidFill>
                <a:latin typeface="var(--branding--title--font-family)"/>
                <a:hlinkClick r:id="rId5"/>
              </a:rPr>
              <a:t>https://github.com/ehwest/mdn_qms</a:t>
            </a:r>
            <a:r>
              <a:rPr lang="en-US" sz="1800" b="1" dirty="0">
                <a:solidFill>
                  <a:srgbClr val="28303D"/>
                </a:solidFill>
                <a:latin typeface="var(--branding--title--font-family)"/>
              </a:rPr>
              <a:t>  </a:t>
            </a:r>
          </a:p>
        </p:txBody>
      </p:sp>
    </p:spTree>
    <p:extLst>
      <p:ext uri="{BB962C8B-B14F-4D97-AF65-F5344CB8AC3E}">
        <p14:creationId xmlns:p14="http://schemas.microsoft.com/office/powerpoint/2010/main" val="1633275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DD28D6-B692-7D49-B017-D404E10E5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6650"/>
            <a:ext cx="977153" cy="1183243"/>
          </a:xfrm>
          <a:prstGeom prst="rect">
            <a:avLst/>
          </a:prstGeom>
        </p:spPr>
      </p:pic>
      <p:sp>
        <p:nvSpPr>
          <p:cNvPr id="5" name="Rectangle 4">
            <a:extLst>
              <a:ext uri="{FF2B5EF4-FFF2-40B4-BE49-F238E27FC236}">
                <a16:creationId xmlns:a16="http://schemas.microsoft.com/office/drawing/2014/main" id="{8710A3FF-309E-5F44-863B-99A32FEA9A41}"/>
              </a:ext>
            </a:extLst>
          </p:cNvPr>
          <p:cNvSpPr/>
          <p:nvPr/>
        </p:nvSpPr>
        <p:spPr>
          <a:xfrm>
            <a:off x="-1510552" y="675105"/>
            <a:ext cx="6096000" cy="369332"/>
          </a:xfrm>
          <a:prstGeom prst="rect">
            <a:avLst/>
          </a:prstGeom>
        </p:spPr>
        <p:txBody>
          <a:bodyPr>
            <a:spAutoFit/>
          </a:bodyPr>
          <a:lstStyle/>
          <a:p>
            <a:pPr algn="r"/>
            <a:r>
              <a:rPr lang="en-US" b="1" i="0" dirty="0">
                <a:solidFill>
                  <a:srgbClr val="28303D"/>
                </a:solidFill>
                <a:effectLst/>
                <a:latin typeface="var(--branding--title--font-family)"/>
              </a:rPr>
              <a:t>MEDICAL DATA NETWORKS</a:t>
            </a:r>
          </a:p>
        </p:txBody>
      </p:sp>
      <p:sp>
        <p:nvSpPr>
          <p:cNvPr id="6" name="Rectangle 5">
            <a:extLst>
              <a:ext uri="{FF2B5EF4-FFF2-40B4-BE49-F238E27FC236}">
                <a16:creationId xmlns:a16="http://schemas.microsoft.com/office/drawing/2014/main" id="{26F5DAE8-B783-FC4F-BEC2-6B768DF27729}"/>
              </a:ext>
            </a:extLst>
          </p:cNvPr>
          <p:cNvSpPr/>
          <p:nvPr/>
        </p:nvSpPr>
        <p:spPr>
          <a:xfrm>
            <a:off x="2070846" y="989728"/>
            <a:ext cx="4222378" cy="461665"/>
          </a:xfrm>
          <a:prstGeom prst="rect">
            <a:avLst/>
          </a:prstGeom>
        </p:spPr>
        <p:txBody>
          <a:bodyPr wrap="square">
            <a:spAutoFit/>
          </a:bodyPr>
          <a:lstStyle/>
          <a:p>
            <a:r>
              <a:rPr lang="en-US" sz="1200" b="0" i="0" dirty="0">
                <a:solidFill>
                  <a:srgbClr val="28303D"/>
                </a:solidFill>
                <a:effectLst/>
                <a:latin typeface="var(--branding--description--font-family)"/>
              </a:rPr>
              <a:t>Connecting the folks depending on insulin to the experts they choose and the people they trust.</a:t>
            </a:r>
          </a:p>
        </p:txBody>
      </p:sp>
      <p:sp>
        <p:nvSpPr>
          <p:cNvPr id="7" name="Rectangle 6">
            <a:extLst>
              <a:ext uri="{FF2B5EF4-FFF2-40B4-BE49-F238E27FC236}">
                <a16:creationId xmlns:a16="http://schemas.microsoft.com/office/drawing/2014/main" id="{26C593BA-443E-2B49-92E4-76A73AD1699C}"/>
              </a:ext>
            </a:extLst>
          </p:cNvPr>
          <p:cNvSpPr/>
          <p:nvPr/>
        </p:nvSpPr>
        <p:spPr>
          <a:xfrm>
            <a:off x="7481046" y="635785"/>
            <a:ext cx="4388224" cy="584775"/>
          </a:xfrm>
          <a:prstGeom prst="rect">
            <a:avLst/>
          </a:prstGeom>
        </p:spPr>
        <p:txBody>
          <a:bodyPr wrap="square">
            <a:spAutoFit/>
          </a:bodyPr>
          <a:lstStyle/>
          <a:p>
            <a:pPr algn="r"/>
            <a:r>
              <a:rPr lang="en-US" sz="3200" b="1" dirty="0">
                <a:solidFill>
                  <a:srgbClr val="28303D"/>
                </a:solidFill>
                <a:latin typeface="var(--branding--title--font-family)"/>
              </a:rPr>
              <a:t>Quality System Training</a:t>
            </a:r>
            <a:endParaRPr lang="en-US" sz="3200" b="1" i="0" dirty="0">
              <a:solidFill>
                <a:srgbClr val="28303D"/>
              </a:solidFill>
              <a:effectLst/>
              <a:latin typeface="var(--branding--title--font-family)"/>
            </a:endParaRPr>
          </a:p>
        </p:txBody>
      </p:sp>
      <p:pic>
        <p:nvPicPr>
          <p:cNvPr id="13" name="Picture 12" descr="File folder clip art Free vector for free download about">
            <a:extLst>
              <a:ext uri="{FF2B5EF4-FFF2-40B4-BE49-F238E27FC236}">
                <a16:creationId xmlns:a16="http://schemas.microsoft.com/office/drawing/2014/main" id="{D2619504-3177-4513-ACB3-175DF873C5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5867" y="2228023"/>
            <a:ext cx="1060265" cy="1269778"/>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3E932F2E-85F2-45E4-A2E2-54C73D654934}"/>
              </a:ext>
            </a:extLst>
          </p:cNvPr>
          <p:cNvSpPr txBox="1"/>
          <p:nvPr/>
        </p:nvSpPr>
        <p:spPr>
          <a:xfrm>
            <a:off x="10831401" y="6182895"/>
            <a:ext cx="1149927" cy="369332"/>
          </a:xfrm>
          <a:prstGeom prst="rect">
            <a:avLst/>
          </a:prstGeom>
          <a:noFill/>
        </p:spPr>
        <p:txBody>
          <a:bodyPr wrap="square" rtlCol="0">
            <a:spAutoFit/>
          </a:bodyPr>
          <a:lstStyle/>
          <a:p>
            <a:r>
              <a:rPr lang="en-US" dirty="0"/>
              <a:t>page 8</a:t>
            </a:r>
          </a:p>
        </p:txBody>
      </p:sp>
      <p:sp>
        <p:nvSpPr>
          <p:cNvPr id="24" name="Rectangle 23">
            <a:extLst>
              <a:ext uri="{FF2B5EF4-FFF2-40B4-BE49-F238E27FC236}">
                <a16:creationId xmlns:a16="http://schemas.microsoft.com/office/drawing/2014/main" id="{2359AFD8-8A45-4F6C-8326-A9892C1C9F1B}"/>
              </a:ext>
            </a:extLst>
          </p:cNvPr>
          <p:cNvSpPr/>
          <p:nvPr/>
        </p:nvSpPr>
        <p:spPr>
          <a:xfrm>
            <a:off x="2193294" y="2373967"/>
            <a:ext cx="1988741" cy="1200329"/>
          </a:xfrm>
          <a:prstGeom prst="rect">
            <a:avLst/>
          </a:prstGeom>
        </p:spPr>
        <p:txBody>
          <a:bodyPr wrap="square">
            <a:spAutoFit/>
          </a:bodyPr>
          <a:lstStyle/>
          <a:p>
            <a:r>
              <a:rPr lang="en-US" b="1" dirty="0">
                <a:solidFill>
                  <a:srgbClr val="28303D"/>
                </a:solidFill>
                <a:latin typeface="var(--branding--title--font-family)"/>
              </a:rPr>
              <a:t>Example:</a:t>
            </a:r>
          </a:p>
          <a:p>
            <a:endParaRPr lang="en-US" b="1" i="0" dirty="0">
              <a:solidFill>
                <a:srgbClr val="28303D"/>
              </a:solidFill>
              <a:effectLst/>
              <a:latin typeface="var(--branding--title--font-family)"/>
            </a:endParaRPr>
          </a:p>
          <a:p>
            <a:r>
              <a:rPr lang="en-US" b="1" dirty="0">
                <a:solidFill>
                  <a:srgbClr val="28303D"/>
                </a:solidFill>
                <a:latin typeface="var(--branding--title--font-family)"/>
              </a:rPr>
              <a:t>QP-0004</a:t>
            </a:r>
          </a:p>
          <a:p>
            <a:r>
              <a:rPr lang="en-US" b="1" dirty="0">
                <a:solidFill>
                  <a:srgbClr val="28303D"/>
                </a:solidFill>
                <a:latin typeface="var(--branding--title--font-family)"/>
              </a:rPr>
              <a:t>Training Process</a:t>
            </a:r>
            <a:endParaRPr lang="en-US" b="1" i="0" dirty="0">
              <a:solidFill>
                <a:srgbClr val="28303D"/>
              </a:solidFill>
              <a:effectLst/>
              <a:latin typeface="var(--branding--title--font-family)"/>
            </a:endParaRPr>
          </a:p>
        </p:txBody>
      </p:sp>
      <p:sp>
        <p:nvSpPr>
          <p:cNvPr id="28" name="Rectangle 27">
            <a:extLst>
              <a:ext uri="{FF2B5EF4-FFF2-40B4-BE49-F238E27FC236}">
                <a16:creationId xmlns:a16="http://schemas.microsoft.com/office/drawing/2014/main" id="{395EE82E-7CA9-4A31-BE25-7D711827BD2E}"/>
              </a:ext>
            </a:extLst>
          </p:cNvPr>
          <p:cNvSpPr/>
          <p:nvPr/>
        </p:nvSpPr>
        <p:spPr>
          <a:xfrm>
            <a:off x="6928113" y="2270755"/>
            <a:ext cx="4224796" cy="369332"/>
          </a:xfrm>
          <a:prstGeom prst="rect">
            <a:avLst/>
          </a:prstGeom>
        </p:spPr>
        <p:txBody>
          <a:bodyPr wrap="square">
            <a:spAutoFit/>
          </a:bodyPr>
          <a:lstStyle/>
          <a:p>
            <a:r>
              <a:rPr lang="en-US" b="1" dirty="0">
                <a:solidFill>
                  <a:srgbClr val="28303D"/>
                </a:solidFill>
                <a:latin typeface="var(--branding--title--font-family)"/>
              </a:rPr>
              <a:t>Training and Competency Process</a:t>
            </a:r>
            <a:endParaRPr lang="en-US" b="1" i="0" dirty="0">
              <a:solidFill>
                <a:srgbClr val="28303D"/>
              </a:solidFill>
              <a:effectLst/>
              <a:latin typeface="var(--branding--title--font-family)"/>
            </a:endParaRPr>
          </a:p>
        </p:txBody>
      </p:sp>
      <p:cxnSp>
        <p:nvCxnSpPr>
          <p:cNvPr id="8" name="Straight Arrow Connector 7">
            <a:extLst>
              <a:ext uri="{FF2B5EF4-FFF2-40B4-BE49-F238E27FC236}">
                <a16:creationId xmlns:a16="http://schemas.microsoft.com/office/drawing/2014/main" id="{92A9D716-353A-4CF2-83BD-A81E9735B44D}"/>
              </a:ext>
            </a:extLst>
          </p:cNvPr>
          <p:cNvCxnSpPr/>
          <p:nvPr/>
        </p:nvCxnSpPr>
        <p:spPr>
          <a:xfrm>
            <a:off x="4197927" y="3214255"/>
            <a:ext cx="1136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C4CF8E8-1956-4D3E-AB57-CC12E6C6757F}"/>
              </a:ext>
            </a:extLst>
          </p:cNvPr>
          <p:cNvCxnSpPr>
            <a:cxnSpLocks/>
            <a:stCxn id="13" idx="2"/>
          </p:cNvCxnSpPr>
          <p:nvPr/>
        </p:nvCxnSpPr>
        <p:spPr>
          <a:xfrm>
            <a:off x="6096000" y="3497801"/>
            <a:ext cx="0" cy="880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61E4E9A-D202-4A9F-A09F-B2CB530DA66C}"/>
              </a:ext>
            </a:extLst>
          </p:cNvPr>
          <p:cNvSpPr/>
          <p:nvPr/>
        </p:nvSpPr>
        <p:spPr>
          <a:xfrm>
            <a:off x="5259060" y="4484033"/>
            <a:ext cx="3338105" cy="369332"/>
          </a:xfrm>
          <a:prstGeom prst="rect">
            <a:avLst/>
          </a:prstGeom>
        </p:spPr>
        <p:txBody>
          <a:bodyPr wrap="square">
            <a:spAutoFit/>
          </a:bodyPr>
          <a:lstStyle/>
          <a:p>
            <a:r>
              <a:rPr lang="en-US" b="1" dirty="0">
                <a:solidFill>
                  <a:srgbClr val="28303D"/>
                </a:solidFill>
                <a:latin typeface="var(--branding--title--font-family)"/>
              </a:rPr>
              <a:t>Permanent Training Records</a:t>
            </a:r>
            <a:endParaRPr lang="en-US" b="1" i="0" dirty="0">
              <a:solidFill>
                <a:srgbClr val="28303D"/>
              </a:solidFill>
              <a:effectLst/>
              <a:latin typeface="var(--branding--title--font-family)"/>
            </a:endParaRPr>
          </a:p>
        </p:txBody>
      </p:sp>
      <p:sp>
        <p:nvSpPr>
          <p:cNvPr id="20" name="Rectangle 19">
            <a:extLst>
              <a:ext uri="{FF2B5EF4-FFF2-40B4-BE49-F238E27FC236}">
                <a16:creationId xmlns:a16="http://schemas.microsoft.com/office/drawing/2014/main" id="{C237DCB8-6652-477D-BEDF-11EC02C911E1}"/>
              </a:ext>
            </a:extLst>
          </p:cNvPr>
          <p:cNvSpPr/>
          <p:nvPr/>
        </p:nvSpPr>
        <p:spPr>
          <a:xfrm>
            <a:off x="7388545" y="2667797"/>
            <a:ext cx="4017819" cy="369332"/>
          </a:xfrm>
          <a:prstGeom prst="rect">
            <a:avLst/>
          </a:prstGeom>
        </p:spPr>
        <p:txBody>
          <a:bodyPr wrap="square">
            <a:spAutoFit/>
          </a:bodyPr>
          <a:lstStyle/>
          <a:p>
            <a:r>
              <a:rPr lang="en-US" b="1" i="0" dirty="0">
                <a:solidFill>
                  <a:srgbClr val="28303D"/>
                </a:solidFill>
                <a:effectLst/>
                <a:latin typeface="var(--branding--title--font-family)"/>
              </a:rPr>
              <a:t>USE  QF-0004 Training Record Template</a:t>
            </a:r>
          </a:p>
        </p:txBody>
      </p:sp>
      <p:sp>
        <p:nvSpPr>
          <p:cNvPr id="14" name="TextBox 13">
            <a:extLst>
              <a:ext uri="{FF2B5EF4-FFF2-40B4-BE49-F238E27FC236}">
                <a16:creationId xmlns:a16="http://schemas.microsoft.com/office/drawing/2014/main" id="{9E9ED542-FACA-4A96-A153-858600B4514C}"/>
              </a:ext>
            </a:extLst>
          </p:cNvPr>
          <p:cNvSpPr txBox="1"/>
          <p:nvPr/>
        </p:nvSpPr>
        <p:spPr>
          <a:xfrm>
            <a:off x="2729346" y="6182895"/>
            <a:ext cx="7135091" cy="646331"/>
          </a:xfrm>
          <a:prstGeom prst="rect">
            <a:avLst/>
          </a:prstGeom>
          <a:noFill/>
        </p:spPr>
        <p:txBody>
          <a:bodyPr wrap="square" rtlCol="0">
            <a:spAutoFit/>
          </a:bodyPr>
          <a:lstStyle/>
          <a:p>
            <a:r>
              <a:rPr lang="en-US" dirty="0"/>
              <a:t>Company Proprietary -- not for disclosure outside of MDN, LLC unless specifically authorized in writing.  (c) 2021  MDN, LLC, all rights reserved.</a:t>
            </a:r>
          </a:p>
        </p:txBody>
      </p:sp>
    </p:spTree>
    <p:extLst>
      <p:ext uri="{BB962C8B-B14F-4D97-AF65-F5344CB8AC3E}">
        <p14:creationId xmlns:p14="http://schemas.microsoft.com/office/powerpoint/2010/main" val="704643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DD28D6-B692-7D49-B017-D404E10E5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6650"/>
            <a:ext cx="977153" cy="1183243"/>
          </a:xfrm>
          <a:prstGeom prst="rect">
            <a:avLst/>
          </a:prstGeom>
        </p:spPr>
      </p:pic>
      <p:sp>
        <p:nvSpPr>
          <p:cNvPr id="5" name="Rectangle 4">
            <a:extLst>
              <a:ext uri="{FF2B5EF4-FFF2-40B4-BE49-F238E27FC236}">
                <a16:creationId xmlns:a16="http://schemas.microsoft.com/office/drawing/2014/main" id="{8710A3FF-309E-5F44-863B-99A32FEA9A41}"/>
              </a:ext>
            </a:extLst>
          </p:cNvPr>
          <p:cNvSpPr/>
          <p:nvPr/>
        </p:nvSpPr>
        <p:spPr>
          <a:xfrm>
            <a:off x="-1510552" y="675105"/>
            <a:ext cx="6096000" cy="369332"/>
          </a:xfrm>
          <a:prstGeom prst="rect">
            <a:avLst/>
          </a:prstGeom>
        </p:spPr>
        <p:txBody>
          <a:bodyPr>
            <a:spAutoFit/>
          </a:bodyPr>
          <a:lstStyle/>
          <a:p>
            <a:pPr algn="r"/>
            <a:r>
              <a:rPr lang="en-US" b="1" i="0" dirty="0">
                <a:solidFill>
                  <a:srgbClr val="28303D"/>
                </a:solidFill>
                <a:effectLst/>
                <a:latin typeface="var(--branding--title--font-family)"/>
              </a:rPr>
              <a:t>MEDICAL DATA NETWORKS</a:t>
            </a:r>
          </a:p>
        </p:txBody>
      </p:sp>
      <p:sp>
        <p:nvSpPr>
          <p:cNvPr id="6" name="Rectangle 5">
            <a:extLst>
              <a:ext uri="{FF2B5EF4-FFF2-40B4-BE49-F238E27FC236}">
                <a16:creationId xmlns:a16="http://schemas.microsoft.com/office/drawing/2014/main" id="{26F5DAE8-B783-FC4F-BEC2-6B768DF27729}"/>
              </a:ext>
            </a:extLst>
          </p:cNvPr>
          <p:cNvSpPr/>
          <p:nvPr/>
        </p:nvSpPr>
        <p:spPr>
          <a:xfrm>
            <a:off x="2070846" y="989728"/>
            <a:ext cx="4222378" cy="461665"/>
          </a:xfrm>
          <a:prstGeom prst="rect">
            <a:avLst/>
          </a:prstGeom>
        </p:spPr>
        <p:txBody>
          <a:bodyPr wrap="square">
            <a:spAutoFit/>
          </a:bodyPr>
          <a:lstStyle/>
          <a:p>
            <a:r>
              <a:rPr lang="en-US" sz="1200" b="0" i="0" dirty="0">
                <a:solidFill>
                  <a:srgbClr val="28303D"/>
                </a:solidFill>
                <a:effectLst/>
                <a:latin typeface="var(--branding--description--font-family)"/>
              </a:rPr>
              <a:t>Connecting the folks depending on insulin to the experts they choose and the people they trust.</a:t>
            </a:r>
          </a:p>
        </p:txBody>
      </p:sp>
      <p:sp>
        <p:nvSpPr>
          <p:cNvPr id="7" name="Rectangle 6">
            <a:extLst>
              <a:ext uri="{FF2B5EF4-FFF2-40B4-BE49-F238E27FC236}">
                <a16:creationId xmlns:a16="http://schemas.microsoft.com/office/drawing/2014/main" id="{26C593BA-443E-2B49-92E4-76A73AD1699C}"/>
              </a:ext>
            </a:extLst>
          </p:cNvPr>
          <p:cNvSpPr/>
          <p:nvPr/>
        </p:nvSpPr>
        <p:spPr>
          <a:xfrm>
            <a:off x="7481046" y="635785"/>
            <a:ext cx="4388224" cy="584775"/>
          </a:xfrm>
          <a:prstGeom prst="rect">
            <a:avLst/>
          </a:prstGeom>
        </p:spPr>
        <p:txBody>
          <a:bodyPr wrap="square">
            <a:spAutoFit/>
          </a:bodyPr>
          <a:lstStyle/>
          <a:p>
            <a:pPr algn="r"/>
            <a:r>
              <a:rPr lang="en-US" sz="3200" b="1" dirty="0">
                <a:solidFill>
                  <a:srgbClr val="28303D"/>
                </a:solidFill>
                <a:latin typeface="var(--branding--title--font-family)"/>
              </a:rPr>
              <a:t>Quality System Training</a:t>
            </a:r>
            <a:endParaRPr lang="en-US" sz="3200" b="1" i="0" dirty="0">
              <a:solidFill>
                <a:srgbClr val="28303D"/>
              </a:solidFill>
              <a:effectLst/>
              <a:latin typeface="var(--branding--title--font-family)"/>
            </a:endParaRPr>
          </a:p>
        </p:txBody>
      </p:sp>
      <p:pic>
        <p:nvPicPr>
          <p:cNvPr id="13" name="Picture 12" descr="File folder clip art Free vector for free download about">
            <a:extLst>
              <a:ext uri="{FF2B5EF4-FFF2-40B4-BE49-F238E27FC236}">
                <a16:creationId xmlns:a16="http://schemas.microsoft.com/office/drawing/2014/main" id="{D2619504-3177-4513-ACB3-175DF873C5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5867" y="2228023"/>
            <a:ext cx="1060265" cy="1269778"/>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3E932F2E-85F2-45E4-A2E2-54C73D654934}"/>
              </a:ext>
            </a:extLst>
          </p:cNvPr>
          <p:cNvSpPr txBox="1"/>
          <p:nvPr/>
        </p:nvSpPr>
        <p:spPr>
          <a:xfrm>
            <a:off x="10831401" y="6182895"/>
            <a:ext cx="1149927" cy="369332"/>
          </a:xfrm>
          <a:prstGeom prst="rect">
            <a:avLst/>
          </a:prstGeom>
          <a:noFill/>
        </p:spPr>
        <p:txBody>
          <a:bodyPr wrap="square" rtlCol="0">
            <a:spAutoFit/>
          </a:bodyPr>
          <a:lstStyle/>
          <a:p>
            <a:r>
              <a:rPr lang="en-US" dirty="0"/>
              <a:t>page 9</a:t>
            </a:r>
          </a:p>
        </p:txBody>
      </p:sp>
      <p:sp>
        <p:nvSpPr>
          <p:cNvPr id="24" name="Rectangle 23">
            <a:extLst>
              <a:ext uri="{FF2B5EF4-FFF2-40B4-BE49-F238E27FC236}">
                <a16:creationId xmlns:a16="http://schemas.microsoft.com/office/drawing/2014/main" id="{2359AFD8-8A45-4F6C-8326-A9892C1C9F1B}"/>
              </a:ext>
            </a:extLst>
          </p:cNvPr>
          <p:cNvSpPr/>
          <p:nvPr/>
        </p:nvSpPr>
        <p:spPr>
          <a:xfrm>
            <a:off x="2209186" y="2228023"/>
            <a:ext cx="1988741" cy="1754326"/>
          </a:xfrm>
          <a:prstGeom prst="rect">
            <a:avLst/>
          </a:prstGeom>
        </p:spPr>
        <p:txBody>
          <a:bodyPr wrap="square">
            <a:spAutoFit/>
          </a:bodyPr>
          <a:lstStyle/>
          <a:p>
            <a:r>
              <a:rPr lang="en-US" b="1" dirty="0">
                <a:solidFill>
                  <a:srgbClr val="28303D"/>
                </a:solidFill>
                <a:latin typeface="var(--branding--title--font-family)"/>
              </a:rPr>
              <a:t>Example:</a:t>
            </a:r>
          </a:p>
          <a:p>
            <a:endParaRPr lang="en-US" b="1" i="0" dirty="0">
              <a:solidFill>
                <a:srgbClr val="28303D"/>
              </a:solidFill>
              <a:effectLst/>
              <a:latin typeface="var(--branding--title--font-family)"/>
            </a:endParaRPr>
          </a:p>
          <a:p>
            <a:r>
              <a:rPr lang="en-US" b="1" dirty="0">
                <a:solidFill>
                  <a:srgbClr val="28303D"/>
                </a:solidFill>
                <a:latin typeface="var(--branding--title--font-family)"/>
              </a:rPr>
              <a:t>QP-0010 </a:t>
            </a:r>
          </a:p>
          <a:p>
            <a:r>
              <a:rPr lang="en-US" b="1" dirty="0">
                <a:solidFill>
                  <a:srgbClr val="28303D"/>
                </a:solidFill>
                <a:latin typeface="var(--branding--title--font-family)"/>
              </a:rPr>
              <a:t>Software Development and Validation</a:t>
            </a:r>
            <a:endParaRPr lang="en-US" b="1" i="0" dirty="0">
              <a:solidFill>
                <a:srgbClr val="28303D"/>
              </a:solidFill>
              <a:effectLst/>
              <a:latin typeface="var(--branding--title--font-family)"/>
            </a:endParaRPr>
          </a:p>
        </p:txBody>
      </p:sp>
      <p:sp>
        <p:nvSpPr>
          <p:cNvPr id="28" name="Rectangle 27">
            <a:extLst>
              <a:ext uri="{FF2B5EF4-FFF2-40B4-BE49-F238E27FC236}">
                <a16:creationId xmlns:a16="http://schemas.microsoft.com/office/drawing/2014/main" id="{395EE82E-7CA9-4A31-BE25-7D711827BD2E}"/>
              </a:ext>
            </a:extLst>
          </p:cNvPr>
          <p:cNvSpPr/>
          <p:nvPr/>
        </p:nvSpPr>
        <p:spPr>
          <a:xfrm>
            <a:off x="6928113" y="2270755"/>
            <a:ext cx="4224796" cy="369332"/>
          </a:xfrm>
          <a:prstGeom prst="rect">
            <a:avLst/>
          </a:prstGeom>
        </p:spPr>
        <p:txBody>
          <a:bodyPr wrap="square">
            <a:spAutoFit/>
          </a:bodyPr>
          <a:lstStyle/>
          <a:p>
            <a:r>
              <a:rPr lang="en-US" b="1" dirty="0">
                <a:solidFill>
                  <a:srgbClr val="28303D"/>
                </a:solidFill>
                <a:latin typeface="var(--branding--title--font-family)"/>
              </a:rPr>
              <a:t>QP-0010  Software Validation Process</a:t>
            </a:r>
            <a:endParaRPr lang="en-US" b="1" i="0" dirty="0">
              <a:solidFill>
                <a:srgbClr val="28303D"/>
              </a:solidFill>
              <a:effectLst/>
              <a:latin typeface="var(--branding--title--font-family)"/>
            </a:endParaRPr>
          </a:p>
        </p:txBody>
      </p:sp>
      <p:cxnSp>
        <p:nvCxnSpPr>
          <p:cNvPr id="8" name="Straight Arrow Connector 7">
            <a:extLst>
              <a:ext uri="{FF2B5EF4-FFF2-40B4-BE49-F238E27FC236}">
                <a16:creationId xmlns:a16="http://schemas.microsoft.com/office/drawing/2014/main" id="{92A9D716-353A-4CF2-83BD-A81E9735B44D}"/>
              </a:ext>
            </a:extLst>
          </p:cNvPr>
          <p:cNvCxnSpPr/>
          <p:nvPr/>
        </p:nvCxnSpPr>
        <p:spPr>
          <a:xfrm>
            <a:off x="4197927" y="3214255"/>
            <a:ext cx="1136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C4CF8E8-1956-4D3E-AB57-CC12E6C6757F}"/>
              </a:ext>
            </a:extLst>
          </p:cNvPr>
          <p:cNvCxnSpPr>
            <a:cxnSpLocks/>
            <a:stCxn id="13" idx="2"/>
          </p:cNvCxnSpPr>
          <p:nvPr/>
        </p:nvCxnSpPr>
        <p:spPr>
          <a:xfrm>
            <a:off x="6096000" y="3497801"/>
            <a:ext cx="0" cy="880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61E4E9A-D202-4A9F-A09F-B2CB530DA66C}"/>
              </a:ext>
            </a:extLst>
          </p:cNvPr>
          <p:cNvSpPr/>
          <p:nvPr/>
        </p:nvSpPr>
        <p:spPr>
          <a:xfrm>
            <a:off x="5259060" y="4484033"/>
            <a:ext cx="3338105" cy="1200329"/>
          </a:xfrm>
          <a:prstGeom prst="rect">
            <a:avLst/>
          </a:prstGeom>
        </p:spPr>
        <p:txBody>
          <a:bodyPr wrap="square">
            <a:spAutoFit/>
          </a:bodyPr>
          <a:lstStyle/>
          <a:p>
            <a:r>
              <a:rPr lang="en-US" b="1" dirty="0">
                <a:solidFill>
                  <a:srgbClr val="28303D"/>
                </a:solidFill>
                <a:latin typeface="var(--branding--title--font-family)"/>
              </a:rPr>
              <a:t>Permanent Software Development and Validation steps captured by </a:t>
            </a:r>
            <a:r>
              <a:rPr lang="en-US" b="1" dirty="0" err="1">
                <a:solidFill>
                  <a:srgbClr val="28303D"/>
                </a:solidFill>
                <a:latin typeface="var(--branding--title--font-family)"/>
              </a:rPr>
              <a:t>github</a:t>
            </a:r>
            <a:r>
              <a:rPr lang="en-US" b="1" dirty="0">
                <a:solidFill>
                  <a:srgbClr val="28303D"/>
                </a:solidFill>
                <a:latin typeface="var(--branding--title--font-family)"/>
              </a:rPr>
              <a:t> software repository.</a:t>
            </a:r>
            <a:endParaRPr lang="en-US" b="1" i="0" dirty="0">
              <a:solidFill>
                <a:srgbClr val="28303D"/>
              </a:solidFill>
              <a:effectLst/>
              <a:latin typeface="var(--branding--title--font-family)"/>
            </a:endParaRPr>
          </a:p>
        </p:txBody>
      </p:sp>
      <p:sp>
        <p:nvSpPr>
          <p:cNvPr id="20" name="Rectangle 19">
            <a:extLst>
              <a:ext uri="{FF2B5EF4-FFF2-40B4-BE49-F238E27FC236}">
                <a16:creationId xmlns:a16="http://schemas.microsoft.com/office/drawing/2014/main" id="{C237DCB8-6652-477D-BEDF-11EC02C911E1}"/>
              </a:ext>
            </a:extLst>
          </p:cNvPr>
          <p:cNvSpPr/>
          <p:nvPr/>
        </p:nvSpPr>
        <p:spPr>
          <a:xfrm>
            <a:off x="7388545" y="2667797"/>
            <a:ext cx="4017819" cy="923330"/>
          </a:xfrm>
          <a:prstGeom prst="rect">
            <a:avLst/>
          </a:prstGeom>
        </p:spPr>
        <p:txBody>
          <a:bodyPr wrap="square">
            <a:spAutoFit/>
          </a:bodyPr>
          <a:lstStyle/>
          <a:p>
            <a:r>
              <a:rPr lang="en-US" b="1" i="0" dirty="0">
                <a:solidFill>
                  <a:srgbClr val="28303D"/>
                </a:solidFill>
                <a:effectLst/>
                <a:latin typeface="var(--branding--title--font-family)"/>
              </a:rPr>
              <a:t>MDN QMS </a:t>
            </a:r>
            <a:r>
              <a:rPr lang="en-US" b="1" i="0" dirty="0" err="1">
                <a:solidFill>
                  <a:srgbClr val="28303D"/>
                </a:solidFill>
                <a:effectLst/>
                <a:latin typeface="var(--branding--title--font-family)"/>
              </a:rPr>
              <a:t>github</a:t>
            </a:r>
            <a:r>
              <a:rPr lang="en-US" b="1" i="0" dirty="0">
                <a:solidFill>
                  <a:srgbClr val="28303D"/>
                </a:solidFill>
                <a:effectLst/>
                <a:latin typeface="var(--branding--title--font-family)"/>
              </a:rPr>
              <a:t> software repository authenticates, authorizes, and validates software.</a:t>
            </a:r>
          </a:p>
        </p:txBody>
      </p:sp>
      <p:sp>
        <p:nvSpPr>
          <p:cNvPr id="14" name="TextBox 13">
            <a:extLst>
              <a:ext uri="{FF2B5EF4-FFF2-40B4-BE49-F238E27FC236}">
                <a16:creationId xmlns:a16="http://schemas.microsoft.com/office/drawing/2014/main" id="{36B26B11-19AC-42BE-9699-06D6D0FBBB53}"/>
              </a:ext>
            </a:extLst>
          </p:cNvPr>
          <p:cNvSpPr txBox="1"/>
          <p:nvPr/>
        </p:nvSpPr>
        <p:spPr>
          <a:xfrm>
            <a:off x="2729346" y="6182895"/>
            <a:ext cx="7135091" cy="646331"/>
          </a:xfrm>
          <a:prstGeom prst="rect">
            <a:avLst/>
          </a:prstGeom>
          <a:noFill/>
        </p:spPr>
        <p:txBody>
          <a:bodyPr wrap="square" rtlCol="0">
            <a:spAutoFit/>
          </a:bodyPr>
          <a:lstStyle/>
          <a:p>
            <a:r>
              <a:rPr lang="en-US" dirty="0"/>
              <a:t>Company Proprietary -- not for disclosure outside of MDN, LLC unless specifically authorized in writing.  (c) 2021  MDN, LLC, all rights reserved.</a:t>
            </a:r>
          </a:p>
        </p:txBody>
      </p:sp>
    </p:spTree>
    <p:extLst>
      <p:ext uri="{BB962C8B-B14F-4D97-AF65-F5344CB8AC3E}">
        <p14:creationId xmlns:p14="http://schemas.microsoft.com/office/powerpoint/2010/main" val="1117441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1225</Words>
  <Application>Microsoft Office PowerPoint</Application>
  <PresentationFormat>Widescreen</PresentationFormat>
  <Paragraphs>135</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Calibri Light</vt:lpstr>
      <vt:lpstr>var(--branding--description--font-family)</vt:lpstr>
      <vt:lpstr>var(--branding--title--font-family)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Training Validation Test 100% achievement is required for all associates, at least annually. This is an open-book test -- use any resources available to answer the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Earle West</dc:creator>
  <cp:lastModifiedBy>User</cp:lastModifiedBy>
  <cp:revision>11</cp:revision>
  <dcterms:created xsi:type="dcterms:W3CDTF">2021-09-27T17:32:35Z</dcterms:created>
  <dcterms:modified xsi:type="dcterms:W3CDTF">2021-09-27T21:00:05Z</dcterms:modified>
</cp:coreProperties>
</file>