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pos="5488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5488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http://www.freeqration.com/image/%ED%8C%8C%ED%8B%B0-%EB%94%94%EC%A0%9C%EC%9D%B4-%EB%94%94%EC%8A%A4%ED%81%AC-%EA%B2%BD%EB%A7%88%EA%B8%B0%EC%88%98-%EA%BD%83-%ED%97%A4%EB%93%9C%ED%8F%B0-photos-2058977</a:t>
            </a:r>
            <a:endParaRPr/>
          </a:p>
        </p:txBody>
      </p:sp>
      <p:sp>
        <p:nvSpPr>
          <p:cNvPr id="80" name="Google Shape;8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a82c3181b_1_1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7a82c3181b_1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http://www.freeqration.com/image/%ED%8C%8C%ED%8B%B0-%EB%94%94%EC%A0%9C%EC%9D%B4-%EB%94%94%EC%8A%A4%ED%81%AC-%EA%B2%BD%EB%A7%88%EA%B8%B0%EC%88%98-%EA%BD%83-%ED%97%A4%EB%93%9C%ED%8F%B0-photos-2058977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7a82c3181b_1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a82c3181b_1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7a82c3181b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http://www.freeqration.com/image/%ED%8C%8C%ED%8B%B0-%EB%94%94%EC%A0%9C%EC%9D%B4-%EB%94%94%EC%8A%A4%ED%81%AC-%EA%B2%BD%EB%A7%88%EA%B8%B0%EC%88%98-%EA%BD%83-%ED%97%A4%EB%93%9C%ED%8F%B0-photos-2058977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7a82c3181b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http://www.freeqration.com/image/%ED%8C%8C%ED%8B%B0-%EB%94%94%EC%A0%9C%EC%9D%B4-%EB%94%94%EC%8A%A4%ED%81%AC-%EA%B2%BD%EB%A7%88%EA%B8%B0%EC%88%98-%EA%BD%83-%ED%97%A4%EB%93%9C%ED%8F%B0-photos-2058977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http://www.freeqration.com/image/%ED%8C%8C%ED%8B%B0-%EB%94%94%EC%A0%9C%EC%9D%B4-%EB%94%94%EC%8A%A4%ED%81%AC-%EA%B2%BD%EB%A7%88%EA%B8%B0%EC%88%98-%EA%BD%83-%ED%97%A4%EB%93%9C%ED%8F%B0-photos-2058977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http://www.freeqration.com/image/%ED%8C%8C%ED%8B%B0-%EB%94%94%EC%A0%9C%EC%9D%B4-%EB%94%94%EC%8A%A4%ED%81%AC-%EA%B2%BD%EB%A7%88%EA%B8%B0%EC%88%98-%EA%BD%83-%ED%97%A4%EB%93%9C%ED%8F%B0-photos-2058977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a82c3181b_1_1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7a82c3181b_1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http://www.freeqration.com/image/%ED%8C%8C%ED%8B%B0-%EB%94%94%EC%A0%9C%EC%9D%B4-%EB%94%94%EC%8A%A4%ED%81%AC-%EA%B2%BD%EB%A7%88%EA%B8%B0%EC%88%98-%EA%BD%83-%ED%97%A4%EB%93%9C%ED%8F%B0-photos-2058977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7a82c3181b_1_1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a82c3181b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7a82c3181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http://www.freeqration.com/image/%ED%8C%8C%ED%8B%B0-%EB%94%94%EC%A0%9C%EC%9D%B4-%EB%94%94%EC%8A%A4%ED%81%AC-%EA%B2%BD%EB%A7%88%EA%B8%B0%EC%88%98-%EA%BD%83-%ED%97%A4%EB%93%9C%ED%8F%B0-photos-2058977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7a82c3181b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http://www.freeqration.com/image/%ED%8C%8C%ED%8B%B0-%EB%94%94%EC%A0%9C%EC%9D%B4-%EB%94%94%EC%8A%A4%ED%81%AC-%EA%B2%BD%EB%A7%88%EA%B8%B0%EC%88%98-%EA%BD%83-%ED%97%A4%EB%93%9C%ED%8F%B0-photos-2058977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http://www.freeqration.com/image/%ED%8C%8C%ED%8B%B0-%EB%94%94%EC%A0%9C%EC%9D%B4-%EB%94%94%EC%8A%A4%ED%81%AC-%EA%B2%BD%EB%A7%88%EA%B8%B0%EC%88%98-%EA%BD%83-%ED%97%A4%EB%93%9C%ED%8F%B0-photos-2058977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a82c3181b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7a82c3181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http://www.freeqration.com/image/%ED%8C%8C%ED%8B%B0-%EB%94%94%EC%A0%9C%EC%9D%B4-%EB%94%94%EC%8A%A4%ED%81%AC-%EA%B2%BD%EB%A7%88%EA%B8%B0%EC%88%98-%EA%BD%83-%ED%97%A4%EB%93%9C%ED%8F%B0-photos-2058977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7a82c3181b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a82c3181b_1_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7a82c3181b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http://www.freeqration.com/image/%ED%8C%8C%ED%8B%B0-%EB%94%94%EC%A0%9C%EC%9D%B4-%EB%94%94%EC%8A%A4%ED%81%AC-%EA%B2%BD%EB%A7%88%EA%B8%B0%EC%88%98-%EA%BD%83-%ED%97%A4%EB%93%9C%ED%8F%B0-photos-2058977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7a82c3181b_1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>
  <p:cSld name="제목 슬라이드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0" y="6515100"/>
            <a:ext cx="9144000" cy="3443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43788" y="6601112"/>
            <a:ext cx="856425" cy="17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저작권안내" showMasterSp="0">
  <p:cSld name="저작권안내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0" y="6515100"/>
            <a:ext cx="9144000" cy="3443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43788" y="6601112"/>
            <a:ext cx="856425" cy="17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0" y="6515100"/>
            <a:ext cx="9144000" cy="3443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143788" y="6601112"/>
            <a:ext cx="856425" cy="1723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6.jpg"/><Relationship Id="rId6" Type="http://schemas.openxmlformats.org/officeDocument/2006/relationships/image" Target="../media/image4.jpg"/><Relationship Id="rId7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jpg"/><Relationship Id="rId6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j,flower,headphones,keyboard,laptop,macbook,pro,music,technology,top," id="82" name="Google Shape;82;p12"/>
          <p:cNvPicPr preferRelativeResize="0"/>
          <p:nvPr/>
        </p:nvPicPr>
        <p:blipFill rotWithShape="1">
          <a:blip r:embed="rId3">
            <a:alphaModFix/>
          </a:blip>
          <a:srcRect b="45670" l="634" r="616" t="7578"/>
          <a:stretch/>
        </p:blipFill>
        <p:spPr>
          <a:xfrm>
            <a:off x="0" y="3971925"/>
            <a:ext cx="9144000" cy="2886075"/>
          </a:xfrm>
          <a:custGeom>
            <a:rect b="b" l="l" r="r" t="t"/>
            <a:pathLst>
              <a:path extrusionOk="0" h="2886075" w="9144000">
                <a:moveTo>
                  <a:pt x="0" y="0"/>
                </a:moveTo>
                <a:lnTo>
                  <a:pt x="9144000" y="0"/>
                </a:lnTo>
                <a:lnTo>
                  <a:pt x="9144000" y="2886075"/>
                </a:lnTo>
                <a:lnTo>
                  <a:pt x="0" y="288607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3" name="Google Shape;83;p12"/>
          <p:cNvSpPr txBox="1"/>
          <p:nvPr/>
        </p:nvSpPr>
        <p:spPr>
          <a:xfrm>
            <a:off x="732925" y="1346800"/>
            <a:ext cx="51993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D7BA8E"/>
                </a:solidFill>
              </a:rPr>
              <a:t>소프트웨어 프로젝트 2</a:t>
            </a:r>
            <a:endParaRPr b="1"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</a:rPr>
              <a:t>AD 제안 발표</a:t>
            </a:r>
            <a:endParaRPr sz="3600"/>
          </a:p>
        </p:txBody>
      </p:sp>
      <p:cxnSp>
        <p:nvCxnSpPr>
          <p:cNvPr id="84" name="Google Shape;84;p12"/>
          <p:cNvCxnSpPr/>
          <p:nvPr/>
        </p:nvCxnSpPr>
        <p:spPr>
          <a:xfrm>
            <a:off x="761499" y="2582325"/>
            <a:ext cx="400551" cy="0"/>
          </a:xfrm>
          <a:prstGeom prst="straightConnector1">
            <a:avLst/>
          </a:prstGeom>
          <a:noFill/>
          <a:ln cap="flat" cmpd="sng" w="38100">
            <a:solidFill>
              <a:srgbClr val="D7BA8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12"/>
          <p:cNvSpPr txBox="1"/>
          <p:nvPr/>
        </p:nvSpPr>
        <p:spPr>
          <a:xfrm>
            <a:off x="732924" y="3058333"/>
            <a:ext cx="6458451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8D8D8"/>
                </a:solidFill>
              </a:rPr>
              <a:t>20191651 이혁규</a:t>
            </a:r>
            <a:endParaRPr sz="1100">
              <a:solidFill>
                <a:srgbClr val="D8D8D8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8D8D8"/>
                </a:solidFill>
              </a:rPr>
              <a:t>20191657 장재만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732927" y="2763350"/>
            <a:ext cx="5034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8D8D8"/>
                </a:solidFill>
              </a:rPr>
              <a:t>F</a:t>
            </a:r>
            <a:r>
              <a:rPr b="1" lang="en-US" sz="1600">
                <a:solidFill>
                  <a:srgbClr val="D8D8D8"/>
                </a:solidFill>
              </a:rPr>
              <a:t>acial comparison through face recognition</a:t>
            </a:r>
            <a:endParaRPr b="1" sz="16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 rot="5400000">
            <a:off x="0" y="3974122"/>
            <a:ext cx="2883877" cy="2883877"/>
          </a:xfrm>
          <a:prstGeom prst="rtTriangle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2"/>
          <p:cNvSpPr/>
          <p:nvPr/>
        </p:nvSpPr>
        <p:spPr>
          <a:xfrm rot="-5400000">
            <a:off x="1" y="3974122"/>
            <a:ext cx="2883877" cy="2883877"/>
          </a:xfrm>
          <a:prstGeom prst="rtTriangle">
            <a:avLst/>
          </a:prstGeom>
          <a:solidFill>
            <a:schemeClr val="dk1">
              <a:alpha val="2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/>
        </p:nvSpPr>
        <p:spPr>
          <a:xfrm rot="5400000">
            <a:off x="2883879" y="3974122"/>
            <a:ext cx="2883877" cy="2883877"/>
          </a:xfrm>
          <a:prstGeom prst="rtTriangle">
            <a:avLst/>
          </a:prstGeom>
          <a:solidFill>
            <a:schemeClr val="dk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0" y="3974123"/>
            <a:ext cx="2883877" cy="2883877"/>
          </a:xfrm>
          <a:prstGeom prst="rtTriangle">
            <a:avLst/>
          </a:prstGeom>
          <a:solidFill>
            <a:schemeClr val="dk1">
              <a:alpha val="2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2883879" y="3971924"/>
            <a:ext cx="2883877" cy="2883877"/>
          </a:xfrm>
          <a:prstGeom prst="rtTriangle">
            <a:avLst/>
          </a:prstGeom>
          <a:solidFill>
            <a:schemeClr val="dk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6357" y="162827"/>
            <a:ext cx="942068" cy="18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1"/>
          <p:cNvGrpSpPr/>
          <p:nvPr/>
        </p:nvGrpSpPr>
        <p:grpSpPr>
          <a:xfrm>
            <a:off x="2883994" y="2559287"/>
            <a:ext cx="3376371" cy="3376371"/>
            <a:chOff x="2946401" y="2401276"/>
            <a:chExt cx="3251200" cy="3251200"/>
          </a:xfrm>
        </p:grpSpPr>
        <p:pic>
          <p:nvPicPr>
            <p:cNvPr descr="dj,flower,headphones,keyboard,laptop,macbook,pro,music,technology,top," id="346" name="Google Shape;346;p21"/>
            <p:cNvPicPr preferRelativeResize="0"/>
            <p:nvPr/>
          </p:nvPicPr>
          <p:blipFill rotWithShape="1">
            <a:blip r:embed="rId3">
              <a:alphaModFix/>
            </a:blip>
            <a:srcRect b="2507" l="19953" r="16723" t="2507"/>
            <a:stretch/>
          </p:blipFill>
          <p:spPr>
            <a:xfrm>
              <a:off x="2946401" y="2401276"/>
              <a:ext cx="3251200" cy="3251200"/>
            </a:xfrm>
            <a:custGeom>
              <a:rect b="b" l="l" r="r" t="t"/>
              <a:pathLst>
                <a:path extrusionOk="0" h="3251200" w="3251200">
                  <a:moveTo>
                    <a:pt x="1625600" y="0"/>
                  </a:moveTo>
                  <a:cubicBezTo>
                    <a:pt x="2523394" y="0"/>
                    <a:pt x="3251200" y="727806"/>
                    <a:pt x="3251200" y="1625600"/>
                  </a:cubicBezTo>
                  <a:cubicBezTo>
                    <a:pt x="3251200" y="2523394"/>
                    <a:pt x="2523394" y="3251200"/>
                    <a:pt x="1625600" y="3251200"/>
                  </a:cubicBezTo>
                  <a:cubicBezTo>
                    <a:pt x="727806" y="3251200"/>
                    <a:pt x="0" y="2523394"/>
                    <a:pt x="0" y="1625600"/>
                  </a:cubicBezTo>
                  <a:cubicBezTo>
                    <a:pt x="0" y="727806"/>
                    <a:pt x="727806" y="0"/>
                    <a:pt x="1625600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347" name="Google Shape;347;p21"/>
            <p:cNvSpPr/>
            <p:nvPr/>
          </p:nvSpPr>
          <p:spPr>
            <a:xfrm>
              <a:off x="2946401" y="2401276"/>
              <a:ext cx="3251100" cy="3251100"/>
            </a:xfrm>
            <a:prstGeom prst="ellipse">
              <a:avLst/>
            </a:prstGeom>
            <a:solidFill>
              <a:srgbClr val="3A3A3C">
                <a:alpha val="6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21"/>
          <p:cNvSpPr txBox="1"/>
          <p:nvPr/>
        </p:nvSpPr>
        <p:spPr>
          <a:xfrm>
            <a:off x="3877410" y="3795491"/>
            <a:ext cx="138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설계</a:t>
            </a:r>
            <a:endParaRPr b="1" sz="20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구조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3171561" y="2388314"/>
            <a:ext cx="869400" cy="869400"/>
          </a:xfrm>
          <a:prstGeom prst="ellipse">
            <a:avLst/>
          </a:prstGeom>
          <a:solidFill>
            <a:srgbClr val="D7BA8E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3171561" y="5176284"/>
            <a:ext cx="869400" cy="869400"/>
          </a:xfrm>
          <a:prstGeom prst="ellipse">
            <a:avLst/>
          </a:prstGeom>
          <a:solidFill>
            <a:srgbClr val="D7BA8E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5105869" y="2388314"/>
            <a:ext cx="869400" cy="869400"/>
          </a:xfrm>
          <a:prstGeom prst="ellipse">
            <a:avLst/>
          </a:prstGeom>
          <a:solidFill>
            <a:srgbClr val="D7BA8E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5105869" y="5176284"/>
            <a:ext cx="869400" cy="869400"/>
          </a:xfrm>
          <a:prstGeom prst="ellipse">
            <a:avLst/>
          </a:prstGeom>
          <a:solidFill>
            <a:srgbClr val="D7BA8E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2510693" y="3812584"/>
            <a:ext cx="869400" cy="869400"/>
          </a:xfrm>
          <a:prstGeom prst="ellipse">
            <a:avLst/>
          </a:prstGeom>
          <a:solidFill>
            <a:srgbClr val="D7BA8E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5763847" y="3812584"/>
            <a:ext cx="869400" cy="869400"/>
          </a:xfrm>
          <a:prstGeom prst="ellipse">
            <a:avLst/>
          </a:prstGeom>
          <a:solidFill>
            <a:srgbClr val="D7BA8E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5128340" y="2622400"/>
            <a:ext cx="816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1</a:t>
            </a:r>
            <a:endParaRPr/>
          </a:p>
        </p:txBody>
      </p:sp>
      <p:sp>
        <p:nvSpPr>
          <p:cNvPr id="356" name="Google Shape;356;p21"/>
          <p:cNvSpPr txBox="1"/>
          <p:nvPr/>
        </p:nvSpPr>
        <p:spPr>
          <a:xfrm>
            <a:off x="5790224" y="4048842"/>
            <a:ext cx="816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2</a:t>
            </a:r>
            <a:endParaRPr/>
          </a:p>
        </p:txBody>
      </p:sp>
      <p:sp>
        <p:nvSpPr>
          <p:cNvPr id="357" name="Google Shape;357;p21"/>
          <p:cNvSpPr txBox="1"/>
          <p:nvPr/>
        </p:nvSpPr>
        <p:spPr>
          <a:xfrm>
            <a:off x="5132246" y="5395571"/>
            <a:ext cx="816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3</a:t>
            </a:r>
            <a:endParaRPr/>
          </a:p>
        </p:txBody>
      </p:sp>
      <p:sp>
        <p:nvSpPr>
          <p:cNvPr id="358" name="Google Shape;358;p21"/>
          <p:cNvSpPr txBox="1"/>
          <p:nvPr/>
        </p:nvSpPr>
        <p:spPr>
          <a:xfrm>
            <a:off x="3209194" y="2622400"/>
            <a:ext cx="816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6</a:t>
            </a:r>
            <a:endParaRPr/>
          </a:p>
        </p:txBody>
      </p:sp>
      <p:sp>
        <p:nvSpPr>
          <p:cNvPr id="359" name="Google Shape;359;p21"/>
          <p:cNvSpPr txBox="1"/>
          <p:nvPr/>
        </p:nvSpPr>
        <p:spPr>
          <a:xfrm>
            <a:off x="3204308" y="5395571"/>
            <a:ext cx="816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4</a:t>
            </a:r>
            <a:endParaRPr/>
          </a:p>
        </p:txBody>
      </p:sp>
      <p:sp>
        <p:nvSpPr>
          <p:cNvPr id="360" name="Google Shape;360;p21"/>
          <p:cNvSpPr txBox="1"/>
          <p:nvPr/>
        </p:nvSpPr>
        <p:spPr>
          <a:xfrm>
            <a:off x="2537070" y="4048842"/>
            <a:ext cx="816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5</a:t>
            </a:r>
            <a:endParaRPr/>
          </a:p>
        </p:txBody>
      </p:sp>
      <p:sp>
        <p:nvSpPr>
          <p:cNvPr id="361" name="Google Shape;361;p21"/>
          <p:cNvSpPr txBox="1"/>
          <p:nvPr/>
        </p:nvSpPr>
        <p:spPr>
          <a:xfrm>
            <a:off x="6260123" y="2743835"/>
            <a:ext cx="21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노트북에 내장된 카메라를 이용하여 사진 촬영.</a:t>
            </a:r>
            <a:endParaRPr/>
          </a:p>
        </p:txBody>
      </p:sp>
      <p:sp>
        <p:nvSpPr>
          <p:cNvPr id="362" name="Google Shape;362;p21"/>
          <p:cNvSpPr txBox="1"/>
          <p:nvPr/>
        </p:nvSpPr>
        <p:spPr>
          <a:xfrm>
            <a:off x="6260123" y="2488735"/>
            <a:ext cx="151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전면카메라</a:t>
            </a:r>
            <a:endParaRPr/>
          </a:p>
        </p:txBody>
      </p:sp>
      <p:sp>
        <p:nvSpPr>
          <p:cNvPr id="363" name="Google Shape;363;p21"/>
          <p:cNvSpPr txBox="1"/>
          <p:nvPr/>
        </p:nvSpPr>
        <p:spPr>
          <a:xfrm>
            <a:off x="6835273" y="4203350"/>
            <a:ext cx="21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디렉토리 구조. 연예인 사진과 유저의 사진을 저장. </a:t>
            </a:r>
            <a:endParaRPr/>
          </a:p>
        </p:txBody>
      </p:sp>
      <p:sp>
        <p:nvSpPr>
          <p:cNvPr id="364" name="Google Shape;364;p21"/>
          <p:cNvSpPr txBox="1"/>
          <p:nvPr/>
        </p:nvSpPr>
        <p:spPr>
          <a:xfrm>
            <a:off x="6835287" y="3948258"/>
            <a:ext cx="151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DB</a:t>
            </a:r>
            <a:endParaRPr/>
          </a:p>
        </p:txBody>
      </p:sp>
      <p:sp>
        <p:nvSpPr>
          <p:cNvPr id="365" name="Google Shape;365;p21"/>
          <p:cNvSpPr txBox="1"/>
          <p:nvPr/>
        </p:nvSpPr>
        <p:spPr>
          <a:xfrm>
            <a:off x="6260123" y="5585534"/>
            <a:ext cx="21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Opencv에 등록된 오픈 소스를 바탕으로 얼굴 학습</a:t>
            </a:r>
            <a:endParaRPr/>
          </a:p>
        </p:txBody>
      </p:sp>
      <p:sp>
        <p:nvSpPr>
          <p:cNvPr id="366" name="Google Shape;366;p21"/>
          <p:cNvSpPr txBox="1"/>
          <p:nvPr/>
        </p:nvSpPr>
        <p:spPr>
          <a:xfrm>
            <a:off x="6260123" y="5330434"/>
            <a:ext cx="151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머신러닝 학습</a:t>
            </a:r>
            <a:endParaRPr/>
          </a:p>
        </p:txBody>
      </p:sp>
      <p:sp>
        <p:nvSpPr>
          <p:cNvPr id="367" name="Google Shape;367;p21"/>
          <p:cNvSpPr txBox="1"/>
          <p:nvPr/>
        </p:nvSpPr>
        <p:spPr>
          <a:xfrm>
            <a:off x="488950" y="2743825"/>
            <a:ext cx="238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Matplotlib에 구현되어 있는 그래프 그리기 기능을 Pyqt와 연동 </a:t>
            </a:r>
            <a:endParaRPr/>
          </a:p>
        </p:txBody>
      </p:sp>
      <p:sp>
        <p:nvSpPr>
          <p:cNvPr id="368" name="Google Shape;368;p21"/>
          <p:cNvSpPr txBox="1"/>
          <p:nvPr/>
        </p:nvSpPr>
        <p:spPr>
          <a:xfrm>
            <a:off x="1355596" y="2488735"/>
            <a:ext cx="151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통계</a:t>
            </a:r>
            <a:endParaRPr/>
          </a:p>
        </p:txBody>
      </p:sp>
      <p:sp>
        <p:nvSpPr>
          <p:cNvPr id="369" name="Google Shape;369;p21"/>
          <p:cNvSpPr txBox="1"/>
          <p:nvPr/>
        </p:nvSpPr>
        <p:spPr>
          <a:xfrm>
            <a:off x="426068" y="4203358"/>
            <a:ext cx="187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유사도가 가장 높은 연예인 사진과 유저의 사진을 동시에 띄움</a:t>
            </a:r>
            <a:endParaRPr/>
          </a:p>
        </p:txBody>
      </p:sp>
      <p:sp>
        <p:nvSpPr>
          <p:cNvPr id="370" name="Google Shape;370;p21"/>
          <p:cNvSpPr txBox="1"/>
          <p:nvPr/>
        </p:nvSpPr>
        <p:spPr>
          <a:xfrm>
            <a:off x="0" y="3948250"/>
            <a:ext cx="230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가장 수치가 높은 사진</a:t>
            </a:r>
            <a:endParaRPr/>
          </a:p>
        </p:txBody>
      </p:sp>
      <p:sp>
        <p:nvSpPr>
          <p:cNvPr id="371" name="Google Shape;371;p21"/>
          <p:cNvSpPr txBox="1"/>
          <p:nvPr/>
        </p:nvSpPr>
        <p:spPr>
          <a:xfrm>
            <a:off x="729627" y="5585534"/>
            <a:ext cx="21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데이터를 학습한 AI에 연예인의 얼굴을 넣어서 유사도를 측정 </a:t>
            </a:r>
            <a:endParaRPr/>
          </a:p>
        </p:txBody>
      </p:sp>
      <p:sp>
        <p:nvSpPr>
          <p:cNvPr id="372" name="Google Shape;372;p21"/>
          <p:cNvSpPr txBox="1"/>
          <p:nvPr/>
        </p:nvSpPr>
        <p:spPr>
          <a:xfrm>
            <a:off x="1355596" y="5330434"/>
            <a:ext cx="151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데이터 입력</a:t>
            </a:r>
            <a:endParaRPr/>
          </a:p>
        </p:txBody>
      </p:sp>
      <p:grpSp>
        <p:nvGrpSpPr>
          <p:cNvPr id="373" name="Google Shape;373;p21"/>
          <p:cNvGrpSpPr/>
          <p:nvPr/>
        </p:nvGrpSpPr>
        <p:grpSpPr>
          <a:xfrm>
            <a:off x="431800" y="150853"/>
            <a:ext cx="8280300" cy="1714625"/>
            <a:chOff x="431800" y="150853"/>
            <a:chExt cx="8280300" cy="1714625"/>
          </a:xfrm>
        </p:grpSpPr>
        <p:grpSp>
          <p:nvGrpSpPr>
            <p:cNvPr id="374" name="Google Shape;374;p21"/>
            <p:cNvGrpSpPr/>
            <p:nvPr/>
          </p:nvGrpSpPr>
          <p:grpSpPr>
            <a:xfrm>
              <a:off x="431800" y="1334778"/>
              <a:ext cx="8280300" cy="530700"/>
              <a:chOff x="431800" y="1088716"/>
              <a:chExt cx="8280300" cy="530700"/>
            </a:xfrm>
          </p:grpSpPr>
          <p:sp>
            <p:nvSpPr>
              <p:cNvPr id="375" name="Google Shape;375;p21"/>
              <p:cNvSpPr/>
              <p:nvPr/>
            </p:nvSpPr>
            <p:spPr>
              <a:xfrm>
                <a:off x="431800" y="1088716"/>
                <a:ext cx="8280300" cy="530700"/>
              </a:xfrm>
              <a:prstGeom prst="rect">
                <a:avLst/>
              </a:prstGeom>
              <a:solidFill>
                <a:srgbClr val="F5EEE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21"/>
              <p:cNvSpPr txBox="1"/>
              <p:nvPr/>
            </p:nvSpPr>
            <p:spPr>
              <a:xfrm>
                <a:off x="639247" y="1145978"/>
                <a:ext cx="7884600" cy="4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dk1"/>
                    </a:solidFill>
                  </a:rPr>
                  <a:t>앞으로 만들어질 어플리케이션이 어떤 순서로 작동할지 소개한다.</a:t>
                </a:r>
                <a:endParaRPr/>
              </a:p>
            </p:txBody>
          </p:sp>
        </p:grpSp>
        <p:grpSp>
          <p:nvGrpSpPr>
            <p:cNvPr id="377" name="Google Shape;377;p21"/>
            <p:cNvGrpSpPr/>
            <p:nvPr/>
          </p:nvGrpSpPr>
          <p:grpSpPr>
            <a:xfrm>
              <a:off x="438146" y="971648"/>
              <a:ext cx="2378617" cy="307800"/>
              <a:chOff x="438146" y="754161"/>
              <a:chExt cx="2378617" cy="307800"/>
            </a:xfrm>
          </p:grpSpPr>
          <p:sp>
            <p:nvSpPr>
              <p:cNvPr id="378" name="Google Shape;378;p21"/>
              <p:cNvSpPr/>
              <p:nvPr/>
            </p:nvSpPr>
            <p:spPr>
              <a:xfrm rot="5400000">
                <a:off x="395996" y="850600"/>
                <a:ext cx="199200" cy="1149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D7BA8E"/>
                  </a:gs>
                  <a:gs pos="50000">
                    <a:srgbClr val="D7BA8E"/>
                  </a:gs>
                  <a:gs pos="100000">
                    <a:srgbClr val="BD8C43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21"/>
              <p:cNvSpPr txBox="1"/>
              <p:nvPr/>
            </p:nvSpPr>
            <p:spPr>
              <a:xfrm>
                <a:off x="627063" y="754161"/>
                <a:ext cx="21897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</a:rPr>
                  <a:t>어플리케이션 구조</a:t>
                </a:r>
                <a:endParaRPr b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0" name="Google Shape;380;p21"/>
            <p:cNvSpPr txBox="1"/>
            <p:nvPr/>
          </p:nvSpPr>
          <p:spPr>
            <a:xfrm>
              <a:off x="431800" y="150853"/>
              <a:ext cx="5025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 u="sng">
                  <a:solidFill>
                    <a:srgbClr val="BD8C43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r>
                <a:rPr b="1" lang="en-US" sz="3600">
                  <a:solidFill>
                    <a:srgbClr val="BD8C43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3600">
                  <a:solidFill>
                    <a:srgbClr val="BD8C43"/>
                  </a:solidFill>
                </a:rPr>
                <a:t>어플리케이션</a:t>
              </a:r>
              <a:r>
                <a:rPr b="1" lang="en-US" sz="3600">
                  <a:solidFill>
                    <a:srgbClr val="2C2D3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3600">
                  <a:solidFill>
                    <a:schemeClr val="lt1"/>
                  </a:solidFill>
                </a:rPr>
                <a:t>설계</a:t>
              </a:r>
              <a:endPara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j,flower,headphones,keyboard,laptop,macbook,pro,music,technology,top," id="386" name="Google Shape;386;p22"/>
          <p:cNvPicPr preferRelativeResize="0"/>
          <p:nvPr/>
        </p:nvPicPr>
        <p:blipFill rotWithShape="1">
          <a:blip r:embed="rId3">
            <a:alphaModFix/>
          </a:blip>
          <a:srcRect b="1210" l="29928" r="39795" t="1200"/>
          <a:stretch/>
        </p:blipFill>
        <p:spPr>
          <a:xfrm>
            <a:off x="1" y="1348377"/>
            <a:ext cx="2191656" cy="4709886"/>
          </a:xfrm>
          <a:custGeom>
            <a:rect b="b" l="l" r="r" t="t"/>
            <a:pathLst>
              <a:path extrusionOk="0" h="4709886" w="2191656">
                <a:moveTo>
                  <a:pt x="0" y="0"/>
                </a:moveTo>
                <a:lnTo>
                  <a:pt x="2191656" y="0"/>
                </a:lnTo>
                <a:lnTo>
                  <a:pt x="2191656" y="4709886"/>
                </a:lnTo>
                <a:lnTo>
                  <a:pt x="0" y="4709886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87" name="Google Shape;387;p22"/>
          <p:cNvSpPr txBox="1"/>
          <p:nvPr/>
        </p:nvSpPr>
        <p:spPr>
          <a:xfrm>
            <a:off x="2286000" y="2503052"/>
            <a:ext cx="45720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D7BA8E"/>
                </a:solidFill>
              </a:rPr>
              <a:t>Q&amp;A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질의응답</a:t>
            </a:r>
            <a:endParaRPr b="1"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p22"/>
          <p:cNvCxnSpPr/>
          <p:nvPr/>
        </p:nvCxnSpPr>
        <p:spPr>
          <a:xfrm>
            <a:off x="4371724" y="4222384"/>
            <a:ext cx="400500" cy="0"/>
          </a:xfrm>
          <a:prstGeom prst="straightConnector1">
            <a:avLst/>
          </a:prstGeom>
          <a:noFill/>
          <a:ln cap="flat" cmpd="sng" w="38100">
            <a:solidFill>
              <a:srgbClr val="D7BA8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9" name="Google Shape;389;p22"/>
          <p:cNvSpPr txBox="1"/>
          <p:nvPr/>
        </p:nvSpPr>
        <p:spPr>
          <a:xfrm>
            <a:off x="2560998" y="4540925"/>
            <a:ext cx="4022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Any question?</a:t>
            </a:r>
            <a:endParaRPr/>
          </a:p>
        </p:txBody>
      </p:sp>
      <p:sp>
        <p:nvSpPr>
          <p:cNvPr id="390" name="Google Shape;390;p22"/>
          <p:cNvSpPr txBox="1"/>
          <p:nvPr/>
        </p:nvSpPr>
        <p:spPr>
          <a:xfrm>
            <a:off x="4239298" y="1936725"/>
            <a:ext cx="665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7BA8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3600">
                <a:solidFill>
                  <a:srgbClr val="D7BA8E"/>
                </a:solidFill>
              </a:rPr>
              <a:t>4</a:t>
            </a:r>
            <a:endParaRPr b="1" sz="3600">
              <a:solidFill>
                <a:srgbClr val="D7BA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 rot="-5400000">
            <a:off x="-16081" y="3850563"/>
            <a:ext cx="2211300" cy="2204100"/>
          </a:xfrm>
          <a:prstGeom prst="rtTriangle">
            <a:avLst/>
          </a:prstGeom>
          <a:solidFill>
            <a:schemeClr val="dk1">
              <a:alpha val="149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2"/>
          <p:cNvSpPr/>
          <p:nvPr/>
        </p:nvSpPr>
        <p:spPr>
          <a:xfrm rot="10800000">
            <a:off x="6955200" y="1348299"/>
            <a:ext cx="2188800" cy="2181600"/>
          </a:xfrm>
          <a:prstGeom prst="rtTriangle">
            <a:avLst/>
          </a:prstGeom>
          <a:solidFill>
            <a:schemeClr val="dk1">
              <a:alpha val="278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j,flower,headphones,keyboard,laptop,macbook,pro,music,technology,top," id="393" name="Google Shape;393;p22"/>
          <p:cNvPicPr preferRelativeResize="0"/>
          <p:nvPr/>
        </p:nvPicPr>
        <p:blipFill rotWithShape="1">
          <a:blip r:embed="rId3">
            <a:alphaModFix/>
          </a:blip>
          <a:srcRect b="1210" l="60289" r="9434" t="1200"/>
          <a:stretch/>
        </p:blipFill>
        <p:spPr>
          <a:xfrm>
            <a:off x="6952344" y="1348377"/>
            <a:ext cx="2191656" cy="4709886"/>
          </a:xfrm>
          <a:custGeom>
            <a:rect b="b" l="l" r="r" t="t"/>
            <a:pathLst>
              <a:path extrusionOk="0" h="4709886" w="2191656">
                <a:moveTo>
                  <a:pt x="0" y="0"/>
                </a:moveTo>
                <a:lnTo>
                  <a:pt x="2191656" y="0"/>
                </a:lnTo>
                <a:lnTo>
                  <a:pt x="2191656" y="4709886"/>
                </a:lnTo>
                <a:lnTo>
                  <a:pt x="0" y="4709886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94" name="Google Shape;39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3788" y="6601112"/>
            <a:ext cx="856426" cy="17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j,flower,headphones,keyboard,laptop,macbook,pro,music,technology,top," id="400" name="Google Shape;400;p23"/>
          <p:cNvPicPr preferRelativeResize="0"/>
          <p:nvPr/>
        </p:nvPicPr>
        <p:blipFill rotWithShape="1">
          <a:blip r:embed="rId3">
            <a:alphaModFix/>
          </a:blip>
          <a:srcRect b="1229" l="9059" r="4648" t="1129"/>
          <a:stretch/>
        </p:blipFill>
        <p:spPr>
          <a:xfrm>
            <a:off x="3001" y="-15817"/>
            <a:ext cx="9140999" cy="689558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3"/>
          <p:cNvSpPr/>
          <p:nvPr/>
        </p:nvSpPr>
        <p:spPr>
          <a:xfrm>
            <a:off x="3002" y="-4389"/>
            <a:ext cx="9144000" cy="6884160"/>
          </a:xfrm>
          <a:prstGeom prst="rect">
            <a:avLst/>
          </a:prstGeom>
          <a:solidFill>
            <a:srgbClr val="3A3A3C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3"/>
          <p:cNvSpPr/>
          <p:nvPr/>
        </p:nvSpPr>
        <p:spPr>
          <a:xfrm rot="10800000">
            <a:off x="4572000" y="0"/>
            <a:ext cx="4572001" cy="4572000"/>
          </a:xfrm>
          <a:prstGeom prst="rtTriangl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3"/>
          <p:cNvSpPr/>
          <p:nvPr/>
        </p:nvSpPr>
        <p:spPr>
          <a:xfrm rot="5400000">
            <a:off x="-1" y="1"/>
            <a:ext cx="4572001" cy="4572002"/>
          </a:xfrm>
          <a:prstGeom prst="rtTriangle">
            <a:avLst/>
          </a:prstGeom>
          <a:solidFill>
            <a:schemeClr val="dk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3"/>
          <p:cNvSpPr txBox="1"/>
          <p:nvPr/>
        </p:nvSpPr>
        <p:spPr>
          <a:xfrm>
            <a:off x="1591407" y="5833451"/>
            <a:ext cx="5961186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Click to type slide text here Click to type slide text here Click to type slide text here Click to type slide text here Click to type slide text here</a:t>
            </a:r>
            <a:endParaRPr/>
          </a:p>
        </p:txBody>
      </p:sp>
      <p:sp>
        <p:nvSpPr>
          <p:cNvPr id="405" name="Google Shape;405;p23"/>
          <p:cNvSpPr txBox="1"/>
          <p:nvPr/>
        </p:nvSpPr>
        <p:spPr>
          <a:xfrm>
            <a:off x="2664068" y="2552469"/>
            <a:ext cx="3815864" cy="162506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635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D7BA8E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D7BA8E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406" name="Google Shape;406;p23"/>
          <p:cNvSpPr txBox="1"/>
          <p:nvPr/>
        </p:nvSpPr>
        <p:spPr>
          <a:xfrm>
            <a:off x="4305740" y="1906723"/>
            <a:ext cx="532520" cy="81253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635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D7BA8E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407" name="Google Shape;407;p23"/>
          <p:cNvCxnSpPr/>
          <p:nvPr/>
        </p:nvCxnSpPr>
        <p:spPr>
          <a:xfrm>
            <a:off x="4463436" y="4507186"/>
            <a:ext cx="217128" cy="0"/>
          </a:xfrm>
          <a:prstGeom prst="straightConnector1">
            <a:avLst/>
          </a:prstGeom>
          <a:noFill/>
          <a:ln cap="flat" cmpd="sng" w="38100">
            <a:solidFill>
              <a:srgbClr val="D7BA8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8" name="Google Shape;408;p23"/>
          <p:cNvSpPr/>
          <p:nvPr/>
        </p:nvSpPr>
        <p:spPr>
          <a:xfrm rot="-2700000">
            <a:off x="681355" y="-1614124"/>
            <a:ext cx="3219468" cy="3219469"/>
          </a:xfrm>
          <a:prstGeom prst="rtTriangle">
            <a:avLst/>
          </a:prstGeom>
          <a:solidFill>
            <a:schemeClr val="dk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3"/>
          <p:cNvSpPr/>
          <p:nvPr/>
        </p:nvSpPr>
        <p:spPr>
          <a:xfrm rot="-2700000">
            <a:off x="5248230" y="-1614125"/>
            <a:ext cx="3219468" cy="3219469"/>
          </a:xfrm>
          <a:prstGeom prst="rtTriangle">
            <a:avLst/>
          </a:prstGeom>
          <a:solidFill>
            <a:schemeClr val="dk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7479" y="5544452"/>
            <a:ext cx="942068" cy="18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j,flower,headphones,keyboard,laptop,macbook,pro,music,technology,top," id="98" name="Google Shape;98;p13"/>
          <p:cNvPicPr preferRelativeResize="0"/>
          <p:nvPr/>
        </p:nvPicPr>
        <p:blipFill rotWithShape="1">
          <a:blip r:embed="rId3">
            <a:alphaModFix/>
          </a:blip>
          <a:srcRect b="0" l="20585" r="39167" t="0"/>
          <a:stretch/>
        </p:blipFill>
        <p:spPr>
          <a:xfrm>
            <a:off x="0" y="0"/>
            <a:ext cx="4140200" cy="6858000"/>
          </a:xfrm>
          <a:custGeom>
            <a:rect b="b" l="l" r="r" t="t"/>
            <a:pathLst>
              <a:path extrusionOk="0" h="6858000" w="4140200">
                <a:moveTo>
                  <a:pt x="0" y="0"/>
                </a:moveTo>
                <a:lnTo>
                  <a:pt x="4140200" y="0"/>
                </a:lnTo>
                <a:lnTo>
                  <a:pt x="4140200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5134935" y="2281493"/>
            <a:ext cx="2734723" cy="270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</a:rPr>
              <a:t>얼굴 인식 주제 소개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5134923" y="2595800"/>
            <a:ext cx="2012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01-1 </a:t>
            </a:r>
            <a:r>
              <a:rPr lang="en-US">
                <a:solidFill>
                  <a:schemeClr val="lt1"/>
                </a:solidFill>
              </a:rPr>
              <a:t>얼굴 인식 활용 기술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4415913" y="2268193"/>
            <a:ext cx="442429" cy="34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5134935" y="3348205"/>
            <a:ext cx="2734723" cy="270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</a:rPr>
              <a:t>GUI 디자인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5134924" y="3662525"/>
            <a:ext cx="1780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solidFill>
                  <a:schemeClr val="lt1"/>
                </a:solidFill>
              </a:rPr>
              <a:t>2</a:t>
            </a: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 </a:t>
            </a:r>
            <a:r>
              <a:rPr lang="en-US">
                <a:solidFill>
                  <a:schemeClr val="lt1"/>
                </a:solidFill>
              </a:rPr>
              <a:t>Regist Screen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02-1 Show Screen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4415913" y="3334905"/>
            <a:ext cx="442429" cy="34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5134935" y="4414917"/>
            <a:ext cx="2734723" cy="270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</a:rPr>
              <a:t>어플리케이션 설계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5134923" y="4729225"/>
            <a:ext cx="1970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solidFill>
                  <a:schemeClr val="lt1"/>
                </a:solidFill>
              </a:rPr>
              <a:t>3</a:t>
            </a: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>
                <a:solidFill>
                  <a:schemeClr val="lt1"/>
                </a:solidFill>
              </a:rPr>
              <a:t> 사용할 기술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03-2 어플리케이션 구조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4415913" y="4401617"/>
            <a:ext cx="442429" cy="34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5134935" y="5481630"/>
            <a:ext cx="2734723" cy="270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</a:rPr>
              <a:t>Q&amp;A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5134935" y="5795943"/>
            <a:ext cx="16818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solidFill>
                  <a:schemeClr val="lt1"/>
                </a:solidFill>
              </a:rPr>
              <a:t>4</a:t>
            </a: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>
                <a:solidFill>
                  <a:schemeClr val="lt1"/>
                </a:solidFill>
              </a:rPr>
              <a:t>질의응답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4415913" y="5468330"/>
            <a:ext cx="442429" cy="34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4387850" y="781508"/>
            <a:ext cx="38608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D7BA8E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cxnSp>
        <p:nvCxnSpPr>
          <p:cNvPr id="112" name="Google Shape;112;p13"/>
          <p:cNvCxnSpPr/>
          <p:nvPr/>
        </p:nvCxnSpPr>
        <p:spPr>
          <a:xfrm>
            <a:off x="4408504" y="1509664"/>
            <a:ext cx="400551" cy="0"/>
          </a:xfrm>
          <a:prstGeom prst="straightConnector1">
            <a:avLst/>
          </a:prstGeom>
          <a:noFill/>
          <a:ln cap="flat" cmpd="sng" w="38100">
            <a:solidFill>
              <a:srgbClr val="D7BA8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13"/>
          <p:cNvSpPr/>
          <p:nvPr/>
        </p:nvSpPr>
        <p:spPr>
          <a:xfrm rot="5400000">
            <a:off x="-6817" y="6816"/>
            <a:ext cx="4153834" cy="4140200"/>
          </a:xfrm>
          <a:prstGeom prst="rtTriangle">
            <a:avLst/>
          </a:prstGeom>
          <a:solidFill>
            <a:schemeClr val="dk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 rot="-5400000">
            <a:off x="-6816" y="6815"/>
            <a:ext cx="4153833" cy="4140199"/>
          </a:xfrm>
          <a:prstGeom prst="rtTriangle">
            <a:avLst/>
          </a:prstGeom>
          <a:solidFill>
            <a:schemeClr val="dk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/>
          <p:nvPr/>
        </p:nvSpPr>
        <p:spPr>
          <a:xfrm rot="5400000">
            <a:off x="718016" y="3435817"/>
            <a:ext cx="2704167" cy="4140200"/>
          </a:xfrm>
          <a:custGeom>
            <a:rect b="b" l="l" r="r" t="t"/>
            <a:pathLst>
              <a:path extrusionOk="0" h="4140200" w="2704167">
                <a:moveTo>
                  <a:pt x="0" y="4140200"/>
                </a:moveTo>
                <a:lnTo>
                  <a:pt x="0" y="0"/>
                </a:lnTo>
                <a:lnTo>
                  <a:pt x="2704167" y="2704167"/>
                </a:lnTo>
                <a:lnTo>
                  <a:pt x="2704167" y="4140200"/>
                </a:ln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-6817" y="6817"/>
            <a:ext cx="4153833" cy="4140199"/>
          </a:xfrm>
          <a:prstGeom prst="rtTriangle">
            <a:avLst/>
          </a:prstGeom>
          <a:solidFill>
            <a:schemeClr val="dk1">
              <a:alpha val="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6357" y="162827"/>
            <a:ext cx="942068" cy="18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j,flower,headphones,keyboard,laptop,macbook,pro,music,technology,top," id="123" name="Google Shape;123;p14"/>
          <p:cNvPicPr preferRelativeResize="0"/>
          <p:nvPr/>
        </p:nvPicPr>
        <p:blipFill rotWithShape="1">
          <a:blip r:embed="rId3">
            <a:alphaModFix/>
          </a:blip>
          <a:srcRect b="1203" l="29928" r="39796" t="1203"/>
          <a:stretch/>
        </p:blipFill>
        <p:spPr>
          <a:xfrm>
            <a:off x="1" y="1348377"/>
            <a:ext cx="2191656" cy="4709886"/>
          </a:xfrm>
          <a:custGeom>
            <a:rect b="b" l="l" r="r" t="t"/>
            <a:pathLst>
              <a:path extrusionOk="0" h="4709886" w="2191656">
                <a:moveTo>
                  <a:pt x="0" y="0"/>
                </a:moveTo>
                <a:lnTo>
                  <a:pt x="2191656" y="0"/>
                </a:lnTo>
                <a:lnTo>
                  <a:pt x="2191656" y="4709886"/>
                </a:lnTo>
                <a:lnTo>
                  <a:pt x="0" y="4709886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4" name="Google Shape;124;p14"/>
          <p:cNvSpPr txBox="1"/>
          <p:nvPr/>
        </p:nvSpPr>
        <p:spPr>
          <a:xfrm>
            <a:off x="2286000" y="2503052"/>
            <a:ext cx="457200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D7BA8E"/>
                </a:solidFill>
              </a:rPr>
              <a:t>얼굴 인식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주제 소개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4"/>
          <p:cNvCxnSpPr/>
          <p:nvPr/>
        </p:nvCxnSpPr>
        <p:spPr>
          <a:xfrm>
            <a:off x="4371724" y="4222384"/>
            <a:ext cx="400551" cy="0"/>
          </a:xfrm>
          <a:prstGeom prst="straightConnector1">
            <a:avLst/>
          </a:prstGeom>
          <a:noFill/>
          <a:ln cap="flat" cmpd="sng" w="38100">
            <a:solidFill>
              <a:srgbClr val="D7BA8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14"/>
          <p:cNvSpPr txBox="1"/>
          <p:nvPr/>
        </p:nvSpPr>
        <p:spPr>
          <a:xfrm>
            <a:off x="2560998" y="4540925"/>
            <a:ext cx="4022005" cy="581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8D8D8"/>
                </a:solidFill>
              </a:rPr>
              <a:t>얼굴 인식 기술의 다양한 활용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4239298" y="1936725"/>
            <a:ext cx="665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7BA8E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3600">
              <a:solidFill>
                <a:srgbClr val="D7BA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/>
          <p:nvPr/>
        </p:nvSpPr>
        <p:spPr>
          <a:xfrm rot="-5400000">
            <a:off x="-16110" y="3850498"/>
            <a:ext cx="2211394" cy="2204136"/>
          </a:xfrm>
          <a:prstGeom prst="rtTriangle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4"/>
          <p:cNvSpPr/>
          <p:nvPr/>
        </p:nvSpPr>
        <p:spPr>
          <a:xfrm rot="10800000">
            <a:off x="6955294" y="1348377"/>
            <a:ext cx="2188706" cy="2181522"/>
          </a:xfrm>
          <a:prstGeom prst="rtTriangle">
            <a:avLst/>
          </a:prstGeom>
          <a:solidFill>
            <a:schemeClr val="dk1">
              <a:alpha val="2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j,flower,headphones,keyboard,laptop,macbook,pro,music,technology,top," id="130" name="Google Shape;130;p14"/>
          <p:cNvPicPr preferRelativeResize="0"/>
          <p:nvPr/>
        </p:nvPicPr>
        <p:blipFill rotWithShape="1">
          <a:blip r:embed="rId3">
            <a:alphaModFix/>
          </a:blip>
          <a:srcRect b="1203" l="60288" r="9435" t="1203"/>
          <a:stretch/>
        </p:blipFill>
        <p:spPr>
          <a:xfrm>
            <a:off x="6952344" y="1348377"/>
            <a:ext cx="2191656" cy="4709886"/>
          </a:xfrm>
          <a:custGeom>
            <a:rect b="b" l="l" r="r" t="t"/>
            <a:pathLst>
              <a:path extrusionOk="0" h="4709886" w="2191656">
                <a:moveTo>
                  <a:pt x="0" y="0"/>
                </a:moveTo>
                <a:lnTo>
                  <a:pt x="2191656" y="0"/>
                </a:lnTo>
                <a:lnTo>
                  <a:pt x="2191656" y="4709886"/>
                </a:lnTo>
                <a:lnTo>
                  <a:pt x="0" y="4709886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31" name="Google Shape;13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3788" y="6601112"/>
            <a:ext cx="856425" cy="17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5"/>
          <p:cNvGrpSpPr/>
          <p:nvPr/>
        </p:nvGrpSpPr>
        <p:grpSpPr>
          <a:xfrm>
            <a:off x="431800" y="150853"/>
            <a:ext cx="8280300" cy="1714625"/>
            <a:chOff x="431800" y="150853"/>
            <a:chExt cx="8280300" cy="1714625"/>
          </a:xfrm>
        </p:grpSpPr>
        <p:grpSp>
          <p:nvGrpSpPr>
            <p:cNvPr id="138" name="Google Shape;138;p15"/>
            <p:cNvGrpSpPr/>
            <p:nvPr/>
          </p:nvGrpSpPr>
          <p:grpSpPr>
            <a:xfrm>
              <a:off x="431800" y="1334778"/>
              <a:ext cx="8280300" cy="530700"/>
              <a:chOff x="431800" y="1088716"/>
              <a:chExt cx="8280300" cy="530700"/>
            </a:xfrm>
          </p:grpSpPr>
          <p:sp>
            <p:nvSpPr>
              <p:cNvPr id="139" name="Google Shape;139;p15"/>
              <p:cNvSpPr/>
              <p:nvPr/>
            </p:nvSpPr>
            <p:spPr>
              <a:xfrm>
                <a:off x="431800" y="1088716"/>
                <a:ext cx="8280300" cy="530700"/>
              </a:xfrm>
              <a:prstGeom prst="rect">
                <a:avLst/>
              </a:prstGeom>
              <a:solidFill>
                <a:srgbClr val="F5EEE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5"/>
              <p:cNvSpPr txBox="1"/>
              <p:nvPr/>
            </p:nvSpPr>
            <p:spPr>
              <a:xfrm>
                <a:off x="639247" y="1145978"/>
                <a:ext cx="7884600" cy="4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dk1"/>
                    </a:solidFill>
                  </a:rPr>
                  <a:t>얼굴 인식은 보안, 게임 소프트웨어, 사진 편집 기술 등 다양한 분야에 활용되고 있으며 그 중요도가 점점 높아지고 있다.</a:t>
                </a: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</p:txBody>
          </p:sp>
        </p:grpSp>
        <p:grpSp>
          <p:nvGrpSpPr>
            <p:cNvPr id="141" name="Google Shape;141;p15"/>
            <p:cNvGrpSpPr/>
            <p:nvPr/>
          </p:nvGrpSpPr>
          <p:grpSpPr>
            <a:xfrm>
              <a:off x="438146" y="971648"/>
              <a:ext cx="2378617" cy="307800"/>
              <a:chOff x="438146" y="754161"/>
              <a:chExt cx="2378617" cy="307800"/>
            </a:xfrm>
          </p:grpSpPr>
          <p:sp>
            <p:nvSpPr>
              <p:cNvPr id="142" name="Google Shape;142;p15"/>
              <p:cNvSpPr/>
              <p:nvPr/>
            </p:nvSpPr>
            <p:spPr>
              <a:xfrm rot="5400000">
                <a:off x="395996" y="850600"/>
                <a:ext cx="199200" cy="1149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D7BA8E"/>
                  </a:gs>
                  <a:gs pos="50000">
                    <a:srgbClr val="D7BA8E"/>
                  </a:gs>
                  <a:gs pos="100000">
                    <a:srgbClr val="BD8C43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5"/>
              <p:cNvSpPr txBox="1"/>
              <p:nvPr/>
            </p:nvSpPr>
            <p:spPr>
              <a:xfrm>
                <a:off x="627063" y="754161"/>
                <a:ext cx="21897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</a:rPr>
                  <a:t>얼굴인식 AI</a:t>
                </a:r>
                <a:endParaRPr b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" name="Google Shape;144;p15"/>
            <p:cNvSpPr txBox="1"/>
            <p:nvPr/>
          </p:nvSpPr>
          <p:spPr>
            <a:xfrm>
              <a:off x="431800" y="150853"/>
              <a:ext cx="5025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 u="sng">
                  <a:solidFill>
                    <a:srgbClr val="BD8C43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r>
                <a:rPr b="1" lang="en-US" sz="3600">
                  <a:solidFill>
                    <a:srgbClr val="BD8C43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3600">
                  <a:solidFill>
                    <a:srgbClr val="BD8C43"/>
                  </a:solidFill>
                </a:rPr>
                <a:t>얼굴인식</a:t>
              </a:r>
              <a:r>
                <a:rPr b="1" lang="en-US" sz="3600">
                  <a:solidFill>
                    <a:srgbClr val="2C2D3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3600">
                  <a:solidFill>
                    <a:schemeClr val="lt1"/>
                  </a:solidFill>
                </a:rPr>
                <a:t>주제소개</a:t>
              </a:r>
              <a:endPara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1960728"/>
            <a:ext cx="428625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8350" y="1960728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8700" y="4561800"/>
            <a:ext cx="3784601" cy="17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0875" y="4262820"/>
            <a:ext cx="3603626" cy="22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53075" y="3799050"/>
            <a:ext cx="1849300" cy="12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j,flower,headphones,keyboard,laptop,macbook,pro,music,technology,top," id="155" name="Google Shape;155;p16"/>
          <p:cNvPicPr preferRelativeResize="0"/>
          <p:nvPr/>
        </p:nvPicPr>
        <p:blipFill rotWithShape="1">
          <a:blip r:embed="rId3">
            <a:alphaModFix/>
          </a:blip>
          <a:srcRect b="1210" l="29928" r="39795" t="1200"/>
          <a:stretch/>
        </p:blipFill>
        <p:spPr>
          <a:xfrm>
            <a:off x="1" y="1348377"/>
            <a:ext cx="2191656" cy="4709886"/>
          </a:xfrm>
          <a:custGeom>
            <a:rect b="b" l="l" r="r" t="t"/>
            <a:pathLst>
              <a:path extrusionOk="0" h="4709886" w="2191656">
                <a:moveTo>
                  <a:pt x="0" y="0"/>
                </a:moveTo>
                <a:lnTo>
                  <a:pt x="2191656" y="0"/>
                </a:lnTo>
                <a:lnTo>
                  <a:pt x="2191656" y="4709886"/>
                </a:lnTo>
                <a:lnTo>
                  <a:pt x="0" y="4709886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2191650" y="2697852"/>
            <a:ext cx="45720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D7BA8E"/>
                </a:solidFill>
              </a:rPr>
              <a:t>GUI 디자인</a:t>
            </a:r>
            <a:endParaRPr b="1" sz="4000">
              <a:solidFill>
                <a:srgbClr val="D7BA8E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D7BA8E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START SCREEN / FUNCTION SCREEN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16"/>
          <p:cNvCxnSpPr/>
          <p:nvPr/>
        </p:nvCxnSpPr>
        <p:spPr>
          <a:xfrm>
            <a:off x="4371724" y="4222384"/>
            <a:ext cx="400500" cy="0"/>
          </a:xfrm>
          <a:prstGeom prst="straightConnector1">
            <a:avLst/>
          </a:prstGeom>
          <a:noFill/>
          <a:ln cap="flat" cmpd="sng" w="38100">
            <a:solidFill>
              <a:srgbClr val="D7BA8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16"/>
          <p:cNvSpPr txBox="1"/>
          <p:nvPr/>
        </p:nvSpPr>
        <p:spPr>
          <a:xfrm>
            <a:off x="2560998" y="4540925"/>
            <a:ext cx="4022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8D8D8"/>
                </a:solidFill>
              </a:rPr>
              <a:t>GUI 상세 구현 설명</a:t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4239298" y="2092575"/>
            <a:ext cx="665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7BA8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3600">
                <a:solidFill>
                  <a:srgbClr val="D7BA8E"/>
                </a:solidFill>
              </a:rPr>
              <a:t>2</a:t>
            </a:r>
            <a:endParaRPr b="1" sz="3600">
              <a:solidFill>
                <a:srgbClr val="D7BA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 rot="-5400000">
            <a:off x="-16081" y="3850563"/>
            <a:ext cx="2211300" cy="2204100"/>
          </a:xfrm>
          <a:prstGeom prst="rtTriangle">
            <a:avLst/>
          </a:prstGeom>
          <a:solidFill>
            <a:schemeClr val="dk1">
              <a:alpha val="149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/>
          <p:nvPr/>
        </p:nvSpPr>
        <p:spPr>
          <a:xfrm rot="10800000">
            <a:off x="6955200" y="1348299"/>
            <a:ext cx="2188800" cy="2181600"/>
          </a:xfrm>
          <a:prstGeom prst="rtTriangle">
            <a:avLst/>
          </a:prstGeom>
          <a:solidFill>
            <a:schemeClr val="dk1">
              <a:alpha val="278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j,flower,headphones,keyboard,laptop,macbook,pro,music,technology,top," id="162" name="Google Shape;162;p16"/>
          <p:cNvPicPr preferRelativeResize="0"/>
          <p:nvPr/>
        </p:nvPicPr>
        <p:blipFill rotWithShape="1">
          <a:blip r:embed="rId3">
            <a:alphaModFix/>
          </a:blip>
          <a:srcRect b="1210" l="60289" r="9434" t="1200"/>
          <a:stretch/>
        </p:blipFill>
        <p:spPr>
          <a:xfrm>
            <a:off x="6952344" y="1348377"/>
            <a:ext cx="2191656" cy="4709886"/>
          </a:xfrm>
          <a:custGeom>
            <a:rect b="b" l="l" r="r" t="t"/>
            <a:pathLst>
              <a:path extrusionOk="0" h="4709886" w="2191656">
                <a:moveTo>
                  <a:pt x="0" y="0"/>
                </a:moveTo>
                <a:lnTo>
                  <a:pt x="2191656" y="0"/>
                </a:lnTo>
                <a:lnTo>
                  <a:pt x="2191656" y="4709886"/>
                </a:lnTo>
                <a:lnTo>
                  <a:pt x="0" y="4709886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3788" y="6601112"/>
            <a:ext cx="856426" cy="17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7"/>
          <p:cNvGrpSpPr/>
          <p:nvPr/>
        </p:nvGrpSpPr>
        <p:grpSpPr>
          <a:xfrm>
            <a:off x="431800" y="150853"/>
            <a:ext cx="8280400" cy="1714768"/>
            <a:chOff x="431800" y="150853"/>
            <a:chExt cx="8280400" cy="1714768"/>
          </a:xfrm>
        </p:grpSpPr>
        <p:grpSp>
          <p:nvGrpSpPr>
            <p:cNvPr id="170" name="Google Shape;170;p17"/>
            <p:cNvGrpSpPr/>
            <p:nvPr/>
          </p:nvGrpSpPr>
          <p:grpSpPr>
            <a:xfrm>
              <a:off x="431800" y="1334778"/>
              <a:ext cx="8280400" cy="530843"/>
              <a:chOff x="431800" y="1088716"/>
              <a:chExt cx="8280400" cy="530843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431800" y="1088716"/>
                <a:ext cx="8280400" cy="530843"/>
              </a:xfrm>
              <a:prstGeom prst="rect">
                <a:avLst/>
              </a:prstGeom>
              <a:solidFill>
                <a:srgbClr val="F5EEE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7"/>
              <p:cNvSpPr txBox="1"/>
              <p:nvPr/>
            </p:nvSpPr>
            <p:spPr>
              <a:xfrm>
                <a:off x="627075" y="1241586"/>
                <a:ext cx="7818900" cy="3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활용 함수들 : Qimage, Qsize, Qpalette, QBrush, QLabel, QFont, QToolButton</a:t>
                </a:r>
                <a:endParaRPr/>
              </a:p>
            </p:txBody>
          </p:sp>
        </p:grpSp>
        <p:grpSp>
          <p:nvGrpSpPr>
            <p:cNvPr id="173" name="Google Shape;173;p17"/>
            <p:cNvGrpSpPr/>
            <p:nvPr/>
          </p:nvGrpSpPr>
          <p:grpSpPr>
            <a:xfrm>
              <a:off x="438150" y="971648"/>
              <a:ext cx="2378615" cy="307777"/>
              <a:chOff x="438150" y="754161"/>
              <a:chExt cx="2378615" cy="307777"/>
            </a:xfrm>
          </p:grpSpPr>
          <p:sp>
            <p:nvSpPr>
              <p:cNvPr id="174" name="Google Shape;174;p17"/>
              <p:cNvSpPr/>
              <p:nvPr/>
            </p:nvSpPr>
            <p:spPr>
              <a:xfrm rot="5400000">
                <a:off x="395999" y="850601"/>
                <a:ext cx="199198" cy="114896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D7BA8E"/>
                  </a:gs>
                  <a:gs pos="50000">
                    <a:srgbClr val="D7BA8E"/>
                  </a:gs>
                  <a:gs pos="100000">
                    <a:srgbClr val="BD8C43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7"/>
              <p:cNvSpPr txBox="1"/>
              <p:nvPr/>
            </p:nvSpPr>
            <p:spPr>
              <a:xfrm>
                <a:off x="627063" y="754161"/>
                <a:ext cx="21897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r>
                  <a:rPr b="1" lang="en-US" sz="2000">
                    <a:solidFill>
                      <a:schemeClr val="dk1"/>
                    </a:solidFill>
                  </a:rPr>
                  <a:t>tart Screen</a:t>
                </a:r>
                <a:endParaRPr b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6" name="Google Shape;176;p17"/>
            <p:cNvSpPr txBox="1"/>
            <p:nvPr/>
          </p:nvSpPr>
          <p:spPr>
            <a:xfrm>
              <a:off x="431800" y="150853"/>
              <a:ext cx="5025597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 u="sng">
                  <a:solidFill>
                    <a:srgbClr val="BD8C43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en-US" sz="3600" u="sng">
                  <a:solidFill>
                    <a:srgbClr val="BD8C43"/>
                  </a:solidFill>
                </a:rPr>
                <a:t>2</a:t>
              </a:r>
              <a:r>
                <a:rPr b="1" lang="en-US" sz="3600">
                  <a:solidFill>
                    <a:srgbClr val="BD8C43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3600">
                  <a:solidFill>
                    <a:srgbClr val="BD8C43"/>
                  </a:solidFill>
                </a:rPr>
                <a:t>GUI</a:t>
              </a:r>
              <a:r>
                <a:rPr b="1" lang="en-US" sz="3600">
                  <a:solidFill>
                    <a:srgbClr val="2C2D3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3600">
                  <a:solidFill>
                    <a:schemeClr val="lt1"/>
                  </a:solidFill>
                </a:rPr>
                <a:t>Design</a:t>
              </a:r>
              <a:endPara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7"/>
          <p:cNvSpPr/>
          <p:nvPr/>
        </p:nvSpPr>
        <p:spPr>
          <a:xfrm>
            <a:off x="2026925" y="1960838"/>
            <a:ext cx="4463700" cy="2460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17"/>
          <p:cNvGrpSpPr/>
          <p:nvPr/>
        </p:nvGrpSpPr>
        <p:grpSpPr>
          <a:xfrm>
            <a:off x="2261700" y="4390960"/>
            <a:ext cx="3994150" cy="2063365"/>
            <a:chOff x="431800" y="4242185"/>
            <a:chExt cx="3994150" cy="2063365"/>
          </a:xfrm>
        </p:grpSpPr>
        <p:sp>
          <p:nvSpPr>
            <p:cNvPr id="179" name="Google Shape;179;p17"/>
            <p:cNvSpPr/>
            <p:nvPr/>
          </p:nvSpPr>
          <p:spPr>
            <a:xfrm>
              <a:off x="431800" y="4281854"/>
              <a:ext cx="3986125" cy="2023696"/>
            </a:xfrm>
            <a:prstGeom prst="rect">
              <a:avLst/>
            </a:prstGeom>
            <a:solidFill>
              <a:srgbClr val="F5EEE3"/>
            </a:solidFill>
            <a:ln cap="flat" cmpd="sng" w="9525">
              <a:solidFill>
                <a:srgbClr val="D7BA8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431800" y="4242185"/>
              <a:ext cx="3994150" cy="349933"/>
            </a:xfrm>
            <a:prstGeom prst="rect">
              <a:avLst/>
            </a:prstGeom>
            <a:solidFill>
              <a:srgbClr val="D7BA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1" name="Google Shape;181;p17"/>
          <p:cNvCxnSpPr>
            <a:stCxn id="180" idx="0"/>
            <a:endCxn id="180" idx="2"/>
          </p:cNvCxnSpPr>
          <p:nvPr/>
        </p:nvCxnSpPr>
        <p:spPr>
          <a:xfrm>
            <a:off x="4258775" y="4390960"/>
            <a:ext cx="0" cy="349800"/>
          </a:xfrm>
          <a:prstGeom prst="straightConnector1">
            <a:avLst/>
          </a:prstGeom>
          <a:noFill/>
          <a:ln cap="flat" cmpd="sng" w="12700">
            <a:solidFill>
              <a:srgbClr val="CCA66E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17"/>
          <p:cNvCxnSpPr/>
          <p:nvPr/>
        </p:nvCxnSpPr>
        <p:spPr>
          <a:xfrm>
            <a:off x="4258775" y="4795619"/>
            <a:ext cx="0" cy="1592100"/>
          </a:xfrm>
          <a:prstGeom prst="straightConnector1">
            <a:avLst/>
          </a:prstGeom>
          <a:noFill/>
          <a:ln cap="flat" cmpd="sng" w="12700">
            <a:solidFill>
              <a:srgbClr val="CCA66E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17"/>
          <p:cNvSpPr txBox="1"/>
          <p:nvPr/>
        </p:nvSpPr>
        <p:spPr>
          <a:xfrm>
            <a:off x="2261700" y="4458162"/>
            <a:ext cx="195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Regist Button</a:t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4343259" y="4445850"/>
            <a:ext cx="195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Show Button</a:t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2410794" y="5081439"/>
            <a:ext cx="165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0487" lvl="0" marL="90487" marR="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3A3A3C"/>
                </a:solidFill>
              </a:rPr>
              <a:t>버튼을 누르면 유저를 등록해주는 새로운 윈도우가 나타남.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4454044" y="5081452"/>
            <a:ext cx="165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0487" lvl="0" marL="90487" marR="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3A3A3C"/>
                </a:solidFill>
              </a:rPr>
              <a:t>등록 된 유저를 선택하고 버튼을 누르면 이에 해당하는 결과 윈도우가 표시된다. </a:t>
            </a:r>
            <a:endParaRPr/>
          </a:p>
        </p:txBody>
      </p:sp>
      <p:pic>
        <p:nvPicPr>
          <p:cNvPr id="187" name="Google Shape;1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462" y="2045651"/>
            <a:ext cx="4090624" cy="23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/>
          <p:nvPr/>
        </p:nvSpPr>
        <p:spPr>
          <a:xfrm>
            <a:off x="5147775" y="3563588"/>
            <a:ext cx="718200" cy="21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Regist</a:t>
            </a:r>
            <a:r>
              <a:rPr lang="en-US" sz="1000"/>
              <a:t> </a:t>
            </a:r>
            <a:endParaRPr sz="1000"/>
          </a:p>
        </p:txBody>
      </p:sp>
      <p:sp>
        <p:nvSpPr>
          <p:cNvPr id="189" name="Google Shape;189;p17"/>
          <p:cNvSpPr/>
          <p:nvPr/>
        </p:nvSpPr>
        <p:spPr>
          <a:xfrm>
            <a:off x="5147775" y="4039502"/>
            <a:ext cx="718200" cy="2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description</a:t>
            </a:r>
            <a:endParaRPr sz="800"/>
          </a:p>
        </p:txBody>
      </p:sp>
      <p:sp>
        <p:nvSpPr>
          <p:cNvPr id="190" name="Google Shape;190;p17"/>
          <p:cNvSpPr txBox="1"/>
          <p:nvPr/>
        </p:nvSpPr>
        <p:spPr>
          <a:xfrm>
            <a:off x="4381500" y="2206625"/>
            <a:ext cx="1874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Face Recognition</a:t>
            </a:r>
            <a:endParaRPr sz="1800"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5147775" y="3324425"/>
            <a:ext cx="718200" cy="21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remove</a:t>
            </a:r>
            <a:endParaRPr sz="1000"/>
          </a:p>
        </p:txBody>
      </p:sp>
      <p:sp>
        <p:nvSpPr>
          <p:cNvPr id="192" name="Google Shape;192;p17"/>
          <p:cNvSpPr/>
          <p:nvPr/>
        </p:nvSpPr>
        <p:spPr>
          <a:xfrm>
            <a:off x="5147775" y="3801550"/>
            <a:ext cx="718200" cy="21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</a:t>
            </a:r>
            <a:r>
              <a:rPr lang="en-US" sz="1000"/>
              <a:t> show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/>
        </p:nvSpPr>
        <p:spPr>
          <a:xfrm>
            <a:off x="2393605" y="2747473"/>
            <a:ext cx="116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CA66E"/>
                </a:solidFill>
              </a:rPr>
              <a:t>1</a:t>
            </a:r>
            <a:r>
              <a:rPr lang="en-US" sz="2000">
                <a:solidFill>
                  <a:srgbClr val="CCA66E"/>
                </a:solidFill>
                <a:latin typeface="Arial"/>
                <a:ea typeface="Arial"/>
                <a:cs typeface="Arial"/>
                <a:sym typeface="Arial"/>
              </a:rPr>
              <a:t>00%</a:t>
            </a:r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5602647" y="2747486"/>
            <a:ext cx="116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CA66E"/>
                </a:solidFill>
              </a:rPr>
              <a:t>1</a:t>
            </a:r>
            <a:r>
              <a:rPr lang="en-US" sz="2000">
                <a:solidFill>
                  <a:srgbClr val="CCA66E"/>
                </a:solidFill>
                <a:latin typeface="Arial"/>
                <a:ea typeface="Arial"/>
                <a:cs typeface="Arial"/>
                <a:sym typeface="Arial"/>
              </a:rPr>
              <a:t>00%</a:t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 rot="5400000">
            <a:off x="2917828" y="3177526"/>
            <a:ext cx="117985" cy="101711"/>
          </a:xfrm>
          <a:prstGeom prst="triangle">
            <a:avLst>
              <a:gd fmla="val 50000" name="adj"/>
            </a:avLst>
          </a:prstGeom>
          <a:solidFill>
            <a:srgbClr val="3A3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8"/>
          <p:cNvSpPr/>
          <p:nvPr/>
        </p:nvSpPr>
        <p:spPr>
          <a:xfrm rot="5400000">
            <a:off x="6090275" y="3177526"/>
            <a:ext cx="117985" cy="101711"/>
          </a:xfrm>
          <a:prstGeom prst="triangle">
            <a:avLst>
              <a:gd fmla="val 50000" name="adj"/>
            </a:avLst>
          </a:prstGeom>
          <a:solidFill>
            <a:srgbClr val="3A3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Google Shape;202;p18"/>
          <p:cNvGrpSpPr/>
          <p:nvPr/>
        </p:nvGrpSpPr>
        <p:grpSpPr>
          <a:xfrm>
            <a:off x="431800" y="149503"/>
            <a:ext cx="8280400" cy="1781375"/>
            <a:chOff x="431800" y="150853"/>
            <a:chExt cx="8280400" cy="1781375"/>
          </a:xfrm>
        </p:grpSpPr>
        <p:grpSp>
          <p:nvGrpSpPr>
            <p:cNvPr id="203" name="Google Shape;203;p18"/>
            <p:cNvGrpSpPr/>
            <p:nvPr/>
          </p:nvGrpSpPr>
          <p:grpSpPr>
            <a:xfrm>
              <a:off x="431800" y="1334778"/>
              <a:ext cx="8280400" cy="597450"/>
              <a:chOff x="431800" y="1088716"/>
              <a:chExt cx="8280400" cy="597450"/>
            </a:xfrm>
          </p:grpSpPr>
          <p:sp>
            <p:nvSpPr>
              <p:cNvPr id="204" name="Google Shape;204;p18"/>
              <p:cNvSpPr/>
              <p:nvPr/>
            </p:nvSpPr>
            <p:spPr>
              <a:xfrm>
                <a:off x="431800" y="1088716"/>
                <a:ext cx="8280400" cy="530843"/>
              </a:xfrm>
              <a:prstGeom prst="rect">
                <a:avLst/>
              </a:prstGeom>
              <a:solidFill>
                <a:srgbClr val="F5EEE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8"/>
              <p:cNvSpPr txBox="1"/>
              <p:nvPr/>
            </p:nvSpPr>
            <p:spPr>
              <a:xfrm>
                <a:off x="535822" y="1255366"/>
                <a:ext cx="7884600" cy="4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dk1"/>
                    </a:solidFill>
                  </a:rPr>
                  <a:t>Start 버튼을 누른 후 이어지는 알고리즘적 순서도 </a:t>
                </a:r>
                <a:endParaRPr/>
              </a:p>
            </p:txBody>
          </p:sp>
        </p:grpSp>
        <p:grpSp>
          <p:nvGrpSpPr>
            <p:cNvPr id="206" name="Google Shape;206;p18"/>
            <p:cNvGrpSpPr/>
            <p:nvPr/>
          </p:nvGrpSpPr>
          <p:grpSpPr>
            <a:xfrm>
              <a:off x="438150" y="971648"/>
              <a:ext cx="2378615" cy="307777"/>
              <a:chOff x="438150" y="754161"/>
              <a:chExt cx="2378615" cy="307777"/>
            </a:xfrm>
          </p:grpSpPr>
          <p:sp>
            <p:nvSpPr>
              <p:cNvPr id="207" name="Google Shape;207;p18"/>
              <p:cNvSpPr/>
              <p:nvPr/>
            </p:nvSpPr>
            <p:spPr>
              <a:xfrm rot="5400000">
                <a:off x="395999" y="850601"/>
                <a:ext cx="199198" cy="114896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D7BA8E"/>
                  </a:gs>
                  <a:gs pos="50000">
                    <a:srgbClr val="D7BA8E"/>
                  </a:gs>
                  <a:gs pos="100000">
                    <a:srgbClr val="BD8C43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8"/>
              <p:cNvSpPr txBox="1"/>
              <p:nvPr/>
            </p:nvSpPr>
            <p:spPr>
              <a:xfrm>
                <a:off x="627063" y="754161"/>
                <a:ext cx="21897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</a:rPr>
                  <a:t>Function Screen</a:t>
                </a:r>
                <a:endParaRPr b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9" name="Google Shape;209;p18"/>
            <p:cNvSpPr txBox="1"/>
            <p:nvPr/>
          </p:nvSpPr>
          <p:spPr>
            <a:xfrm>
              <a:off x="431800" y="150853"/>
              <a:ext cx="5025597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 u="sng">
                  <a:solidFill>
                    <a:srgbClr val="BD8C43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en-US" sz="3600" u="sng">
                  <a:solidFill>
                    <a:srgbClr val="BD8C43"/>
                  </a:solidFill>
                </a:rPr>
                <a:t>2</a:t>
              </a:r>
              <a:r>
                <a:rPr b="1" lang="en-US" sz="3600">
                  <a:solidFill>
                    <a:srgbClr val="BD8C43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3600">
                  <a:solidFill>
                    <a:srgbClr val="BD8C43"/>
                  </a:solidFill>
                </a:rPr>
                <a:t>GUI</a:t>
              </a:r>
              <a:r>
                <a:rPr b="1" lang="en-US" sz="3600">
                  <a:solidFill>
                    <a:srgbClr val="2C2D3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1" lang="en-US" sz="3600">
                  <a:solidFill>
                    <a:schemeClr val="lt1"/>
                  </a:solidFill>
                </a:rPr>
                <a:t>esign</a:t>
              </a:r>
              <a:endPara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18"/>
          <p:cNvGrpSpPr/>
          <p:nvPr/>
        </p:nvGrpSpPr>
        <p:grpSpPr>
          <a:xfrm>
            <a:off x="431801" y="4236355"/>
            <a:ext cx="1942122" cy="995220"/>
            <a:chOff x="431801" y="4139639"/>
            <a:chExt cx="1942122" cy="995220"/>
          </a:xfrm>
        </p:grpSpPr>
        <p:grpSp>
          <p:nvGrpSpPr>
            <p:cNvPr id="211" name="Google Shape;211;p18"/>
            <p:cNvGrpSpPr/>
            <p:nvPr/>
          </p:nvGrpSpPr>
          <p:grpSpPr>
            <a:xfrm>
              <a:off x="431801" y="4139639"/>
              <a:ext cx="1942122" cy="995069"/>
              <a:chOff x="431800" y="4281854"/>
              <a:chExt cx="3990731" cy="1589130"/>
            </a:xfrm>
          </p:grpSpPr>
          <p:sp>
            <p:nvSpPr>
              <p:cNvPr id="212" name="Google Shape;212;p18"/>
              <p:cNvSpPr/>
              <p:nvPr/>
            </p:nvSpPr>
            <p:spPr>
              <a:xfrm>
                <a:off x="431800" y="4284309"/>
                <a:ext cx="3990731" cy="505490"/>
              </a:xfrm>
              <a:prstGeom prst="rect">
                <a:avLst/>
              </a:prstGeom>
              <a:solidFill>
                <a:srgbClr val="D7BA8E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431800" y="4281854"/>
                <a:ext cx="3986124" cy="1589130"/>
              </a:xfrm>
              <a:prstGeom prst="rect">
                <a:avLst/>
              </a:prstGeom>
              <a:noFill/>
              <a:ln cap="flat" cmpd="sng" w="9525">
                <a:solidFill>
                  <a:srgbClr val="D7BA8E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214;p18"/>
            <p:cNvSpPr txBox="1"/>
            <p:nvPr/>
          </p:nvSpPr>
          <p:spPr>
            <a:xfrm>
              <a:off x="622750" y="4188709"/>
              <a:ext cx="1558200" cy="221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</a:rPr>
                <a:t>유저 등록 윈도우</a:t>
              </a:r>
              <a:endParaRPr/>
            </a:p>
          </p:txBody>
        </p:sp>
        <p:sp>
          <p:nvSpPr>
            <p:cNvPr id="215" name="Google Shape;215;p18"/>
            <p:cNvSpPr txBox="1"/>
            <p:nvPr/>
          </p:nvSpPr>
          <p:spPr>
            <a:xfrm>
              <a:off x="535825" y="4626959"/>
              <a:ext cx="1681500" cy="507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3F3F3F"/>
                  </a:solidFill>
                </a:rPr>
                <a:t>유저의 개인 정보를 등록하는 윈도우가 실행 됨.</a:t>
              </a:r>
              <a:endParaRPr/>
            </a:p>
          </p:txBody>
        </p:sp>
      </p:grpSp>
      <p:sp>
        <p:nvSpPr>
          <p:cNvPr id="216" name="Google Shape;216;p18"/>
          <p:cNvSpPr/>
          <p:nvPr/>
        </p:nvSpPr>
        <p:spPr>
          <a:xfrm>
            <a:off x="775938" y="2553377"/>
            <a:ext cx="1253847" cy="1253847"/>
          </a:xfrm>
          <a:prstGeom prst="ellipse">
            <a:avLst/>
          </a:prstGeom>
          <a:solidFill>
            <a:srgbClr val="F5EEE3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535549" y="2312988"/>
            <a:ext cx="1734627" cy="1734627"/>
          </a:xfrm>
          <a:prstGeom prst="donut">
            <a:avLst>
              <a:gd fmla="val 3953" name="adj"/>
            </a:avLst>
          </a:prstGeom>
          <a:gradFill>
            <a:gsLst>
              <a:gs pos="0">
                <a:srgbClr val="EEE3D1">
                  <a:alpha val="0"/>
                </a:srgbClr>
              </a:gs>
              <a:gs pos="32500">
                <a:srgbClr val="F5EEE3"/>
              </a:gs>
              <a:gs pos="50000">
                <a:srgbClr val="E8D8C0"/>
              </a:gs>
              <a:gs pos="70000">
                <a:srgbClr val="F5EEE3"/>
              </a:gs>
              <a:gs pos="100000">
                <a:srgbClr val="EEE3D1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p18"/>
          <p:cNvGrpSpPr/>
          <p:nvPr/>
        </p:nvGrpSpPr>
        <p:grpSpPr>
          <a:xfrm>
            <a:off x="431800" y="5613702"/>
            <a:ext cx="104018" cy="552147"/>
            <a:chOff x="431799" y="5613702"/>
            <a:chExt cx="104018" cy="552147"/>
          </a:xfrm>
        </p:grpSpPr>
        <p:sp>
          <p:nvSpPr>
            <p:cNvPr id="219" name="Google Shape;219;p18"/>
            <p:cNvSpPr/>
            <p:nvPr/>
          </p:nvSpPr>
          <p:spPr>
            <a:xfrm>
              <a:off x="431799" y="5618284"/>
              <a:ext cx="45719" cy="547565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 rot="5400000">
              <a:off x="478833" y="5566669"/>
              <a:ext cx="9950" cy="10401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 rot="5400000">
              <a:off x="478834" y="6108866"/>
              <a:ext cx="9950" cy="10401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18"/>
          <p:cNvGrpSpPr/>
          <p:nvPr/>
        </p:nvGrpSpPr>
        <p:grpSpPr>
          <a:xfrm rot="10800000">
            <a:off x="8608182" y="5613704"/>
            <a:ext cx="104018" cy="552147"/>
            <a:chOff x="431799" y="5613702"/>
            <a:chExt cx="104018" cy="552147"/>
          </a:xfrm>
        </p:grpSpPr>
        <p:sp>
          <p:nvSpPr>
            <p:cNvPr id="223" name="Google Shape;223;p18"/>
            <p:cNvSpPr/>
            <p:nvPr/>
          </p:nvSpPr>
          <p:spPr>
            <a:xfrm>
              <a:off x="431799" y="5618284"/>
              <a:ext cx="45719" cy="547565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 rot="5400000">
              <a:off x="478833" y="5566669"/>
              <a:ext cx="9950" cy="10401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 rot="5400000">
              <a:off x="478834" y="6108866"/>
              <a:ext cx="9950" cy="10401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18"/>
          <p:cNvGrpSpPr/>
          <p:nvPr/>
        </p:nvGrpSpPr>
        <p:grpSpPr>
          <a:xfrm>
            <a:off x="3600728" y="2312988"/>
            <a:ext cx="1942122" cy="2918436"/>
            <a:chOff x="431801" y="2312988"/>
            <a:chExt cx="1942122" cy="2918436"/>
          </a:xfrm>
        </p:grpSpPr>
        <p:grpSp>
          <p:nvGrpSpPr>
            <p:cNvPr id="227" name="Google Shape;227;p18"/>
            <p:cNvGrpSpPr/>
            <p:nvPr/>
          </p:nvGrpSpPr>
          <p:grpSpPr>
            <a:xfrm>
              <a:off x="431801" y="4236355"/>
              <a:ext cx="1942122" cy="995069"/>
              <a:chOff x="431801" y="4139639"/>
              <a:chExt cx="1942122" cy="995069"/>
            </a:xfrm>
          </p:grpSpPr>
          <p:grpSp>
            <p:nvGrpSpPr>
              <p:cNvPr id="228" name="Google Shape;228;p18"/>
              <p:cNvGrpSpPr/>
              <p:nvPr/>
            </p:nvGrpSpPr>
            <p:grpSpPr>
              <a:xfrm>
                <a:off x="431801" y="4139639"/>
                <a:ext cx="1942122" cy="995069"/>
                <a:chOff x="431800" y="4281854"/>
                <a:chExt cx="3990731" cy="1589130"/>
              </a:xfrm>
            </p:grpSpPr>
            <p:sp>
              <p:nvSpPr>
                <p:cNvPr id="229" name="Google Shape;229;p18"/>
                <p:cNvSpPr/>
                <p:nvPr/>
              </p:nvSpPr>
              <p:spPr>
                <a:xfrm>
                  <a:off x="431800" y="4284309"/>
                  <a:ext cx="3990731" cy="505490"/>
                </a:xfrm>
                <a:prstGeom prst="rect">
                  <a:avLst/>
                </a:prstGeom>
                <a:solidFill>
                  <a:srgbClr val="D7BA8E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18"/>
                <p:cNvSpPr/>
                <p:nvPr/>
              </p:nvSpPr>
              <p:spPr>
                <a:xfrm>
                  <a:off x="431800" y="4281854"/>
                  <a:ext cx="3986124" cy="158913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D7BA8E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1" name="Google Shape;231;p18"/>
              <p:cNvSpPr txBox="1"/>
              <p:nvPr/>
            </p:nvSpPr>
            <p:spPr>
              <a:xfrm>
                <a:off x="732537" y="4194423"/>
                <a:ext cx="1340650" cy="22159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</a:rPr>
                  <a:t>결과 윈도우</a:t>
                </a:r>
                <a:endParaRPr/>
              </a:p>
            </p:txBody>
          </p:sp>
          <p:sp>
            <p:nvSpPr>
              <p:cNvPr id="232" name="Google Shape;232;p18"/>
              <p:cNvSpPr txBox="1"/>
              <p:nvPr/>
            </p:nvSpPr>
            <p:spPr>
              <a:xfrm>
                <a:off x="659819" y="4457841"/>
                <a:ext cx="1485600" cy="5079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3F3F3F"/>
                    </a:solidFill>
                  </a:rPr>
                  <a:t>자신의 얼굴 사진과 가장 닮은 연예인 사진, 비슷한 퍼센테이지 , 통계 버튼들이 나타남.</a:t>
                </a:r>
                <a:endParaRPr/>
              </a:p>
            </p:txBody>
          </p:sp>
        </p:grpSp>
        <p:grpSp>
          <p:nvGrpSpPr>
            <p:cNvPr id="233" name="Google Shape;233;p18"/>
            <p:cNvGrpSpPr/>
            <p:nvPr/>
          </p:nvGrpSpPr>
          <p:grpSpPr>
            <a:xfrm>
              <a:off x="535549" y="2312988"/>
              <a:ext cx="1734627" cy="1734627"/>
              <a:chOff x="588719" y="1300723"/>
              <a:chExt cx="1734627" cy="1734627"/>
            </a:xfrm>
          </p:grpSpPr>
          <p:sp>
            <p:nvSpPr>
              <p:cNvPr id="234" name="Google Shape;234;p18"/>
              <p:cNvSpPr/>
              <p:nvPr/>
            </p:nvSpPr>
            <p:spPr>
              <a:xfrm>
                <a:off x="829108" y="1541112"/>
                <a:ext cx="1253847" cy="1253847"/>
              </a:xfrm>
              <a:prstGeom prst="ellipse">
                <a:avLst/>
              </a:prstGeom>
              <a:solidFill>
                <a:srgbClr val="F5EEE3"/>
              </a:solidFill>
              <a:ln>
                <a:noFill/>
              </a:ln>
              <a:effectLst>
                <a:outerShdw blurRad="107950" algn="ctr" dir="5400000" dist="12700">
                  <a:srgbClr val="000000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588719" y="1300723"/>
                <a:ext cx="1734627" cy="1734627"/>
              </a:xfrm>
              <a:prstGeom prst="donut">
                <a:avLst>
                  <a:gd fmla="val 3953" name="adj"/>
                </a:avLst>
              </a:prstGeom>
              <a:gradFill>
                <a:gsLst>
                  <a:gs pos="0">
                    <a:srgbClr val="EEE3D1">
                      <a:alpha val="0"/>
                    </a:srgbClr>
                  </a:gs>
                  <a:gs pos="32500">
                    <a:srgbClr val="F5EEE3"/>
                  </a:gs>
                  <a:gs pos="50000">
                    <a:srgbClr val="E8D8C0"/>
                  </a:gs>
                  <a:gs pos="70000">
                    <a:srgbClr val="F5EEE3"/>
                  </a:gs>
                  <a:gs pos="100000">
                    <a:srgbClr val="EEE3D1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6" name="Google Shape;236;p18"/>
          <p:cNvGrpSpPr/>
          <p:nvPr/>
        </p:nvGrpSpPr>
        <p:grpSpPr>
          <a:xfrm>
            <a:off x="6769080" y="2312988"/>
            <a:ext cx="1942122" cy="2918436"/>
            <a:chOff x="431801" y="2312988"/>
            <a:chExt cx="1942122" cy="2918436"/>
          </a:xfrm>
        </p:grpSpPr>
        <p:grpSp>
          <p:nvGrpSpPr>
            <p:cNvPr id="237" name="Google Shape;237;p18"/>
            <p:cNvGrpSpPr/>
            <p:nvPr/>
          </p:nvGrpSpPr>
          <p:grpSpPr>
            <a:xfrm>
              <a:off x="431801" y="4236355"/>
              <a:ext cx="1942122" cy="995069"/>
              <a:chOff x="431801" y="4139639"/>
              <a:chExt cx="1942122" cy="995069"/>
            </a:xfrm>
          </p:grpSpPr>
          <p:grpSp>
            <p:nvGrpSpPr>
              <p:cNvPr id="238" name="Google Shape;238;p18"/>
              <p:cNvGrpSpPr/>
              <p:nvPr/>
            </p:nvGrpSpPr>
            <p:grpSpPr>
              <a:xfrm>
                <a:off x="431801" y="4139639"/>
                <a:ext cx="1942122" cy="995069"/>
                <a:chOff x="431800" y="4281854"/>
                <a:chExt cx="3990731" cy="1589130"/>
              </a:xfrm>
            </p:grpSpPr>
            <p:sp>
              <p:nvSpPr>
                <p:cNvPr id="239" name="Google Shape;239;p18"/>
                <p:cNvSpPr/>
                <p:nvPr/>
              </p:nvSpPr>
              <p:spPr>
                <a:xfrm>
                  <a:off x="431800" y="4284309"/>
                  <a:ext cx="3990731" cy="505490"/>
                </a:xfrm>
                <a:prstGeom prst="rect">
                  <a:avLst/>
                </a:prstGeom>
                <a:solidFill>
                  <a:srgbClr val="D7BA8E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18"/>
                <p:cNvSpPr/>
                <p:nvPr/>
              </p:nvSpPr>
              <p:spPr>
                <a:xfrm>
                  <a:off x="431800" y="4281854"/>
                  <a:ext cx="3986124" cy="158913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D7BA8E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1" name="Google Shape;241;p18"/>
              <p:cNvSpPr txBox="1"/>
              <p:nvPr/>
            </p:nvSpPr>
            <p:spPr>
              <a:xfrm>
                <a:off x="732537" y="4194423"/>
                <a:ext cx="1340650" cy="22159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</a:rPr>
                  <a:t>그래프 윈도우</a:t>
                </a:r>
                <a:endParaRPr/>
              </a:p>
            </p:txBody>
          </p:sp>
          <p:sp>
            <p:nvSpPr>
              <p:cNvPr id="242" name="Google Shape;242;p18"/>
              <p:cNvSpPr txBox="1"/>
              <p:nvPr/>
            </p:nvSpPr>
            <p:spPr>
              <a:xfrm>
                <a:off x="660006" y="4524241"/>
                <a:ext cx="1485712" cy="50783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3F3F3F"/>
                    </a:solidFill>
                  </a:rPr>
                  <a:t>여러 연예인들과 비교한 퍼센테이지가 다양한 그래프를 통해 나타남.</a:t>
                </a:r>
                <a:endParaRPr/>
              </a:p>
            </p:txBody>
          </p:sp>
        </p:grpSp>
        <p:grpSp>
          <p:nvGrpSpPr>
            <p:cNvPr id="243" name="Google Shape;243;p18"/>
            <p:cNvGrpSpPr/>
            <p:nvPr/>
          </p:nvGrpSpPr>
          <p:grpSpPr>
            <a:xfrm>
              <a:off x="535549" y="2312988"/>
              <a:ext cx="1734627" cy="1734627"/>
              <a:chOff x="588719" y="1300723"/>
              <a:chExt cx="1734627" cy="1734627"/>
            </a:xfrm>
          </p:grpSpPr>
          <p:sp>
            <p:nvSpPr>
              <p:cNvPr id="244" name="Google Shape;244;p18"/>
              <p:cNvSpPr/>
              <p:nvPr/>
            </p:nvSpPr>
            <p:spPr>
              <a:xfrm>
                <a:off x="829108" y="1541112"/>
                <a:ext cx="1253847" cy="1253847"/>
              </a:xfrm>
              <a:prstGeom prst="ellipse">
                <a:avLst/>
              </a:prstGeom>
              <a:solidFill>
                <a:srgbClr val="F5EEE3"/>
              </a:solidFill>
              <a:ln>
                <a:noFill/>
              </a:ln>
              <a:effectLst>
                <a:outerShdw blurRad="107950" algn="ctr" dir="5400000" dist="12700">
                  <a:srgbClr val="000000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>
                <a:off x="588719" y="1300723"/>
                <a:ext cx="1734627" cy="1734627"/>
              </a:xfrm>
              <a:prstGeom prst="donut">
                <a:avLst>
                  <a:gd fmla="val 3953" name="adj"/>
                </a:avLst>
              </a:prstGeom>
              <a:gradFill>
                <a:gsLst>
                  <a:gs pos="0">
                    <a:srgbClr val="EEE3D1">
                      <a:alpha val="0"/>
                    </a:srgbClr>
                  </a:gs>
                  <a:gs pos="32500">
                    <a:srgbClr val="F5EEE3"/>
                  </a:gs>
                  <a:gs pos="50000">
                    <a:srgbClr val="E8D8C0"/>
                  </a:gs>
                  <a:gs pos="70000">
                    <a:srgbClr val="F5EEE3"/>
                  </a:gs>
                  <a:gs pos="100000">
                    <a:srgbClr val="EEE3D1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6" name="Google Shape;246;p18"/>
          <p:cNvSpPr txBox="1"/>
          <p:nvPr/>
        </p:nvSpPr>
        <p:spPr>
          <a:xfrm>
            <a:off x="1107279" y="5680292"/>
            <a:ext cx="69294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CA66E"/>
                </a:solidFill>
              </a:rPr>
              <a:t>Sequencial plot </a:t>
            </a:r>
            <a:r>
              <a:rPr b="1" lang="en-US" sz="2000">
                <a:solidFill>
                  <a:schemeClr val="dk1"/>
                </a:solidFill>
              </a:rPr>
              <a:t>of</a:t>
            </a:r>
            <a:r>
              <a:rPr b="1" lang="en-US" sz="2000">
                <a:solidFill>
                  <a:srgbClr val="CCA66E"/>
                </a:solidFill>
              </a:rPr>
              <a:t> 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j,flower,headphones,keyboard,laptop,macbook,pro,music,technology,top," id="252" name="Google Shape;252;p19"/>
          <p:cNvPicPr preferRelativeResize="0"/>
          <p:nvPr/>
        </p:nvPicPr>
        <p:blipFill rotWithShape="1">
          <a:blip r:embed="rId3">
            <a:alphaModFix/>
          </a:blip>
          <a:srcRect b="1210" l="29928" r="39795" t="1200"/>
          <a:stretch/>
        </p:blipFill>
        <p:spPr>
          <a:xfrm>
            <a:off x="1" y="1348377"/>
            <a:ext cx="2191656" cy="4709886"/>
          </a:xfrm>
          <a:custGeom>
            <a:rect b="b" l="l" r="r" t="t"/>
            <a:pathLst>
              <a:path extrusionOk="0" h="4709886" w="2191656">
                <a:moveTo>
                  <a:pt x="0" y="0"/>
                </a:moveTo>
                <a:lnTo>
                  <a:pt x="2191656" y="0"/>
                </a:lnTo>
                <a:lnTo>
                  <a:pt x="2191656" y="4709886"/>
                </a:lnTo>
                <a:lnTo>
                  <a:pt x="0" y="4709886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53" name="Google Shape;253;p19"/>
          <p:cNvSpPr txBox="1"/>
          <p:nvPr/>
        </p:nvSpPr>
        <p:spPr>
          <a:xfrm>
            <a:off x="2286000" y="2503052"/>
            <a:ext cx="45720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D7BA8E"/>
                </a:solidFill>
              </a:rPr>
              <a:t>어플리케이션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설계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19"/>
          <p:cNvCxnSpPr/>
          <p:nvPr/>
        </p:nvCxnSpPr>
        <p:spPr>
          <a:xfrm>
            <a:off x="4371724" y="4222384"/>
            <a:ext cx="400500" cy="0"/>
          </a:xfrm>
          <a:prstGeom prst="straightConnector1">
            <a:avLst/>
          </a:prstGeom>
          <a:noFill/>
          <a:ln cap="flat" cmpd="sng" w="38100">
            <a:solidFill>
              <a:srgbClr val="D7BA8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p19"/>
          <p:cNvSpPr txBox="1"/>
          <p:nvPr/>
        </p:nvSpPr>
        <p:spPr>
          <a:xfrm>
            <a:off x="2560998" y="4540925"/>
            <a:ext cx="4022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어플리케이션 구성 요소 소개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4239298" y="1936725"/>
            <a:ext cx="665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7BA8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3600">
                <a:solidFill>
                  <a:srgbClr val="D7BA8E"/>
                </a:solidFill>
              </a:rPr>
              <a:t>3</a:t>
            </a:r>
            <a:endParaRPr b="1" sz="3600">
              <a:solidFill>
                <a:srgbClr val="D7BA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9"/>
          <p:cNvSpPr/>
          <p:nvPr/>
        </p:nvSpPr>
        <p:spPr>
          <a:xfrm rot="-5400000">
            <a:off x="-16081" y="3850563"/>
            <a:ext cx="2211300" cy="2204100"/>
          </a:xfrm>
          <a:prstGeom prst="rtTriangle">
            <a:avLst/>
          </a:prstGeom>
          <a:solidFill>
            <a:schemeClr val="dk1">
              <a:alpha val="149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9"/>
          <p:cNvSpPr/>
          <p:nvPr/>
        </p:nvSpPr>
        <p:spPr>
          <a:xfrm rot="10800000">
            <a:off x="6955200" y="1348299"/>
            <a:ext cx="2188800" cy="2181600"/>
          </a:xfrm>
          <a:prstGeom prst="rtTriangle">
            <a:avLst/>
          </a:prstGeom>
          <a:solidFill>
            <a:schemeClr val="dk1">
              <a:alpha val="278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j,flower,headphones,keyboard,laptop,macbook,pro,music,technology,top," id="259" name="Google Shape;259;p19"/>
          <p:cNvPicPr preferRelativeResize="0"/>
          <p:nvPr/>
        </p:nvPicPr>
        <p:blipFill rotWithShape="1">
          <a:blip r:embed="rId3">
            <a:alphaModFix/>
          </a:blip>
          <a:srcRect b="1210" l="60289" r="9434" t="1200"/>
          <a:stretch/>
        </p:blipFill>
        <p:spPr>
          <a:xfrm>
            <a:off x="6952344" y="1348377"/>
            <a:ext cx="2191656" cy="4709886"/>
          </a:xfrm>
          <a:custGeom>
            <a:rect b="b" l="l" r="r" t="t"/>
            <a:pathLst>
              <a:path extrusionOk="0" h="4709886" w="2191656">
                <a:moveTo>
                  <a:pt x="0" y="0"/>
                </a:moveTo>
                <a:lnTo>
                  <a:pt x="2191656" y="0"/>
                </a:lnTo>
                <a:lnTo>
                  <a:pt x="2191656" y="4709886"/>
                </a:lnTo>
                <a:lnTo>
                  <a:pt x="0" y="4709886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60" name="Google Shape;26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3788" y="6601112"/>
            <a:ext cx="856426" cy="17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0"/>
          <p:cNvGrpSpPr/>
          <p:nvPr/>
        </p:nvGrpSpPr>
        <p:grpSpPr>
          <a:xfrm>
            <a:off x="3275856" y="2682265"/>
            <a:ext cx="2628000" cy="1634700"/>
            <a:chOff x="431800" y="2682265"/>
            <a:chExt cx="2628000" cy="1634700"/>
          </a:xfrm>
        </p:grpSpPr>
        <p:sp>
          <p:nvSpPr>
            <p:cNvPr id="267" name="Google Shape;267;p20"/>
            <p:cNvSpPr/>
            <p:nvPr/>
          </p:nvSpPr>
          <p:spPr>
            <a:xfrm>
              <a:off x="431800" y="2682265"/>
              <a:ext cx="2628000" cy="1634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8" name="Google Shape;268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65891" y="3358722"/>
              <a:ext cx="359190" cy="359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9" name="Google Shape;269;p20"/>
          <p:cNvGrpSpPr/>
          <p:nvPr/>
        </p:nvGrpSpPr>
        <p:grpSpPr>
          <a:xfrm>
            <a:off x="6084168" y="2682265"/>
            <a:ext cx="2628000" cy="1634700"/>
            <a:chOff x="431800" y="2682265"/>
            <a:chExt cx="2628000" cy="1634700"/>
          </a:xfrm>
        </p:grpSpPr>
        <p:sp>
          <p:nvSpPr>
            <p:cNvPr id="270" name="Google Shape;270;p20"/>
            <p:cNvSpPr/>
            <p:nvPr/>
          </p:nvSpPr>
          <p:spPr>
            <a:xfrm>
              <a:off x="431800" y="2682265"/>
              <a:ext cx="2628000" cy="1634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1" name="Google Shape;271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65891" y="3358722"/>
              <a:ext cx="359190" cy="359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" name="Google Shape;272;p20"/>
          <p:cNvGrpSpPr/>
          <p:nvPr/>
        </p:nvGrpSpPr>
        <p:grpSpPr>
          <a:xfrm>
            <a:off x="431800" y="150853"/>
            <a:ext cx="8280300" cy="1714625"/>
            <a:chOff x="431800" y="150853"/>
            <a:chExt cx="8280300" cy="1714625"/>
          </a:xfrm>
        </p:grpSpPr>
        <p:grpSp>
          <p:nvGrpSpPr>
            <p:cNvPr id="273" name="Google Shape;273;p20"/>
            <p:cNvGrpSpPr/>
            <p:nvPr/>
          </p:nvGrpSpPr>
          <p:grpSpPr>
            <a:xfrm>
              <a:off x="431800" y="1334778"/>
              <a:ext cx="8280300" cy="530700"/>
              <a:chOff x="431800" y="1088716"/>
              <a:chExt cx="8280300" cy="530700"/>
            </a:xfrm>
          </p:grpSpPr>
          <p:sp>
            <p:nvSpPr>
              <p:cNvPr id="274" name="Google Shape;274;p20"/>
              <p:cNvSpPr/>
              <p:nvPr/>
            </p:nvSpPr>
            <p:spPr>
              <a:xfrm>
                <a:off x="431800" y="1088716"/>
                <a:ext cx="8280300" cy="530700"/>
              </a:xfrm>
              <a:prstGeom prst="rect">
                <a:avLst/>
              </a:prstGeom>
              <a:solidFill>
                <a:srgbClr val="F5EEE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20"/>
              <p:cNvSpPr txBox="1"/>
              <p:nvPr/>
            </p:nvSpPr>
            <p:spPr>
              <a:xfrm>
                <a:off x="639247" y="1145978"/>
                <a:ext cx="7884600" cy="4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dk1"/>
                    </a:solidFill>
                  </a:rPr>
                  <a:t>파이썬 개발 환경을 바탕으로 했기 때문에 파이썬에 있는 다양한 라이브러리를 활용해서 어플리케이션을 만들려고 한다.</a:t>
                </a:r>
                <a:endParaRPr/>
              </a:p>
            </p:txBody>
          </p:sp>
        </p:grpSp>
        <p:grpSp>
          <p:nvGrpSpPr>
            <p:cNvPr id="276" name="Google Shape;276;p20"/>
            <p:cNvGrpSpPr/>
            <p:nvPr/>
          </p:nvGrpSpPr>
          <p:grpSpPr>
            <a:xfrm>
              <a:off x="438146" y="971648"/>
              <a:ext cx="2378617" cy="307800"/>
              <a:chOff x="438146" y="754161"/>
              <a:chExt cx="2378617" cy="307800"/>
            </a:xfrm>
          </p:grpSpPr>
          <p:sp>
            <p:nvSpPr>
              <p:cNvPr id="277" name="Google Shape;277;p20"/>
              <p:cNvSpPr/>
              <p:nvPr/>
            </p:nvSpPr>
            <p:spPr>
              <a:xfrm rot="5400000">
                <a:off x="395996" y="850600"/>
                <a:ext cx="199200" cy="1149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D7BA8E"/>
                  </a:gs>
                  <a:gs pos="50000">
                    <a:srgbClr val="D7BA8E"/>
                  </a:gs>
                  <a:gs pos="100000">
                    <a:srgbClr val="BD8C43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20"/>
              <p:cNvSpPr txBox="1"/>
              <p:nvPr/>
            </p:nvSpPr>
            <p:spPr>
              <a:xfrm>
                <a:off x="627063" y="754161"/>
                <a:ext cx="21897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</a:rPr>
                  <a:t>사용할 기술</a:t>
                </a:r>
                <a:endParaRPr b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9" name="Google Shape;279;p20"/>
            <p:cNvSpPr txBox="1"/>
            <p:nvPr/>
          </p:nvSpPr>
          <p:spPr>
            <a:xfrm>
              <a:off x="431800" y="150853"/>
              <a:ext cx="5025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 u="sng">
                  <a:solidFill>
                    <a:srgbClr val="BD8C43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r>
                <a:rPr b="1" lang="en-US" sz="3600">
                  <a:solidFill>
                    <a:srgbClr val="BD8C43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3600">
                  <a:solidFill>
                    <a:srgbClr val="BD8C43"/>
                  </a:solidFill>
                </a:rPr>
                <a:t>어플리케이션</a:t>
              </a:r>
              <a:r>
                <a:rPr b="1" lang="en-US" sz="3600">
                  <a:solidFill>
                    <a:srgbClr val="2C2D3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3600">
                  <a:solidFill>
                    <a:schemeClr val="lt1"/>
                  </a:solidFill>
                </a:rPr>
                <a:t>설계</a:t>
              </a:r>
              <a:endPara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20"/>
          <p:cNvGrpSpPr/>
          <p:nvPr/>
        </p:nvGrpSpPr>
        <p:grpSpPr>
          <a:xfrm>
            <a:off x="431803" y="4551561"/>
            <a:ext cx="2627367" cy="1405003"/>
            <a:chOff x="431803" y="4551561"/>
            <a:chExt cx="2627367" cy="1405003"/>
          </a:xfrm>
        </p:grpSpPr>
        <p:sp>
          <p:nvSpPr>
            <p:cNvPr id="281" name="Google Shape;281;p20"/>
            <p:cNvSpPr txBox="1"/>
            <p:nvPr/>
          </p:nvSpPr>
          <p:spPr>
            <a:xfrm>
              <a:off x="609042" y="4704345"/>
              <a:ext cx="2208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</a:rPr>
                <a:t>GUI</a:t>
              </a:r>
              <a:endParaRPr/>
            </a:p>
          </p:txBody>
        </p:sp>
        <p:sp>
          <p:nvSpPr>
            <p:cNvPr id="282" name="Google Shape;282;p20"/>
            <p:cNvSpPr txBox="1"/>
            <p:nvPr/>
          </p:nvSpPr>
          <p:spPr>
            <a:xfrm>
              <a:off x="609671" y="5174026"/>
              <a:ext cx="2206800" cy="6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</a:rPr>
                <a:t>유저가 자신의 사진을 등록시키기 위한 버튼과 통계를 확인해 볼 수 있는 총체적인 제어를 담당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" name="Google Shape;283;p20"/>
            <p:cNvGrpSpPr/>
            <p:nvPr/>
          </p:nvGrpSpPr>
          <p:grpSpPr>
            <a:xfrm>
              <a:off x="431803" y="4551561"/>
              <a:ext cx="104019" cy="1404952"/>
              <a:chOff x="280988" y="4071210"/>
              <a:chExt cx="107170" cy="1404952"/>
            </a:xfrm>
          </p:grpSpPr>
          <p:sp>
            <p:nvSpPr>
              <p:cNvPr id="284" name="Google Shape;284;p20"/>
              <p:cNvSpPr/>
              <p:nvPr/>
            </p:nvSpPr>
            <p:spPr>
              <a:xfrm>
                <a:off x="280988" y="4071210"/>
                <a:ext cx="45600" cy="14049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20"/>
              <p:cNvSpPr/>
              <p:nvPr/>
            </p:nvSpPr>
            <p:spPr>
              <a:xfrm rot="5400000">
                <a:off x="329657" y="4022611"/>
                <a:ext cx="9900" cy="1071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20"/>
              <p:cNvSpPr/>
              <p:nvPr/>
            </p:nvSpPr>
            <p:spPr>
              <a:xfrm rot="5400000">
                <a:off x="329657" y="5417663"/>
                <a:ext cx="9900" cy="1071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20"/>
            <p:cNvGrpSpPr/>
            <p:nvPr/>
          </p:nvGrpSpPr>
          <p:grpSpPr>
            <a:xfrm rot="10800000">
              <a:off x="2955151" y="4551612"/>
              <a:ext cx="104019" cy="1404952"/>
              <a:chOff x="280988" y="4071210"/>
              <a:chExt cx="107170" cy="1404952"/>
            </a:xfrm>
          </p:grpSpPr>
          <p:sp>
            <p:nvSpPr>
              <p:cNvPr id="288" name="Google Shape;288;p20"/>
              <p:cNvSpPr/>
              <p:nvPr/>
            </p:nvSpPr>
            <p:spPr>
              <a:xfrm>
                <a:off x="280988" y="4071210"/>
                <a:ext cx="45600" cy="14049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20"/>
              <p:cNvSpPr/>
              <p:nvPr/>
            </p:nvSpPr>
            <p:spPr>
              <a:xfrm rot="5400000">
                <a:off x="329657" y="4022611"/>
                <a:ext cx="9900" cy="1071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0"/>
              <p:cNvSpPr/>
              <p:nvPr/>
            </p:nvSpPr>
            <p:spPr>
              <a:xfrm rot="5400000">
                <a:off x="329657" y="5417663"/>
                <a:ext cx="9900" cy="1071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1" name="Google Shape;291;p20"/>
          <p:cNvGrpSpPr/>
          <p:nvPr/>
        </p:nvGrpSpPr>
        <p:grpSpPr>
          <a:xfrm>
            <a:off x="431800" y="2312988"/>
            <a:ext cx="2627400" cy="382200"/>
            <a:chOff x="431800" y="2312988"/>
            <a:chExt cx="2627400" cy="382200"/>
          </a:xfrm>
        </p:grpSpPr>
        <p:sp>
          <p:nvSpPr>
            <p:cNvPr id="292" name="Google Shape;292;p20"/>
            <p:cNvSpPr/>
            <p:nvPr/>
          </p:nvSpPr>
          <p:spPr>
            <a:xfrm>
              <a:off x="431800" y="2312988"/>
              <a:ext cx="2627400" cy="382200"/>
            </a:xfrm>
            <a:prstGeom prst="rect">
              <a:avLst/>
            </a:prstGeom>
            <a:solidFill>
              <a:srgbClr val="D7BA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0"/>
            <p:cNvSpPr txBox="1"/>
            <p:nvPr/>
          </p:nvSpPr>
          <p:spPr>
            <a:xfrm>
              <a:off x="1050016" y="2381041"/>
              <a:ext cx="1390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 01</a:t>
              </a:r>
              <a:endParaRPr/>
            </a:p>
          </p:txBody>
        </p:sp>
        <p:grpSp>
          <p:nvGrpSpPr>
            <p:cNvPr id="294" name="Google Shape;294;p20"/>
            <p:cNvGrpSpPr/>
            <p:nvPr/>
          </p:nvGrpSpPr>
          <p:grpSpPr>
            <a:xfrm>
              <a:off x="567265" y="2466118"/>
              <a:ext cx="2356618" cy="76200"/>
              <a:chOff x="413099" y="2086042"/>
              <a:chExt cx="2428001" cy="76200"/>
            </a:xfrm>
          </p:grpSpPr>
          <p:sp>
            <p:nvSpPr>
              <p:cNvPr id="295" name="Google Shape;295;p20"/>
              <p:cNvSpPr/>
              <p:nvPr/>
            </p:nvSpPr>
            <p:spPr>
              <a:xfrm>
                <a:off x="413099" y="2086042"/>
                <a:ext cx="693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0"/>
              <p:cNvSpPr/>
              <p:nvPr/>
            </p:nvSpPr>
            <p:spPr>
              <a:xfrm>
                <a:off x="2771800" y="2086042"/>
                <a:ext cx="693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7" name="Google Shape;297;p20"/>
          <p:cNvGrpSpPr/>
          <p:nvPr/>
        </p:nvGrpSpPr>
        <p:grpSpPr>
          <a:xfrm>
            <a:off x="3258316" y="4564261"/>
            <a:ext cx="2627367" cy="1405003"/>
            <a:chOff x="3258316" y="4564261"/>
            <a:chExt cx="2627367" cy="1405003"/>
          </a:xfrm>
        </p:grpSpPr>
        <p:sp>
          <p:nvSpPr>
            <p:cNvPr id="298" name="Google Shape;298;p20"/>
            <p:cNvSpPr txBox="1"/>
            <p:nvPr/>
          </p:nvSpPr>
          <p:spPr>
            <a:xfrm>
              <a:off x="3435555" y="4717045"/>
              <a:ext cx="2208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</a:rPr>
                <a:t>Graph</a:t>
              </a:r>
              <a:endParaRPr/>
            </a:p>
          </p:txBody>
        </p:sp>
        <p:sp>
          <p:nvSpPr>
            <p:cNvPr id="299" name="Google Shape;299;p20"/>
            <p:cNvSpPr txBox="1"/>
            <p:nvPr/>
          </p:nvSpPr>
          <p:spPr>
            <a:xfrm>
              <a:off x="3436184" y="5186726"/>
              <a:ext cx="2206800" cy="6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</a:rPr>
                <a:t>DB에 저장된 연예인 사진을 학습된 유저의 얼굴의 형태와 대조시켜 유사도를 구하고 그래프화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0" name="Google Shape;300;p20"/>
            <p:cNvGrpSpPr/>
            <p:nvPr/>
          </p:nvGrpSpPr>
          <p:grpSpPr>
            <a:xfrm>
              <a:off x="3258316" y="4564261"/>
              <a:ext cx="104019" cy="1404952"/>
              <a:chOff x="280988" y="4071210"/>
              <a:chExt cx="107170" cy="1404952"/>
            </a:xfrm>
          </p:grpSpPr>
          <p:sp>
            <p:nvSpPr>
              <p:cNvPr id="301" name="Google Shape;301;p20"/>
              <p:cNvSpPr/>
              <p:nvPr/>
            </p:nvSpPr>
            <p:spPr>
              <a:xfrm>
                <a:off x="280988" y="4071210"/>
                <a:ext cx="45600" cy="14049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0"/>
              <p:cNvSpPr/>
              <p:nvPr/>
            </p:nvSpPr>
            <p:spPr>
              <a:xfrm rot="5400000">
                <a:off x="329657" y="4022611"/>
                <a:ext cx="9900" cy="1071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20"/>
              <p:cNvSpPr/>
              <p:nvPr/>
            </p:nvSpPr>
            <p:spPr>
              <a:xfrm rot="5400000">
                <a:off x="329657" y="5417663"/>
                <a:ext cx="9900" cy="1071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4" name="Google Shape;304;p20"/>
            <p:cNvGrpSpPr/>
            <p:nvPr/>
          </p:nvGrpSpPr>
          <p:grpSpPr>
            <a:xfrm rot="10800000">
              <a:off x="5781664" y="4564312"/>
              <a:ext cx="104019" cy="1404952"/>
              <a:chOff x="280988" y="4071210"/>
              <a:chExt cx="107170" cy="1404952"/>
            </a:xfrm>
          </p:grpSpPr>
          <p:sp>
            <p:nvSpPr>
              <p:cNvPr id="305" name="Google Shape;305;p20"/>
              <p:cNvSpPr/>
              <p:nvPr/>
            </p:nvSpPr>
            <p:spPr>
              <a:xfrm>
                <a:off x="280988" y="4071210"/>
                <a:ext cx="45600" cy="14049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0"/>
              <p:cNvSpPr/>
              <p:nvPr/>
            </p:nvSpPr>
            <p:spPr>
              <a:xfrm rot="5400000">
                <a:off x="329657" y="4022611"/>
                <a:ext cx="9900" cy="1071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0"/>
              <p:cNvSpPr/>
              <p:nvPr/>
            </p:nvSpPr>
            <p:spPr>
              <a:xfrm rot="5400000">
                <a:off x="329657" y="5417663"/>
                <a:ext cx="9900" cy="1071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20"/>
          <p:cNvGrpSpPr/>
          <p:nvPr/>
        </p:nvGrpSpPr>
        <p:grpSpPr>
          <a:xfrm>
            <a:off x="3258313" y="2325688"/>
            <a:ext cx="2627400" cy="382200"/>
            <a:chOff x="3258313" y="2325688"/>
            <a:chExt cx="2627400" cy="382200"/>
          </a:xfrm>
        </p:grpSpPr>
        <p:sp>
          <p:nvSpPr>
            <p:cNvPr id="309" name="Google Shape;309;p20"/>
            <p:cNvSpPr/>
            <p:nvPr/>
          </p:nvSpPr>
          <p:spPr>
            <a:xfrm>
              <a:off x="3258313" y="2325688"/>
              <a:ext cx="2627400" cy="382200"/>
            </a:xfrm>
            <a:prstGeom prst="rect">
              <a:avLst/>
            </a:prstGeom>
            <a:solidFill>
              <a:srgbClr val="D7BA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0"/>
            <p:cNvSpPr txBox="1"/>
            <p:nvPr/>
          </p:nvSpPr>
          <p:spPr>
            <a:xfrm>
              <a:off x="3876529" y="2393741"/>
              <a:ext cx="1390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 01</a:t>
              </a:r>
              <a:endParaRPr/>
            </a:p>
          </p:txBody>
        </p:sp>
        <p:grpSp>
          <p:nvGrpSpPr>
            <p:cNvPr id="311" name="Google Shape;311;p20"/>
            <p:cNvGrpSpPr/>
            <p:nvPr/>
          </p:nvGrpSpPr>
          <p:grpSpPr>
            <a:xfrm>
              <a:off x="3393778" y="2478818"/>
              <a:ext cx="2356618" cy="76200"/>
              <a:chOff x="413099" y="2086042"/>
              <a:chExt cx="2428001" cy="76200"/>
            </a:xfrm>
          </p:grpSpPr>
          <p:sp>
            <p:nvSpPr>
              <p:cNvPr id="312" name="Google Shape;312;p20"/>
              <p:cNvSpPr/>
              <p:nvPr/>
            </p:nvSpPr>
            <p:spPr>
              <a:xfrm>
                <a:off x="413099" y="2086042"/>
                <a:ext cx="693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0"/>
              <p:cNvSpPr/>
              <p:nvPr/>
            </p:nvSpPr>
            <p:spPr>
              <a:xfrm>
                <a:off x="2771800" y="2086042"/>
                <a:ext cx="693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4" name="Google Shape;314;p20"/>
          <p:cNvGrpSpPr/>
          <p:nvPr/>
        </p:nvGrpSpPr>
        <p:grpSpPr>
          <a:xfrm>
            <a:off x="6084830" y="4564261"/>
            <a:ext cx="2627366" cy="1405003"/>
            <a:chOff x="6084830" y="4564261"/>
            <a:chExt cx="2627366" cy="1405003"/>
          </a:xfrm>
        </p:grpSpPr>
        <p:sp>
          <p:nvSpPr>
            <p:cNvPr id="315" name="Google Shape;315;p20"/>
            <p:cNvSpPr txBox="1"/>
            <p:nvPr/>
          </p:nvSpPr>
          <p:spPr>
            <a:xfrm>
              <a:off x="6262069" y="4717045"/>
              <a:ext cx="2208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</a:rPr>
                <a:t>Image processing</a:t>
              </a:r>
              <a:endParaRPr/>
            </a:p>
          </p:txBody>
        </p:sp>
        <p:sp>
          <p:nvSpPr>
            <p:cNvPr id="316" name="Google Shape;316;p20"/>
            <p:cNvSpPr txBox="1"/>
            <p:nvPr/>
          </p:nvSpPr>
          <p:spPr>
            <a:xfrm>
              <a:off x="6262698" y="5186726"/>
              <a:ext cx="2206800" cy="6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</a:rPr>
                <a:t>Opencv-Contrib에 공개되어 있는 오픈 소스를 바탕으로 유저의 </a:t>
              </a:r>
              <a:endParaRPr sz="105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</a:rPr>
                <a:t>얼굴 형태를 학습 </a:t>
              </a: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7" name="Google Shape;317;p20"/>
            <p:cNvGrpSpPr/>
            <p:nvPr/>
          </p:nvGrpSpPr>
          <p:grpSpPr>
            <a:xfrm>
              <a:off x="6084830" y="4564261"/>
              <a:ext cx="104019" cy="1404952"/>
              <a:chOff x="280988" y="4071210"/>
              <a:chExt cx="107170" cy="1404952"/>
            </a:xfrm>
          </p:grpSpPr>
          <p:sp>
            <p:nvSpPr>
              <p:cNvPr id="318" name="Google Shape;318;p20"/>
              <p:cNvSpPr/>
              <p:nvPr/>
            </p:nvSpPr>
            <p:spPr>
              <a:xfrm>
                <a:off x="280988" y="4071210"/>
                <a:ext cx="45600" cy="14049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20"/>
              <p:cNvSpPr/>
              <p:nvPr/>
            </p:nvSpPr>
            <p:spPr>
              <a:xfrm rot="5400000">
                <a:off x="329657" y="4022611"/>
                <a:ext cx="9900" cy="1071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0"/>
              <p:cNvSpPr/>
              <p:nvPr/>
            </p:nvSpPr>
            <p:spPr>
              <a:xfrm rot="5400000">
                <a:off x="329657" y="5417663"/>
                <a:ext cx="9900" cy="1071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1" name="Google Shape;321;p20"/>
            <p:cNvGrpSpPr/>
            <p:nvPr/>
          </p:nvGrpSpPr>
          <p:grpSpPr>
            <a:xfrm rot="10800000">
              <a:off x="8608178" y="4564312"/>
              <a:ext cx="104019" cy="1404952"/>
              <a:chOff x="280988" y="4071210"/>
              <a:chExt cx="107170" cy="1404952"/>
            </a:xfrm>
          </p:grpSpPr>
          <p:sp>
            <p:nvSpPr>
              <p:cNvPr id="322" name="Google Shape;322;p20"/>
              <p:cNvSpPr/>
              <p:nvPr/>
            </p:nvSpPr>
            <p:spPr>
              <a:xfrm>
                <a:off x="280988" y="4071210"/>
                <a:ext cx="45600" cy="14049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0"/>
              <p:cNvSpPr/>
              <p:nvPr/>
            </p:nvSpPr>
            <p:spPr>
              <a:xfrm rot="5400000">
                <a:off x="329657" y="4022611"/>
                <a:ext cx="9900" cy="1071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0"/>
              <p:cNvSpPr/>
              <p:nvPr/>
            </p:nvSpPr>
            <p:spPr>
              <a:xfrm rot="5400000">
                <a:off x="329657" y="5417663"/>
                <a:ext cx="9900" cy="1071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5" name="Google Shape;325;p20"/>
          <p:cNvGrpSpPr/>
          <p:nvPr/>
        </p:nvGrpSpPr>
        <p:grpSpPr>
          <a:xfrm>
            <a:off x="6084827" y="2325688"/>
            <a:ext cx="2627400" cy="382200"/>
            <a:chOff x="6084827" y="2325688"/>
            <a:chExt cx="2627400" cy="382200"/>
          </a:xfrm>
        </p:grpSpPr>
        <p:sp>
          <p:nvSpPr>
            <p:cNvPr id="326" name="Google Shape;326;p20"/>
            <p:cNvSpPr/>
            <p:nvPr/>
          </p:nvSpPr>
          <p:spPr>
            <a:xfrm>
              <a:off x="6084827" y="2325688"/>
              <a:ext cx="2627400" cy="382200"/>
            </a:xfrm>
            <a:prstGeom prst="rect">
              <a:avLst/>
            </a:prstGeom>
            <a:solidFill>
              <a:srgbClr val="D7BA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6703043" y="2393741"/>
              <a:ext cx="1390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 01</a:t>
              </a:r>
              <a:endParaRPr/>
            </a:p>
          </p:txBody>
        </p:sp>
        <p:grpSp>
          <p:nvGrpSpPr>
            <p:cNvPr id="328" name="Google Shape;328;p20"/>
            <p:cNvGrpSpPr/>
            <p:nvPr/>
          </p:nvGrpSpPr>
          <p:grpSpPr>
            <a:xfrm>
              <a:off x="6220292" y="2478818"/>
              <a:ext cx="2356618" cy="76200"/>
              <a:chOff x="413099" y="2086042"/>
              <a:chExt cx="2428001" cy="76200"/>
            </a:xfrm>
          </p:grpSpPr>
          <p:sp>
            <p:nvSpPr>
              <p:cNvPr id="329" name="Google Shape;329;p20"/>
              <p:cNvSpPr/>
              <p:nvPr/>
            </p:nvSpPr>
            <p:spPr>
              <a:xfrm>
                <a:off x="413099" y="2086042"/>
                <a:ext cx="693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0"/>
              <p:cNvSpPr/>
              <p:nvPr/>
            </p:nvSpPr>
            <p:spPr>
              <a:xfrm>
                <a:off x="2771800" y="2086042"/>
                <a:ext cx="693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1" name="Google Shape;331;p20"/>
          <p:cNvGrpSpPr/>
          <p:nvPr/>
        </p:nvGrpSpPr>
        <p:grpSpPr>
          <a:xfrm>
            <a:off x="431800" y="2682265"/>
            <a:ext cx="2628000" cy="1634700"/>
            <a:chOff x="431800" y="2682265"/>
            <a:chExt cx="2628000" cy="1634700"/>
          </a:xfrm>
        </p:grpSpPr>
        <p:sp>
          <p:nvSpPr>
            <p:cNvPr id="332" name="Google Shape;332;p20"/>
            <p:cNvSpPr/>
            <p:nvPr/>
          </p:nvSpPr>
          <p:spPr>
            <a:xfrm>
              <a:off x="431800" y="2682265"/>
              <a:ext cx="2628000" cy="1634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3" name="Google Shape;333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65891" y="3358722"/>
              <a:ext cx="359190" cy="3591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4" name="Google Shape;334;p20"/>
          <p:cNvSpPr/>
          <p:nvPr/>
        </p:nvSpPr>
        <p:spPr>
          <a:xfrm>
            <a:off x="431800" y="2323077"/>
            <a:ext cx="2619000" cy="382200"/>
          </a:xfrm>
          <a:prstGeom prst="rect">
            <a:avLst/>
          </a:prstGeom>
          <a:solidFill>
            <a:srgbClr val="D7BA8E"/>
          </a:solidFill>
          <a:ln cap="flat" cmpd="sng" w="9525">
            <a:solidFill>
              <a:srgbClr val="D7BA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PYQT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3267075" y="2323106"/>
            <a:ext cx="2619000" cy="382200"/>
          </a:xfrm>
          <a:prstGeom prst="rect">
            <a:avLst/>
          </a:prstGeom>
          <a:solidFill>
            <a:srgbClr val="D7BA8E"/>
          </a:solidFill>
          <a:ln cap="flat" cmpd="sng" w="9525">
            <a:solidFill>
              <a:srgbClr val="D7BA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6084175" y="2323106"/>
            <a:ext cx="2619000" cy="359100"/>
          </a:xfrm>
          <a:prstGeom prst="rect">
            <a:avLst/>
          </a:prstGeom>
          <a:solidFill>
            <a:srgbClr val="D7BA8E"/>
          </a:solidFill>
          <a:ln cap="flat" cmpd="sng" w="9525">
            <a:solidFill>
              <a:srgbClr val="D7BA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OpenCV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50" y="2729275"/>
            <a:ext cx="2645550" cy="1634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38" name="Google Shape;3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8300" y="2696450"/>
            <a:ext cx="2645550" cy="16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4175" y="2689300"/>
            <a:ext cx="2619000" cy="179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