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P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PT"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pt-PT"/>
              <a:t>Opinion based argument mining</a:t>
            </a:r>
          </a:p>
        </p:txBody>
      </p:sp>
      <p:sp>
        <p:nvSpPr>
          <p:cNvPr id="55" name="Shape 55"/>
          <p:cNvSpPr txBox="1"/>
          <p:nvPr>
            <p:ph idx="1" type="subTitle"/>
          </p:nvPr>
        </p:nvSpPr>
        <p:spPr>
          <a:xfrm>
            <a:off x="311700" y="2834125"/>
            <a:ext cx="8134800" cy="466200"/>
          </a:xfrm>
          <a:prstGeom prst="rect">
            <a:avLst/>
          </a:prstGeom>
        </p:spPr>
        <p:txBody>
          <a:bodyPr anchorCtr="0" anchor="t" bIns="91425" lIns="91425" rIns="91425" tIns="91425">
            <a:noAutofit/>
          </a:bodyPr>
          <a:lstStyle/>
          <a:p>
            <a:pPr lvl="0">
              <a:spcBef>
                <a:spcPts val="0"/>
              </a:spcBef>
              <a:buNone/>
            </a:pPr>
            <a:r>
              <a:rPr lang="pt-PT" sz="1800"/>
              <a:t>Laboratório de Inteligência Artificial e Ciência de Computadores </a:t>
            </a:r>
          </a:p>
        </p:txBody>
      </p:sp>
      <p:sp>
        <p:nvSpPr>
          <p:cNvPr id="56" name="Shape 56"/>
          <p:cNvSpPr txBox="1"/>
          <p:nvPr/>
        </p:nvSpPr>
        <p:spPr>
          <a:xfrm>
            <a:off x="364325" y="3793325"/>
            <a:ext cx="3707700" cy="393000"/>
          </a:xfrm>
          <a:prstGeom prst="rect">
            <a:avLst/>
          </a:prstGeom>
          <a:noFill/>
          <a:ln>
            <a:noFill/>
          </a:ln>
        </p:spPr>
        <p:txBody>
          <a:bodyPr anchorCtr="0" anchor="t" bIns="91425" lIns="91425" rIns="91425" tIns="91425">
            <a:noAutofit/>
          </a:bodyPr>
          <a:lstStyle/>
          <a:p>
            <a:pPr lvl="0">
              <a:spcBef>
                <a:spcPts val="0"/>
              </a:spcBef>
              <a:buNone/>
            </a:pPr>
            <a:r>
              <a:rPr lang="pt-PT" sz="1000"/>
              <a:t>proponente/orientador : Henrique Lopes Cardoso</a:t>
            </a:r>
          </a:p>
        </p:txBody>
      </p:sp>
      <p:sp>
        <p:nvSpPr>
          <p:cNvPr id="57" name="Shape 57"/>
          <p:cNvSpPr txBox="1"/>
          <p:nvPr/>
        </p:nvSpPr>
        <p:spPr>
          <a:xfrm>
            <a:off x="521500" y="4286250"/>
            <a:ext cx="2757600" cy="393000"/>
          </a:xfrm>
          <a:prstGeom prst="rect">
            <a:avLst/>
          </a:prstGeom>
          <a:noFill/>
          <a:ln>
            <a:noFill/>
          </a:ln>
        </p:spPr>
        <p:txBody>
          <a:bodyPr anchorCtr="0" anchor="t" bIns="91425" lIns="91425" rIns="91425" tIns="91425">
            <a:noAutofit/>
          </a:bodyPr>
          <a:lstStyle/>
          <a:p>
            <a:pPr lvl="0">
              <a:spcBef>
                <a:spcPts val="0"/>
              </a:spcBef>
              <a:buNone/>
            </a:pPr>
            <a:r>
              <a:rPr lang="pt-PT" sz="1000"/>
              <a:t>co-orientador : Gil Rocha</a:t>
            </a:r>
          </a:p>
        </p:txBody>
      </p:sp>
      <p:sp>
        <p:nvSpPr>
          <p:cNvPr id="58" name="Shape 58"/>
          <p:cNvSpPr txBox="1"/>
          <p:nvPr/>
        </p:nvSpPr>
        <p:spPr>
          <a:xfrm>
            <a:off x="4479125" y="4079075"/>
            <a:ext cx="4114800" cy="480000"/>
          </a:xfrm>
          <a:prstGeom prst="rect">
            <a:avLst/>
          </a:prstGeom>
          <a:noFill/>
          <a:ln>
            <a:noFill/>
          </a:ln>
        </p:spPr>
        <p:txBody>
          <a:bodyPr anchorCtr="0" anchor="t" bIns="91425" lIns="91425" rIns="91425" tIns="91425">
            <a:noAutofit/>
          </a:bodyPr>
          <a:lstStyle/>
          <a:p>
            <a:pPr lvl="0">
              <a:spcBef>
                <a:spcPts val="0"/>
              </a:spcBef>
              <a:buNone/>
            </a:pPr>
            <a:r>
              <a:rPr lang="pt-PT" sz="1200"/>
              <a:t>proposto : José Ferreira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argument mining</a:t>
            </a:r>
          </a:p>
        </p:txBody>
      </p:sp>
      <p:sp>
        <p:nvSpPr>
          <p:cNvPr id="64" name="Shape 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i="1" lang="pt-PT"/>
              <a:t>O que é:</a:t>
            </a:r>
          </a:p>
          <a:p>
            <a:pPr lvl="0">
              <a:spcBef>
                <a:spcPts val="0"/>
              </a:spcBef>
              <a:buNone/>
            </a:pPr>
            <a:r>
              <a:rPr lang="pt-PT"/>
              <a:t>Extração de argumento é a tarefa de identificar argumentos, assim como identificação textual dos seus componentes e suas relações.</a:t>
            </a:r>
          </a:p>
          <a:p>
            <a:pPr lvl="0">
              <a:spcBef>
                <a:spcPts val="0"/>
              </a:spcBef>
              <a:buNone/>
            </a:pPr>
            <a:r>
              <a:rPr lang="pt-PT"/>
              <a:t>Argumentos podem ser decompostos em tese e uma ou mais premissas em suporte desta.</a:t>
            </a:r>
          </a:p>
          <a:p>
            <a:pPr lvl="0">
              <a:spcBef>
                <a:spcPts val="0"/>
              </a:spcBef>
              <a:buNone/>
            </a:pPr>
            <a:r>
              <a:rPr b="1" i="1" lang="pt-PT"/>
              <a:t>Para que serve:</a:t>
            </a:r>
          </a:p>
          <a:p>
            <a:pPr lvl="0">
              <a:spcBef>
                <a:spcPts val="0"/>
              </a:spcBef>
              <a:buNone/>
            </a:pPr>
            <a:r>
              <a:rPr lang="pt-PT"/>
              <a:t>facilitar o acesso a informação</a:t>
            </a:r>
            <a:r>
              <a:rPr lang="pt-PT"/>
              <a:t>, suporte de escrita argumentativa e sumarização de conteúdo.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hot topic</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PT"/>
              <a:t>“</a:t>
            </a:r>
            <a:r>
              <a:rPr lang="pt-PT"/>
              <a:t>Among the novel aspects of this work is the thematic domain itself which relates to Social Media, in contrast to traditional research in the area, which concentrates mainly on law documents and scientific publication ” .</a:t>
            </a:r>
          </a:p>
          <a:p>
            <a:pPr indent="-228600" lvl="0" marL="457200">
              <a:spcBef>
                <a:spcPts val="0"/>
              </a:spcBef>
              <a:buChar char="-"/>
            </a:pPr>
            <a:r>
              <a:rPr lang="pt-PT"/>
              <a:t>data mining (high volumes of data)</a:t>
            </a:r>
          </a:p>
          <a:p>
            <a:pPr indent="-228600" lvl="0" marL="457200" rtl="0">
              <a:spcBef>
                <a:spcPts val="0"/>
              </a:spcBef>
              <a:buChar char="-"/>
            </a:pPr>
            <a:r>
              <a:rPr lang="pt-PT"/>
              <a:t>machine learning approach (labeled data)</a:t>
            </a:r>
          </a:p>
          <a:p>
            <a:pPr indent="-228600" lvl="0" marL="457200" rtl="0">
              <a:spcBef>
                <a:spcPts val="0"/>
              </a:spcBef>
              <a:buChar char="-"/>
            </a:pPr>
            <a:r>
              <a:rPr lang="pt-PT"/>
              <a:t>personal/subjective opinions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opinion mining</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rtl="0">
              <a:spcBef>
                <a:spcPts val="0"/>
              </a:spcBef>
              <a:buNone/>
            </a:pPr>
            <a:r>
              <a:rPr b="1" i="1" lang="pt-PT"/>
              <a:t>Intro:</a:t>
            </a:r>
            <a:r>
              <a:rPr lang="pt-PT"/>
              <a:t> É frequente uma pessoa recorrer á sua rede de contactos em busca de opiniões , geralmente como apoio á sua capacidade de tomar </a:t>
            </a:r>
            <a:r>
              <a:rPr lang="pt-PT"/>
              <a:t>decisões</a:t>
            </a:r>
            <a:r>
              <a:rPr lang="pt-PT"/>
              <a:t>.</a:t>
            </a:r>
          </a:p>
          <a:p>
            <a:pPr indent="457200" lvl="0" rtl="0">
              <a:spcBef>
                <a:spcPts val="0"/>
              </a:spcBef>
              <a:buNone/>
            </a:pPr>
            <a:r>
              <a:rPr lang="pt-PT"/>
              <a:t>Nos dias de hoje é </a:t>
            </a:r>
            <a:r>
              <a:rPr lang="pt-PT"/>
              <a:t>possível</a:t>
            </a:r>
            <a:r>
              <a:rPr lang="pt-PT"/>
              <a:t> consultar a opinião de muitas pessoas (</a:t>
            </a:r>
            <a:r>
              <a:rPr lang="pt-PT"/>
              <a:t>anónimas</a:t>
            </a:r>
            <a:r>
              <a:rPr lang="pt-PT"/>
              <a:t>).</a:t>
            </a:r>
          </a:p>
          <a:p>
            <a:pPr lvl="0" rtl="0">
              <a:spcBef>
                <a:spcPts val="0"/>
              </a:spcBef>
              <a:buNone/>
            </a:pPr>
            <a:r>
              <a:rPr b="1" i="1" lang="pt-PT"/>
              <a:t>Aplicações principais:</a:t>
            </a:r>
          </a:p>
          <a:p>
            <a:pPr lvl="0" rtl="0">
              <a:spcBef>
                <a:spcPts val="0"/>
              </a:spcBef>
              <a:buClr>
                <a:schemeClr val="dk1"/>
              </a:buClr>
              <a:buSzPct val="61111"/>
              <a:buFont typeface="Arial"/>
              <a:buNone/>
            </a:pPr>
            <a:r>
              <a:rPr lang="pt-PT"/>
              <a:t>	módulos de pesquisa/classificação ou suporte a sistemas de recomendação, </a:t>
            </a:r>
          </a:p>
          <a:p>
            <a:pPr lvl="0" rtl="0">
              <a:spcBef>
                <a:spcPts val="0"/>
              </a:spcBef>
              <a:buClr>
                <a:schemeClr val="dk1"/>
              </a:buClr>
              <a:buSzPct val="61111"/>
              <a:buFont typeface="Arial"/>
              <a:buNone/>
            </a:pPr>
            <a:r>
              <a:rPr lang="pt-PT"/>
              <a:t>	Inteligência governamental e empresarial</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sentiment analysis</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PT">
                <a:solidFill>
                  <a:srgbClr val="434343"/>
                </a:solidFill>
                <a:highlight>
                  <a:srgbClr val="FFFFFF"/>
                </a:highlight>
              </a:rPr>
              <a:t>Lida com a extração e classificação da atitude estado emocional e posicionamento de um orador/escritor/sujeito acerca de um tópico assim como a carga emocional que este tenta transmitir na sua mensagem.</a:t>
            </a:r>
            <a:r>
              <a:rPr lang="pt-PT">
                <a:solidFill>
                  <a:srgbClr val="222222"/>
                </a:solidFill>
                <a:highlight>
                  <a:srgbClr val="FFFFFF"/>
                </a:highlight>
              </a:rPr>
              <a:t> </a:t>
            </a:r>
          </a:p>
          <a:p>
            <a:pPr lvl="0">
              <a:spcBef>
                <a:spcPts val="0"/>
              </a:spcBef>
              <a:buNone/>
            </a:pPr>
            <a:r>
              <a:rPr lang="pt-PT" sz="1050">
                <a:solidFill>
                  <a:srgbClr val="222222"/>
                </a:solidFill>
                <a:highlight>
                  <a:srgbClr val="FFFFFF"/>
                </a:highlight>
              </a:rPr>
              <a:t>“ Sentiments expressed in user generated short text and sentences are nuanced by subtleties at lexical, syntactic, semantic and pragmatic levels.”  [2]</a:t>
            </a:r>
          </a:p>
          <a:p>
            <a:pPr lvl="0">
              <a:spcBef>
                <a:spcPts val="0"/>
              </a:spcBef>
              <a:buClr>
                <a:schemeClr val="dk1"/>
              </a:buClr>
              <a:buSzPct val="100000"/>
              <a:buFont typeface="Arial"/>
              <a:buNone/>
            </a:pPr>
            <a:r>
              <a:t/>
            </a:r>
            <a:endParaRPr sz="1050">
              <a:solidFill>
                <a:srgbClr val="222222"/>
              </a:solidFill>
              <a:highlight>
                <a:srgbClr val="FFFFFF"/>
              </a:highlight>
            </a:endParaRPr>
          </a:p>
          <a:p>
            <a:pPr lvl="0">
              <a:spcBef>
                <a:spcPts val="0"/>
              </a:spcBef>
              <a:buNone/>
            </a:pPr>
            <a:r>
              <a:t/>
            </a:r>
            <a:endParaRPr sz="10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Ligando os pontos</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PT"/>
              <a:t>Enquanto</a:t>
            </a:r>
            <a:r>
              <a:rPr lang="pt-PT"/>
              <a:t> o objectivo da extração de opiniões é perceber o que as pessoas pensam sobre algo, o objectivo da extração de argumentos é perceber o porquê, tentando desvendar os processos de raciocínio aplicados, não apenas detectar opiniões e sentimentos.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PT"/>
              <a:t>Referencias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PT"/>
              <a:t>Zhang Q,Wu Y,Huang X .Opinion mining with sentiment graph. Proceedings 2011 IEEE/WIC/ACM International Conference on Web Intelligence, WI 2011</a:t>
            </a:r>
          </a:p>
          <a:p>
            <a:pPr lvl="0">
              <a:spcBef>
                <a:spcPts val="0"/>
              </a:spcBef>
              <a:buNone/>
            </a:pPr>
            <a:r>
              <a:rPr lang="pt-PT"/>
              <a:t>Singh P,Shahid Husain M. Methodological Study Of Opinion Mining And Sentiment Analysis Techniques.International Journal on Soft Computing 2014</a:t>
            </a:r>
          </a:p>
          <a:p>
            <a:pPr lvl="0">
              <a:spcBef>
                <a:spcPts val="0"/>
              </a:spcBef>
              <a:buNone/>
            </a:pPr>
            <a:r>
              <a:rPr lang="pt-PT"/>
              <a:t>Pang Bo, Lee Lillian. Opinion mining and sentiment analysis. Foundations and Trends in Information Retrieval 2008</a:t>
            </a:r>
          </a:p>
          <a:p>
            <a:pPr lvl="0">
              <a:spcBef>
                <a:spcPts val="0"/>
              </a:spcBef>
              <a:buNone/>
            </a:pPr>
            <a:r>
              <a:rPr lang="pt-PT"/>
              <a:t>Goudas T, C. Louizos, Petasis G, Karkaletsis V . Argument Extraction from News, Blogs, and Social Media. Artificial Intelligence: Methods and Applications. SETN 2014</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