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74" r:id="rId5"/>
    <p:sldId id="266" r:id="rId6"/>
    <p:sldId id="293" r:id="rId7"/>
    <p:sldId id="276" r:id="rId8"/>
    <p:sldId id="258" r:id="rId9"/>
    <p:sldId id="265" r:id="rId10"/>
    <p:sldId id="275" r:id="rId11"/>
    <p:sldId id="259" r:id="rId12"/>
    <p:sldId id="277" r:id="rId13"/>
    <p:sldId id="292" r:id="rId14"/>
    <p:sldId id="260" r:id="rId15"/>
    <p:sldId id="278" r:id="rId16"/>
    <p:sldId id="280" r:id="rId17"/>
    <p:sldId id="296" r:id="rId18"/>
    <p:sldId id="281" r:id="rId19"/>
    <p:sldId id="291" r:id="rId20"/>
    <p:sldId id="294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EFF"/>
    <a:srgbClr val="A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442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458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67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3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69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070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906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49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18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56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072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5FDC-91C2-4364-8307-B5F5F0CF283D}" type="datetimeFigureOut">
              <a:rPr lang="cs-CZ" smtClean="0"/>
              <a:t>10.03.2017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54C9F-CB9E-4EEA-8747-A72F937A127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823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ERVXr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hipyard-project.com/" TargetMode="External"/><Relationship Id="rId2" Type="http://schemas.openxmlformats.org/officeDocument/2006/relationships/hyperlink" Target="http://portaine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0" y="2299447"/>
            <a:ext cx="12192000" cy="45585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9" y="2959747"/>
            <a:ext cx="5574526" cy="1364542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99" y="349377"/>
            <a:ext cx="5417577" cy="3167363"/>
          </a:xfrm>
          <a:prstGeom prst="rect">
            <a:avLst/>
          </a:prstGeom>
        </p:spPr>
      </p:pic>
      <p:sp>
        <p:nvSpPr>
          <p:cNvPr id="11" name="TextovéPole 10"/>
          <p:cNvSpPr txBox="1"/>
          <p:nvPr/>
        </p:nvSpPr>
        <p:spPr>
          <a:xfrm>
            <a:off x="487095" y="862747"/>
            <a:ext cx="601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>
                <a:latin typeface="+mj-lt"/>
              </a:rPr>
              <a:t>Urychlete svůj vývoj!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249" y="5628028"/>
            <a:ext cx="3135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3600" dirty="0">
                <a:solidFill>
                  <a:schemeClr val="bg1"/>
                </a:solidFill>
              </a:rPr>
              <a:t>Michal Macinka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10440195" y="5593765"/>
            <a:ext cx="1050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  <a:latin typeface="+mj-lt"/>
              </a:rPr>
              <a:t>ai2</a:t>
            </a:r>
          </a:p>
        </p:txBody>
      </p:sp>
    </p:spTree>
    <p:extLst>
      <p:ext uri="{BB962C8B-B14F-4D97-AF65-F5344CB8AC3E}">
        <p14:creationId xmlns:p14="http://schemas.microsoft.com/office/powerpoint/2010/main" val="261334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1DEFF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Kde provozovat?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38" y="1611080"/>
            <a:ext cx="1794056" cy="1735235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6" y="4347652"/>
            <a:ext cx="1552460" cy="155246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63" y="1619603"/>
            <a:ext cx="1408731" cy="1780914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34" y="3933865"/>
            <a:ext cx="2380033" cy="2380033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40" y="4115573"/>
            <a:ext cx="2078775" cy="2016619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34" y="2510060"/>
            <a:ext cx="2559147" cy="1279574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9" y="344486"/>
            <a:ext cx="2256316" cy="17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1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Instalace </a:t>
            </a:r>
            <a:r>
              <a:rPr lang="cs-CZ" dirty="0" err="1">
                <a:solidFill>
                  <a:schemeClr val="bg1"/>
                </a:solidFill>
              </a:rPr>
              <a:t>Dockeru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  <a:hlinkClick r:id="rId2"/>
              </a:rPr>
              <a:t>https://goo.gl/ERVXr4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9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bg1"/>
                </a:solidFill>
              </a:rPr>
              <a:t>Dockerfile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taková kuchařka pro vytvoření obrazu</a:t>
            </a:r>
          </a:p>
          <a:p>
            <a:r>
              <a:rPr lang="cs-CZ" dirty="0">
                <a:solidFill>
                  <a:schemeClr val="bg1"/>
                </a:solidFill>
              </a:rPr>
              <a:t>každý příkaz znamená jednu vrstvu</a:t>
            </a:r>
          </a:p>
        </p:txBody>
      </p:sp>
    </p:spTree>
    <p:extLst>
      <p:ext uri="{BB962C8B-B14F-4D97-AF65-F5344CB8AC3E}">
        <p14:creationId xmlns:p14="http://schemas.microsoft.com/office/powerpoint/2010/main" val="375042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Proč je vytvářet?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máme obraz pod kontrolou</a:t>
            </a:r>
          </a:p>
          <a:p>
            <a:r>
              <a:rPr lang="cs-CZ" dirty="0">
                <a:solidFill>
                  <a:schemeClr val="bg1"/>
                </a:solidFill>
              </a:rPr>
              <a:t>výsledná velikost obrazu</a:t>
            </a:r>
          </a:p>
          <a:p>
            <a:r>
              <a:rPr lang="cs-CZ" dirty="0">
                <a:solidFill>
                  <a:schemeClr val="bg1"/>
                </a:solidFill>
              </a:rPr>
              <a:t>např. oficiální obraz pro Node.js = 643 MB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75" y="3172858"/>
            <a:ext cx="9359693" cy="33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1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11000">
              <a:schemeClr val="accent3">
                <a:lumMod val="0"/>
                <a:lumOff val="100000"/>
              </a:schemeClr>
            </a:gs>
            <a:gs pos="9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300"/>
            <a:ext cx="12196483" cy="7101300"/>
          </a:xfr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63" y="2697646"/>
            <a:ext cx="253968" cy="279365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1" y="2441607"/>
            <a:ext cx="368254" cy="253968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48" y="2084183"/>
            <a:ext cx="457143" cy="330159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1" y="901362"/>
            <a:ext cx="2082540" cy="1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Velrybí cluster aneb </a:t>
            </a:r>
            <a:r>
              <a:rPr lang="cs-CZ" dirty="0" err="1">
                <a:solidFill>
                  <a:schemeClr val="bg1"/>
                </a:solidFill>
              </a:rPr>
              <a:t>Docker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Swarm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vytváříme služby</a:t>
            </a:r>
          </a:p>
          <a:p>
            <a:r>
              <a:rPr lang="cs-CZ" dirty="0">
                <a:solidFill>
                  <a:schemeClr val="bg1"/>
                </a:solidFill>
              </a:rPr>
              <a:t>škálování</a:t>
            </a:r>
          </a:p>
          <a:p>
            <a:r>
              <a:rPr lang="cs-CZ" dirty="0" err="1">
                <a:solidFill>
                  <a:schemeClr val="bg1"/>
                </a:solidFill>
              </a:rPr>
              <a:t>load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balancing</a:t>
            </a:r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39" y="824948"/>
            <a:ext cx="6447250" cy="63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Monitoring a řešení problémů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bg1"/>
                </a:solidFill>
              </a:rPr>
              <a:t>docker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logs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 err="1">
                <a:solidFill>
                  <a:schemeClr val="bg1"/>
                </a:solidFill>
              </a:rPr>
              <a:t>docker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events</a:t>
            </a:r>
            <a:r>
              <a:rPr lang="cs-CZ" dirty="0">
                <a:solidFill>
                  <a:schemeClr val="bg1"/>
                </a:solidFill>
              </a:rPr>
              <a:t>&amp;</a:t>
            </a:r>
          </a:p>
          <a:p>
            <a:r>
              <a:rPr lang="cs-CZ" dirty="0" err="1">
                <a:solidFill>
                  <a:schemeClr val="bg1"/>
                </a:solidFill>
              </a:rPr>
              <a:t>docker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exec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 err="1">
                <a:solidFill>
                  <a:schemeClr val="bg1"/>
                </a:solidFill>
              </a:rPr>
              <a:t>docker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cp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1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Správa pomocí API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lokální i vzdálená správa pomocí HTTP </a:t>
            </a:r>
            <a:r>
              <a:rPr lang="cs-CZ" dirty="0" err="1">
                <a:solidFill>
                  <a:schemeClr val="bg1"/>
                </a:solidFill>
              </a:rPr>
              <a:t>Requestů</a:t>
            </a:r>
            <a:endParaRPr lang="cs-CZ" dirty="0">
              <a:solidFill>
                <a:schemeClr val="bg1"/>
              </a:solidFill>
            </a:endParaRPr>
          </a:p>
          <a:p>
            <a:pPr lvl="1"/>
            <a:r>
              <a:rPr lang="cs-CZ" dirty="0">
                <a:solidFill>
                  <a:schemeClr val="bg1"/>
                </a:solidFill>
              </a:rPr>
              <a:t>--</a:t>
            </a:r>
            <a:r>
              <a:rPr lang="cs-CZ" dirty="0" err="1">
                <a:solidFill>
                  <a:schemeClr val="bg1"/>
                </a:solidFill>
              </a:rPr>
              <a:t>unix-socket</a:t>
            </a:r>
            <a:r>
              <a:rPr lang="cs-CZ" dirty="0">
                <a:solidFill>
                  <a:schemeClr val="bg1"/>
                </a:solidFill>
              </a:rPr>
              <a:t> /var/run/</a:t>
            </a:r>
            <a:r>
              <a:rPr lang="cs-CZ" dirty="0" err="1">
                <a:solidFill>
                  <a:schemeClr val="bg1"/>
                </a:solidFill>
              </a:rPr>
              <a:t>docker.sock</a:t>
            </a:r>
            <a:endParaRPr lang="cs-CZ" dirty="0">
              <a:solidFill>
                <a:schemeClr val="bg1"/>
              </a:solidFill>
            </a:endParaRPr>
          </a:p>
          <a:p>
            <a:pPr lvl="1"/>
            <a:r>
              <a:rPr lang="cs-CZ" dirty="0">
                <a:solidFill>
                  <a:schemeClr val="bg1"/>
                </a:solidFill>
              </a:rPr>
              <a:t>povolení </a:t>
            </a:r>
            <a:r>
              <a:rPr lang="cs-CZ" dirty="0" err="1">
                <a:solidFill>
                  <a:schemeClr val="bg1"/>
                </a:solidFill>
              </a:rPr>
              <a:t>remote</a:t>
            </a:r>
            <a:r>
              <a:rPr lang="cs-CZ" dirty="0">
                <a:solidFill>
                  <a:schemeClr val="bg1"/>
                </a:solidFill>
              </a:rPr>
              <a:t> portu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8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Nástroje pro jednodušší správu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bg1"/>
                </a:solidFill>
              </a:rPr>
              <a:t>Portainer</a:t>
            </a:r>
            <a:r>
              <a:rPr lang="cs-CZ" dirty="0">
                <a:solidFill>
                  <a:schemeClr val="bg1"/>
                </a:solidFill>
              </a:rPr>
              <a:t> - </a:t>
            </a:r>
            <a:r>
              <a:rPr lang="cs-CZ" dirty="0">
                <a:solidFill>
                  <a:schemeClr val="bg1"/>
                </a:solidFill>
                <a:hlinkClick r:id="rId2"/>
              </a:rPr>
              <a:t>http://portainer.io/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 err="1">
                <a:solidFill>
                  <a:schemeClr val="bg1"/>
                </a:solidFill>
              </a:rPr>
              <a:t>Shipyard</a:t>
            </a:r>
            <a:r>
              <a:rPr lang="cs-CZ" dirty="0">
                <a:solidFill>
                  <a:schemeClr val="bg1"/>
                </a:solidFill>
              </a:rPr>
              <a:t> - </a:t>
            </a:r>
            <a:r>
              <a:rPr lang="cs-CZ" dirty="0">
                <a:solidFill>
                  <a:schemeClr val="bg1"/>
                </a:solidFill>
                <a:hlinkClick r:id="rId3"/>
              </a:rPr>
              <a:t>https://shipyard-project.com/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 err="1">
                <a:solidFill>
                  <a:schemeClr val="bg1"/>
                </a:solidFill>
              </a:rPr>
              <a:t>Kubernetes</a:t>
            </a:r>
            <a:r>
              <a:rPr lang="cs-CZ" dirty="0">
                <a:solidFill>
                  <a:schemeClr val="bg1"/>
                </a:solidFill>
              </a:rPr>
              <a:t> - </a:t>
            </a:r>
            <a:r>
              <a:rPr lang="cs-CZ" dirty="0">
                <a:solidFill>
                  <a:schemeClr val="bg1"/>
                </a:solidFill>
                <a:hlinkClick r:id="rId4"/>
              </a:rPr>
              <a:t>https://kubernetes.io/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3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A jak to máme na </a:t>
            </a:r>
            <a:r>
              <a:rPr lang="cs-CZ" dirty="0" err="1">
                <a:solidFill>
                  <a:schemeClr val="bg1"/>
                </a:solidFill>
              </a:rPr>
              <a:t>FIMu</a:t>
            </a:r>
            <a:r>
              <a:rPr lang="cs-CZ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kontejnery v kontejnerech </a:t>
            </a:r>
          </a:p>
          <a:p>
            <a:r>
              <a:rPr lang="cs-CZ" dirty="0">
                <a:solidFill>
                  <a:schemeClr val="bg1"/>
                </a:solidFill>
              </a:rPr>
              <a:t>2 násobný port-</a:t>
            </a:r>
            <a:r>
              <a:rPr lang="cs-CZ" dirty="0" err="1">
                <a:solidFill>
                  <a:schemeClr val="bg1"/>
                </a:solidFill>
              </a:rPr>
              <a:t>forwarding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62769" y="3020191"/>
            <a:ext cx="8482070" cy="1221304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„U mě to fungovalo.“</a:t>
            </a:r>
            <a:br>
              <a:rPr lang="cs-CZ" dirty="0">
                <a:solidFill>
                  <a:schemeClr val="bg1"/>
                </a:solidFill>
              </a:rPr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029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31404" y="2480364"/>
            <a:ext cx="6267679" cy="2003501"/>
          </a:xfrm>
        </p:spPr>
        <p:txBody>
          <a:bodyPr>
            <a:noAutofit/>
          </a:bodyPr>
          <a:lstStyle/>
          <a:p>
            <a:r>
              <a:rPr lang="cs-CZ" sz="6000" dirty="0">
                <a:solidFill>
                  <a:schemeClr val="bg1"/>
                </a:solidFill>
              </a:rPr>
              <a:t>Něco nebylo jasné?</a:t>
            </a:r>
          </a:p>
        </p:txBody>
      </p:sp>
    </p:spTree>
    <p:extLst>
      <p:ext uri="{BB962C8B-B14F-4D97-AF65-F5344CB8AC3E}">
        <p14:creationId xmlns:p14="http://schemas.microsoft.com/office/powerpoint/2010/main" val="367157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Proč všichni chtějí </a:t>
            </a:r>
            <a:r>
              <a:rPr lang="cs-CZ" dirty="0" err="1">
                <a:solidFill>
                  <a:schemeClr val="bg1"/>
                </a:solidFill>
              </a:rPr>
              <a:t>Docker</a:t>
            </a:r>
            <a:r>
              <a:rPr lang="cs-CZ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jednoduchost</a:t>
            </a:r>
          </a:p>
          <a:p>
            <a:r>
              <a:rPr lang="cs-CZ" dirty="0">
                <a:solidFill>
                  <a:schemeClr val="bg1"/>
                </a:solidFill>
              </a:rPr>
              <a:t>nenáročnost</a:t>
            </a:r>
          </a:p>
          <a:p>
            <a:r>
              <a:rPr lang="cs-CZ" dirty="0">
                <a:solidFill>
                  <a:schemeClr val="bg1"/>
                </a:solidFill>
              </a:rPr>
              <a:t>je to přece moderní a mají to všichni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9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Kontejnerizace </a:t>
            </a:r>
            <a:r>
              <a:rPr lang="cs-CZ" dirty="0" err="1">
                <a:solidFill>
                  <a:schemeClr val="bg1"/>
                </a:solidFill>
              </a:rPr>
              <a:t>vs</a:t>
            </a:r>
            <a:r>
              <a:rPr lang="cs-CZ" dirty="0">
                <a:solidFill>
                  <a:schemeClr val="bg1"/>
                </a:solidFill>
              </a:rPr>
              <a:t> virtualizace</a:t>
            </a:r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19" y="1690688"/>
            <a:ext cx="8013952" cy="4390623"/>
          </a:xfrm>
        </p:spPr>
      </p:pic>
      <p:sp>
        <p:nvSpPr>
          <p:cNvPr id="8" name="Levá složená závorka 7"/>
          <p:cNvSpPr/>
          <p:nvPr/>
        </p:nvSpPr>
        <p:spPr>
          <a:xfrm>
            <a:off x="1123720" y="1690688"/>
            <a:ext cx="288699" cy="2837245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1"/>
              </a:solidFill>
            </a:endParaRPr>
          </a:p>
        </p:txBody>
      </p:sp>
      <p:sp>
        <p:nvSpPr>
          <p:cNvPr id="9" name="Pravá složená závorka 8"/>
          <p:cNvSpPr/>
          <p:nvPr/>
        </p:nvSpPr>
        <p:spPr>
          <a:xfrm>
            <a:off x="9426371" y="3227942"/>
            <a:ext cx="191354" cy="93643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330573" y="2878478"/>
            <a:ext cx="62228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9858327" y="3465326"/>
            <a:ext cx="13847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kontejner</a:t>
            </a:r>
          </a:p>
        </p:txBody>
      </p:sp>
    </p:spTree>
    <p:extLst>
      <p:ext uri="{BB962C8B-B14F-4D97-AF65-F5344CB8AC3E}">
        <p14:creationId xmlns:p14="http://schemas.microsoft.com/office/powerpoint/2010/main" val="117883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Trocha teorie...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vrstva</a:t>
            </a:r>
          </a:p>
          <a:p>
            <a:r>
              <a:rPr lang="cs-CZ" dirty="0">
                <a:solidFill>
                  <a:schemeClr val="bg1"/>
                </a:solidFill>
              </a:rPr>
              <a:t>obraz</a:t>
            </a:r>
          </a:p>
          <a:p>
            <a:r>
              <a:rPr lang="cs-CZ" dirty="0">
                <a:solidFill>
                  <a:schemeClr val="bg1"/>
                </a:solidFill>
              </a:rPr>
              <a:t>kontejner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75" y="365125"/>
            <a:ext cx="4090238" cy="3067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9" y="4235135"/>
            <a:ext cx="2909325" cy="2231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4" y="3760099"/>
            <a:ext cx="2570440" cy="22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9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Příkazů je vcelku hodně..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6182"/>
          </a:xfrm>
        </p:spPr>
        <p:txBody>
          <a:bodyPr>
            <a:normAutofit/>
          </a:bodyPr>
          <a:lstStyle/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ps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commit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rm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images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stats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logs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swarm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service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exec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cp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attach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rmi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</a:t>
            </a:r>
            <a:r>
              <a:rPr lang="cs-CZ" sz="1800" dirty="0" err="1">
                <a:solidFill>
                  <a:schemeClr val="bg1"/>
                </a:solidFill>
              </a:rPr>
              <a:t>kill</a:t>
            </a:r>
            <a:r>
              <a:rPr lang="cs-CZ" sz="1800" dirty="0">
                <a:solidFill>
                  <a:schemeClr val="bg1"/>
                </a:solidFill>
              </a:rPr>
              <a:t> ...</a:t>
            </a:r>
          </a:p>
          <a:p>
            <a:r>
              <a:rPr lang="cs-CZ" sz="1800" dirty="0" err="1">
                <a:solidFill>
                  <a:schemeClr val="bg1"/>
                </a:solidFill>
              </a:rPr>
              <a:t>docker</a:t>
            </a:r>
            <a:r>
              <a:rPr lang="cs-CZ" sz="1800" dirty="0">
                <a:solidFill>
                  <a:schemeClr val="bg1"/>
                </a:solidFill>
              </a:rPr>
              <a:t> start ...</a:t>
            </a:r>
          </a:p>
        </p:txBody>
      </p:sp>
    </p:spTree>
    <p:extLst>
      <p:ext uri="{BB962C8B-B14F-4D97-AF65-F5344CB8AC3E}">
        <p14:creationId xmlns:p14="http://schemas.microsoft.com/office/powerpoint/2010/main" val="29674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Životní cyklus kontejneru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9" y="633069"/>
            <a:ext cx="12102161" cy="6902468"/>
          </a:xfrm>
        </p:spPr>
      </p:pic>
    </p:spTree>
    <p:extLst>
      <p:ext uri="{BB962C8B-B14F-4D97-AF65-F5344CB8AC3E}">
        <p14:creationId xmlns:p14="http://schemas.microsoft.com/office/powerpoint/2010/main" val="171970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Co </a:t>
            </a:r>
            <a:r>
              <a:rPr lang="cs-CZ" dirty="0" err="1">
                <a:solidFill>
                  <a:schemeClr val="bg1"/>
                </a:solidFill>
              </a:rPr>
              <a:t>Docker</a:t>
            </a:r>
            <a:r>
              <a:rPr lang="cs-CZ" dirty="0">
                <a:solidFill>
                  <a:schemeClr val="bg1"/>
                </a:solidFill>
              </a:rPr>
              <a:t> rozhodně není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nástupce virtualizace</a:t>
            </a:r>
          </a:p>
        </p:txBody>
      </p:sp>
      <p:sp>
        <p:nvSpPr>
          <p:cNvPr id="4" name="Obdélník 3"/>
          <p:cNvSpPr/>
          <p:nvPr/>
        </p:nvSpPr>
        <p:spPr>
          <a:xfrm>
            <a:off x="3294042" y="3973752"/>
            <a:ext cx="1123721" cy="10245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VM1</a:t>
            </a:r>
          </a:p>
        </p:txBody>
      </p:sp>
      <p:sp>
        <p:nvSpPr>
          <p:cNvPr id="7" name="Obdélník 6"/>
          <p:cNvSpPr/>
          <p:nvPr/>
        </p:nvSpPr>
        <p:spPr>
          <a:xfrm>
            <a:off x="7342741" y="3994036"/>
            <a:ext cx="1773716" cy="7271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kontejner1</a:t>
            </a:r>
          </a:p>
        </p:txBody>
      </p:sp>
      <p:sp>
        <p:nvSpPr>
          <p:cNvPr id="21" name="Řečová bublina: obdélníkový bublinový popisek 20"/>
          <p:cNvSpPr/>
          <p:nvPr/>
        </p:nvSpPr>
        <p:spPr>
          <a:xfrm>
            <a:off x="1007123" y="3160093"/>
            <a:ext cx="1619480" cy="997025"/>
          </a:xfrm>
          <a:prstGeom prst="wedgeRectCallout">
            <a:avLst>
              <a:gd name="adj1" fmla="val 88691"/>
              <a:gd name="adj2" fmla="val 1017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XAMPP, </a:t>
            </a:r>
          </a:p>
          <a:p>
            <a:pPr algn="ctr"/>
            <a:r>
              <a:rPr lang="cs-CZ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Řečová bublina: obdélníkový bublinový popisek 21"/>
          <p:cNvSpPr/>
          <p:nvPr/>
        </p:nvSpPr>
        <p:spPr>
          <a:xfrm>
            <a:off x="9532341" y="3127044"/>
            <a:ext cx="1619480" cy="997025"/>
          </a:xfrm>
          <a:prstGeom prst="wedgeRectCallout">
            <a:avLst>
              <a:gd name="adj1" fmla="val -73894"/>
              <a:gd name="adj2" fmla="val 90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XAMPP, </a:t>
            </a:r>
          </a:p>
          <a:p>
            <a:pPr algn="ctr"/>
            <a:r>
              <a:rPr lang="cs-CZ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5000623" y="2892265"/>
            <a:ext cx="18010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</a:rPr>
              <a:t>„migrace do </a:t>
            </a:r>
            <a:r>
              <a:rPr lang="cs-CZ" dirty="0" err="1">
                <a:solidFill>
                  <a:schemeClr val="bg1"/>
                </a:solidFill>
              </a:rPr>
              <a:t>Dockeru</a:t>
            </a:r>
            <a:r>
              <a:rPr lang="cs-CZ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24" name="Šipka: zahnutá dolů 23"/>
          <p:cNvSpPr/>
          <p:nvPr/>
        </p:nvSpPr>
        <p:spPr>
          <a:xfrm>
            <a:off x="4118472" y="2598232"/>
            <a:ext cx="3955056" cy="1328336"/>
          </a:xfrm>
          <a:prstGeom prst="curvedDownArrow">
            <a:avLst>
              <a:gd name="adj1" fmla="val 25000"/>
              <a:gd name="adj2" fmla="val 53182"/>
              <a:gd name="adj3" fmla="val 29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5" name="Znak násobení 24"/>
          <p:cNvSpPr/>
          <p:nvPr/>
        </p:nvSpPr>
        <p:spPr>
          <a:xfrm>
            <a:off x="2778086" y="1413045"/>
            <a:ext cx="6204333" cy="4763918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37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1" grpId="0" animBg="1"/>
      <p:bldP spid="22" grpId="0" animBg="1"/>
      <p:bldP spid="23" grpId="0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Jak by to mělo vypadat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kontejner per proces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3267879" y="3687365"/>
            <a:ext cx="1123721" cy="10245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VM1</a:t>
            </a:r>
          </a:p>
        </p:txBody>
      </p:sp>
      <p:sp>
        <p:nvSpPr>
          <p:cNvPr id="5" name="Řečová bublina: obdélníkový bublinový popisek 4"/>
          <p:cNvSpPr/>
          <p:nvPr/>
        </p:nvSpPr>
        <p:spPr>
          <a:xfrm>
            <a:off x="980960" y="2873706"/>
            <a:ext cx="1619480" cy="997025"/>
          </a:xfrm>
          <a:prstGeom prst="wedgeRectCallout">
            <a:avLst>
              <a:gd name="adj1" fmla="val 88691"/>
              <a:gd name="adj2" fmla="val 1017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XAMPP, </a:t>
            </a:r>
          </a:p>
          <a:p>
            <a:pPr algn="ctr"/>
            <a:r>
              <a:rPr lang="cs-CZ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7243589" y="2796537"/>
            <a:ext cx="1773716" cy="7271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kontejner1</a:t>
            </a:r>
          </a:p>
        </p:txBody>
      </p:sp>
      <p:sp>
        <p:nvSpPr>
          <p:cNvPr id="8" name="Řečová bublina: obdélníkový bublinový popisek 7"/>
          <p:cNvSpPr/>
          <p:nvPr/>
        </p:nvSpPr>
        <p:spPr>
          <a:xfrm>
            <a:off x="9531424" y="2806820"/>
            <a:ext cx="1308257" cy="494166"/>
          </a:xfrm>
          <a:prstGeom prst="wedgeRectCallout">
            <a:avLst>
              <a:gd name="adj1" fmla="val -88210"/>
              <a:gd name="adj2" fmla="val 26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7243589" y="3793562"/>
            <a:ext cx="1773716" cy="7271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kontejner2</a:t>
            </a:r>
          </a:p>
        </p:txBody>
      </p:sp>
      <p:sp>
        <p:nvSpPr>
          <p:cNvPr id="10" name="Řečová bublina: obdélníkový bublinový popisek 9"/>
          <p:cNvSpPr/>
          <p:nvPr/>
        </p:nvSpPr>
        <p:spPr>
          <a:xfrm>
            <a:off x="9456140" y="3949751"/>
            <a:ext cx="1619480" cy="414734"/>
          </a:xfrm>
          <a:prstGeom prst="wedgeRectCallout">
            <a:avLst>
              <a:gd name="adj1" fmla="val -73894"/>
              <a:gd name="adj2" fmla="val 11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XAMPP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7243589" y="4785291"/>
            <a:ext cx="1773716" cy="7271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kontejner3</a:t>
            </a:r>
          </a:p>
        </p:txBody>
      </p:sp>
      <p:sp>
        <p:nvSpPr>
          <p:cNvPr id="12" name="Řečová bublina: obdélníkový bublinový popisek 11"/>
          <p:cNvSpPr/>
          <p:nvPr/>
        </p:nvSpPr>
        <p:spPr>
          <a:xfrm>
            <a:off x="9475423" y="4886465"/>
            <a:ext cx="1619480" cy="394650"/>
          </a:xfrm>
          <a:prstGeom prst="wedgeRectCallout">
            <a:avLst>
              <a:gd name="adj1" fmla="val -77295"/>
              <a:gd name="adj2" fmla="val 153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Šipka: doprava, šrafovaná 12"/>
          <p:cNvSpPr/>
          <p:nvPr/>
        </p:nvSpPr>
        <p:spPr>
          <a:xfrm>
            <a:off x="4905719" y="3668721"/>
            <a:ext cx="1972019" cy="976794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777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250</Words>
  <Application>Microsoft Office PowerPoint</Application>
  <PresentationFormat>Širokoúhlá obrazovka</PresentationFormat>
  <Paragraphs>82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Motiv Office</vt:lpstr>
      <vt:lpstr>Prezentace aplikace PowerPoint</vt:lpstr>
      <vt:lpstr>„U mě to fungovalo.“ </vt:lpstr>
      <vt:lpstr>Proč všichni chtějí Docker?</vt:lpstr>
      <vt:lpstr>Kontejnerizace vs virtualizace</vt:lpstr>
      <vt:lpstr>Trocha teorie...</vt:lpstr>
      <vt:lpstr>Příkazů je vcelku hodně..</vt:lpstr>
      <vt:lpstr>Životní cyklus kontejneru</vt:lpstr>
      <vt:lpstr>Co Docker rozhodně není</vt:lpstr>
      <vt:lpstr>Jak by to mělo vypadat</vt:lpstr>
      <vt:lpstr>Kde provozovat?</vt:lpstr>
      <vt:lpstr>Instalace Dockeru</vt:lpstr>
      <vt:lpstr>Dockerfile</vt:lpstr>
      <vt:lpstr>Proč je vytvářet?</vt:lpstr>
      <vt:lpstr>Prezentace aplikace PowerPoint</vt:lpstr>
      <vt:lpstr>Velrybí cluster aneb Docker Swarm</vt:lpstr>
      <vt:lpstr>Monitoring a řešení problémů</vt:lpstr>
      <vt:lpstr>Správa pomocí API</vt:lpstr>
      <vt:lpstr>Nástroje pro jednodušší správu</vt:lpstr>
      <vt:lpstr>A jak to máme na FIMu?</vt:lpstr>
      <vt:lpstr>Něco nebylo jasné?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Macinka Michal</dc:creator>
  <cp:lastModifiedBy>Macinka Michal</cp:lastModifiedBy>
  <cp:revision>24</cp:revision>
  <dcterms:created xsi:type="dcterms:W3CDTF">2017-03-07T10:05:27Z</dcterms:created>
  <dcterms:modified xsi:type="dcterms:W3CDTF">2017-03-10T10:04:04Z</dcterms:modified>
</cp:coreProperties>
</file>