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5" r:id="rId4"/>
    <p:sldId id="274" r:id="rId5"/>
    <p:sldId id="266" r:id="rId6"/>
    <p:sldId id="293" r:id="rId7"/>
    <p:sldId id="276" r:id="rId8"/>
    <p:sldId id="258" r:id="rId9"/>
    <p:sldId id="265" r:id="rId10"/>
    <p:sldId id="275" r:id="rId11"/>
    <p:sldId id="259" r:id="rId12"/>
    <p:sldId id="277" r:id="rId13"/>
    <p:sldId id="292" r:id="rId14"/>
    <p:sldId id="260" r:id="rId15"/>
    <p:sldId id="278" r:id="rId16"/>
    <p:sldId id="280" r:id="rId17"/>
    <p:sldId id="296" r:id="rId18"/>
    <p:sldId id="281" r:id="rId19"/>
    <p:sldId id="291" r:id="rId20"/>
    <p:sldId id="297" r:id="rId2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DEFF"/>
    <a:srgbClr val="AF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5FDC-91C2-4364-8307-B5F5F0CF283D}" type="datetimeFigureOut">
              <a:rPr lang="cs-CZ" smtClean="0"/>
              <a:t>15.03.2017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54C9F-CB9E-4EEA-8747-A72F937A127F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04422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5FDC-91C2-4364-8307-B5F5F0CF283D}" type="datetimeFigureOut">
              <a:rPr lang="cs-CZ" smtClean="0"/>
              <a:t>15.03.2017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54C9F-CB9E-4EEA-8747-A72F937A127F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7458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5FDC-91C2-4364-8307-B5F5F0CF283D}" type="datetimeFigureOut">
              <a:rPr lang="cs-CZ" smtClean="0"/>
              <a:t>15.03.2017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54C9F-CB9E-4EEA-8747-A72F937A127F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9671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5FDC-91C2-4364-8307-B5F5F0CF283D}" type="datetimeFigureOut">
              <a:rPr lang="cs-CZ" smtClean="0"/>
              <a:t>15.03.2017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54C9F-CB9E-4EEA-8747-A72F937A127F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2831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5FDC-91C2-4364-8307-B5F5F0CF283D}" type="datetimeFigureOut">
              <a:rPr lang="cs-CZ" smtClean="0"/>
              <a:t>15.03.2017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54C9F-CB9E-4EEA-8747-A72F937A127F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7698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5FDC-91C2-4364-8307-B5F5F0CF283D}" type="datetimeFigureOut">
              <a:rPr lang="cs-CZ" smtClean="0"/>
              <a:t>15.03.2017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54C9F-CB9E-4EEA-8747-A72F937A127F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70709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5FDC-91C2-4364-8307-B5F5F0CF283D}" type="datetimeFigureOut">
              <a:rPr lang="cs-CZ" smtClean="0"/>
              <a:t>15.03.2017</a:t>
            </a:fld>
            <a:endParaRPr lang="cs-CZ" dirty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54C9F-CB9E-4EEA-8747-A72F937A127F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29063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5FDC-91C2-4364-8307-B5F5F0CF283D}" type="datetimeFigureOut">
              <a:rPr lang="cs-CZ" smtClean="0"/>
              <a:t>15.03.2017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54C9F-CB9E-4EEA-8747-A72F937A127F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6495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5FDC-91C2-4364-8307-B5F5F0CF283D}" type="datetimeFigureOut">
              <a:rPr lang="cs-CZ" smtClean="0"/>
              <a:t>15.03.2017</a:t>
            </a:fld>
            <a:endParaRPr lang="cs-CZ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54C9F-CB9E-4EEA-8747-A72F937A127F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318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5FDC-91C2-4364-8307-B5F5F0CF283D}" type="datetimeFigureOut">
              <a:rPr lang="cs-CZ" smtClean="0"/>
              <a:t>15.03.2017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54C9F-CB9E-4EEA-8747-A72F937A127F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2565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5FDC-91C2-4364-8307-B5F5F0CF283D}" type="datetimeFigureOut">
              <a:rPr lang="cs-CZ" smtClean="0"/>
              <a:t>15.03.2017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54C9F-CB9E-4EEA-8747-A72F937A127F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30726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35FDC-91C2-4364-8307-B5F5F0CF283D}" type="datetimeFigureOut">
              <a:rPr lang="cs-CZ" smtClean="0"/>
              <a:t>15.03.2017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54C9F-CB9E-4EEA-8747-A72F937A127F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8823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ERVXr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hipyard-project.com/" TargetMode="External"/><Relationship Id="rId2" Type="http://schemas.openxmlformats.org/officeDocument/2006/relationships/hyperlink" Target="http://portainer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ubernetes.io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0" y="2299447"/>
            <a:ext cx="12192000" cy="45585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9" name="Obráze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49" y="2959747"/>
            <a:ext cx="5574526" cy="1364542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099" y="349377"/>
            <a:ext cx="5417577" cy="3167363"/>
          </a:xfrm>
          <a:prstGeom prst="rect">
            <a:avLst/>
          </a:prstGeom>
        </p:spPr>
      </p:pic>
      <p:sp>
        <p:nvSpPr>
          <p:cNvPr id="11" name="TextovéPole 10"/>
          <p:cNvSpPr txBox="1"/>
          <p:nvPr/>
        </p:nvSpPr>
        <p:spPr>
          <a:xfrm>
            <a:off x="487095" y="862747"/>
            <a:ext cx="6010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5400" dirty="0">
                <a:latin typeface="+mj-lt"/>
              </a:rPr>
              <a:t>Urychlete svůj vývoj!</a:t>
            </a:r>
          </a:p>
        </p:txBody>
      </p:sp>
      <p:sp>
        <p:nvSpPr>
          <p:cNvPr id="2" name="Obdélník 1"/>
          <p:cNvSpPr/>
          <p:nvPr/>
        </p:nvSpPr>
        <p:spPr>
          <a:xfrm>
            <a:off x="705249" y="5628028"/>
            <a:ext cx="3135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3600" dirty="0">
                <a:solidFill>
                  <a:schemeClr val="bg1"/>
                </a:solidFill>
              </a:rPr>
              <a:t>Michal Macinka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10440195" y="5593765"/>
            <a:ext cx="10503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400" dirty="0">
                <a:solidFill>
                  <a:schemeClr val="bg1"/>
                </a:solidFill>
                <a:latin typeface="+mj-lt"/>
              </a:rPr>
              <a:t>ai2</a:t>
            </a:r>
          </a:p>
        </p:txBody>
      </p:sp>
    </p:spTree>
    <p:extLst>
      <p:ext uri="{BB962C8B-B14F-4D97-AF65-F5344CB8AC3E}">
        <p14:creationId xmlns:p14="http://schemas.microsoft.com/office/powerpoint/2010/main" val="2613341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1DEFF"/>
            </a:gs>
            <a:gs pos="100000">
              <a:srgbClr val="0070C0">
                <a:lumMod val="97000"/>
                <a:lumOff val="3000"/>
              </a:srgbClr>
            </a:gs>
            <a:gs pos="100000">
              <a:srgbClr val="AFEA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Kde provozovat?</a:t>
            </a:r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938" y="1611080"/>
            <a:ext cx="1794056" cy="1735235"/>
          </a:xfr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36" y="4347652"/>
            <a:ext cx="1552460" cy="1552460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763" y="1619603"/>
            <a:ext cx="1408731" cy="1780914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634" y="3933865"/>
            <a:ext cx="2380033" cy="2380033"/>
          </a:xfrm>
          <a:prstGeom prst="rect">
            <a:avLst/>
          </a:prstGeom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740" y="4115573"/>
            <a:ext cx="2078775" cy="2016619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634" y="2510060"/>
            <a:ext cx="2559147" cy="1279574"/>
          </a:xfrm>
          <a:prstGeom prst="rect">
            <a:avLst/>
          </a:prstGeom>
        </p:spPr>
      </p:pic>
      <p:pic>
        <p:nvPicPr>
          <p:cNvPr id="11" name="Obrázek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909" y="344486"/>
            <a:ext cx="2256316" cy="175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017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100000">
              <a:srgbClr val="0070C0">
                <a:lumMod val="97000"/>
                <a:lumOff val="3000"/>
              </a:srgbClr>
            </a:gs>
            <a:gs pos="100000">
              <a:srgbClr val="AFEA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Instalace Dockeru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  <a:hlinkClick r:id="rId2"/>
              </a:rPr>
              <a:t>https://goo.gl/ERVXr4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692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100000">
              <a:srgbClr val="0070C0">
                <a:lumMod val="97000"/>
                <a:lumOff val="3000"/>
              </a:srgbClr>
            </a:gs>
            <a:gs pos="100000">
              <a:srgbClr val="AFEA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Dockerfile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taková kuchařka pro vytvoření obrazu</a:t>
            </a:r>
          </a:p>
          <a:p>
            <a:r>
              <a:rPr lang="cs-CZ" dirty="0">
                <a:solidFill>
                  <a:schemeClr val="bg1"/>
                </a:solidFill>
              </a:rPr>
              <a:t>každý příkaz znamená jednu vrstvu</a:t>
            </a:r>
          </a:p>
        </p:txBody>
      </p:sp>
    </p:spTree>
    <p:extLst>
      <p:ext uri="{BB962C8B-B14F-4D97-AF65-F5344CB8AC3E}">
        <p14:creationId xmlns:p14="http://schemas.microsoft.com/office/powerpoint/2010/main" val="3750420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100000">
              <a:srgbClr val="0070C0">
                <a:lumMod val="97000"/>
                <a:lumOff val="3000"/>
              </a:srgbClr>
            </a:gs>
            <a:gs pos="100000">
              <a:srgbClr val="AFEA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Proč je vytvářet?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máme obraz pod kontrolou</a:t>
            </a:r>
          </a:p>
          <a:p>
            <a:r>
              <a:rPr lang="cs-CZ" dirty="0">
                <a:solidFill>
                  <a:schemeClr val="bg1"/>
                </a:solidFill>
              </a:rPr>
              <a:t>výsledná velikost obrazu</a:t>
            </a:r>
          </a:p>
          <a:p>
            <a:r>
              <a:rPr lang="cs-CZ" dirty="0">
                <a:solidFill>
                  <a:schemeClr val="bg1"/>
                </a:solidFill>
              </a:rPr>
              <a:t>např. oficiální obraz pro Node.js = 643 MB</a:t>
            </a:r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875" y="3172858"/>
            <a:ext cx="9359693" cy="333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512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11000">
              <a:schemeClr val="accent3">
                <a:lumMod val="0"/>
                <a:lumOff val="100000"/>
              </a:schemeClr>
            </a:gs>
            <a:gs pos="9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3300"/>
            <a:ext cx="12196483" cy="7101300"/>
          </a:xfrm>
        </p:spPr>
      </p:pic>
      <p:pic>
        <p:nvPicPr>
          <p:cNvPr id="10" name="Obráze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663" y="2697646"/>
            <a:ext cx="253968" cy="279365"/>
          </a:xfrm>
          <a:prstGeom prst="rect">
            <a:avLst/>
          </a:prstGeom>
        </p:spPr>
      </p:pic>
      <p:pic>
        <p:nvPicPr>
          <p:cNvPr id="11" name="Obráze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631" y="2441607"/>
            <a:ext cx="368254" cy="253968"/>
          </a:xfrm>
          <a:prstGeom prst="rect">
            <a:avLst/>
          </a:prstGeom>
        </p:spPr>
      </p:pic>
      <p:pic>
        <p:nvPicPr>
          <p:cNvPr id="12" name="Obrázek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848" y="2084183"/>
            <a:ext cx="457143" cy="330159"/>
          </a:xfrm>
          <a:prstGeom prst="rect">
            <a:avLst/>
          </a:prstGeom>
        </p:spPr>
      </p:pic>
      <p:pic>
        <p:nvPicPr>
          <p:cNvPr id="13" name="Obrázek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631" y="901362"/>
            <a:ext cx="2082540" cy="115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93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100000">
              <a:srgbClr val="0070C0">
                <a:lumMod val="97000"/>
                <a:lumOff val="3000"/>
              </a:srgbClr>
            </a:gs>
            <a:gs pos="100000">
              <a:srgbClr val="AFEA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Velrybí cluster aneb Docker Swarm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vytváříme služby</a:t>
            </a:r>
          </a:p>
          <a:p>
            <a:r>
              <a:rPr lang="cs-CZ" dirty="0">
                <a:solidFill>
                  <a:schemeClr val="bg1"/>
                </a:solidFill>
              </a:rPr>
              <a:t>škálování</a:t>
            </a:r>
          </a:p>
          <a:p>
            <a:r>
              <a:rPr lang="cs-CZ" dirty="0">
                <a:solidFill>
                  <a:schemeClr val="bg1"/>
                </a:solidFill>
              </a:rPr>
              <a:t>load balancing</a:t>
            </a:r>
          </a:p>
          <a:p>
            <a:endParaRPr lang="cs-CZ" dirty="0">
              <a:solidFill>
                <a:schemeClr val="bg1"/>
              </a:solidFill>
            </a:endParaRPr>
          </a:p>
          <a:p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639" y="824948"/>
            <a:ext cx="6447250" cy="635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960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100000">
              <a:srgbClr val="0070C0">
                <a:lumMod val="97000"/>
                <a:lumOff val="3000"/>
              </a:srgbClr>
            </a:gs>
            <a:gs pos="100000">
              <a:srgbClr val="AFEA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Monitoring a řešení problémů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docker logs</a:t>
            </a:r>
          </a:p>
          <a:p>
            <a:r>
              <a:rPr lang="cs-CZ" dirty="0">
                <a:solidFill>
                  <a:schemeClr val="bg1"/>
                </a:solidFill>
              </a:rPr>
              <a:t>docker events&amp;</a:t>
            </a:r>
          </a:p>
          <a:p>
            <a:r>
              <a:rPr lang="cs-CZ" dirty="0">
                <a:solidFill>
                  <a:schemeClr val="bg1"/>
                </a:solidFill>
              </a:rPr>
              <a:t>docker exec</a:t>
            </a:r>
          </a:p>
          <a:p>
            <a:r>
              <a:rPr lang="cs-CZ" dirty="0">
                <a:solidFill>
                  <a:schemeClr val="bg1"/>
                </a:solidFill>
              </a:rPr>
              <a:t>docker cp</a:t>
            </a:r>
          </a:p>
        </p:txBody>
      </p:sp>
    </p:spTree>
    <p:extLst>
      <p:ext uri="{BB962C8B-B14F-4D97-AF65-F5344CB8AC3E}">
        <p14:creationId xmlns:p14="http://schemas.microsoft.com/office/powerpoint/2010/main" val="2620215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100000">
              <a:srgbClr val="0070C0">
                <a:lumMod val="97000"/>
                <a:lumOff val="3000"/>
              </a:srgbClr>
            </a:gs>
            <a:gs pos="100000">
              <a:srgbClr val="AFEA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Správa pomocí API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lokální i vzdálená správa pomocí HTTP Requestů</a:t>
            </a:r>
          </a:p>
          <a:p>
            <a:pPr lvl="1"/>
            <a:r>
              <a:rPr lang="cs-CZ" dirty="0">
                <a:solidFill>
                  <a:schemeClr val="bg1"/>
                </a:solidFill>
              </a:rPr>
              <a:t>--unix-socket /var/run/docker.sock</a:t>
            </a:r>
          </a:p>
          <a:p>
            <a:pPr lvl="1"/>
            <a:r>
              <a:rPr lang="cs-CZ" dirty="0">
                <a:solidFill>
                  <a:schemeClr val="bg1"/>
                </a:solidFill>
              </a:rPr>
              <a:t>povolení remote portu</a:t>
            </a:r>
          </a:p>
          <a:p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284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100000">
              <a:srgbClr val="0070C0">
                <a:lumMod val="97000"/>
                <a:lumOff val="3000"/>
              </a:srgbClr>
            </a:gs>
            <a:gs pos="100000">
              <a:srgbClr val="AFEA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Nástroje pro jednodušší správu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Portainer - </a:t>
            </a:r>
            <a:r>
              <a:rPr lang="cs-CZ" dirty="0">
                <a:solidFill>
                  <a:schemeClr val="bg1"/>
                </a:solidFill>
                <a:hlinkClick r:id="rId2"/>
              </a:rPr>
              <a:t>http://portainer.io/</a:t>
            </a:r>
            <a:endParaRPr lang="cs-CZ" dirty="0">
              <a:solidFill>
                <a:schemeClr val="bg1"/>
              </a:solidFill>
            </a:endParaRPr>
          </a:p>
          <a:p>
            <a:r>
              <a:rPr lang="cs-CZ" dirty="0">
                <a:solidFill>
                  <a:schemeClr val="bg1"/>
                </a:solidFill>
              </a:rPr>
              <a:t>Shipyard - </a:t>
            </a:r>
            <a:r>
              <a:rPr lang="cs-CZ" dirty="0">
                <a:solidFill>
                  <a:schemeClr val="bg1"/>
                </a:solidFill>
                <a:hlinkClick r:id="rId3"/>
              </a:rPr>
              <a:t>https://shipyard-project.com/</a:t>
            </a:r>
            <a:endParaRPr lang="cs-CZ" dirty="0">
              <a:solidFill>
                <a:schemeClr val="bg1"/>
              </a:solidFill>
            </a:endParaRPr>
          </a:p>
          <a:p>
            <a:r>
              <a:rPr lang="cs-CZ" dirty="0">
                <a:solidFill>
                  <a:schemeClr val="bg1"/>
                </a:solidFill>
              </a:rPr>
              <a:t>Kubernetes - </a:t>
            </a:r>
            <a:r>
              <a:rPr lang="cs-CZ" dirty="0">
                <a:solidFill>
                  <a:schemeClr val="bg1"/>
                </a:solidFill>
                <a:hlinkClick r:id="rId4"/>
              </a:rPr>
              <a:t>https://kubernetes.io/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432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100000">
              <a:srgbClr val="0070C0">
                <a:lumMod val="97000"/>
                <a:lumOff val="3000"/>
              </a:srgbClr>
            </a:gs>
            <a:gs pos="100000">
              <a:srgbClr val="AFEA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A jak to máme na FIMu?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kontejnery v kontejnerech </a:t>
            </a:r>
          </a:p>
          <a:p>
            <a:r>
              <a:rPr lang="cs-CZ" dirty="0">
                <a:solidFill>
                  <a:schemeClr val="bg1"/>
                </a:solidFill>
              </a:rPr>
              <a:t>2 násobný port-forwarding</a:t>
            </a:r>
          </a:p>
        </p:txBody>
      </p:sp>
    </p:spTree>
    <p:extLst>
      <p:ext uri="{BB962C8B-B14F-4D97-AF65-F5344CB8AC3E}">
        <p14:creationId xmlns:p14="http://schemas.microsoft.com/office/powerpoint/2010/main" val="138091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100000">
              <a:srgbClr val="0070C0">
                <a:lumMod val="97000"/>
                <a:lumOff val="3000"/>
              </a:srgbClr>
            </a:gs>
            <a:gs pos="100000">
              <a:srgbClr val="AFEA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62769" y="3020191"/>
            <a:ext cx="8482070" cy="1221304"/>
          </a:xfrm>
        </p:spPr>
        <p:txBody>
          <a:bodyPr>
            <a:normAutofit fontScale="90000"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„U mě to fungovalo.“</a:t>
            </a:r>
            <a:br>
              <a:rPr lang="cs-CZ" dirty="0">
                <a:solidFill>
                  <a:schemeClr val="bg1"/>
                </a:solidFill>
              </a:rPr>
            </a:b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20294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100000">
              <a:srgbClr val="0070C0">
                <a:lumMod val="97000"/>
                <a:lumOff val="3000"/>
              </a:srgbClr>
            </a:gs>
            <a:gs pos="100000">
              <a:srgbClr val="AFEA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s-CZ" sz="4800" dirty="0">
                <a:solidFill>
                  <a:schemeClr val="bg1"/>
                </a:solidFill>
              </a:rPr>
              <a:t>Chcete používat Docker u nás?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921327" y="1695080"/>
            <a:ext cx="10515600" cy="4351338"/>
          </a:xfrm>
          <a:noFill/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cs-CZ" sz="3600" dirty="0">
                <a:solidFill>
                  <a:schemeClr val="bg1"/>
                </a:solidFill>
              </a:rPr>
              <a:t>Co nabízíme:</a:t>
            </a:r>
          </a:p>
          <a:p>
            <a:pPr lvl="1"/>
            <a:r>
              <a:rPr lang="cs-CZ" sz="3200" dirty="0">
                <a:solidFill>
                  <a:schemeClr val="bg1"/>
                </a:solidFill>
              </a:rPr>
              <a:t>možnost využít Docker pro hostování studentských projektů</a:t>
            </a:r>
          </a:p>
          <a:p>
            <a:pPr lvl="1"/>
            <a:r>
              <a:rPr lang="cs-CZ" sz="3200" dirty="0">
                <a:solidFill>
                  <a:schemeClr val="bg1"/>
                </a:solidFill>
              </a:rPr>
              <a:t>vyzkoušet si Docker bez nutnosti instalace a konfigurace</a:t>
            </a:r>
          </a:p>
          <a:p>
            <a:pPr lvl="1"/>
            <a:r>
              <a:rPr lang="cs-CZ" sz="3200" dirty="0">
                <a:solidFill>
                  <a:schemeClr val="bg1"/>
                </a:solidFill>
              </a:rPr>
              <a:t>vzdálený přístup, 4 otevřené porty (po domluvě možné navýšit) a desítky GB prostoru</a:t>
            </a:r>
          </a:p>
          <a:p>
            <a:pPr marL="457200" lvl="1" indent="0">
              <a:buNone/>
            </a:pPr>
            <a:endParaRPr lang="cs-CZ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cs-CZ" sz="3600" dirty="0">
                <a:solidFill>
                  <a:schemeClr val="bg1"/>
                </a:solidFill>
              </a:rPr>
              <a:t>		Pro více informací pište na</a:t>
            </a:r>
          </a:p>
          <a:p>
            <a:pPr marL="0" indent="0">
              <a:buNone/>
            </a:pPr>
            <a:r>
              <a:rPr lang="cs-CZ" sz="3600" dirty="0">
                <a:solidFill>
                  <a:schemeClr val="bg1"/>
                </a:solidFill>
              </a:rPr>
              <a:t>	 			imit@uhk.cz </a:t>
            </a:r>
          </a:p>
          <a:p>
            <a:pPr marL="0" indent="0">
              <a:buNone/>
            </a:pPr>
            <a:r>
              <a:rPr lang="cs-CZ" sz="3600" dirty="0">
                <a:solidFill>
                  <a:schemeClr val="bg1"/>
                </a:solidFill>
              </a:rPr>
              <a:t>				fb.com/imit.uhk</a:t>
            </a:r>
            <a:endParaRPr lang="cs-CZ" sz="3600" dirty="0">
              <a:solidFill>
                <a:schemeClr val="bg1"/>
              </a:solidFill>
            </a:endParaRPr>
          </a:p>
          <a:p>
            <a:pPr lvl="1"/>
            <a:endParaRPr lang="cs-CZ" sz="3200" dirty="0">
              <a:solidFill>
                <a:schemeClr val="bg1"/>
              </a:solidFill>
            </a:endParaRPr>
          </a:p>
        </p:txBody>
      </p:sp>
      <p:grpSp>
        <p:nvGrpSpPr>
          <p:cNvPr id="7" name="Skupina 6"/>
          <p:cNvGrpSpPr/>
          <p:nvPr/>
        </p:nvGrpSpPr>
        <p:grpSpPr>
          <a:xfrm>
            <a:off x="3952008" y="4684063"/>
            <a:ext cx="605641" cy="1128909"/>
            <a:chOff x="2040081" y="4695938"/>
            <a:chExt cx="605641" cy="1128909"/>
          </a:xfrm>
        </p:grpSpPr>
        <p:pic>
          <p:nvPicPr>
            <p:cNvPr id="4" name="Obrázek 3" descr="Original file ‎ (SVG file, nominally 267 × 267 pixels, file size: 1 ...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6984" y="5333011"/>
              <a:ext cx="491836" cy="491836"/>
            </a:xfrm>
            <a:prstGeom prst="rect">
              <a:avLst/>
            </a:prstGeom>
          </p:spPr>
        </p:pic>
        <p:sp>
          <p:nvSpPr>
            <p:cNvPr id="6" name="TextovéPole 5"/>
            <p:cNvSpPr txBox="1"/>
            <p:nvPr/>
          </p:nvSpPr>
          <p:spPr>
            <a:xfrm>
              <a:off x="2040081" y="4695938"/>
              <a:ext cx="6056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4000" dirty="0">
                  <a:solidFill>
                    <a:schemeClr val="bg1"/>
                  </a:solidFill>
                </a:rPr>
                <a:t>@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455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100000">
              <a:srgbClr val="0070C0">
                <a:lumMod val="97000"/>
                <a:lumOff val="3000"/>
              </a:srgbClr>
            </a:gs>
            <a:gs pos="100000">
              <a:srgbClr val="AFEA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Proč všichni chtějí Docker?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jednoduchost</a:t>
            </a:r>
          </a:p>
          <a:p>
            <a:r>
              <a:rPr lang="cs-CZ" dirty="0">
                <a:solidFill>
                  <a:schemeClr val="bg1"/>
                </a:solidFill>
              </a:rPr>
              <a:t>nenáročnost</a:t>
            </a:r>
          </a:p>
          <a:p>
            <a:r>
              <a:rPr lang="cs-CZ" dirty="0">
                <a:solidFill>
                  <a:schemeClr val="bg1"/>
                </a:solidFill>
              </a:rPr>
              <a:t>je to přece moderní a mají to všichni</a:t>
            </a:r>
          </a:p>
          <a:p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393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100000">
              <a:srgbClr val="0070C0">
                <a:lumMod val="97000"/>
                <a:lumOff val="3000"/>
              </a:srgbClr>
            </a:gs>
            <a:gs pos="100000">
              <a:srgbClr val="AFEA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Kontejnerizace vs virtualizace</a:t>
            </a:r>
          </a:p>
        </p:txBody>
      </p:sp>
      <p:pic>
        <p:nvPicPr>
          <p:cNvPr id="6" name="Zástupný symbol pro obsah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419" y="1690688"/>
            <a:ext cx="8013952" cy="4390623"/>
          </a:xfrm>
        </p:spPr>
      </p:pic>
      <p:sp>
        <p:nvSpPr>
          <p:cNvPr id="8" name="Levá složená závorka 7"/>
          <p:cNvSpPr/>
          <p:nvPr/>
        </p:nvSpPr>
        <p:spPr>
          <a:xfrm>
            <a:off x="1123720" y="1690688"/>
            <a:ext cx="288699" cy="2837245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9" name="Pravá složená závorka 8"/>
          <p:cNvSpPr/>
          <p:nvPr/>
        </p:nvSpPr>
        <p:spPr>
          <a:xfrm>
            <a:off x="9426371" y="3227942"/>
            <a:ext cx="191354" cy="936434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330573" y="2878478"/>
            <a:ext cx="62228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cs-CZ" sz="2400" dirty="0">
                <a:solidFill>
                  <a:schemeClr val="bg1"/>
                </a:solidFill>
              </a:rPr>
              <a:t>VM</a:t>
            </a:r>
          </a:p>
        </p:txBody>
      </p:sp>
      <p:sp>
        <p:nvSpPr>
          <p:cNvPr id="11" name="TextovéPole 10"/>
          <p:cNvSpPr txBox="1"/>
          <p:nvPr/>
        </p:nvSpPr>
        <p:spPr>
          <a:xfrm>
            <a:off x="9858327" y="3465326"/>
            <a:ext cx="138473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cs-CZ" sz="2400" dirty="0">
                <a:solidFill>
                  <a:schemeClr val="bg1"/>
                </a:solidFill>
              </a:rPr>
              <a:t>kontejner</a:t>
            </a:r>
          </a:p>
        </p:txBody>
      </p:sp>
    </p:spTree>
    <p:extLst>
      <p:ext uri="{BB962C8B-B14F-4D97-AF65-F5344CB8AC3E}">
        <p14:creationId xmlns:p14="http://schemas.microsoft.com/office/powerpoint/2010/main" val="1178838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100000">
              <a:srgbClr val="0070C0">
                <a:lumMod val="97000"/>
                <a:lumOff val="3000"/>
              </a:srgbClr>
            </a:gs>
            <a:gs pos="100000">
              <a:srgbClr val="AFEA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Trocha teorie...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vrstva</a:t>
            </a:r>
          </a:p>
          <a:p>
            <a:r>
              <a:rPr lang="cs-CZ" dirty="0">
                <a:solidFill>
                  <a:schemeClr val="bg1"/>
                </a:solidFill>
              </a:rPr>
              <a:t>obraz</a:t>
            </a:r>
          </a:p>
          <a:p>
            <a:r>
              <a:rPr lang="cs-CZ" dirty="0">
                <a:solidFill>
                  <a:schemeClr val="bg1"/>
                </a:solidFill>
              </a:rPr>
              <a:t>kontejner</a:t>
            </a:r>
          </a:p>
          <a:p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875" y="365125"/>
            <a:ext cx="4090238" cy="30676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79" y="4235135"/>
            <a:ext cx="2909325" cy="22310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Obráze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114" y="3760099"/>
            <a:ext cx="2570440" cy="222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99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100000">
              <a:srgbClr val="0070C0">
                <a:lumMod val="97000"/>
                <a:lumOff val="3000"/>
              </a:srgbClr>
            </a:gs>
            <a:gs pos="100000">
              <a:srgbClr val="AFEA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Příkazů je vcelku hodně..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86182"/>
          </a:xfrm>
        </p:spPr>
        <p:txBody>
          <a:bodyPr>
            <a:normAutofit/>
          </a:bodyPr>
          <a:lstStyle/>
          <a:p>
            <a:r>
              <a:rPr lang="cs-CZ" sz="1800" dirty="0">
                <a:solidFill>
                  <a:schemeClr val="bg1"/>
                </a:solidFill>
              </a:rPr>
              <a:t>docker ps ...</a:t>
            </a:r>
          </a:p>
          <a:p>
            <a:r>
              <a:rPr lang="cs-CZ" sz="1800" dirty="0">
                <a:solidFill>
                  <a:schemeClr val="bg1"/>
                </a:solidFill>
              </a:rPr>
              <a:t>docker commit ...</a:t>
            </a:r>
          </a:p>
          <a:p>
            <a:r>
              <a:rPr lang="cs-CZ" sz="1800" dirty="0">
                <a:solidFill>
                  <a:schemeClr val="bg1"/>
                </a:solidFill>
              </a:rPr>
              <a:t>docker rm ...</a:t>
            </a:r>
          </a:p>
          <a:p>
            <a:r>
              <a:rPr lang="cs-CZ" sz="1800" dirty="0">
                <a:solidFill>
                  <a:schemeClr val="bg1"/>
                </a:solidFill>
              </a:rPr>
              <a:t>docker images ...</a:t>
            </a:r>
          </a:p>
          <a:p>
            <a:r>
              <a:rPr lang="cs-CZ" sz="1800" dirty="0">
                <a:solidFill>
                  <a:schemeClr val="bg1"/>
                </a:solidFill>
              </a:rPr>
              <a:t>docker stats ...</a:t>
            </a:r>
          </a:p>
          <a:p>
            <a:r>
              <a:rPr lang="cs-CZ" sz="1800" dirty="0">
                <a:solidFill>
                  <a:schemeClr val="bg1"/>
                </a:solidFill>
              </a:rPr>
              <a:t>docker logs ...</a:t>
            </a:r>
          </a:p>
          <a:p>
            <a:r>
              <a:rPr lang="cs-CZ" sz="1800" dirty="0">
                <a:solidFill>
                  <a:schemeClr val="bg1"/>
                </a:solidFill>
              </a:rPr>
              <a:t>docker swarm ...</a:t>
            </a:r>
          </a:p>
          <a:p>
            <a:r>
              <a:rPr lang="cs-CZ" sz="1800" dirty="0">
                <a:solidFill>
                  <a:schemeClr val="bg1"/>
                </a:solidFill>
              </a:rPr>
              <a:t>docker service ...</a:t>
            </a:r>
          </a:p>
          <a:p>
            <a:r>
              <a:rPr lang="cs-CZ" sz="1800" dirty="0">
                <a:solidFill>
                  <a:schemeClr val="bg1"/>
                </a:solidFill>
              </a:rPr>
              <a:t>docker exec ...</a:t>
            </a:r>
          </a:p>
          <a:p>
            <a:r>
              <a:rPr lang="cs-CZ" sz="1800" dirty="0">
                <a:solidFill>
                  <a:schemeClr val="bg1"/>
                </a:solidFill>
              </a:rPr>
              <a:t>docker cp ...</a:t>
            </a:r>
          </a:p>
          <a:p>
            <a:r>
              <a:rPr lang="cs-CZ" sz="1800" dirty="0">
                <a:solidFill>
                  <a:schemeClr val="bg1"/>
                </a:solidFill>
              </a:rPr>
              <a:t>docker attach ...</a:t>
            </a:r>
          </a:p>
          <a:p>
            <a:r>
              <a:rPr lang="cs-CZ" sz="1800" dirty="0">
                <a:solidFill>
                  <a:schemeClr val="bg1"/>
                </a:solidFill>
              </a:rPr>
              <a:t>docker rmi ...</a:t>
            </a:r>
          </a:p>
          <a:p>
            <a:r>
              <a:rPr lang="cs-CZ" sz="1800" dirty="0">
                <a:solidFill>
                  <a:schemeClr val="bg1"/>
                </a:solidFill>
              </a:rPr>
              <a:t>docker kill ...</a:t>
            </a:r>
          </a:p>
          <a:p>
            <a:r>
              <a:rPr lang="cs-CZ" sz="1800" dirty="0">
                <a:solidFill>
                  <a:schemeClr val="bg1"/>
                </a:solidFill>
              </a:rPr>
              <a:t>docker start ...</a:t>
            </a:r>
          </a:p>
        </p:txBody>
      </p:sp>
    </p:spTree>
    <p:extLst>
      <p:ext uri="{BB962C8B-B14F-4D97-AF65-F5344CB8AC3E}">
        <p14:creationId xmlns:p14="http://schemas.microsoft.com/office/powerpoint/2010/main" val="296745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750"/>
                            </p:stCondLst>
                            <p:childTnLst>
                              <p:par>
                                <p:cTn id="7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250"/>
                            </p:stCondLst>
                            <p:childTnLst>
                              <p:par>
                                <p:cTn id="8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100000">
              <a:srgbClr val="0070C0">
                <a:lumMod val="97000"/>
                <a:lumOff val="3000"/>
              </a:srgbClr>
            </a:gs>
            <a:gs pos="100000">
              <a:srgbClr val="AFEA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Životní cyklus kontejneru</a:t>
            </a:r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9" y="633069"/>
            <a:ext cx="12102161" cy="6902468"/>
          </a:xfrm>
        </p:spPr>
      </p:pic>
    </p:spTree>
    <p:extLst>
      <p:ext uri="{BB962C8B-B14F-4D97-AF65-F5344CB8AC3E}">
        <p14:creationId xmlns:p14="http://schemas.microsoft.com/office/powerpoint/2010/main" val="1719708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100000">
              <a:srgbClr val="0070C0">
                <a:lumMod val="97000"/>
                <a:lumOff val="3000"/>
              </a:srgbClr>
            </a:gs>
            <a:gs pos="100000">
              <a:srgbClr val="AFEA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Co Docker rozhodně není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nástupce virtualizace</a:t>
            </a:r>
          </a:p>
        </p:txBody>
      </p:sp>
      <p:sp>
        <p:nvSpPr>
          <p:cNvPr id="4" name="Obdélník 3"/>
          <p:cNvSpPr/>
          <p:nvPr/>
        </p:nvSpPr>
        <p:spPr>
          <a:xfrm>
            <a:off x="3294042" y="3973752"/>
            <a:ext cx="1123721" cy="102456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VM1</a:t>
            </a:r>
          </a:p>
        </p:txBody>
      </p:sp>
      <p:sp>
        <p:nvSpPr>
          <p:cNvPr id="7" name="Obdélník 6"/>
          <p:cNvSpPr/>
          <p:nvPr/>
        </p:nvSpPr>
        <p:spPr>
          <a:xfrm>
            <a:off x="7342741" y="3994036"/>
            <a:ext cx="1773716" cy="72711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kontejner1</a:t>
            </a:r>
          </a:p>
        </p:txBody>
      </p:sp>
      <p:sp>
        <p:nvSpPr>
          <p:cNvPr id="21" name="Řečová bublina: obdélníkový bublinový popisek 20"/>
          <p:cNvSpPr/>
          <p:nvPr/>
        </p:nvSpPr>
        <p:spPr>
          <a:xfrm>
            <a:off x="1007123" y="3160093"/>
            <a:ext cx="1619480" cy="997025"/>
          </a:xfrm>
          <a:prstGeom prst="wedgeRectCallout">
            <a:avLst>
              <a:gd name="adj1" fmla="val 88691"/>
              <a:gd name="adj2" fmla="val 1017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cs-CZ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Tomcat, XAMPP, </a:t>
            </a:r>
          </a:p>
          <a:p>
            <a:pPr algn="ctr"/>
            <a:r>
              <a:rPr lang="cs-CZ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MySQL</a:t>
            </a:r>
          </a:p>
          <a:p>
            <a:pPr algn="ctr"/>
            <a:endParaRPr lang="cs-CZ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Řečová bublina: obdélníkový bublinový popisek 21"/>
          <p:cNvSpPr/>
          <p:nvPr/>
        </p:nvSpPr>
        <p:spPr>
          <a:xfrm>
            <a:off x="9532341" y="3127044"/>
            <a:ext cx="1619480" cy="997025"/>
          </a:xfrm>
          <a:prstGeom prst="wedgeRectCallout">
            <a:avLst>
              <a:gd name="adj1" fmla="val -73894"/>
              <a:gd name="adj2" fmla="val 907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cs-CZ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Tomcat, XAMPP, </a:t>
            </a:r>
          </a:p>
          <a:p>
            <a:pPr algn="ctr"/>
            <a:r>
              <a:rPr lang="cs-CZ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MySQL</a:t>
            </a:r>
          </a:p>
          <a:p>
            <a:pPr algn="ctr"/>
            <a:endParaRPr lang="cs-CZ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TextovéPole 22"/>
          <p:cNvSpPr txBox="1"/>
          <p:nvPr/>
        </p:nvSpPr>
        <p:spPr>
          <a:xfrm>
            <a:off x="5000623" y="2892265"/>
            <a:ext cx="180103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cs-CZ" dirty="0">
                <a:solidFill>
                  <a:schemeClr val="bg1"/>
                </a:solidFill>
              </a:rPr>
              <a:t>„migrace do Dockeru“</a:t>
            </a:r>
          </a:p>
        </p:txBody>
      </p:sp>
      <p:sp>
        <p:nvSpPr>
          <p:cNvPr id="24" name="Šipka: zahnutá dolů 23"/>
          <p:cNvSpPr/>
          <p:nvPr/>
        </p:nvSpPr>
        <p:spPr>
          <a:xfrm>
            <a:off x="4118472" y="2598232"/>
            <a:ext cx="3955056" cy="1328336"/>
          </a:xfrm>
          <a:prstGeom prst="curvedDownArrow">
            <a:avLst>
              <a:gd name="adj1" fmla="val 25000"/>
              <a:gd name="adj2" fmla="val 53182"/>
              <a:gd name="adj3" fmla="val 297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25" name="Znak násobení 24"/>
          <p:cNvSpPr/>
          <p:nvPr/>
        </p:nvSpPr>
        <p:spPr>
          <a:xfrm>
            <a:off x="2778086" y="1413045"/>
            <a:ext cx="6204333" cy="4763918"/>
          </a:xfrm>
          <a:prstGeom prst="mathMultiply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4337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21" grpId="0" animBg="1"/>
      <p:bldP spid="22" grpId="0" animBg="1"/>
      <p:bldP spid="23" grpId="0"/>
      <p:bldP spid="24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100000">
              <a:srgbClr val="0070C0">
                <a:lumMod val="97000"/>
                <a:lumOff val="3000"/>
              </a:srgbClr>
            </a:gs>
            <a:gs pos="100000">
              <a:srgbClr val="AFEA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Jak by to mělo vypadat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kontejner per proces</a:t>
            </a:r>
          </a:p>
          <a:p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4" name="Obdélník 3"/>
          <p:cNvSpPr/>
          <p:nvPr/>
        </p:nvSpPr>
        <p:spPr>
          <a:xfrm>
            <a:off x="3267879" y="3687365"/>
            <a:ext cx="1123721" cy="102456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VM1</a:t>
            </a:r>
          </a:p>
        </p:txBody>
      </p:sp>
      <p:sp>
        <p:nvSpPr>
          <p:cNvPr id="5" name="Řečová bublina: obdélníkový bublinový popisek 4"/>
          <p:cNvSpPr/>
          <p:nvPr/>
        </p:nvSpPr>
        <p:spPr>
          <a:xfrm>
            <a:off x="980960" y="2873706"/>
            <a:ext cx="1619480" cy="997025"/>
          </a:xfrm>
          <a:prstGeom prst="wedgeRectCallout">
            <a:avLst>
              <a:gd name="adj1" fmla="val 88691"/>
              <a:gd name="adj2" fmla="val 1017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cs-CZ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Tomcat, XAMPP, </a:t>
            </a:r>
          </a:p>
          <a:p>
            <a:pPr algn="ctr"/>
            <a:r>
              <a:rPr lang="cs-CZ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MySQL</a:t>
            </a:r>
          </a:p>
          <a:p>
            <a:pPr algn="ctr"/>
            <a:endParaRPr lang="cs-CZ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7243589" y="2796537"/>
            <a:ext cx="1773716" cy="72711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kontejner1</a:t>
            </a:r>
          </a:p>
        </p:txBody>
      </p:sp>
      <p:sp>
        <p:nvSpPr>
          <p:cNvPr id="8" name="Řečová bublina: obdélníkový bublinový popisek 7"/>
          <p:cNvSpPr/>
          <p:nvPr/>
        </p:nvSpPr>
        <p:spPr>
          <a:xfrm>
            <a:off x="9531424" y="2806820"/>
            <a:ext cx="1308257" cy="494166"/>
          </a:xfrm>
          <a:prstGeom prst="wedgeRectCallout">
            <a:avLst>
              <a:gd name="adj1" fmla="val -88210"/>
              <a:gd name="adj2" fmla="val 260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cs-CZ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Tomcat</a:t>
            </a:r>
          </a:p>
        </p:txBody>
      </p:sp>
      <p:sp>
        <p:nvSpPr>
          <p:cNvPr id="9" name="Obdélník 8"/>
          <p:cNvSpPr/>
          <p:nvPr/>
        </p:nvSpPr>
        <p:spPr>
          <a:xfrm>
            <a:off x="7243589" y="3793562"/>
            <a:ext cx="1773716" cy="72711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kontejner2</a:t>
            </a:r>
          </a:p>
        </p:txBody>
      </p:sp>
      <p:sp>
        <p:nvSpPr>
          <p:cNvPr id="10" name="Řečová bublina: obdélníkový bublinový popisek 9"/>
          <p:cNvSpPr/>
          <p:nvPr/>
        </p:nvSpPr>
        <p:spPr>
          <a:xfrm>
            <a:off x="9456140" y="3949751"/>
            <a:ext cx="1619480" cy="414734"/>
          </a:xfrm>
          <a:prstGeom prst="wedgeRectCallout">
            <a:avLst>
              <a:gd name="adj1" fmla="val -73894"/>
              <a:gd name="adj2" fmla="val 110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cs-CZ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XAMPP</a:t>
            </a:r>
          </a:p>
        </p:txBody>
      </p:sp>
      <p:sp>
        <p:nvSpPr>
          <p:cNvPr id="11" name="Obdélník 10"/>
          <p:cNvSpPr/>
          <p:nvPr/>
        </p:nvSpPr>
        <p:spPr>
          <a:xfrm>
            <a:off x="7243589" y="4785291"/>
            <a:ext cx="1773716" cy="72711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kontejner3</a:t>
            </a:r>
          </a:p>
        </p:txBody>
      </p:sp>
      <p:sp>
        <p:nvSpPr>
          <p:cNvPr id="12" name="Řečová bublina: obdélníkový bublinový popisek 11"/>
          <p:cNvSpPr/>
          <p:nvPr/>
        </p:nvSpPr>
        <p:spPr>
          <a:xfrm>
            <a:off x="9475423" y="4886465"/>
            <a:ext cx="1619480" cy="394650"/>
          </a:xfrm>
          <a:prstGeom prst="wedgeRectCallout">
            <a:avLst>
              <a:gd name="adj1" fmla="val -77295"/>
              <a:gd name="adj2" fmla="val 1535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cs-CZ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MySQL</a:t>
            </a:r>
          </a:p>
          <a:p>
            <a:pPr algn="ctr"/>
            <a:endParaRPr lang="cs-CZ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Šipka: doprava, šrafovaná 12"/>
          <p:cNvSpPr/>
          <p:nvPr/>
        </p:nvSpPr>
        <p:spPr>
          <a:xfrm>
            <a:off x="4905719" y="3668721"/>
            <a:ext cx="1972019" cy="976794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1777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287</Words>
  <Application>Microsoft Office PowerPoint</Application>
  <PresentationFormat>Širokoúhlá obrazovka</PresentationFormat>
  <Paragraphs>91</Paragraphs>
  <Slides>20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Motiv Office</vt:lpstr>
      <vt:lpstr>Prezentace aplikace PowerPoint</vt:lpstr>
      <vt:lpstr>„U mě to fungovalo.“ </vt:lpstr>
      <vt:lpstr>Proč všichni chtějí Docker?</vt:lpstr>
      <vt:lpstr>Kontejnerizace vs virtualizace</vt:lpstr>
      <vt:lpstr>Trocha teorie...</vt:lpstr>
      <vt:lpstr>Příkazů je vcelku hodně..</vt:lpstr>
      <vt:lpstr>Životní cyklus kontejneru</vt:lpstr>
      <vt:lpstr>Co Docker rozhodně není</vt:lpstr>
      <vt:lpstr>Jak by to mělo vypadat</vt:lpstr>
      <vt:lpstr>Kde provozovat?</vt:lpstr>
      <vt:lpstr>Instalace Dockeru</vt:lpstr>
      <vt:lpstr>Dockerfile</vt:lpstr>
      <vt:lpstr>Proč je vytvářet?</vt:lpstr>
      <vt:lpstr>Prezentace aplikace PowerPoint</vt:lpstr>
      <vt:lpstr>Velrybí cluster aneb Docker Swarm</vt:lpstr>
      <vt:lpstr>Monitoring a řešení problémů</vt:lpstr>
      <vt:lpstr>Správa pomocí API</vt:lpstr>
      <vt:lpstr>Nástroje pro jednodušší správu</vt:lpstr>
      <vt:lpstr>A jak to máme na FIMu?</vt:lpstr>
      <vt:lpstr>Chcete používat Docker u nás?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Macinka Michal</dc:creator>
  <cp:lastModifiedBy>Macinka Michal</cp:lastModifiedBy>
  <cp:revision>28</cp:revision>
  <dcterms:created xsi:type="dcterms:W3CDTF">2017-03-07T10:05:27Z</dcterms:created>
  <dcterms:modified xsi:type="dcterms:W3CDTF">2017-03-15T13:34:37Z</dcterms:modified>
</cp:coreProperties>
</file>