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7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AEF"/>
    <a:srgbClr val="4189EF"/>
    <a:srgbClr val="999C9E"/>
    <a:srgbClr val="27508B"/>
    <a:srgbClr val="195B93"/>
    <a:srgbClr val="0D3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94638" autoAdjust="0"/>
  </p:normalViewPr>
  <p:slideViewPr>
    <p:cSldViewPr snapToGrid="0" snapToObjects="1">
      <p:cViewPr varScale="1">
        <p:scale>
          <a:sx n="110" d="100"/>
          <a:sy n="110" d="100"/>
        </p:scale>
        <p:origin x="-1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E7067-299E-0741-B0A5-7250BC6DC315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6C3E-5029-CA40-8F19-F4D09374E8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0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B6C3E-5029-CA40-8F19-F4D09374E8A8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10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5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4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00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1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2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6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3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5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4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AB9C-6ADC-DA45-B4F8-FD03AA1248B7}" type="datetimeFigureOut">
              <a:rPr lang="en-US" smtClean="0"/>
              <a:t>05.09.11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9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8545" y="-23090"/>
            <a:ext cx="9513454" cy="6938818"/>
          </a:xfrm>
          <a:prstGeom prst="rect">
            <a:avLst/>
          </a:prstGeom>
          <a:solidFill>
            <a:schemeClr val="tx1"/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2104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8714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234" y="1443683"/>
            <a:ext cx="54745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27508B"/>
                </a:solidFill>
              </a:rPr>
              <a:t>Simulateur: Service web de l’USJ</a:t>
            </a:r>
            <a:br>
              <a:rPr lang="fr-CA" sz="2400" dirty="0" smtClean="0">
                <a:solidFill>
                  <a:srgbClr val="27508B"/>
                </a:solidFill>
              </a:rPr>
            </a:br>
            <a:endParaRPr lang="fr-CA" sz="2400" dirty="0" smtClean="0">
              <a:solidFill>
                <a:srgbClr val="27508B"/>
              </a:solidFill>
            </a:endParaRPr>
          </a:p>
          <a:p>
            <a:pPr marL="438150" lvl="1" indent="-257175">
              <a:buFont typeface="Arial"/>
              <a:buChar char="•"/>
            </a:pPr>
            <a:r>
              <a:rPr lang="fr-CA" sz="2000" dirty="0" smtClean="0">
                <a:solidFill>
                  <a:srgbClr val="27508B"/>
                </a:solidFill>
              </a:rPr>
              <a:t>News , Annuaire </a:t>
            </a:r>
            <a:r>
              <a:rPr lang="fr-CA" sz="2000" dirty="0">
                <a:solidFill>
                  <a:srgbClr val="27508B"/>
                </a:solidFill>
              </a:rPr>
              <a:t>et </a:t>
            </a:r>
            <a:r>
              <a:rPr lang="fr-CA" sz="2000" dirty="0" smtClean="0">
                <a:solidFill>
                  <a:srgbClr val="27508B"/>
                </a:solidFill>
              </a:rPr>
              <a:t>cache</a:t>
            </a:r>
          </a:p>
          <a:p>
            <a:pPr marL="800100" lvl="1" indent="-342900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r>
              <a:rPr lang="fr-CA" sz="2400" dirty="0" smtClean="0">
                <a:solidFill>
                  <a:srgbClr val="27508B"/>
                </a:solidFill>
              </a:rPr>
              <a:t>Simulateur </a:t>
            </a:r>
            <a:r>
              <a:rPr lang="fr-CA" sz="2400" dirty="0">
                <a:solidFill>
                  <a:srgbClr val="27508B"/>
                </a:solidFill>
              </a:rPr>
              <a:t>: Service web </a:t>
            </a:r>
            <a:r>
              <a:rPr lang="fr-CA" sz="2400" dirty="0" smtClean="0">
                <a:solidFill>
                  <a:srgbClr val="27508B"/>
                </a:solidFill>
              </a:rPr>
              <a:t>du développeur</a:t>
            </a:r>
            <a:endParaRPr lang="fr-CA" sz="2400" dirty="0">
              <a:solidFill>
                <a:srgbClr val="27508B"/>
              </a:solidFill>
            </a:endParaRPr>
          </a:p>
          <a:p>
            <a:pPr marL="184150" lvl="1" defTabSz="357188"/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CA" sz="2000" dirty="0" smtClean="0">
                <a:solidFill>
                  <a:srgbClr val="27508B"/>
                </a:solidFill>
              </a:rPr>
              <a:t>Carte </a:t>
            </a:r>
            <a:r>
              <a:rPr lang="fr-CA" sz="2000" dirty="0" smtClean="0">
                <a:solidFill>
                  <a:srgbClr val="27508B"/>
                </a:solidFill>
              </a:rPr>
              <a:t>campus, Calendrier et résultat d’examen</a:t>
            </a:r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4.58652E-6 L 1.79576E-6 0.09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93366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Extensions</a:t>
            </a:r>
            <a:endParaRPr lang="fr-FR" sz="1400" dirty="0">
              <a:solidFill>
                <a:schemeClr val="dk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056210" y="2582426"/>
            <a:ext cx="1378893" cy="314079"/>
            <a:chOff x="2056210" y="3519815"/>
            <a:chExt cx="1378893" cy="314079"/>
          </a:xfrm>
        </p:grpSpPr>
        <p:sp>
          <p:nvSpPr>
            <p:cNvPr id="20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Epilogue </a:t>
              </a:r>
              <a:endParaRPr lang="fr-FR" sz="1400" dirty="0"/>
            </a:p>
          </p:txBody>
        </p:sp>
      </p:grpSp>
      <p:sp>
        <p:nvSpPr>
          <p:cNvPr id="22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Difficultés</a:t>
            </a:r>
            <a:endParaRPr lang="fr-FR" sz="1400" dirty="0">
              <a:solidFill>
                <a:srgbClr val="4189E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4051" y="1667779"/>
            <a:ext cx="50266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Premier projet de longue durée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Nouvel environnement de travail.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Compatibilité iPhone/</a:t>
            </a:r>
            <a:r>
              <a:rPr lang="fr-CA" sz="2400" dirty="0" err="1" smtClean="0">
                <a:solidFill>
                  <a:srgbClr val="27508B"/>
                </a:solidFill>
              </a:rPr>
              <a:t>iPad</a:t>
            </a: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endParaRPr lang="fr-CA" sz="2400" dirty="0">
              <a:solidFill>
                <a:srgbClr val="27508B"/>
              </a:solidFill>
            </a:endParaRPr>
          </a:p>
          <a:p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4.58652E-6 L 1.79576E-6 0.09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353400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Extensions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56210" y="2582426"/>
            <a:ext cx="1378893" cy="314079"/>
            <a:chOff x="2056210" y="3519815"/>
            <a:chExt cx="1378893" cy="314079"/>
          </a:xfrm>
        </p:grpSpPr>
        <p:sp>
          <p:nvSpPr>
            <p:cNvPr id="17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Epilogue </a:t>
              </a:r>
              <a:endParaRPr lang="fr-FR" sz="1400" dirty="0"/>
            </a:p>
          </p:txBody>
        </p:sp>
      </p:grpSp>
      <p:sp>
        <p:nvSpPr>
          <p:cNvPr id="19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Difficultés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4051" y="1667779"/>
            <a:ext cx="5026621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Compléter la base de données (GPS, carte détaillée).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Nouvelles fonctionnalités: Où es-tu? Menu des cafétérias, etc…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Plus d’interactions: Agenda, carte, news.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Utilisation par d’autres universités.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endParaRPr lang="fr-CA" sz="2400" dirty="0" smtClean="0">
              <a:solidFill>
                <a:srgbClr val="27508B"/>
              </a:solidFill>
            </a:endParaRPr>
          </a:p>
          <a:p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353400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Extensions</a:t>
            </a:r>
          </a:p>
        </p:txBody>
      </p:sp>
      <p:sp>
        <p:nvSpPr>
          <p:cNvPr id="19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Difficultés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4142" y="1769907"/>
            <a:ext cx="50266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Objectifs atteints.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Satisfaction </a:t>
            </a:r>
            <a:r>
              <a:rPr lang="fr-CA" sz="2400" dirty="0" err="1" smtClean="0">
                <a:solidFill>
                  <a:srgbClr val="27508B"/>
                </a:solidFill>
              </a:rPr>
              <a:t>person</a:t>
            </a:r>
            <a:r>
              <a:rPr lang="en-US" sz="2400" dirty="0" smtClean="0">
                <a:solidFill>
                  <a:srgbClr val="27508B"/>
                </a:solidFill>
              </a:rPr>
              <a:t>n</a:t>
            </a:r>
            <a:r>
              <a:rPr lang="fr-CA" sz="2400" dirty="0" smtClean="0">
                <a:solidFill>
                  <a:srgbClr val="27508B"/>
                </a:solidFill>
              </a:rPr>
              <a:t>elle.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Évolution </a:t>
            </a:r>
            <a:r>
              <a:rPr lang="fr-CA" sz="2400" dirty="0" smtClean="0">
                <a:solidFill>
                  <a:srgbClr val="27508B"/>
                </a:solidFill>
              </a:rPr>
              <a:t>future facilitée.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endParaRPr lang="fr-CA" sz="2400" dirty="0" smtClean="0">
              <a:solidFill>
                <a:srgbClr val="27508B"/>
              </a:solidFill>
            </a:endParaRPr>
          </a:p>
          <a:p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50261" y="2583975"/>
            <a:ext cx="1381416" cy="307777"/>
            <a:chOff x="2061806" y="3526117"/>
            <a:chExt cx="1377173" cy="307777"/>
          </a:xfrm>
        </p:grpSpPr>
        <p:sp>
          <p:nvSpPr>
            <p:cNvPr id="22" name="Rectangle 5"/>
            <p:cNvSpPr/>
            <p:nvPr/>
          </p:nvSpPr>
          <p:spPr>
            <a:xfrm rot="10800000">
              <a:off x="2061806" y="3526940"/>
              <a:ext cx="137717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Epilogue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1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6877" y="1606140"/>
            <a:ext cx="26863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CH" dirty="0" smtClean="0">
              <a:solidFill>
                <a:schemeClr val="bg1"/>
              </a:solidFill>
            </a:endParaRPr>
          </a:p>
          <a:p>
            <a:pPr algn="l"/>
            <a:r>
              <a:rPr lang="de-CH" sz="9600" dirty="0" err="1" smtClean="0">
                <a:solidFill>
                  <a:schemeClr val="bg1"/>
                </a:solidFill>
              </a:rPr>
              <a:t>Remerciement</a:t>
            </a:r>
            <a:r>
              <a:rPr lang="de-CH" sz="9600" dirty="0" smtClean="0">
                <a:solidFill>
                  <a:schemeClr val="bg1"/>
                </a:solidFill>
              </a:rPr>
              <a:t>. </a:t>
            </a:r>
            <a:endParaRPr lang="de-CH" sz="9600" dirty="0" smtClean="0">
              <a:solidFill>
                <a:schemeClr val="bg1"/>
              </a:solidFill>
            </a:endParaRPr>
          </a:p>
          <a:p>
            <a:pPr algn="l"/>
            <a:endParaRPr lang="de-CH" sz="9600" dirty="0" smtClean="0">
              <a:solidFill>
                <a:schemeClr val="bg1"/>
              </a:solidFill>
            </a:endParaRPr>
          </a:p>
          <a:p>
            <a:pPr algn="l"/>
            <a:r>
              <a:rPr lang="de-CH" sz="9600" dirty="0" err="1" smtClean="0">
                <a:solidFill>
                  <a:schemeClr val="bg1"/>
                </a:solidFill>
              </a:rPr>
              <a:t>Questions</a:t>
            </a:r>
            <a:r>
              <a:rPr lang="de-CH" sz="9600" dirty="0" smtClean="0">
                <a:solidFill>
                  <a:schemeClr val="bg1"/>
                </a:solidFill>
              </a:rPr>
              <a:t> </a:t>
            </a:r>
            <a:r>
              <a:rPr lang="de-CH" sz="9600" dirty="0" smtClean="0">
                <a:solidFill>
                  <a:schemeClr val="bg1"/>
                </a:solidFill>
              </a:rPr>
              <a:t>?</a:t>
            </a:r>
          </a:p>
          <a:p>
            <a:pPr algn="l"/>
            <a:endParaRPr lang="de-CH" sz="9600" dirty="0">
              <a:solidFill>
                <a:schemeClr val="bg1"/>
              </a:solidFill>
            </a:endParaRPr>
          </a:p>
          <a:p>
            <a:pPr algn="l"/>
            <a:r>
              <a:rPr lang="de-CH" sz="9600" dirty="0" smtClean="0">
                <a:solidFill>
                  <a:schemeClr val="bg1"/>
                </a:solidFill>
              </a:rPr>
              <a:t>Remarques ?</a:t>
            </a:r>
            <a:endParaRPr lang="de-CH" sz="9600" dirty="0">
              <a:solidFill>
                <a:schemeClr val="bg1"/>
              </a:solidFill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17510" y="5500009"/>
            <a:ext cx="10432466" cy="1403352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C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36089"/>
            <a:ext cx="4121177" cy="793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03" y="5712555"/>
            <a:ext cx="4337512" cy="6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17510" y="5500009"/>
            <a:ext cx="10432466" cy="1403352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CA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203" y="133685"/>
            <a:ext cx="7772400" cy="1470025"/>
          </a:xfrm>
        </p:spPr>
        <p:txBody>
          <a:bodyPr/>
          <a:lstStyle/>
          <a:p>
            <a:pPr algn="l"/>
            <a:r>
              <a:rPr lang="de-CH" dirty="0" smtClean="0">
                <a:solidFill>
                  <a:schemeClr val="bg1"/>
                </a:solidFill>
              </a:rPr>
              <a:t>Elias Medawar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695" y="1787645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bg1">
                    <a:lumMod val="95000"/>
                  </a:schemeClr>
                </a:solidFill>
              </a:rPr>
              <a:t>24 ans</a:t>
            </a:r>
          </a:p>
          <a:p>
            <a:pPr algn="l"/>
            <a:r>
              <a:rPr lang="fr-FR" sz="2400" dirty="0" err="1">
                <a:solidFill>
                  <a:schemeClr val="bg1">
                    <a:lumMod val="95000"/>
                  </a:schemeClr>
                </a:solidFill>
              </a:rPr>
              <a:t>Bachelor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bilingue en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Informatique </a:t>
            </a:r>
            <a:endParaRPr lang="de-CH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lias.Medawar@gmail.com</a:t>
            </a:r>
          </a:p>
          <a:p>
            <a:pPr algn="l"/>
            <a:endParaRPr lang="de-CH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500661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06/09/2011</a:t>
            </a:r>
            <a:endParaRPr lang="de-CH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6089"/>
            <a:ext cx="4121177" cy="793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403" y="5712555"/>
            <a:ext cx="4337512" cy="640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203" y="6889054"/>
            <a:ext cx="6699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>
                <a:solidFill>
                  <a:srgbClr val="FFFFFF"/>
                </a:solidFill>
              </a:rPr>
              <a:t>Thèse de Bachelor : ESIB@</a:t>
            </a:r>
            <a:r>
              <a:rPr lang="ro-RO" sz="3200" dirty="0" smtClean="0">
                <a:solidFill>
                  <a:srgbClr val="FFFFFF"/>
                </a:solidFill>
              </a:rPr>
              <a:t>PAD</a:t>
            </a:r>
          </a:p>
          <a:p>
            <a:r>
              <a:rPr lang="ro-RO" sz="3200" dirty="0" smtClean="0">
                <a:solidFill>
                  <a:srgbClr val="FFFFFF"/>
                </a:solidFill>
              </a:rPr>
              <a:t>USJ -  Liban du 30 mai au 19 août  2011</a:t>
            </a:r>
            <a:endParaRPr lang="de-CH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5.55556E-6 L 5.55556E-6 -0.48333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gSelectedIt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069043"/>
            <a:ext cx="1754263" cy="111861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11" name="Rectangle 10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9" name="Picture 8" descr="bgBoxIpa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4730" y="17907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27508B"/>
                </a:solidFill>
              </a:rPr>
              <a:t>L’Université Saint-</a:t>
            </a:r>
            <a:r>
              <a:rPr lang="fr-FR" b="1" dirty="0" smtClean="0">
                <a:solidFill>
                  <a:srgbClr val="27508B"/>
                </a:solidFill>
              </a:rPr>
              <a:t>Joseph</a:t>
            </a:r>
          </a:p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195B93"/>
                </a:solidFill>
              </a:rPr>
              <a:t>1873 enseignants</a:t>
            </a:r>
            <a:endParaRPr lang="fr-FR" b="1" dirty="0">
              <a:solidFill>
                <a:srgbClr val="195B93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195B93"/>
                </a:solidFill>
              </a:rPr>
              <a:t>P</a:t>
            </a:r>
            <a:r>
              <a:rPr lang="fr-FR" b="1" dirty="0" smtClean="0">
                <a:solidFill>
                  <a:srgbClr val="195B93"/>
                </a:solidFill>
              </a:rPr>
              <a:t>lus de 12000 étudiants</a:t>
            </a:r>
            <a:endParaRPr lang="fr-FR" dirty="0">
              <a:solidFill>
                <a:srgbClr val="195B93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195B93"/>
                </a:solidFill>
              </a:rPr>
              <a:t>8 campus au Liban et </a:t>
            </a:r>
            <a:r>
              <a:rPr lang="fr-FR" b="1" dirty="0">
                <a:solidFill>
                  <a:srgbClr val="195B93"/>
                </a:solidFill>
              </a:rPr>
              <a:t>1 </a:t>
            </a:r>
            <a:r>
              <a:rPr lang="en-US" b="1" dirty="0" err="1" smtClean="0">
                <a:solidFill>
                  <a:srgbClr val="195B93"/>
                </a:solidFill>
              </a:rPr>
              <a:t>Dubaï</a:t>
            </a:r>
            <a:r>
              <a:rPr lang="fr-FR" b="1" dirty="0" smtClean="0">
                <a:solidFill>
                  <a:srgbClr val="195B93"/>
                </a:solidFill>
              </a:rPr>
              <a:t> </a:t>
            </a:r>
            <a:r>
              <a:rPr lang="fr-FR" b="1" dirty="0">
                <a:solidFill>
                  <a:srgbClr val="195B93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024433" y="3100074"/>
            <a:ext cx="3132499" cy="9242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alphaModFix amt="22000"/>
          </a:blip>
          <a:stretch>
            <a:fillRect/>
          </a:stretch>
        </p:blipFill>
        <p:spPr>
          <a:xfrm>
            <a:off x="2589566" y="4337222"/>
            <a:ext cx="4951580" cy="1280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6417108" y="2283274"/>
            <a:ext cx="2092037" cy="607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7067" y="3603996"/>
            <a:ext cx="840695" cy="84069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231328" y="1662545"/>
            <a:ext cx="3752172" cy="1530331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1614" y="4653541"/>
            <a:ext cx="1371600" cy="1168400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26" idx="2"/>
            <a:endCxn id="10" idx="0"/>
          </p:cNvCxnSpPr>
          <p:nvPr/>
        </p:nvCxnSpPr>
        <p:spPr>
          <a:xfrm>
            <a:off x="4107414" y="3192876"/>
            <a:ext cx="1" cy="411120"/>
          </a:xfrm>
          <a:prstGeom prst="line">
            <a:avLst/>
          </a:prstGeom>
          <a:noFill/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10" idx="2"/>
            <a:endCxn id="28" idx="0"/>
          </p:cNvCxnSpPr>
          <p:nvPr/>
        </p:nvCxnSpPr>
        <p:spPr>
          <a:xfrm flipH="1">
            <a:off x="4107414" y="4444691"/>
            <a:ext cx="1" cy="208850"/>
          </a:xfrm>
          <a:prstGeom prst="line">
            <a:avLst/>
          </a:prstGeom>
          <a:noFill/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819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069043"/>
            <a:ext cx="1754263" cy="11186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10" name="Rectangle 9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17" name="Picture 1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20" name="Picture 1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52" y="1368196"/>
            <a:ext cx="6669944" cy="23957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469" y="2413725"/>
            <a:ext cx="6455323" cy="2979379"/>
          </a:xfrm>
          <a:prstGeom prst="rect">
            <a:avLst/>
          </a:prstGeom>
        </p:spPr>
      </p:pic>
      <p:sp>
        <p:nvSpPr>
          <p:cNvPr id="28" name="Rectangle 5"/>
          <p:cNvSpPr/>
          <p:nvPr/>
        </p:nvSpPr>
        <p:spPr>
          <a:xfrm>
            <a:off x="2055455" y="1980064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Fonctionnalités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055455" y="2287018"/>
            <a:ext cx="1373702" cy="314079"/>
            <a:chOff x="2061402" y="3519815"/>
            <a:chExt cx="1373701" cy="314079"/>
          </a:xfrm>
        </p:grpSpPr>
        <p:sp>
          <p:nvSpPr>
            <p:cNvPr id="31" name="Rectangle 5"/>
            <p:cNvSpPr/>
            <p:nvPr/>
          </p:nvSpPr>
          <p:spPr>
            <a:xfrm rot="10800000">
              <a:off x="2061402" y="3519815"/>
              <a:ext cx="1373701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Autres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3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-3.40283E-6 L 1.79576E-6 0.09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704044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3914" y="1971026"/>
            <a:ext cx="4640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 smtClean="0">
                <a:solidFill>
                  <a:srgbClr val="27508B"/>
                </a:solidFill>
              </a:rPr>
              <a:t>Ergonomique et bon design graphique</a:t>
            </a:r>
          </a:p>
          <a:p>
            <a:pPr marL="285750" indent="-285750">
              <a:buFont typeface="Arial"/>
              <a:buChar char="•"/>
            </a:pPr>
            <a:endParaRPr lang="fr-FR" sz="24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 smtClean="0">
                <a:solidFill>
                  <a:srgbClr val="27508B"/>
                </a:solidFill>
              </a:rPr>
              <a:t>Compatible iPhone/</a:t>
            </a:r>
            <a:r>
              <a:rPr lang="fr-FR" sz="2400" dirty="0" err="1" smtClean="0">
                <a:solidFill>
                  <a:srgbClr val="27508B"/>
                </a:solidFill>
              </a:rPr>
              <a:t>iPad</a:t>
            </a:r>
            <a:endParaRPr lang="fr-FR" sz="24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 smtClean="0">
                <a:solidFill>
                  <a:srgbClr val="27508B"/>
                </a:solidFill>
              </a:rPr>
              <a:t>Tester </a:t>
            </a:r>
            <a:r>
              <a:rPr lang="fr-FR" sz="2400" dirty="0">
                <a:solidFill>
                  <a:srgbClr val="27508B"/>
                </a:solidFill>
              </a:rPr>
              <a:t>compatibilité graphique </a:t>
            </a:r>
          </a:p>
        </p:txBody>
      </p:sp>
      <p:sp>
        <p:nvSpPr>
          <p:cNvPr id="27" name="Rectangle 5"/>
          <p:cNvSpPr/>
          <p:nvPr/>
        </p:nvSpPr>
        <p:spPr>
          <a:xfrm>
            <a:off x="2055455" y="1980064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noFill/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Fonctionnalités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55859" y="2293320"/>
            <a:ext cx="1377174" cy="307777"/>
            <a:chOff x="2061806" y="3526117"/>
            <a:chExt cx="1377173" cy="307777"/>
          </a:xfrm>
        </p:grpSpPr>
        <p:sp>
          <p:nvSpPr>
            <p:cNvPr id="29" name="Rectangle 5"/>
            <p:cNvSpPr/>
            <p:nvPr/>
          </p:nvSpPr>
          <p:spPr>
            <a:xfrm rot="10800000">
              <a:off x="2065278" y="3526940"/>
              <a:ext cx="1373701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Autres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69835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Documentation</a:t>
            </a:r>
            <a:endParaRPr lang="fr-FR" sz="1400" dirty="0">
              <a:solidFill>
                <a:schemeClr val="dk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62889" y="2583975"/>
            <a:ext cx="1378893" cy="314079"/>
            <a:chOff x="2056210" y="3519815"/>
            <a:chExt cx="1378893" cy="314079"/>
          </a:xfrm>
        </p:grpSpPr>
        <p:sp>
          <p:nvSpPr>
            <p:cNvPr id="17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err="1" smtClean="0">
                  <a:solidFill>
                    <a:srgbClr val="4189EF"/>
                  </a:solidFill>
                </a:rPr>
                <a:t>Architecure</a:t>
              </a:r>
              <a:endParaRPr lang="fr-FR" sz="1400" dirty="0"/>
            </a:p>
          </p:txBody>
        </p:sp>
      </p:grpSp>
      <p:sp>
        <p:nvSpPr>
          <p:cNvPr id="31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Planification</a:t>
            </a:r>
            <a:endParaRPr lang="fr-FR" sz="1400" dirty="0">
              <a:solidFill>
                <a:srgbClr val="4189E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2447"/>
            <a:ext cx="9144000" cy="6857999"/>
          </a:xfrm>
          <a:prstGeom prst="rect">
            <a:avLst/>
          </a:prstGeom>
          <a:solidFill>
            <a:srgbClr val="999C9E">
              <a:alpha val="64000"/>
            </a:srgbClr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50455" y="394991"/>
            <a:ext cx="7850218" cy="5925860"/>
          </a:xfrm>
          <a:prstGeom prst="roundRect">
            <a:avLst>
              <a:gd name="adj" fmla="val 2911"/>
            </a:avLst>
          </a:prstGeom>
          <a:solidFill>
            <a:schemeClr val="lt1"/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b="32814"/>
          <a:stretch/>
        </p:blipFill>
        <p:spPr>
          <a:xfrm>
            <a:off x="1891552" y="1192224"/>
            <a:ext cx="5708494" cy="124647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62027" y="3309661"/>
            <a:ext cx="7034403" cy="2869491"/>
            <a:chOff x="1162027" y="3315719"/>
            <a:chExt cx="7034403" cy="28694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2027" y="3315719"/>
              <a:ext cx="7034403" cy="249383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352486" y="5723545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fr-FR" baseline="30000" dirty="0"/>
                <a:t>Illustration du </a:t>
              </a:r>
              <a:r>
                <a:rPr lang="fr-FR" baseline="30000" dirty="0" smtClean="0"/>
                <a:t>modèle </a:t>
              </a:r>
              <a:r>
                <a:rPr lang="fr-FR" baseline="30000" dirty="0"/>
                <a:t>de </a:t>
              </a:r>
              <a:r>
                <a:rPr lang="fr-FR" baseline="30000" dirty="0" smtClean="0"/>
                <a:t>développement </a:t>
              </a:r>
              <a:r>
                <a:rPr lang="fr-FR" baseline="30000" dirty="0"/>
                <a:t>en V qui est </a:t>
              </a:r>
              <a:r>
                <a:rPr lang="fr-FR" baseline="30000" dirty="0" smtClean="0"/>
                <a:t>appliqu</a:t>
              </a:r>
              <a:r>
                <a:rPr lang="fr-FR" baseline="30000" dirty="0"/>
                <a:t>é</a:t>
              </a:r>
              <a:r>
                <a:rPr lang="fr-FR" baseline="30000" dirty="0" smtClean="0"/>
                <a:t> à </a:t>
              </a:r>
              <a:r>
                <a:rPr lang="fr-FR" baseline="30000" dirty="0"/>
                <a:t>chaque </a:t>
              </a:r>
              <a:r>
                <a:rPr lang="fr-FR" baseline="30000" dirty="0" smtClean="0"/>
                <a:t>it</a:t>
              </a:r>
              <a:r>
                <a:rPr lang="fr-FR" baseline="30000" dirty="0"/>
                <a:t>é</a:t>
              </a:r>
              <a:r>
                <a:rPr lang="fr-FR" baseline="30000" dirty="0" smtClean="0"/>
                <a:t>ration</a:t>
              </a:r>
              <a:r>
                <a:rPr lang="fr-FR" baseline="30000" dirty="0"/>
                <a:t>.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4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4.58652E-6 L 1.79576E-6 0.09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9869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Documentation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58595" y="2903999"/>
            <a:ext cx="1378893" cy="314079"/>
            <a:chOff x="2056210" y="3519815"/>
            <a:chExt cx="1378893" cy="314079"/>
          </a:xfrm>
        </p:grpSpPr>
        <p:sp>
          <p:nvSpPr>
            <p:cNvPr id="20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Architecture</a:t>
              </a:r>
              <a:endParaRPr lang="fr-FR" sz="1400" dirty="0"/>
            </a:p>
          </p:txBody>
        </p:sp>
      </p:grpSp>
      <p:sp>
        <p:nvSpPr>
          <p:cNvPr id="22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Planification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5506" y="1961322"/>
            <a:ext cx="446147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27508B"/>
                </a:solidFill>
              </a:rPr>
              <a:t> Selon normes IEEE</a:t>
            </a:r>
            <a:br>
              <a:rPr lang="fr-FR" sz="2400" dirty="0" smtClean="0">
                <a:solidFill>
                  <a:srgbClr val="27508B"/>
                </a:solidFill>
              </a:rPr>
            </a:br>
            <a:endParaRPr lang="fr-FR" sz="24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>
                <a:solidFill>
                  <a:srgbClr val="27508B"/>
                </a:solidFill>
              </a:rPr>
              <a:t>Software Project Management </a:t>
            </a:r>
            <a:r>
              <a:rPr lang="en-US" sz="2000" dirty="0" smtClean="0">
                <a:solidFill>
                  <a:srgbClr val="27508B"/>
                </a:solidFill>
              </a:rPr>
              <a:t>Plan</a:t>
            </a:r>
          </a:p>
          <a:p>
            <a:pPr marL="450850" lvl="1" indent="-266700" defTabSz="357188">
              <a:buFont typeface="Arial"/>
              <a:buChar char="•"/>
            </a:pPr>
            <a:endParaRPr lang="en-US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 smtClean="0">
                <a:solidFill>
                  <a:srgbClr val="27508B"/>
                </a:solidFill>
              </a:rPr>
              <a:t>Software </a:t>
            </a:r>
            <a:r>
              <a:rPr lang="en-US" sz="2000" dirty="0">
                <a:solidFill>
                  <a:srgbClr val="27508B"/>
                </a:solidFill>
              </a:rPr>
              <a:t>Requirements </a:t>
            </a:r>
            <a:r>
              <a:rPr lang="en-US" sz="2000" dirty="0" smtClean="0">
                <a:solidFill>
                  <a:srgbClr val="27508B"/>
                </a:solidFill>
              </a:rPr>
              <a:t>Specification</a:t>
            </a:r>
          </a:p>
          <a:p>
            <a:pPr marL="450850" lvl="1" indent="-266700" defTabSz="357188">
              <a:buFont typeface="Arial"/>
              <a:buChar char="•"/>
            </a:pPr>
            <a:endParaRPr lang="en-US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 smtClean="0">
                <a:solidFill>
                  <a:srgbClr val="27508B"/>
                </a:solidFill>
              </a:rPr>
              <a:t>Software </a:t>
            </a:r>
            <a:r>
              <a:rPr lang="en-US" sz="2000" dirty="0">
                <a:solidFill>
                  <a:srgbClr val="27508B"/>
                </a:solidFill>
              </a:rPr>
              <a:t>Design </a:t>
            </a:r>
            <a:r>
              <a:rPr lang="en-US" sz="2000" dirty="0" smtClean="0">
                <a:solidFill>
                  <a:srgbClr val="27508B"/>
                </a:solidFill>
              </a:rPr>
              <a:t>Description</a:t>
            </a:r>
          </a:p>
          <a:p>
            <a:pPr marL="450850" lvl="1" indent="-266700" defTabSz="357188">
              <a:buFont typeface="Arial"/>
              <a:buChar char="•"/>
            </a:pPr>
            <a:endParaRPr lang="en-US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 smtClean="0">
                <a:solidFill>
                  <a:srgbClr val="27508B"/>
                </a:solidFill>
              </a:rPr>
              <a:t>Software </a:t>
            </a:r>
            <a:r>
              <a:rPr lang="en-US" sz="2000" dirty="0">
                <a:solidFill>
                  <a:srgbClr val="27508B"/>
                </a:solidFill>
              </a:rPr>
              <a:t>Test Documentation </a:t>
            </a:r>
          </a:p>
          <a:p>
            <a:pPr marL="450850" lvl="1" indent="-266700" defTabSz="357188">
              <a:buFont typeface="Arial"/>
              <a:buChar char="•"/>
            </a:pPr>
            <a:endParaRPr lang="fr-FR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solidFill>
                <a:srgbClr val="27508B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9618" y="2588398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Compatibilité</a:t>
            </a:r>
            <a:endParaRPr lang="fr-FR" sz="1400" dirty="0">
              <a:solidFill>
                <a:srgbClr val="4189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9869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Documentation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58595" y="2903999"/>
            <a:ext cx="1378893" cy="314079"/>
            <a:chOff x="2056210" y="3519815"/>
            <a:chExt cx="1378893" cy="314079"/>
          </a:xfrm>
        </p:grpSpPr>
        <p:sp>
          <p:nvSpPr>
            <p:cNvPr id="17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4189EF"/>
                  </a:solidFill>
                </a:rPr>
                <a:t>Architecture</a:t>
              </a:r>
              <a:endParaRPr lang="fr-FR" sz="1400" dirty="0"/>
            </a:p>
          </p:txBody>
        </p:sp>
      </p:grpSp>
      <p:sp>
        <p:nvSpPr>
          <p:cNvPr id="19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Planification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5506" y="1677822"/>
            <a:ext cx="478207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27508B"/>
                </a:solidFill>
              </a:rPr>
              <a:t>Compatibilité iPhone/</a:t>
            </a:r>
            <a:r>
              <a:rPr lang="fr-FR" sz="2400" dirty="0" err="1" smtClean="0">
                <a:solidFill>
                  <a:srgbClr val="27508B"/>
                </a:solidFill>
              </a:rPr>
              <a:t>iPad</a:t>
            </a:r>
            <a:endParaRPr lang="fr-FR" sz="2400" dirty="0" smtClean="0">
              <a:solidFill>
                <a:srgbClr val="27508B"/>
              </a:solidFill>
            </a:endParaRPr>
          </a:p>
          <a:p>
            <a:endParaRPr lang="fr-FR" sz="24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FR" sz="2000" dirty="0" smtClean="0">
                <a:solidFill>
                  <a:srgbClr val="27508B"/>
                </a:solidFill>
              </a:rPr>
              <a:t>Simulation de l’iPhone sur l’</a:t>
            </a:r>
            <a:r>
              <a:rPr lang="fr-FR" sz="2000" dirty="0" err="1" smtClean="0">
                <a:solidFill>
                  <a:srgbClr val="27508B"/>
                </a:solidFill>
              </a:rPr>
              <a:t>iPad</a:t>
            </a:r>
            <a:endParaRPr lang="fr-FR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FR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FR" sz="2000" dirty="0" err="1" smtClean="0">
                <a:solidFill>
                  <a:srgbClr val="27508B"/>
                </a:solidFill>
              </a:rPr>
              <a:t>Conditional</a:t>
            </a:r>
            <a:r>
              <a:rPr lang="fr-FR" sz="2000" dirty="0" smtClean="0">
                <a:solidFill>
                  <a:srgbClr val="27508B"/>
                </a:solidFill>
              </a:rPr>
              <a:t> </a:t>
            </a:r>
            <a:r>
              <a:rPr lang="fr-FR" sz="2000" dirty="0" err="1" smtClean="0">
                <a:solidFill>
                  <a:srgbClr val="27508B"/>
                </a:solidFill>
              </a:rPr>
              <a:t>coding</a:t>
            </a:r>
            <a:r>
              <a:rPr lang="fr-FR" sz="2000" dirty="0" smtClean="0">
                <a:solidFill>
                  <a:srgbClr val="27508B"/>
                </a:solidFill>
              </a:rPr>
              <a:t> </a:t>
            </a:r>
          </a:p>
          <a:p>
            <a:pPr marL="450850" lvl="1" indent="-266700" defTabSz="357188">
              <a:buFont typeface="Arial"/>
              <a:buChar char="•"/>
            </a:pPr>
            <a:endParaRPr lang="fr-FR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FR" sz="2000" dirty="0" smtClean="0">
                <a:solidFill>
                  <a:srgbClr val="27508B"/>
                </a:solidFill>
              </a:rPr>
              <a:t>Présentation différente de l’information</a:t>
            </a:r>
            <a:endParaRPr lang="fr-FR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solidFill>
                <a:srgbClr val="27508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9618" y="2588398"/>
            <a:ext cx="1377577" cy="31035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Compatibilité</a:t>
            </a:r>
          </a:p>
        </p:txBody>
      </p:sp>
    </p:spTree>
    <p:extLst>
      <p:ext uri="{BB962C8B-B14F-4D97-AF65-F5344CB8AC3E}">
        <p14:creationId xmlns:p14="http://schemas.microsoft.com/office/powerpoint/2010/main" val="6477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9869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Documentation</a:t>
            </a:r>
          </a:p>
        </p:txBody>
      </p:sp>
      <p:sp>
        <p:nvSpPr>
          <p:cNvPr id="22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Planification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0261" y="2907150"/>
            <a:ext cx="1381416" cy="307777"/>
            <a:chOff x="2061806" y="3526117"/>
            <a:chExt cx="1377173" cy="307777"/>
          </a:xfrm>
        </p:grpSpPr>
        <p:sp>
          <p:nvSpPr>
            <p:cNvPr id="26" name="Rectangle 5"/>
            <p:cNvSpPr/>
            <p:nvPr/>
          </p:nvSpPr>
          <p:spPr>
            <a:xfrm rot="10800000">
              <a:off x="2061806" y="3526940"/>
              <a:ext cx="137717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4189EF"/>
                  </a:solidFill>
                </a:rPr>
                <a:t>Architecture</a:t>
              </a:r>
              <a:endParaRPr lang="fr-FR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059618" y="2583975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Compatibilité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447"/>
            <a:ext cx="9144000" cy="6857999"/>
          </a:xfrm>
          <a:prstGeom prst="rect">
            <a:avLst/>
          </a:prstGeom>
          <a:solidFill>
            <a:srgbClr val="999C9E">
              <a:alpha val="64000"/>
            </a:srgbClr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750455" y="394991"/>
            <a:ext cx="7850218" cy="5925860"/>
          </a:xfrm>
          <a:prstGeom prst="roundRect">
            <a:avLst>
              <a:gd name="adj" fmla="val 2911"/>
            </a:avLst>
          </a:prstGeom>
          <a:solidFill>
            <a:schemeClr val="lt1"/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6" y="1002879"/>
            <a:ext cx="6971185" cy="41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 cmpd="sng">
          <a:solidFill>
            <a:srgbClr val="999C9E"/>
          </a:solidFill>
        </a:ln>
      </a:spPr>
      <a:bodyPr vert="horz"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279</Words>
  <Application>Microsoft Macintosh PowerPoint</Application>
  <PresentationFormat>On-screen Show (4:3)</PresentationFormat>
  <Paragraphs>173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Elias Medawar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HEFR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Elias Medawar</dc:title>
  <dc:subject/>
  <dc:creator>Elias Medawar</dc:creator>
  <cp:keywords/>
  <dc:description/>
  <cp:lastModifiedBy>Elias Medawar</cp:lastModifiedBy>
  <cp:revision>147</cp:revision>
  <dcterms:created xsi:type="dcterms:W3CDTF">2011-08-18T05:03:54Z</dcterms:created>
  <dcterms:modified xsi:type="dcterms:W3CDTF">2011-09-05T17:23:52Z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1">
    <vt:lpwstr>Introduction</vt:lpwstr>
  </property>
</Properties>
</file>