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0880388" cy="43200638"/>
  <p:notesSz cx="6858000" cy="9144000"/>
  <p:defaultTextStyle>
    <a:defPPr>
      <a:defRPr lang="zh-TW"/>
    </a:defPPr>
    <a:lvl1pPr marL="0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07"/>
  </p:normalViewPr>
  <p:slideViewPr>
    <p:cSldViewPr snapToGrid="0" snapToObjects="1">
      <p:cViewPr>
        <p:scale>
          <a:sx n="55" d="100"/>
          <a:sy n="55" d="100"/>
        </p:scale>
        <p:origin x="1552" y="144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5C46-8FF5-954F-AA5E-8303779789B9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72C7-9A64-0B4E-AE9A-E639F20917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6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srn.com/abstract=133157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Loughran and Bill McDonald, 2011, When is a Liability not a Liability?  Textual Analysis, Dictionaries, and 10-Ks, </a:t>
            </a:r>
            <a:r>
              <a:rPr lang="en-US" altLang="zh-TW" sz="4037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Finance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66:1, 35-65. (Available at SSRN: </a:t>
            </a:r>
            <a:r>
              <a:rPr lang="en-US" altLang="zh-TW" sz="403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http://ssrn.com/abstract=1331573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sraf.nd.edu</a:t>
            </a:r>
            <a:r>
              <a:rPr kumimoji="1" lang="en-US" altLang="zh-TW" dirty="0"/>
              <a:t>/textual-analysis/resources/#LM_10X_Summaries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shekhargulati</a:t>
            </a:r>
            <a:r>
              <a:rPr kumimoji="1" lang="en-US" altLang="zh-TW" dirty="0"/>
              <a:t>/sentiment-analysis-python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參考的論文：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hal.archives-ouvertes.fr</a:t>
            </a:r>
            <a:r>
              <a:rPr kumimoji="1" lang="en-US" altLang="zh-CN" dirty="0"/>
              <a:t>/hal-00346996/document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E72C7-9A64-0B4E-AE9A-E639F209172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3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7070108"/>
            <a:ext cx="17748330" cy="15040222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22690338"/>
            <a:ext cx="15660291" cy="10430151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3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2300034"/>
            <a:ext cx="4502334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2300034"/>
            <a:ext cx="1324599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7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10770172"/>
            <a:ext cx="18009335" cy="17970262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28910440"/>
            <a:ext cx="18009335" cy="9450136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93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6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300044"/>
            <a:ext cx="18009335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10590160"/>
            <a:ext cx="8833381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15780233"/>
            <a:ext cx="8833381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10590160"/>
            <a:ext cx="8876885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15780233"/>
            <a:ext cx="8876885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4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8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63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6220102"/>
            <a:ext cx="10570696" cy="30700453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6220102"/>
            <a:ext cx="10570696" cy="30700453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2300044"/>
            <a:ext cx="18009335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11500170"/>
            <a:ext cx="18009335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C5F0-A3F5-914C-802A-BC3A393FA60F}" type="datetimeFigureOut">
              <a:rPr kumimoji="1" lang="zh-TW" altLang="en-US" smtClean="0"/>
              <a:t>2018/12/10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40040601"/>
            <a:ext cx="704713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2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88032" rtl="0" eaLnBrk="1" latinLnBrk="0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0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103CE-8560-7148-8601-9A8A65165597}"/>
              </a:ext>
            </a:extLst>
          </p:cNvPr>
          <p:cNvSpPr/>
          <p:nvPr/>
        </p:nvSpPr>
        <p:spPr>
          <a:xfrm>
            <a:off x="0" y="1152416"/>
            <a:ext cx="20139660" cy="68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2017</a:t>
            </a: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CC76D-7701-794D-B2AA-C05BB10F716A}"/>
              </a:ext>
            </a:extLst>
          </p:cNvPr>
          <p:cNvSpPr/>
          <p:nvPr/>
        </p:nvSpPr>
        <p:spPr>
          <a:xfrm>
            <a:off x="0" y="0"/>
            <a:ext cx="20880000" cy="3600000"/>
          </a:xfrm>
          <a:prstGeom prst="rect">
            <a:avLst/>
          </a:prstGeom>
          <a:solidFill>
            <a:srgbClr val="97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2018</a:t>
            </a: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E2B804-4D32-B242-A20E-604651B32A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60" y="40525859"/>
            <a:ext cx="5220000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D5403B-BC38-F54D-934F-EF94B5B65574}"/>
              </a:ext>
            </a:extLst>
          </p:cNvPr>
          <p:cNvSpPr/>
          <p:nvPr/>
        </p:nvSpPr>
        <p:spPr>
          <a:xfrm>
            <a:off x="1325338" y="4703758"/>
            <a:ext cx="10439400" cy="24325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自動化財經新聞篩選</a:t>
            </a:r>
          </a:p>
          <a:p>
            <a:pPr>
              <a:lnSpc>
                <a:spcPct val="150000"/>
              </a:lnSpc>
            </a:pPr>
            <a:r>
              <a:rPr lang="zh-TW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以原油期貨為例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84D588-30D4-2C46-98A8-2F0D84B1ED91}"/>
              </a:ext>
            </a:extLst>
          </p:cNvPr>
          <p:cNvSpPr/>
          <p:nvPr/>
        </p:nvSpPr>
        <p:spPr>
          <a:xfrm>
            <a:off x="9315893" y="4255411"/>
            <a:ext cx="10439400" cy="33484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摘要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投資人每日要收集大量的財經新聞去作為交易分析的參考，重要新聞網站如彭博、路透社、CNN、BBC...每日的新聞量加起來超過百則，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該如何讓投資人掌握最即時、重要的新聞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，就是本專題最主要想解決的問題。以下，我們原油期貨的新聞資料為例，進行文字探勘，從資料收集、處理、分析到最後的建立模型，希望能達到自動化財經新聞篩選的效果。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792E5F9-2262-1743-9F30-0AD835A79FD0}"/>
              </a:ext>
            </a:extLst>
          </p:cNvPr>
          <p:cNvGrpSpPr/>
          <p:nvPr/>
        </p:nvGrpSpPr>
        <p:grpSpPr>
          <a:xfrm>
            <a:off x="733955" y="8052239"/>
            <a:ext cx="18671750" cy="28800000"/>
            <a:chOff x="664534" y="8876206"/>
            <a:chExt cx="18671750" cy="288000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EB06ED8-F2BD-B349-8AF5-98E22DD1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4534" y="8876206"/>
              <a:ext cx="2068508" cy="288000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C4E887-CC99-9746-9E03-E55C9E252430}"/>
                </a:ext>
              </a:extLst>
            </p:cNvPr>
            <p:cNvSpPr/>
            <p:nvPr/>
          </p:nvSpPr>
          <p:spPr>
            <a:xfrm>
              <a:off x="2773127" y="10500386"/>
              <a:ext cx="11378807" cy="3625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爬蟲程式嘗試不同來源的原油歷史新聞語料，調查更具威信力的新聞來源。最後使用以下三個網站 2017 年 10 月至今的新聞：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EBSCO Host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1308 篇，平均每篇新聞約 3500 字</a:t>
              </a: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OilPrice.com 共 2218 篇，平均每篇新聞約 4000 字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CNBC news 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907  篇，平均每篇新聞約 2700 </a:t>
              </a: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數值資料：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2017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年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月至今的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WTI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原油期貨每日開盤價、收盤價、交易量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B9C6E7-2469-9B44-A56B-DE06300E5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9403604"/>
              <a:ext cx="1535877" cy="160413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277761-3867-4040-9222-758F4CEFC22C}"/>
                </a:ext>
              </a:extLst>
            </p:cNvPr>
            <p:cNvSpPr/>
            <p:nvPr/>
          </p:nvSpPr>
          <p:spPr>
            <a:xfrm>
              <a:off x="2733042" y="990228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資料收集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C7DDED5-E8A2-4748-9376-07F3541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14439382"/>
              <a:ext cx="1535877" cy="160413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62753C0-2627-B14E-BF9D-28E38630BD28}"/>
                </a:ext>
              </a:extLst>
            </p:cNvPr>
            <p:cNvSpPr/>
            <p:nvPr/>
          </p:nvSpPr>
          <p:spPr>
            <a:xfrm>
              <a:off x="2709094" y="1498234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文字處理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A64BFE3-67C7-D947-9247-25A5F891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56056" y="10500386"/>
              <a:ext cx="4580228" cy="3938996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E05F63-2B49-F04E-B57E-10B9A540F31F}"/>
                </a:ext>
              </a:extLst>
            </p:cNvPr>
            <p:cNvSpPr/>
            <p:nvPr/>
          </p:nvSpPr>
          <p:spPr>
            <a:xfrm>
              <a:off x="2733042" y="15695036"/>
              <a:ext cx="16299236" cy="5677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根據我們的觀察以及文獻參考，單篇新聞若字數太多，可能反而會成為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noise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，降低預測準度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，因此我們嘗試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用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與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不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兩種方式，觀察是否字數會是造成模型好與壞的因素之一。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新聞前處理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參數一：是否做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stemming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參數二：是否做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summarization</a:t>
              </a: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方法：利用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python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gensim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套件裡的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函式，每篇文章取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字摘要。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Feature type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文章的詞向量空間：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Unigram, Bigram, Bigram with windows rolling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情感分析：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positive score, negative score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石油價格歷史資料：過去一個月價格平均、過去一個月標準差、過去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3,5,10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日價格平均及標準差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F94D81F-A3C2-4545-B5FC-360E0AAC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850" y="21016241"/>
              <a:ext cx="1535877" cy="1604138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683DE0-C7C0-C04A-AAB8-838CD22017AE}"/>
                </a:ext>
              </a:extLst>
            </p:cNvPr>
            <p:cNvSpPr/>
            <p:nvPr/>
          </p:nvSpPr>
          <p:spPr>
            <a:xfrm>
              <a:off x="2709094" y="21587698"/>
              <a:ext cx="2339102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重要新聞定義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1B1F29-D816-9441-8D4E-BFDF2E02FE0F}"/>
                </a:ext>
              </a:extLst>
            </p:cNvPr>
            <p:cNvSpPr/>
            <p:nvPr/>
          </p:nvSpPr>
          <p:spPr>
            <a:xfrm>
              <a:off x="2754308" y="22280528"/>
              <a:ext cx="16471802" cy="8230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對於投資人而言，他們最注重的還是金融商品的價格波動，因此我們在定義重要新聞時，也主要以該篇新聞是否會造成「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期貨價格顯著波動」為準。至於如何定義「顯著價格波動」，我們試用了以下方法進行自動標記：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只考慮波動性：以標準差為主要判斷依據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&gt; Threshold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([+1,+n ])&gt;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過去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([-m,-1])</a:t>
              </a: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考慮波動性與上漲下跌：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設定一個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，例如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+6%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，當未來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天的漲幅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&gt; Threshold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，則標為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，反之則標為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除了符合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之外，加上文章的情感分析作為標記標準，例如當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設為正，代表要預測的是上漲的文章，則在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標記文章時，需該文章的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也同時為正，才標為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，反之則標為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。這麼做的原因在於，一天中的新聞通常正負向參雜，但多數投資人較在乎的，是會準確造成後續價格走向的新聞。在計算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的部分，我們使用以下兩種方法：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自定義字典的正負向字加總：其中自定義字典包含：專門為財經相關字詞定義的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Loughran and McDonald Sentiment Word Lists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，以及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general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的正負向字典。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nltk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套件中的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SentimentIntensityAnalyzer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計算正負向、以及不確定性分數</a:t>
              </a: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AE24F979-7F81-D841-9CA1-7A44B85C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2115" y="29299130"/>
              <a:ext cx="1535877" cy="1604138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AC704AC-12C6-584B-B840-83C845791C4B}"/>
                </a:ext>
              </a:extLst>
            </p:cNvPr>
            <p:cNvSpPr/>
            <p:nvPr/>
          </p:nvSpPr>
          <p:spPr>
            <a:xfrm>
              <a:off x="2679990" y="29815575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建立字典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5202462-FCE7-4C4F-A37B-C15A3F55D72C}"/>
                </a:ext>
              </a:extLst>
            </p:cNvPr>
            <p:cNvSpPr/>
            <p:nvPr/>
          </p:nvSpPr>
          <p:spPr>
            <a:xfrm>
              <a:off x="2679990" y="30633471"/>
              <a:ext cx="16299236" cy="2074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為了找到足以區分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類別、有顯著代表性的字詞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，我們將目標文章與其他文章字詞的差集視覺化，發現其中的確有顯著差異，且利用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Bigram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可看出這些選出來的字詞很多都是財經市場上會遭成波動的議題，例如：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中美貿易戰爭、川普、頁岩油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作為字典，其中，我們以下兩種方法建立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字典：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設定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tf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Threshold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設定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most common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FACFE193-90C5-BC49-90E4-5680C482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085" y="32663701"/>
            <a:ext cx="1535877" cy="160413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5737555-98B8-C549-B7D2-FB8F8E8763E9}"/>
              </a:ext>
            </a:extLst>
          </p:cNvPr>
          <p:cNvSpPr/>
          <p:nvPr/>
        </p:nvSpPr>
        <p:spPr>
          <a:xfrm>
            <a:off x="2738092" y="33186045"/>
            <a:ext cx="1620957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建立模型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B70F73-70B8-5E4D-8642-6A7BA9EBEC22}"/>
              </a:ext>
            </a:extLst>
          </p:cNvPr>
          <p:cNvSpPr/>
          <p:nvPr/>
        </p:nvSpPr>
        <p:spPr>
          <a:xfrm>
            <a:off x="2775937" y="33745494"/>
            <a:ext cx="16299236" cy="2074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利用上述字典所建立的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vector space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以及不同重要新聞方法，我們設計了以下幾種模型，結果如下：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SVM(Support Vector Machine)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Naive 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Bayse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D058DA-2DC9-1942-9F30-06DC5072DD64}"/>
              </a:ext>
            </a:extLst>
          </p:cNvPr>
          <p:cNvSpPr/>
          <p:nvPr/>
        </p:nvSpPr>
        <p:spPr>
          <a:xfrm>
            <a:off x="1284617" y="36758052"/>
            <a:ext cx="902811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6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805</Words>
  <Application>Microsoft Macintosh PowerPoint</Application>
  <PresentationFormat>自訂</PresentationFormat>
  <Paragraphs>50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JhengHei</vt:lpstr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欣宜 陳</dc:creator>
  <cp:lastModifiedBy>欣宜 陳</cp:lastModifiedBy>
  <cp:revision>16</cp:revision>
  <dcterms:created xsi:type="dcterms:W3CDTF">2018-12-10T12:32:24Z</dcterms:created>
  <dcterms:modified xsi:type="dcterms:W3CDTF">2018-12-11T02:22:54Z</dcterms:modified>
</cp:coreProperties>
</file>