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0880388" cy="43200638"/>
  <p:notesSz cx="6858000" cy="9144000"/>
  <p:defaultTextStyle>
    <a:defPPr>
      <a:defRPr lang="zh-TW"/>
    </a:defPPr>
    <a:lvl1pPr marL="0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1pPr>
    <a:lvl2pPr marL="1537929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2pPr>
    <a:lvl3pPr marL="3075859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3pPr>
    <a:lvl4pPr marL="4613788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4pPr>
    <a:lvl5pPr marL="6151717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5pPr>
    <a:lvl6pPr marL="7689647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6pPr>
    <a:lvl7pPr marL="9227576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7pPr>
    <a:lvl8pPr marL="10765506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8pPr>
    <a:lvl9pPr marL="12303435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97"/>
    <p:restoredTop sz="94648"/>
  </p:normalViewPr>
  <p:slideViewPr>
    <p:cSldViewPr snapToGrid="0" snapToObjects="1">
      <p:cViewPr>
        <p:scale>
          <a:sx n="60" d="100"/>
          <a:sy n="60" d="100"/>
        </p:scale>
        <p:origin x="1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65C46-8FF5-954F-AA5E-8303779789B9}" type="datetimeFigureOut">
              <a:rPr kumimoji="1" lang="zh-TW" altLang="en-US" smtClean="0"/>
              <a:t>2018/12/12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682875" y="1143000"/>
            <a:ext cx="1492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E72C7-9A64-0B4E-AE9A-E639F209172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461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1pPr>
    <a:lvl2pPr marL="1537929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2pPr>
    <a:lvl3pPr marL="3075859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3pPr>
    <a:lvl4pPr marL="4613788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4pPr>
    <a:lvl5pPr marL="6151717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5pPr>
    <a:lvl6pPr marL="7689647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6pPr>
    <a:lvl7pPr marL="9227576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7pPr>
    <a:lvl8pPr marL="10765506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8pPr>
    <a:lvl9pPr marL="12303435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srn.com/abstract=1331573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4037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 Loughran and Bill McDonald, 2011, When is a Liability not a Liability?  Textual Analysis, Dictionaries, and 10-Ks, </a:t>
            </a:r>
            <a:r>
              <a:rPr lang="en-US" altLang="zh-TW" sz="4037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Finance</a:t>
            </a:r>
            <a:r>
              <a:rPr lang="en-US" altLang="zh-TW" sz="4037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66:1, 35-65. (Available at SSRN: </a:t>
            </a:r>
            <a:r>
              <a:rPr lang="en-US" altLang="zh-TW" sz="403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http://ssrn.com/abstract=1331573</a:t>
            </a:r>
            <a:r>
              <a:rPr lang="en-US" altLang="zh-TW" sz="4037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sraf.nd.edu</a:t>
            </a:r>
            <a:r>
              <a:rPr kumimoji="1" lang="en-US" altLang="zh-TW" dirty="0"/>
              <a:t>/textual-analysis/resources/#LM_10X_Summaries</a:t>
            </a:r>
          </a:p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github.com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shekhargulati</a:t>
            </a:r>
            <a:r>
              <a:rPr kumimoji="1" lang="en-US" altLang="zh-TW" dirty="0"/>
              <a:t>/sentiment-analysis-python</a:t>
            </a:r>
          </a:p>
          <a:p>
            <a:endParaRPr kumimoji="1" lang="en-US" altLang="zh-TW" dirty="0"/>
          </a:p>
          <a:p>
            <a:r>
              <a:rPr kumimoji="1" lang="zh-CN" altLang="en-US" dirty="0"/>
              <a:t>參考的論文：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hal.archives-ouvertes.fr</a:t>
            </a:r>
            <a:r>
              <a:rPr kumimoji="1" lang="en-US" altLang="zh-CN" dirty="0"/>
              <a:t>/hal-00346996/document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E72C7-9A64-0B4E-AE9A-E639F209172B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03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029" y="7070108"/>
            <a:ext cx="17748330" cy="15040222"/>
          </a:xfrm>
        </p:spPr>
        <p:txBody>
          <a:bodyPr anchor="b"/>
          <a:lstStyle>
            <a:lvl1pPr algn="ctr">
              <a:defRPr sz="137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0049" y="22690338"/>
            <a:ext cx="15660291" cy="10430151"/>
          </a:xfrm>
        </p:spPr>
        <p:txBody>
          <a:bodyPr/>
          <a:lstStyle>
            <a:lvl1pPr marL="0" indent="0" algn="ctr">
              <a:buNone/>
              <a:defRPr sz="5480"/>
            </a:lvl1pPr>
            <a:lvl2pPr marL="1044016" indent="0" algn="ctr">
              <a:buNone/>
              <a:defRPr sz="4567"/>
            </a:lvl2pPr>
            <a:lvl3pPr marL="2088032" indent="0" algn="ctr">
              <a:buNone/>
              <a:defRPr sz="4110"/>
            </a:lvl3pPr>
            <a:lvl4pPr marL="3132049" indent="0" algn="ctr">
              <a:buNone/>
              <a:defRPr sz="3654"/>
            </a:lvl4pPr>
            <a:lvl5pPr marL="4176065" indent="0" algn="ctr">
              <a:buNone/>
              <a:defRPr sz="3654"/>
            </a:lvl5pPr>
            <a:lvl6pPr marL="5220081" indent="0" algn="ctr">
              <a:buNone/>
              <a:defRPr sz="3654"/>
            </a:lvl6pPr>
            <a:lvl7pPr marL="6264097" indent="0" algn="ctr">
              <a:buNone/>
              <a:defRPr sz="3654"/>
            </a:lvl7pPr>
            <a:lvl8pPr marL="7308113" indent="0" algn="ctr">
              <a:buNone/>
              <a:defRPr sz="3654"/>
            </a:lvl8pPr>
            <a:lvl9pPr marL="8352130" indent="0" algn="ctr">
              <a:buNone/>
              <a:defRPr sz="3654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933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759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42529" y="2300034"/>
            <a:ext cx="4502334" cy="366105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528" y="2300034"/>
            <a:ext cx="13245996" cy="366105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879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985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652" y="10770172"/>
            <a:ext cx="18009335" cy="17970262"/>
          </a:xfrm>
        </p:spPr>
        <p:txBody>
          <a:bodyPr anchor="b"/>
          <a:lstStyle>
            <a:lvl1pPr>
              <a:defRPr sz="137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652" y="28910440"/>
            <a:ext cx="18009335" cy="9450136"/>
          </a:xfrm>
        </p:spPr>
        <p:txBody>
          <a:bodyPr/>
          <a:lstStyle>
            <a:lvl1pPr marL="0" indent="0">
              <a:buNone/>
              <a:defRPr sz="5480">
                <a:solidFill>
                  <a:schemeClr val="tx1"/>
                </a:solidFill>
              </a:defRPr>
            </a:lvl1pPr>
            <a:lvl2pPr marL="1044016" indent="0">
              <a:buNone/>
              <a:defRPr sz="4567">
                <a:solidFill>
                  <a:schemeClr val="tx1">
                    <a:tint val="75000"/>
                  </a:schemeClr>
                </a:solidFill>
              </a:defRPr>
            </a:lvl2pPr>
            <a:lvl3pPr marL="2088032" indent="0">
              <a:buNone/>
              <a:defRPr sz="4110">
                <a:solidFill>
                  <a:schemeClr val="tx1">
                    <a:tint val="75000"/>
                  </a:schemeClr>
                </a:solidFill>
              </a:defRPr>
            </a:lvl3pPr>
            <a:lvl4pPr marL="3132049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4pPr>
            <a:lvl5pPr marL="4176065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5pPr>
            <a:lvl6pPr marL="5220081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6pPr>
            <a:lvl7pPr marL="6264097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7pPr>
            <a:lvl8pPr marL="7308113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8pPr>
            <a:lvl9pPr marL="8352130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933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527" y="11500170"/>
            <a:ext cx="8874165" cy="27410408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696" y="11500170"/>
            <a:ext cx="8874165" cy="27410408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766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2300044"/>
            <a:ext cx="18009335" cy="8350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249" y="10590160"/>
            <a:ext cx="8833381" cy="5190073"/>
          </a:xfrm>
        </p:spPr>
        <p:txBody>
          <a:bodyPr anchor="b"/>
          <a:lstStyle>
            <a:lvl1pPr marL="0" indent="0">
              <a:buNone/>
              <a:defRPr sz="5480" b="1"/>
            </a:lvl1pPr>
            <a:lvl2pPr marL="1044016" indent="0">
              <a:buNone/>
              <a:defRPr sz="4567" b="1"/>
            </a:lvl2pPr>
            <a:lvl3pPr marL="2088032" indent="0">
              <a:buNone/>
              <a:defRPr sz="4110" b="1"/>
            </a:lvl3pPr>
            <a:lvl4pPr marL="3132049" indent="0">
              <a:buNone/>
              <a:defRPr sz="3654" b="1"/>
            </a:lvl4pPr>
            <a:lvl5pPr marL="4176065" indent="0">
              <a:buNone/>
              <a:defRPr sz="3654" b="1"/>
            </a:lvl5pPr>
            <a:lvl6pPr marL="5220081" indent="0">
              <a:buNone/>
              <a:defRPr sz="3654" b="1"/>
            </a:lvl6pPr>
            <a:lvl7pPr marL="6264097" indent="0">
              <a:buNone/>
              <a:defRPr sz="3654" b="1"/>
            </a:lvl7pPr>
            <a:lvl8pPr marL="7308113" indent="0">
              <a:buNone/>
              <a:defRPr sz="3654" b="1"/>
            </a:lvl8pPr>
            <a:lvl9pPr marL="8352130" indent="0">
              <a:buNone/>
              <a:defRPr sz="3654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249" y="15780233"/>
            <a:ext cx="8833381" cy="23210346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70697" y="10590160"/>
            <a:ext cx="8876885" cy="5190073"/>
          </a:xfrm>
        </p:spPr>
        <p:txBody>
          <a:bodyPr anchor="b"/>
          <a:lstStyle>
            <a:lvl1pPr marL="0" indent="0">
              <a:buNone/>
              <a:defRPr sz="5480" b="1"/>
            </a:lvl1pPr>
            <a:lvl2pPr marL="1044016" indent="0">
              <a:buNone/>
              <a:defRPr sz="4567" b="1"/>
            </a:lvl2pPr>
            <a:lvl3pPr marL="2088032" indent="0">
              <a:buNone/>
              <a:defRPr sz="4110" b="1"/>
            </a:lvl3pPr>
            <a:lvl4pPr marL="3132049" indent="0">
              <a:buNone/>
              <a:defRPr sz="3654" b="1"/>
            </a:lvl4pPr>
            <a:lvl5pPr marL="4176065" indent="0">
              <a:buNone/>
              <a:defRPr sz="3654" b="1"/>
            </a:lvl5pPr>
            <a:lvl6pPr marL="5220081" indent="0">
              <a:buNone/>
              <a:defRPr sz="3654" b="1"/>
            </a:lvl6pPr>
            <a:lvl7pPr marL="6264097" indent="0">
              <a:buNone/>
              <a:defRPr sz="3654" b="1"/>
            </a:lvl7pPr>
            <a:lvl8pPr marL="7308113" indent="0">
              <a:buNone/>
              <a:defRPr sz="3654" b="1"/>
            </a:lvl8pPr>
            <a:lvl9pPr marL="8352130" indent="0">
              <a:buNone/>
              <a:defRPr sz="3654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70697" y="15780233"/>
            <a:ext cx="8876885" cy="23210346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2018/12/12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745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2018/12/12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982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2018/12/12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863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2880042"/>
            <a:ext cx="6734469" cy="10080149"/>
          </a:xfrm>
        </p:spPr>
        <p:txBody>
          <a:bodyPr anchor="b"/>
          <a:lstStyle>
            <a:lvl1pPr>
              <a:defRPr sz="730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6885" y="6220102"/>
            <a:ext cx="10570696" cy="30700453"/>
          </a:xfrm>
        </p:spPr>
        <p:txBody>
          <a:bodyPr/>
          <a:lstStyle>
            <a:lvl1pPr>
              <a:defRPr sz="7307"/>
            </a:lvl1pPr>
            <a:lvl2pPr>
              <a:defRPr sz="6394"/>
            </a:lvl2pPr>
            <a:lvl3pPr>
              <a:defRPr sz="5480"/>
            </a:lvl3pPr>
            <a:lvl4pPr>
              <a:defRPr sz="4567"/>
            </a:lvl4pPr>
            <a:lvl5pPr>
              <a:defRPr sz="4567"/>
            </a:lvl5pPr>
            <a:lvl6pPr>
              <a:defRPr sz="4567"/>
            </a:lvl6pPr>
            <a:lvl7pPr>
              <a:defRPr sz="4567"/>
            </a:lvl7pPr>
            <a:lvl8pPr>
              <a:defRPr sz="4567"/>
            </a:lvl8pPr>
            <a:lvl9pPr>
              <a:defRPr sz="4567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6" y="12960191"/>
            <a:ext cx="6734469" cy="24010358"/>
          </a:xfrm>
        </p:spPr>
        <p:txBody>
          <a:bodyPr/>
          <a:lstStyle>
            <a:lvl1pPr marL="0" indent="0">
              <a:buNone/>
              <a:defRPr sz="3654"/>
            </a:lvl1pPr>
            <a:lvl2pPr marL="1044016" indent="0">
              <a:buNone/>
              <a:defRPr sz="3197"/>
            </a:lvl2pPr>
            <a:lvl3pPr marL="2088032" indent="0">
              <a:buNone/>
              <a:defRPr sz="2740"/>
            </a:lvl3pPr>
            <a:lvl4pPr marL="3132049" indent="0">
              <a:buNone/>
              <a:defRPr sz="2284"/>
            </a:lvl4pPr>
            <a:lvl5pPr marL="4176065" indent="0">
              <a:buNone/>
              <a:defRPr sz="2284"/>
            </a:lvl5pPr>
            <a:lvl6pPr marL="5220081" indent="0">
              <a:buNone/>
              <a:defRPr sz="2284"/>
            </a:lvl6pPr>
            <a:lvl7pPr marL="6264097" indent="0">
              <a:buNone/>
              <a:defRPr sz="2284"/>
            </a:lvl7pPr>
            <a:lvl8pPr marL="7308113" indent="0">
              <a:buNone/>
              <a:defRPr sz="2284"/>
            </a:lvl8pPr>
            <a:lvl9pPr marL="8352130" indent="0">
              <a:buNone/>
              <a:defRPr sz="2284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85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2880042"/>
            <a:ext cx="6734469" cy="10080149"/>
          </a:xfrm>
        </p:spPr>
        <p:txBody>
          <a:bodyPr anchor="b"/>
          <a:lstStyle>
            <a:lvl1pPr>
              <a:defRPr sz="730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6885" y="6220102"/>
            <a:ext cx="10570696" cy="30700453"/>
          </a:xfrm>
        </p:spPr>
        <p:txBody>
          <a:bodyPr anchor="t"/>
          <a:lstStyle>
            <a:lvl1pPr marL="0" indent="0">
              <a:buNone/>
              <a:defRPr sz="7307"/>
            </a:lvl1pPr>
            <a:lvl2pPr marL="1044016" indent="0">
              <a:buNone/>
              <a:defRPr sz="6394"/>
            </a:lvl2pPr>
            <a:lvl3pPr marL="2088032" indent="0">
              <a:buNone/>
              <a:defRPr sz="5480"/>
            </a:lvl3pPr>
            <a:lvl4pPr marL="3132049" indent="0">
              <a:buNone/>
              <a:defRPr sz="4567"/>
            </a:lvl4pPr>
            <a:lvl5pPr marL="4176065" indent="0">
              <a:buNone/>
              <a:defRPr sz="4567"/>
            </a:lvl5pPr>
            <a:lvl6pPr marL="5220081" indent="0">
              <a:buNone/>
              <a:defRPr sz="4567"/>
            </a:lvl6pPr>
            <a:lvl7pPr marL="6264097" indent="0">
              <a:buNone/>
              <a:defRPr sz="4567"/>
            </a:lvl7pPr>
            <a:lvl8pPr marL="7308113" indent="0">
              <a:buNone/>
              <a:defRPr sz="4567"/>
            </a:lvl8pPr>
            <a:lvl9pPr marL="8352130" indent="0">
              <a:buNone/>
              <a:defRPr sz="45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6" y="12960191"/>
            <a:ext cx="6734469" cy="24010358"/>
          </a:xfrm>
        </p:spPr>
        <p:txBody>
          <a:bodyPr/>
          <a:lstStyle>
            <a:lvl1pPr marL="0" indent="0">
              <a:buNone/>
              <a:defRPr sz="3654"/>
            </a:lvl1pPr>
            <a:lvl2pPr marL="1044016" indent="0">
              <a:buNone/>
              <a:defRPr sz="3197"/>
            </a:lvl2pPr>
            <a:lvl3pPr marL="2088032" indent="0">
              <a:buNone/>
              <a:defRPr sz="2740"/>
            </a:lvl3pPr>
            <a:lvl4pPr marL="3132049" indent="0">
              <a:buNone/>
              <a:defRPr sz="2284"/>
            </a:lvl4pPr>
            <a:lvl5pPr marL="4176065" indent="0">
              <a:buNone/>
              <a:defRPr sz="2284"/>
            </a:lvl5pPr>
            <a:lvl6pPr marL="5220081" indent="0">
              <a:buNone/>
              <a:defRPr sz="2284"/>
            </a:lvl6pPr>
            <a:lvl7pPr marL="6264097" indent="0">
              <a:buNone/>
              <a:defRPr sz="2284"/>
            </a:lvl7pPr>
            <a:lvl8pPr marL="7308113" indent="0">
              <a:buNone/>
              <a:defRPr sz="2284"/>
            </a:lvl8pPr>
            <a:lvl9pPr marL="8352130" indent="0">
              <a:buNone/>
              <a:defRPr sz="2284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0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5527" y="2300044"/>
            <a:ext cx="18009335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527" y="11500170"/>
            <a:ext cx="18009335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5527" y="40040601"/>
            <a:ext cx="4698087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C5F0-A3F5-914C-802A-BC3A393FA60F}" type="datetimeFigureOut">
              <a:rPr kumimoji="1" lang="zh-TW" altLang="en-US" smtClean="0"/>
              <a:t>2018/12/12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6629" y="40040601"/>
            <a:ext cx="7047131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46774" y="40040601"/>
            <a:ext cx="4698087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126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88032" rtl="0" eaLnBrk="1" latinLnBrk="0" hangingPunct="1">
        <a:lnSpc>
          <a:spcPct val="90000"/>
        </a:lnSpc>
        <a:spcBef>
          <a:spcPct val="0"/>
        </a:spcBef>
        <a:buNone/>
        <a:defRPr sz="100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2008" indent="-522008" algn="l" defTabSz="2088032" rtl="0" eaLnBrk="1" latinLnBrk="0" hangingPunct="1">
        <a:lnSpc>
          <a:spcPct val="90000"/>
        </a:lnSpc>
        <a:spcBef>
          <a:spcPts val="2284"/>
        </a:spcBef>
        <a:buFont typeface="Arial" panose="020B0604020202020204" pitchFamily="34" charset="0"/>
        <a:buChar char="•"/>
        <a:defRPr sz="6394" kern="1200">
          <a:solidFill>
            <a:schemeClr val="tx1"/>
          </a:solidFill>
          <a:latin typeface="+mn-lt"/>
          <a:ea typeface="+mn-ea"/>
          <a:cs typeface="+mn-cs"/>
        </a:defRPr>
      </a:lvl1pPr>
      <a:lvl2pPr marL="1566024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5480" kern="1200">
          <a:solidFill>
            <a:schemeClr val="tx1"/>
          </a:solidFill>
          <a:latin typeface="+mn-lt"/>
          <a:ea typeface="+mn-ea"/>
          <a:cs typeface="+mn-cs"/>
        </a:defRPr>
      </a:lvl2pPr>
      <a:lvl3pPr marL="2610041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567" kern="1200">
          <a:solidFill>
            <a:schemeClr val="tx1"/>
          </a:solidFill>
          <a:latin typeface="+mn-lt"/>
          <a:ea typeface="+mn-ea"/>
          <a:cs typeface="+mn-cs"/>
        </a:defRPr>
      </a:lvl3pPr>
      <a:lvl4pPr marL="3654057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4pPr>
      <a:lvl5pPr marL="4698073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5pPr>
      <a:lvl6pPr marL="5742089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6pPr>
      <a:lvl7pPr marL="6786105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7pPr>
      <a:lvl8pPr marL="7830122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8pPr>
      <a:lvl9pPr marL="8874138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1pPr>
      <a:lvl2pPr marL="1044016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2pPr>
      <a:lvl3pPr marL="2088032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3pPr>
      <a:lvl4pPr marL="3132049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4pPr>
      <a:lvl5pPr marL="4176065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5pPr>
      <a:lvl6pPr marL="5220081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6pPr>
      <a:lvl7pPr marL="6264097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7pPr>
      <a:lvl8pPr marL="7308113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8pPr>
      <a:lvl9pPr marL="8352130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9103CE-8560-7148-8601-9A8A65165597}"/>
              </a:ext>
            </a:extLst>
          </p:cNvPr>
          <p:cNvSpPr/>
          <p:nvPr/>
        </p:nvSpPr>
        <p:spPr>
          <a:xfrm>
            <a:off x="0" y="1152416"/>
            <a:ext cx="20139660" cy="68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700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國立臺灣大學資訊管理學系 </a:t>
            </a:r>
            <a:r>
              <a:rPr lang="en-US" altLang="zh-TW" sz="700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2017</a:t>
            </a:r>
            <a:r>
              <a:rPr lang="zh-TW" altLang="en-US" sz="700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學士班資管專題 </a:t>
            </a:r>
            <a:endParaRPr lang="zh-TW" altLang="en-US" sz="700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FCC76D-7701-794D-B2AA-C05BB10F716A}"/>
              </a:ext>
            </a:extLst>
          </p:cNvPr>
          <p:cNvSpPr/>
          <p:nvPr/>
        </p:nvSpPr>
        <p:spPr>
          <a:xfrm>
            <a:off x="0" y="0"/>
            <a:ext cx="20880000" cy="3600000"/>
          </a:xfrm>
          <a:prstGeom prst="rect">
            <a:avLst/>
          </a:prstGeom>
          <a:solidFill>
            <a:srgbClr val="97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TW" altLang="en-US" sz="7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國立臺灣大學資訊管理學系 </a:t>
            </a:r>
            <a:r>
              <a:rPr lang="en-US" altLang="zh-TW" sz="7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2018</a:t>
            </a:r>
            <a:r>
              <a:rPr lang="zh-TW" altLang="en-US" sz="7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學士班資管專題 </a:t>
            </a:r>
            <a:endParaRPr lang="zh-TW" altLang="en-US" sz="700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BE2B804-4D32-B242-A20E-604651B32A2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660" y="40525859"/>
            <a:ext cx="5220000" cy="2160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3D5403B-BC38-F54D-934F-EF94B5B65574}"/>
              </a:ext>
            </a:extLst>
          </p:cNvPr>
          <p:cNvSpPr/>
          <p:nvPr/>
        </p:nvSpPr>
        <p:spPr>
          <a:xfrm>
            <a:off x="1325338" y="4703758"/>
            <a:ext cx="10439400" cy="24325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5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自動化財經新聞篩選</a:t>
            </a:r>
          </a:p>
          <a:p>
            <a:pPr>
              <a:lnSpc>
                <a:spcPct val="150000"/>
              </a:lnSpc>
            </a:pPr>
            <a:r>
              <a:rPr lang="zh-TW" altLang="en-US" sz="5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 以原油期貨為例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84D588-30D4-2C46-98A8-2F0D84B1ED91}"/>
              </a:ext>
            </a:extLst>
          </p:cNvPr>
          <p:cNvSpPr/>
          <p:nvPr/>
        </p:nvSpPr>
        <p:spPr>
          <a:xfrm>
            <a:off x="9315893" y="4255411"/>
            <a:ext cx="10439400" cy="33484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摘要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投資人每日要收集大量的財經新聞去作為交易分析的參考，重要新聞網站如彭博、路透社、CNN、BBC...每日的新聞量加起來超過百則，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該如何讓投資人掌握最即時、重要的新聞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，就是本專題最主要想解決的問題。以下，我們原油期貨的新聞資料為例，進行文字探勘，從資料收集、處理、分析到最後的建立模型，希望能達到自動化財經新聞篩選的效果。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E792E5F9-2262-1743-9F30-0AD835A79FD0}"/>
              </a:ext>
            </a:extLst>
          </p:cNvPr>
          <p:cNvGrpSpPr/>
          <p:nvPr/>
        </p:nvGrpSpPr>
        <p:grpSpPr>
          <a:xfrm>
            <a:off x="733955" y="8052238"/>
            <a:ext cx="18671750" cy="27728551"/>
            <a:chOff x="664534" y="8876205"/>
            <a:chExt cx="18671750" cy="277285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EEB06ED8-F2BD-B349-8AF5-98E22DD1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4534" y="8876205"/>
              <a:ext cx="2068508" cy="27728551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AC4E887-CC99-9746-9E03-E55C9E252430}"/>
                </a:ext>
              </a:extLst>
            </p:cNvPr>
            <p:cNvSpPr/>
            <p:nvPr/>
          </p:nvSpPr>
          <p:spPr>
            <a:xfrm>
              <a:off x="2773127" y="10500386"/>
              <a:ext cx="11378807" cy="3625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爬蟲程式嘗試不同來源的原油歷史新聞語料，調查更具威信力的新聞來源。最後使用以下三個網站 2017 年 10 月至今的新聞：</a:t>
              </a:r>
            </a:p>
            <a:p>
              <a:pPr marL="457200" indent="-457200">
                <a:lnSpc>
                  <a:spcPts val="4000"/>
                </a:lnSpc>
                <a:buFontTx/>
                <a:buChar char="-"/>
              </a:pP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EBSCO Host 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共 1308 篇，平均每篇新聞約 3500 字</a:t>
              </a:r>
              <a:endPara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457200" indent="-457200">
                <a:lnSpc>
                  <a:spcPts val="4000"/>
                </a:lnSpc>
                <a:buFontTx/>
                <a:buChar char="-"/>
              </a:pP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OilPrice.com 共 2218 篇，平均每篇新聞約 4000 字</a:t>
              </a:r>
            </a:p>
            <a:p>
              <a:pPr marL="457200" indent="-457200">
                <a:lnSpc>
                  <a:spcPts val="4000"/>
                </a:lnSpc>
                <a:buFontTx/>
                <a:buChar char="-"/>
              </a:pP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CNBC news  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共 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907  篇，平均每篇新聞約 2700 </a:t>
              </a:r>
              <a:endPara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457200" indent="-457200">
                <a:lnSpc>
                  <a:spcPts val="4000"/>
                </a:lnSpc>
                <a:buFontTx/>
                <a:buChar char="-"/>
              </a:pPr>
              <a:endPara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>
                <a:lnSpc>
                  <a:spcPts val="4000"/>
                </a:lnSpc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數值資料：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2017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年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10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月至今的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WTI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原油期貨每日開盤價、收盤價、交易量</a:t>
              </a:r>
              <a:endPara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9EB9C6E7-2469-9B44-A56B-DE06300E5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9024" y="9403604"/>
              <a:ext cx="1535877" cy="160413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D277761-3867-4040-9222-758F4CEFC22C}"/>
                </a:ext>
              </a:extLst>
            </p:cNvPr>
            <p:cNvSpPr/>
            <p:nvPr/>
          </p:nvSpPr>
          <p:spPr>
            <a:xfrm>
              <a:off x="2733042" y="9902281"/>
              <a:ext cx="1620957" cy="559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資料收集</a:t>
              </a:r>
              <a:endPara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BC7DDED5-E8A2-4748-9376-07F35419F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9024" y="14439382"/>
              <a:ext cx="1535877" cy="160413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62753C0-2627-B14E-BF9D-28E38630BD28}"/>
                </a:ext>
              </a:extLst>
            </p:cNvPr>
            <p:cNvSpPr/>
            <p:nvPr/>
          </p:nvSpPr>
          <p:spPr>
            <a:xfrm>
              <a:off x="2709094" y="14982341"/>
              <a:ext cx="1620957" cy="559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文字處理</a:t>
              </a:r>
              <a:endPara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BA64BFE3-67C7-D947-9247-25A5F8918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756056" y="10500386"/>
              <a:ext cx="4580228" cy="3938996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E05F63-2B49-F04E-B57E-10B9A540F31F}"/>
                </a:ext>
              </a:extLst>
            </p:cNvPr>
            <p:cNvSpPr/>
            <p:nvPr/>
          </p:nvSpPr>
          <p:spPr>
            <a:xfrm>
              <a:off x="2733042" y="15695036"/>
              <a:ext cx="16299236" cy="5677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根據我們的觀察以及文獻參考，單篇新聞若字數太多，可能反而會成為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noise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，降低預測準度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，因此我們嘗試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用 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summarize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與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不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summarize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兩種方式，觀察是否字數會是造成模型好與壞的因素之一。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新聞前處理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參數一：是否做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stemming</a:t>
              </a: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參數二：是否做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summarization</a:t>
              </a:r>
            </a:p>
            <a:p>
              <a:pPr marL="3418759" lvl="2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Summarize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方法：利用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python </a:t>
              </a:r>
              <a:r>
                <a:rPr lang="en-US" altLang="zh-CN" sz="20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gensim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套件裡的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summarize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函式，每篇文章取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200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字摘要。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Feature type</a:t>
              </a: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文章的詞向量空間：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Unigram, Bigram, Bigram with windows rolling</a:t>
              </a: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情感分析：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positive score, negative score</a:t>
              </a: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石油價格歷史資料：過去一個月價格平均、過去一個月標準差、過去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3,5,10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日價格平均及標準差</a:t>
              </a:r>
              <a:endPara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>
                <a:lnSpc>
                  <a:spcPts val="4000"/>
                </a:lnSpc>
              </a:pPr>
              <a:endPara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2F94D81F-A3C2-4545-B5FC-360E0AAC2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0850" y="21016241"/>
              <a:ext cx="1535877" cy="1604138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F683DE0-C7C0-C04A-AAB8-838CD22017AE}"/>
                </a:ext>
              </a:extLst>
            </p:cNvPr>
            <p:cNvSpPr/>
            <p:nvPr/>
          </p:nvSpPr>
          <p:spPr>
            <a:xfrm>
              <a:off x="2709094" y="21587698"/>
              <a:ext cx="2339102" cy="559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重要新聞定義</a:t>
              </a:r>
              <a:endPara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1B1F29-D816-9441-8D4E-BFDF2E02FE0F}"/>
                </a:ext>
              </a:extLst>
            </p:cNvPr>
            <p:cNvSpPr/>
            <p:nvPr/>
          </p:nvSpPr>
          <p:spPr>
            <a:xfrm>
              <a:off x="2754308" y="22280528"/>
              <a:ext cx="16471802" cy="8230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對於投資人而言，他們最注重的還是金融商品的價格波動，因此我們在定義重要新聞時，也主要以該篇新聞是否會造成「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期貨價格顯著波動」為準。至於如何定義「顯著價格波動」，我們試用了以下方法進行自動標記：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只考慮波動性：以標準差為主要判斷依據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方法一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: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未來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天的開盤價標準差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&gt; Threshold</a:t>
              </a: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方法二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: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未來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天的開盤價標準差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([+1,+n ])</a:t>
              </a:r>
            </a:p>
            <a:p>
              <a:pPr lvl="1">
                <a:lnSpc>
                  <a:spcPts val="4000"/>
                </a:lnSpc>
              </a:pP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      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&gt;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過去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天的開盤價標準差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([-m,-1])</a:t>
              </a:r>
            </a:p>
            <a:p>
              <a:pPr lvl="1">
                <a:lnSpc>
                  <a:spcPts val="4000"/>
                </a:lnSpc>
              </a:pP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考慮波動性與上漲下跌：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方法一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: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設定一個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Threshold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，例如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+6%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，當未來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天的漲幅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&gt; Threshold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，則標為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，反之則標為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0</a:t>
              </a: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方法二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: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除了符合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Threshold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之外，加上文章的情感分析作為標記標準，這麼做的原因在於，一天中的新聞通常正負向參雜，但多數投資人較在乎的，是會準確造成後續價格走向的新聞。在計算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sentiment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的部分，我們使用以下兩種方法：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18759" lvl="2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自定義字典的正負向字加總：其中自定義字典包含：專門為財經相關字詞定義的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Loughran and McDonald Sentiment Word Lists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，以及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general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的正負向字典。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18759" lvl="2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使用</a:t>
              </a:r>
              <a:r>
                <a:rPr lang="en-US" altLang="zh-CN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 </a:t>
              </a:r>
              <a:r>
                <a:rPr lang="en-US" altLang="zh-CN" sz="20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nltk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套件中的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CN" sz="20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SentimentIntensityAnalyzer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計算正負向、以及不確定性分數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endPara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>
                <a:lnSpc>
                  <a:spcPts val="4000"/>
                </a:lnSpc>
              </a:pPr>
              <a:endPara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AE24F979-7F81-D841-9CA1-7A44B85CD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0850" y="28972528"/>
              <a:ext cx="1535877" cy="1604138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AC704AC-12C6-584B-B840-83C845791C4B}"/>
                </a:ext>
              </a:extLst>
            </p:cNvPr>
            <p:cNvSpPr/>
            <p:nvPr/>
          </p:nvSpPr>
          <p:spPr>
            <a:xfrm>
              <a:off x="2650371" y="29627104"/>
              <a:ext cx="1620957" cy="559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建立字典</a:t>
              </a:r>
              <a:endPara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5202462-FCE7-4C4F-A37B-C15A3F55D72C}"/>
                </a:ext>
              </a:extLst>
            </p:cNvPr>
            <p:cNvSpPr/>
            <p:nvPr/>
          </p:nvSpPr>
          <p:spPr>
            <a:xfrm>
              <a:off x="2650371" y="30445000"/>
              <a:ext cx="16299236" cy="10488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為了找到足以區分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類別、有顯著代表性的字詞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，我們將目標文章與其他文章字詞的差集視覺化，發現其中的確有顯著差異，且利用</a:t>
              </a:r>
              <a:r>
                <a:rPr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Bigram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可看出這些選出來的字詞很多都是財經市場上會遭成波動的議題，例如：</a:t>
              </a:r>
              <a:r>
                <a:rPr lang="zh-CN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中美貿易戰爭、川普、頁岩油</a:t>
              </a:r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作為字典。</a:t>
              </a:r>
              <a:endPara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pic>
        <p:nvPicPr>
          <p:cNvPr id="37" name="圖片 36">
            <a:extLst>
              <a:ext uri="{FF2B5EF4-FFF2-40B4-BE49-F238E27FC236}">
                <a16:creationId xmlns:a16="http://schemas.microsoft.com/office/drawing/2014/main" id="{FACFE193-90C5-BC49-90E4-5680C482D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022" y="30959366"/>
            <a:ext cx="1535877" cy="1604138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C5737555-98B8-C549-B7D2-FB8F8E8763E9}"/>
              </a:ext>
            </a:extLst>
          </p:cNvPr>
          <p:cNvSpPr/>
          <p:nvPr/>
        </p:nvSpPr>
        <p:spPr>
          <a:xfrm>
            <a:off x="2697966" y="31664629"/>
            <a:ext cx="2698175" cy="559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建立模型與預測</a:t>
            </a:r>
            <a:endParaRPr lang="zh-TW" altLang="en-US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5B70F73-70B8-5E4D-8642-6A7BA9EBEC22}"/>
              </a:ext>
            </a:extLst>
          </p:cNvPr>
          <p:cNvSpPr/>
          <p:nvPr/>
        </p:nvSpPr>
        <p:spPr>
          <a:xfrm>
            <a:off x="2697966" y="32340441"/>
            <a:ext cx="16299236" cy="258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利用上述字典所建立的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vector space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以及不同重要新聞方法，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我們設計了以下幾種模型：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SVM(Support Vector Machine)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Naive </a:t>
            </a:r>
            <a:r>
              <a:rPr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Bayse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Random Forest</a:t>
            </a:r>
            <a:endParaRPr lang="zh-TW" alt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7D058DA-2DC9-1942-9F30-06DC5072DD64}"/>
              </a:ext>
            </a:extLst>
          </p:cNvPr>
          <p:cNvSpPr/>
          <p:nvPr/>
        </p:nvSpPr>
        <p:spPr>
          <a:xfrm>
            <a:off x="1284617" y="35666818"/>
            <a:ext cx="902811" cy="559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  <a:endParaRPr lang="zh-TW" altLang="en-US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56E6E6-4611-E547-A5A9-87C1EBBABB08}"/>
              </a:ext>
            </a:extLst>
          </p:cNvPr>
          <p:cNvSpPr/>
          <p:nvPr/>
        </p:nvSpPr>
        <p:spPr>
          <a:xfrm>
            <a:off x="1284616" y="36226267"/>
            <a:ext cx="18470677" cy="4058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spcAft>
                <a:spcPts val="0"/>
              </a:spcAft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現階段已經可以建構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有意義的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bigram 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字典，但預測出來的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文章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結果分布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還有很大進步空間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。目前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選出來的文章，可以看出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大多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集中在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重要新聞應該被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註的日期附近，如果用交易日當作判斷得分基準的話，可以得到比較好的結果，但還不到可靠的等級，可以理解為一天當中真正影響價格的文章並不多，但也許只要一兩篇就會影響很大，而且我們的資料集不夠大，學習的對象有限，以下幾點構思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endParaRPr lang="zh-TW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ts val="45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更多元的資料集，不能只使用單一來源，但難處在，越大的資料集裡面垃圾也越多，需要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乾淨的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資料集難度很大</a:t>
            </a:r>
          </a:p>
          <a:p>
            <a:pPr marL="742950" lvl="1" indent="-285750">
              <a:lnSpc>
                <a:spcPts val="45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標註的方法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需要再試更多種可能性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ts val="45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可以縮小範圍，限制與某主題相關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新聞進來之前先用分群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，例如中美貿易戰，的新聞，再給予預測。</a:t>
            </a:r>
          </a:p>
          <a:p>
            <a:pPr marL="742950" lvl="1" indent="-285750">
              <a:lnSpc>
                <a:spcPts val="45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逐漸建立原油相關字典，慢慢完善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8296D0E-1A21-CF44-8567-53785B87EDAB}"/>
              </a:ext>
            </a:extLst>
          </p:cNvPr>
          <p:cNvGrpSpPr/>
          <p:nvPr/>
        </p:nvGrpSpPr>
        <p:grpSpPr>
          <a:xfrm>
            <a:off x="11098252" y="22350722"/>
            <a:ext cx="7642815" cy="2229026"/>
            <a:chOff x="3090044" y="27565184"/>
            <a:chExt cx="16379846" cy="5225123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20CD8A51-EBEC-9E41-AFC2-2F1C6BB1C087}"/>
                </a:ext>
              </a:extLst>
            </p:cNvPr>
            <p:cNvGrpSpPr/>
            <p:nvPr/>
          </p:nvGrpSpPr>
          <p:grpSpPr>
            <a:xfrm>
              <a:off x="3090044" y="27565184"/>
              <a:ext cx="16379846" cy="5225123"/>
              <a:chOff x="-254667" y="27952699"/>
              <a:chExt cx="21057933" cy="6705599"/>
            </a:xfrm>
          </p:grpSpPr>
          <p:pic>
            <p:nvPicPr>
              <p:cNvPr id="33" name="內容版面配置區 4">
                <a:extLst>
                  <a:ext uri="{FF2B5EF4-FFF2-40B4-BE49-F238E27FC236}">
                    <a16:creationId xmlns:a16="http://schemas.microsoft.com/office/drawing/2014/main" id="{E2C494AF-47C4-9C42-93AF-D707ADDB6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-254667" y="27952699"/>
                <a:ext cx="21057933" cy="6705599"/>
              </a:xfrm>
              <a:prstGeom prst="rect">
                <a:avLst/>
              </a:prstGeom>
            </p:spPr>
          </p:pic>
          <p:sp>
            <p:nvSpPr>
              <p:cNvPr id="39" name="向下箭號 38">
                <a:extLst>
                  <a:ext uri="{FF2B5EF4-FFF2-40B4-BE49-F238E27FC236}">
                    <a16:creationId xmlns:a16="http://schemas.microsoft.com/office/drawing/2014/main" id="{242CC8B9-0D4F-E04D-B0A9-ABD990DE7E67}"/>
                  </a:ext>
                </a:extLst>
              </p:cNvPr>
              <p:cNvSpPr/>
              <p:nvPr/>
            </p:nvSpPr>
            <p:spPr>
              <a:xfrm>
                <a:off x="3934046" y="29133207"/>
                <a:ext cx="106327" cy="510362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1" name="向下箭號 40">
                <a:extLst>
                  <a:ext uri="{FF2B5EF4-FFF2-40B4-BE49-F238E27FC236}">
                    <a16:creationId xmlns:a16="http://schemas.microsoft.com/office/drawing/2014/main" id="{DC639518-AC21-164F-AA53-3EDA26612529}"/>
                  </a:ext>
                </a:extLst>
              </p:cNvPr>
              <p:cNvSpPr/>
              <p:nvPr/>
            </p:nvSpPr>
            <p:spPr>
              <a:xfrm>
                <a:off x="4235300" y="29115488"/>
                <a:ext cx="106327" cy="510362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3" name="向下箭號 42">
                <a:extLst>
                  <a:ext uri="{FF2B5EF4-FFF2-40B4-BE49-F238E27FC236}">
                    <a16:creationId xmlns:a16="http://schemas.microsoft.com/office/drawing/2014/main" id="{2DACF776-C06A-2440-BA39-3F6EDB98A612}"/>
                  </a:ext>
                </a:extLst>
              </p:cNvPr>
              <p:cNvSpPr/>
              <p:nvPr/>
            </p:nvSpPr>
            <p:spPr>
              <a:xfrm>
                <a:off x="5128433" y="29710908"/>
                <a:ext cx="106327" cy="510362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4" name="向下箭號 43">
                <a:extLst>
                  <a:ext uri="{FF2B5EF4-FFF2-40B4-BE49-F238E27FC236}">
                    <a16:creationId xmlns:a16="http://schemas.microsoft.com/office/drawing/2014/main" id="{017866C4-7CD4-CA41-8B85-6542447AC7F6}"/>
                  </a:ext>
                </a:extLst>
              </p:cNvPr>
              <p:cNvSpPr/>
              <p:nvPr/>
            </p:nvSpPr>
            <p:spPr>
              <a:xfrm>
                <a:off x="5727397" y="29352948"/>
                <a:ext cx="106327" cy="510362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5" name="向下箭號 44">
                <a:extLst>
                  <a:ext uri="{FF2B5EF4-FFF2-40B4-BE49-F238E27FC236}">
                    <a16:creationId xmlns:a16="http://schemas.microsoft.com/office/drawing/2014/main" id="{891ADF04-BEEF-1F4D-AB6C-22412B8ED768}"/>
                  </a:ext>
                </a:extLst>
              </p:cNvPr>
              <p:cNvSpPr/>
              <p:nvPr/>
            </p:nvSpPr>
            <p:spPr>
              <a:xfrm>
                <a:off x="9005769" y="28803601"/>
                <a:ext cx="106327" cy="510362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6" name="向下箭號 45">
                <a:extLst>
                  <a:ext uri="{FF2B5EF4-FFF2-40B4-BE49-F238E27FC236}">
                    <a16:creationId xmlns:a16="http://schemas.microsoft.com/office/drawing/2014/main" id="{4C0C6635-8EB9-8D4D-8EE4-462F3B8D7D47}"/>
                  </a:ext>
                </a:extLst>
              </p:cNvPr>
              <p:cNvSpPr/>
              <p:nvPr/>
            </p:nvSpPr>
            <p:spPr>
              <a:xfrm>
                <a:off x="9285758" y="28870941"/>
                <a:ext cx="106327" cy="510362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7" name="向下箭號 46">
                <a:extLst>
                  <a:ext uri="{FF2B5EF4-FFF2-40B4-BE49-F238E27FC236}">
                    <a16:creationId xmlns:a16="http://schemas.microsoft.com/office/drawing/2014/main" id="{B3B44F8F-1940-FE45-8CCF-03401083F52E}"/>
                  </a:ext>
                </a:extLst>
              </p:cNvPr>
              <p:cNvSpPr/>
              <p:nvPr/>
            </p:nvSpPr>
            <p:spPr>
              <a:xfrm>
                <a:off x="9884724" y="28151478"/>
                <a:ext cx="106327" cy="510362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8" name="向下箭號 47">
                <a:extLst>
                  <a:ext uri="{FF2B5EF4-FFF2-40B4-BE49-F238E27FC236}">
                    <a16:creationId xmlns:a16="http://schemas.microsoft.com/office/drawing/2014/main" id="{00655229-F611-9942-93FE-06C355CA013A}"/>
                  </a:ext>
                </a:extLst>
              </p:cNvPr>
              <p:cNvSpPr/>
              <p:nvPr/>
            </p:nvSpPr>
            <p:spPr>
              <a:xfrm>
                <a:off x="10185980" y="28155021"/>
                <a:ext cx="106327" cy="510362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9" name="向下箭號 48">
                <a:extLst>
                  <a:ext uri="{FF2B5EF4-FFF2-40B4-BE49-F238E27FC236}">
                    <a16:creationId xmlns:a16="http://schemas.microsoft.com/office/drawing/2014/main" id="{3C9F3D4A-A6B8-7D44-98F8-8D9B4D95F31A}"/>
                  </a:ext>
                </a:extLst>
              </p:cNvPr>
              <p:cNvSpPr/>
              <p:nvPr/>
            </p:nvSpPr>
            <p:spPr>
              <a:xfrm>
                <a:off x="11380370" y="28413749"/>
                <a:ext cx="106327" cy="510362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0" name="向下箭號 49">
                <a:extLst>
                  <a:ext uri="{FF2B5EF4-FFF2-40B4-BE49-F238E27FC236}">
                    <a16:creationId xmlns:a16="http://schemas.microsoft.com/office/drawing/2014/main" id="{F7ACD568-CD72-754F-B6EE-A19BAE70AF0D}"/>
                  </a:ext>
                </a:extLst>
              </p:cNvPr>
              <p:cNvSpPr/>
              <p:nvPr/>
            </p:nvSpPr>
            <p:spPr>
              <a:xfrm>
                <a:off x="16168557" y="29863316"/>
                <a:ext cx="106327" cy="510362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1" name="向下箭號 50">
                <a:extLst>
                  <a:ext uri="{FF2B5EF4-FFF2-40B4-BE49-F238E27FC236}">
                    <a16:creationId xmlns:a16="http://schemas.microsoft.com/office/drawing/2014/main" id="{A3F58D05-65B1-9747-8565-62333F2B5388}"/>
                  </a:ext>
                </a:extLst>
              </p:cNvPr>
              <p:cNvSpPr/>
              <p:nvPr/>
            </p:nvSpPr>
            <p:spPr>
              <a:xfrm>
                <a:off x="14369400" y="29356500"/>
                <a:ext cx="96660" cy="510362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52" name="向下箭號 51">
              <a:extLst>
                <a:ext uri="{FF2B5EF4-FFF2-40B4-BE49-F238E27FC236}">
                  <a16:creationId xmlns:a16="http://schemas.microsoft.com/office/drawing/2014/main" id="{A62CEFF9-F7DE-3C41-BE75-59C2BB926062}"/>
                </a:ext>
              </a:extLst>
            </p:cNvPr>
            <p:cNvSpPr/>
            <p:nvPr/>
          </p:nvSpPr>
          <p:spPr>
            <a:xfrm>
              <a:off x="17952320" y="30014442"/>
              <a:ext cx="82704" cy="397684"/>
            </a:xfrm>
            <a:prstGeom prst="down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D8D7CD-790B-6E4F-880B-3CBA0EAB42A2}"/>
              </a:ext>
            </a:extLst>
          </p:cNvPr>
          <p:cNvSpPr txBox="1"/>
          <p:nvPr/>
        </p:nvSpPr>
        <p:spPr>
          <a:xfrm>
            <a:off x="14847635" y="13617749"/>
            <a:ext cx="44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1: 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所有新聞資料集的文字雲呈現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F9C12494-E8C1-5E48-B600-02CC3C9A104C}"/>
              </a:ext>
            </a:extLst>
          </p:cNvPr>
          <p:cNvGrpSpPr/>
          <p:nvPr/>
        </p:nvGrpSpPr>
        <p:grpSpPr>
          <a:xfrm>
            <a:off x="10148364" y="32233445"/>
            <a:ext cx="8825023" cy="2429287"/>
            <a:chOff x="-254667" y="27952699"/>
            <a:chExt cx="21057933" cy="6705599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E9369E07-8DA4-C348-B610-785D64B9479D}"/>
                </a:ext>
              </a:extLst>
            </p:cNvPr>
            <p:cNvGrpSpPr/>
            <p:nvPr/>
          </p:nvGrpSpPr>
          <p:grpSpPr>
            <a:xfrm>
              <a:off x="-254667" y="27952699"/>
              <a:ext cx="21057933" cy="6705599"/>
              <a:chOff x="-254667" y="27952699"/>
              <a:chExt cx="21057933" cy="6705599"/>
            </a:xfrm>
          </p:grpSpPr>
          <p:pic>
            <p:nvPicPr>
              <p:cNvPr id="72" name="內容版面配置區 4">
                <a:extLst>
                  <a:ext uri="{FF2B5EF4-FFF2-40B4-BE49-F238E27FC236}">
                    <a16:creationId xmlns:a16="http://schemas.microsoft.com/office/drawing/2014/main" id="{4B1D8A58-9826-154A-914D-A9DC405F5D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-254667" y="27952699"/>
                <a:ext cx="21057933" cy="6705599"/>
              </a:xfrm>
              <a:prstGeom prst="rect">
                <a:avLst/>
              </a:prstGeom>
            </p:spPr>
          </p:pic>
          <p:sp>
            <p:nvSpPr>
              <p:cNvPr id="73" name="向下箭號 72">
                <a:extLst>
                  <a:ext uri="{FF2B5EF4-FFF2-40B4-BE49-F238E27FC236}">
                    <a16:creationId xmlns:a16="http://schemas.microsoft.com/office/drawing/2014/main" id="{F0419E84-F998-384A-B5C0-51D9C515D622}"/>
                  </a:ext>
                </a:extLst>
              </p:cNvPr>
              <p:cNvSpPr/>
              <p:nvPr/>
            </p:nvSpPr>
            <p:spPr>
              <a:xfrm>
                <a:off x="3934046" y="29133207"/>
                <a:ext cx="106326" cy="510363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4" name="向下箭號 73">
                <a:extLst>
                  <a:ext uri="{FF2B5EF4-FFF2-40B4-BE49-F238E27FC236}">
                    <a16:creationId xmlns:a16="http://schemas.microsoft.com/office/drawing/2014/main" id="{DFF6AAE9-9007-5940-99D6-4877B7D4F0FE}"/>
                  </a:ext>
                </a:extLst>
              </p:cNvPr>
              <p:cNvSpPr/>
              <p:nvPr/>
            </p:nvSpPr>
            <p:spPr>
              <a:xfrm>
                <a:off x="4235301" y="29115487"/>
                <a:ext cx="106326" cy="510363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5" name="向下箭號 74">
                <a:extLst>
                  <a:ext uri="{FF2B5EF4-FFF2-40B4-BE49-F238E27FC236}">
                    <a16:creationId xmlns:a16="http://schemas.microsoft.com/office/drawing/2014/main" id="{61248D9C-DEB4-F64D-803D-6D2110276C91}"/>
                  </a:ext>
                </a:extLst>
              </p:cNvPr>
              <p:cNvSpPr/>
              <p:nvPr/>
            </p:nvSpPr>
            <p:spPr>
              <a:xfrm>
                <a:off x="5128433" y="29710908"/>
                <a:ext cx="106326" cy="510363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6" name="向下箭號 75">
                <a:extLst>
                  <a:ext uri="{FF2B5EF4-FFF2-40B4-BE49-F238E27FC236}">
                    <a16:creationId xmlns:a16="http://schemas.microsoft.com/office/drawing/2014/main" id="{F2CA1E8F-6E39-1649-9D0C-04B9BCAB8951}"/>
                  </a:ext>
                </a:extLst>
              </p:cNvPr>
              <p:cNvSpPr/>
              <p:nvPr/>
            </p:nvSpPr>
            <p:spPr>
              <a:xfrm>
                <a:off x="5727398" y="29352948"/>
                <a:ext cx="106326" cy="510363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7" name="向下箭號 76">
                <a:extLst>
                  <a:ext uri="{FF2B5EF4-FFF2-40B4-BE49-F238E27FC236}">
                    <a16:creationId xmlns:a16="http://schemas.microsoft.com/office/drawing/2014/main" id="{1D2921FE-3214-8740-9972-682921657706}"/>
                  </a:ext>
                </a:extLst>
              </p:cNvPr>
              <p:cNvSpPr/>
              <p:nvPr/>
            </p:nvSpPr>
            <p:spPr>
              <a:xfrm>
                <a:off x="9005769" y="28803602"/>
                <a:ext cx="106326" cy="510363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8" name="向下箭號 77">
                <a:extLst>
                  <a:ext uri="{FF2B5EF4-FFF2-40B4-BE49-F238E27FC236}">
                    <a16:creationId xmlns:a16="http://schemas.microsoft.com/office/drawing/2014/main" id="{A964D1D2-FFFE-714A-B49A-13DF753318B6}"/>
                  </a:ext>
                </a:extLst>
              </p:cNvPr>
              <p:cNvSpPr/>
              <p:nvPr/>
            </p:nvSpPr>
            <p:spPr>
              <a:xfrm>
                <a:off x="9285759" y="28870942"/>
                <a:ext cx="106326" cy="510363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9" name="向下箭號 78">
                <a:extLst>
                  <a:ext uri="{FF2B5EF4-FFF2-40B4-BE49-F238E27FC236}">
                    <a16:creationId xmlns:a16="http://schemas.microsoft.com/office/drawing/2014/main" id="{BAE84822-2BF2-C74A-978B-47CBD54538CE}"/>
                  </a:ext>
                </a:extLst>
              </p:cNvPr>
              <p:cNvSpPr/>
              <p:nvPr/>
            </p:nvSpPr>
            <p:spPr>
              <a:xfrm>
                <a:off x="9884724" y="28151477"/>
                <a:ext cx="106326" cy="510363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0" name="向下箭號 79">
                <a:extLst>
                  <a:ext uri="{FF2B5EF4-FFF2-40B4-BE49-F238E27FC236}">
                    <a16:creationId xmlns:a16="http://schemas.microsoft.com/office/drawing/2014/main" id="{C34A24CA-7AFB-DE43-9200-DBA96D1E1EAE}"/>
                  </a:ext>
                </a:extLst>
              </p:cNvPr>
              <p:cNvSpPr/>
              <p:nvPr/>
            </p:nvSpPr>
            <p:spPr>
              <a:xfrm>
                <a:off x="10185979" y="28155022"/>
                <a:ext cx="106326" cy="510363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1" name="向下箭號 80">
                <a:extLst>
                  <a:ext uri="{FF2B5EF4-FFF2-40B4-BE49-F238E27FC236}">
                    <a16:creationId xmlns:a16="http://schemas.microsoft.com/office/drawing/2014/main" id="{5943018A-504C-8F43-BD48-7287575DB0F1}"/>
                  </a:ext>
                </a:extLst>
              </p:cNvPr>
              <p:cNvSpPr/>
              <p:nvPr/>
            </p:nvSpPr>
            <p:spPr>
              <a:xfrm>
                <a:off x="11380369" y="28413748"/>
                <a:ext cx="106326" cy="510363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2" name="向下箭號 81">
                <a:extLst>
                  <a:ext uri="{FF2B5EF4-FFF2-40B4-BE49-F238E27FC236}">
                    <a16:creationId xmlns:a16="http://schemas.microsoft.com/office/drawing/2014/main" id="{57FA2C77-E731-A245-B43D-BFCC08DF4DF6}"/>
                  </a:ext>
                </a:extLst>
              </p:cNvPr>
              <p:cNvSpPr/>
              <p:nvPr/>
            </p:nvSpPr>
            <p:spPr>
              <a:xfrm>
                <a:off x="16168556" y="29863315"/>
                <a:ext cx="106326" cy="510363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3" name="向下箭號 82">
                <a:extLst>
                  <a:ext uri="{FF2B5EF4-FFF2-40B4-BE49-F238E27FC236}">
                    <a16:creationId xmlns:a16="http://schemas.microsoft.com/office/drawing/2014/main" id="{7F6B098F-727B-4D47-AF93-329EB57FF858}"/>
                  </a:ext>
                </a:extLst>
              </p:cNvPr>
              <p:cNvSpPr/>
              <p:nvPr/>
            </p:nvSpPr>
            <p:spPr>
              <a:xfrm>
                <a:off x="14369400" y="29356500"/>
                <a:ext cx="96660" cy="510363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57" name="向下箭號 56">
              <a:extLst>
                <a:ext uri="{FF2B5EF4-FFF2-40B4-BE49-F238E27FC236}">
                  <a16:creationId xmlns:a16="http://schemas.microsoft.com/office/drawing/2014/main" id="{13A794BC-2321-DC40-8539-624017699805}"/>
                </a:ext>
              </a:extLst>
            </p:cNvPr>
            <p:cNvSpPr/>
            <p:nvPr/>
          </p:nvSpPr>
          <p:spPr>
            <a:xfrm rot="10800000">
              <a:off x="4533010" y="30433925"/>
              <a:ext cx="106326" cy="5103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8" name="向下箭號 57">
              <a:extLst>
                <a:ext uri="{FF2B5EF4-FFF2-40B4-BE49-F238E27FC236}">
                  <a16:creationId xmlns:a16="http://schemas.microsoft.com/office/drawing/2014/main" id="{89461721-B990-CF48-BD4F-F515B46FA5C5}"/>
                </a:ext>
              </a:extLst>
            </p:cNvPr>
            <p:cNvSpPr/>
            <p:nvPr/>
          </p:nvSpPr>
          <p:spPr>
            <a:xfrm rot="10800000">
              <a:off x="4834265" y="30628855"/>
              <a:ext cx="106326" cy="5103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9" name="向下箭號 58">
              <a:extLst>
                <a:ext uri="{FF2B5EF4-FFF2-40B4-BE49-F238E27FC236}">
                  <a16:creationId xmlns:a16="http://schemas.microsoft.com/office/drawing/2014/main" id="{465F0E33-7511-0841-884D-7CFDE8CCF5EA}"/>
                </a:ext>
              </a:extLst>
            </p:cNvPr>
            <p:cNvSpPr/>
            <p:nvPr/>
          </p:nvSpPr>
          <p:spPr>
            <a:xfrm rot="10800000">
              <a:off x="5156785" y="30781255"/>
              <a:ext cx="106326" cy="5103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0" name="向下箭號 59">
              <a:extLst>
                <a:ext uri="{FF2B5EF4-FFF2-40B4-BE49-F238E27FC236}">
                  <a16:creationId xmlns:a16="http://schemas.microsoft.com/office/drawing/2014/main" id="{44FE3CE6-EE0B-9A44-A5B5-DC9FE6279F23}"/>
                </a:ext>
              </a:extLst>
            </p:cNvPr>
            <p:cNvSpPr/>
            <p:nvPr/>
          </p:nvSpPr>
          <p:spPr>
            <a:xfrm rot="10800000">
              <a:off x="5734485" y="30635945"/>
              <a:ext cx="106326" cy="5103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1" name="向下箭號 60">
              <a:extLst>
                <a:ext uri="{FF2B5EF4-FFF2-40B4-BE49-F238E27FC236}">
                  <a16:creationId xmlns:a16="http://schemas.microsoft.com/office/drawing/2014/main" id="{76C4C079-D24F-6D4B-A46D-7797B20ACC51}"/>
                </a:ext>
              </a:extLst>
            </p:cNvPr>
            <p:cNvSpPr/>
            <p:nvPr/>
          </p:nvSpPr>
          <p:spPr>
            <a:xfrm rot="10800000">
              <a:off x="6631160" y="30469370"/>
              <a:ext cx="106326" cy="5103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向下箭號 61">
              <a:extLst>
                <a:ext uri="{FF2B5EF4-FFF2-40B4-BE49-F238E27FC236}">
                  <a16:creationId xmlns:a16="http://schemas.microsoft.com/office/drawing/2014/main" id="{CC9183E1-BC6E-7E49-89F0-430E33F921B8}"/>
                </a:ext>
              </a:extLst>
            </p:cNvPr>
            <p:cNvSpPr/>
            <p:nvPr/>
          </p:nvSpPr>
          <p:spPr>
            <a:xfrm rot="10800000">
              <a:off x="8420976" y="29920025"/>
              <a:ext cx="106326" cy="5103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3" name="向下箭號 62">
              <a:extLst>
                <a:ext uri="{FF2B5EF4-FFF2-40B4-BE49-F238E27FC236}">
                  <a16:creationId xmlns:a16="http://schemas.microsoft.com/office/drawing/2014/main" id="{419107CD-E0A0-4B4E-B83F-24271C8CBBF8}"/>
                </a:ext>
              </a:extLst>
            </p:cNvPr>
            <p:cNvSpPr/>
            <p:nvPr/>
          </p:nvSpPr>
          <p:spPr>
            <a:xfrm rot="10800000">
              <a:off x="9019941" y="29859775"/>
              <a:ext cx="106326" cy="5103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4" name="向下箭號 63">
              <a:extLst>
                <a:ext uri="{FF2B5EF4-FFF2-40B4-BE49-F238E27FC236}">
                  <a16:creationId xmlns:a16="http://schemas.microsoft.com/office/drawing/2014/main" id="{A7684AAF-64F4-B34D-BBB6-33A870D10CA7}"/>
                </a:ext>
              </a:extLst>
            </p:cNvPr>
            <p:cNvSpPr/>
            <p:nvPr/>
          </p:nvSpPr>
          <p:spPr>
            <a:xfrm rot="10800000">
              <a:off x="9338917" y="29817244"/>
              <a:ext cx="106326" cy="5103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5" name="向下箭號 64">
              <a:extLst>
                <a:ext uri="{FF2B5EF4-FFF2-40B4-BE49-F238E27FC236}">
                  <a16:creationId xmlns:a16="http://schemas.microsoft.com/office/drawing/2014/main" id="{E59B9E08-713D-0B4F-B347-1D1B1D407D5F}"/>
                </a:ext>
              </a:extLst>
            </p:cNvPr>
            <p:cNvSpPr/>
            <p:nvPr/>
          </p:nvSpPr>
          <p:spPr>
            <a:xfrm rot="10800000">
              <a:off x="9916617" y="29565609"/>
              <a:ext cx="106326" cy="5103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6" name="向下箭號 65">
              <a:extLst>
                <a:ext uri="{FF2B5EF4-FFF2-40B4-BE49-F238E27FC236}">
                  <a16:creationId xmlns:a16="http://schemas.microsoft.com/office/drawing/2014/main" id="{2F196D3A-BF7F-1840-BC80-B9249DA9B711}"/>
                </a:ext>
              </a:extLst>
            </p:cNvPr>
            <p:cNvSpPr/>
            <p:nvPr/>
          </p:nvSpPr>
          <p:spPr>
            <a:xfrm rot="10800000">
              <a:off x="11408717" y="29526623"/>
              <a:ext cx="106326" cy="5103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向下箭號 66">
              <a:extLst>
                <a:ext uri="{FF2B5EF4-FFF2-40B4-BE49-F238E27FC236}">
                  <a16:creationId xmlns:a16="http://schemas.microsoft.com/office/drawing/2014/main" id="{70507F67-5C69-1E4D-B149-BE2D63F48639}"/>
                </a:ext>
              </a:extLst>
            </p:cNvPr>
            <p:cNvSpPr/>
            <p:nvPr/>
          </p:nvSpPr>
          <p:spPr>
            <a:xfrm rot="10800000">
              <a:off x="11688707" y="29402578"/>
              <a:ext cx="106326" cy="5103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8" name="向下箭號 67">
              <a:extLst>
                <a:ext uri="{FF2B5EF4-FFF2-40B4-BE49-F238E27FC236}">
                  <a16:creationId xmlns:a16="http://schemas.microsoft.com/office/drawing/2014/main" id="{38282005-F6DE-1D4D-B1DB-9F5743BAC762}"/>
                </a:ext>
              </a:extLst>
            </p:cNvPr>
            <p:cNvSpPr/>
            <p:nvPr/>
          </p:nvSpPr>
          <p:spPr>
            <a:xfrm rot="10800000">
              <a:off x="12011227" y="29618773"/>
              <a:ext cx="106326" cy="5103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向下箭號 68">
              <a:extLst>
                <a:ext uri="{FF2B5EF4-FFF2-40B4-BE49-F238E27FC236}">
                  <a16:creationId xmlns:a16="http://schemas.microsoft.com/office/drawing/2014/main" id="{EAD4D1E5-D2B7-554D-8DC2-9A0C49C1346E}"/>
                </a:ext>
              </a:extLst>
            </p:cNvPr>
            <p:cNvSpPr/>
            <p:nvPr/>
          </p:nvSpPr>
          <p:spPr>
            <a:xfrm rot="10800000">
              <a:off x="16161468" y="30962015"/>
              <a:ext cx="106326" cy="5103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0" name="向下箭號 69">
              <a:extLst>
                <a:ext uri="{FF2B5EF4-FFF2-40B4-BE49-F238E27FC236}">
                  <a16:creationId xmlns:a16="http://schemas.microsoft.com/office/drawing/2014/main" id="{72220636-9F5B-F14B-A426-0F0EB4E348C8}"/>
                </a:ext>
              </a:extLst>
            </p:cNvPr>
            <p:cNvSpPr/>
            <p:nvPr/>
          </p:nvSpPr>
          <p:spPr>
            <a:xfrm rot="10800000">
              <a:off x="16462723" y="31156945"/>
              <a:ext cx="106326" cy="5103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1" name="向下箭號 70">
              <a:extLst>
                <a:ext uri="{FF2B5EF4-FFF2-40B4-BE49-F238E27FC236}">
                  <a16:creationId xmlns:a16="http://schemas.microsoft.com/office/drawing/2014/main" id="{DE7C31F9-E05E-1349-B945-3352A46C879B}"/>
                </a:ext>
              </a:extLst>
            </p:cNvPr>
            <p:cNvSpPr/>
            <p:nvPr/>
          </p:nvSpPr>
          <p:spPr>
            <a:xfrm>
              <a:off x="11702889" y="28374763"/>
              <a:ext cx="106326" cy="510363"/>
            </a:xfrm>
            <a:prstGeom prst="down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C14E6A-D5BD-5648-B62C-0B1BBCA177E9}"/>
              </a:ext>
            </a:extLst>
          </p:cNvPr>
          <p:cNvSpPr txBox="1"/>
          <p:nvPr/>
        </p:nvSpPr>
        <p:spPr>
          <a:xfrm>
            <a:off x="10896156" y="24691250"/>
            <a:ext cx="800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</a:t>
            </a:r>
            <a:r>
              <a:rPr lang="en-US" altLang="zh-CN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近兩個月的原油價格圖，箭頭指向為利用標準差方法</a:t>
            </a:r>
            <a:r>
              <a:rPr lang="en-US" altLang="zh-CN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所標記出來的結果</a:t>
            </a:r>
            <a:endPara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BEC68C3F-6BF8-B540-AB3F-4986C7E34FB9}"/>
              </a:ext>
            </a:extLst>
          </p:cNvPr>
          <p:cNvSpPr txBox="1"/>
          <p:nvPr/>
        </p:nvSpPr>
        <p:spPr>
          <a:xfrm>
            <a:off x="10684549" y="34693539"/>
            <a:ext cx="7334385" cy="81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</a:t>
            </a:r>
            <a:r>
              <a:rPr lang="en-US" altLang="zh-CN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預測結果。上方箭頭指向為利用標準差方法</a:t>
            </a:r>
            <a:r>
              <a:rPr lang="en-US" altLang="zh-CN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所標記出來的答案，下方箭頭指向為預測為重要文章的出現日期</a:t>
            </a:r>
            <a:endParaRPr lang="zh-TW" altLang="en-US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363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2108</TotalTime>
  <Words>1022</Words>
  <Application>Microsoft Macintosh PowerPoint</Application>
  <PresentationFormat>自訂</PresentationFormat>
  <Paragraphs>58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Microsoft JhengHei</vt:lpstr>
      <vt:lpstr>新細明體</vt:lpstr>
      <vt:lpstr>等线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欣宜 陳</dc:creator>
  <cp:lastModifiedBy>欣宜 陳</cp:lastModifiedBy>
  <cp:revision>26</cp:revision>
  <dcterms:created xsi:type="dcterms:W3CDTF">2018-12-10T12:32:24Z</dcterms:created>
  <dcterms:modified xsi:type="dcterms:W3CDTF">2018-12-13T03:07:19Z</dcterms:modified>
</cp:coreProperties>
</file>