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0880388" cy="43200638"/>
  <p:notesSz cx="6858000" cy="9144000"/>
  <p:defaultTextStyle>
    <a:defPPr>
      <a:defRPr lang="zh-TW"/>
    </a:defPPr>
    <a:lvl1pPr marL="0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1pPr>
    <a:lvl2pPr marL="1537929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2pPr>
    <a:lvl3pPr marL="3075859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3pPr>
    <a:lvl4pPr marL="4613788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4pPr>
    <a:lvl5pPr marL="6151717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5pPr>
    <a:lvl6pPr marL="7689647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6pPr>
    <a:lvl7pPr marL="9227576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7pPr>
    <a:lvl8pPr marL="10765506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8pPr>
    <a:lvl9pPr marL="12303435" algn="l" defTabSz="3075859" rtl="0" eaLnBrk="1" latinLnBrk="0" hangingPunct="1">
      <a:defRPr sz="60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1"/>
    <p:restoredTop sz="94628"/>
  </p:normalViewPr>
  <p:slideViewPr>
    <p:cSldViewPr snapToGrid="0" snapToObjects="1">
      <p:cViewPr>
        <p:scale>
          <a:sx n="44" d="100"/>
          <a:sy n="44" d="100"/>
        </p:scale>
        <p:origin x="8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5C46-8FF5-954F-AA5E-8303779789B9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1143000"/>
            <a:ext cx="149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E72C7-9A64-0B4E-AE9A-E639F209172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4612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1pPr>
    <a:lvl2pPr marL="1537929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2pPr>
    <a:lvl3pPr marL="3075859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3pPr>
    <a:lvl4pPr marL="4613788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4pPr>
    <a:lvl5pPr marL="6151717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5pPr>
    <a:lvl6pPr marL="7689647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6pPr>
    <a:lvl7pPr marL="9227576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7pPr>
    <a:lvl8pPr marL="10765506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8pPr>
    <a:lvl9pPr marL="12303435" algn="l" defTabSz="3075859" rtl="0" eaLnBrk="1" latinLnBrk="0" hangingPunct="1">
      <a:defRPr sz="40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srn.com/abstract=133157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 Loughran and Bill McDonald, 2011, When is a Liability not a Liability?  Textual Analysis, Dictionaries, and 10-Ks, </a:t>
            </a:r>
            <a:r>
              <a:rPr lang="en-US" altLang="zh-TW" sz="4037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Finance</a:t>
            </a:r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66:1, 35-65. (Available at SSRN: </a:t>
            </a:r>
            <a:r>
              <a:rPr lang="en-US" altLang="zh-TW" sz="4037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http://ssrn.com/abstract=1331573</a:t>
            </a:r>
            <a:r>
              <a:rPr lang="en-US" altLang="zh-TW" sz="4037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sraf.nd.edu</a:t>
            </a:r>
            <a:r>
              <a:rPr kumimoji="1" lang="en-US" altLang="zh-TW" dirty="0"/>
              <a:t>/textual-analysis/resources/#LM_10X_Summaries</a:t>
            </a:r>
          </a:p>
          <a:p>
            <a:r>
              <a:rPr kumimoji="1" lang="en-US" altLang="zh-TW" dirty="0"/>
              <a:t>https://</a:t>
            </a:r>
            <a:r>
              <a:rPr kumimoji="1" lang="en-US" altLang="zh-TW" dirty="0" err="1"/>
              <a:t>github.com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shekhargulati</a:t>
            </a:r>
            <a:r>
              <a:rPr kumimoji="1" lang="en-US" altLang="zh-TW" dirty="0"/>
              <a:t>/sentiment-analysis-python</a:t>
            </a:r>
          </a:p>
          <a:p>
            <a:endParaRPr kumimoji="1" lang="en-US" altLang="zh-TW" dirty="0"/>
          </a:p>
          <a:p>
            <a:r>
              <a:rPr kumimoji="1" lang="zh-CN" altLang="en-US" dirty="0"/>
              <a:t>參考的論文：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hal.archives-ouvertes.fr</a:t>
            </a:r>
            <a:r>
              <a:rPr kumimoji="1" lang="en-US" altLang="zh-CN" dirty="0"/>
              <a:t>/hal-00346996/document</a:t>
            </a:r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E72C7-9A64-0B4E-AE9A-E639F209172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3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6029" y="7070108"/>
            <a:ext cx="17748330" cy="15040222"/>
          </a:xfrm>
        </p:spPr>
        <p:txBody>
          <a:bodyPr anchor="b"/>
          <a:lstStyle>
            <a:lvl1pPr algn="ctr">
              <a:defRPr sz="13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22690338"/>
            <a:ext cx="15660291" cy="10430151"/>
          </a:xfrm>
        </p:spPr>
        <p:txBody>
          <a:bodyPr/>
          <a:lstStyle>
            <a:lvl1pPr marL="0" indent="0" algn="ctr">
              <a:buNone/>
              <a:defRPr sz="5480"/>
            </a:lvl1pPr>
            <a:lvl2pPr marL="1044016" indent="0" algn="ctr">
              <a:buNone/>
              <a:defRPr sz="4567"/>
            </a:lvl2pPr>
            <a:lvl3pPr marL="2088032" indent="0" algn="ctr">
              <a:buNone/>
              <a:defRPr sz="4110"/>
            </a:lvl3pPr>
            <a:lvl4pPr marL="3132049" indent="0" algn="ctr">
              <a:buNone/>
              <a:defRPr sz="3654"/>
            </a:lvl4pPr>
            <a:lvl5pPr marL="4176065" indent="0" algn="ctr">
              <a:buNone/>
              <a:defRPr sz="3654"/>
            </a:lvl5pPr>
            <a:lvl6pPr marL="5220081" indent="0" algn="ctr">
              <a:buNone/>
              <a:defRPr sz="3654"/>
            </a:lvl6pPr>
            <a:lvl7pPr marL="6264097" indent="0" algn="ctr">
              <a:buNone/>
              <a:defRPr sz="3654"/>
            </a:lvl7pPr>
            <a:lvl8pPr marL="7308113" indent="0" algn="ctr">
              <a:buNone/>
              <a:defRPr sz="3654"/>
            </a:lvl8pPr>
            <a:lvl9pPr marL="8352130" indent="0" algn="ctr">
              <a:buNone/>
              <a:defRPr sz="365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933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9" y="2300034"/>
            <a:ext cx="4502334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8" y="2300034"/>
            <a:ext cx="1324599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79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9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2" y="10770172"/>
            <a:ext cx="18009335" cy="17970262"/>
          </a:xfrm>
        </p:spPr>
        <p:txBody>
          <a:bodyPr anchor="b"/>
          <a:lstStyle>
            <a:lvl1pPr>
              <a:defRPr sz="137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2" y="28910440"/>
            <a:ext cx="18009335" cy="9450136"/>
          </a:xfrm>
        </p:spPr>
        <p:txBody>
          <a:bodyPr/>
          <a:lstStyle>
            <a:lvl1pPr marL="0" indent="0">
              <a:buNone/>
              <a:defRPr sz="5480">
                <a:solidFill>
                  <a:schemeClr val="tx1"/>
                </a:solidFill>
              </a:defRPr>
            </a:lvl1pPr>
            <a:lvl2pPr marL="1044016" indent="0">
              <a:buNone/>
              <a:defRPr sz="4567">
                <a:solidFill>
                  <a:schemeClr val="tx1">
                    <a:tint val="75000"/>
                  </a:schemeClr>
                </a:solidFill>
              </a:defRPr>
            </a:lvl2pPr>
            <a:lvl3pPr marL="2088032" indent="0">
              <a:buNone/>
              <a:defRPr sz="4110">
                <a:solidFill>
                  <a:schemeClr val="tx1">
                    <a:tint val="75000"/>
                  </a:schemeClr>
                </a:solidFill>
              </a:defRPr>
            </a:lvl3pPr>
            <a:lvl4pPr marL="3132049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4pPr>
            <a:lvl5pPr marL="4176065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5pPr>
            <a:lvl6pPr marL="5220081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6pPr>
            <a:lvl7pPr marL="6264097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7pPr>
            <a:lvl8pPr marL="7308113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8pPr>
            <a:lvl9pPr marL="8352130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933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11500170"/>
            <a:ext cx="887416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11500170"/>
            <a:ext cx="887416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76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300044"/>
            <a:ext cx="18009335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9" y="10590160"/>
            <a:ext cx="8833381" cy="5190073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9" y="15780233"/>
            <a:ext cx="8833381" cy="2321034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7" y="10590160"/>
            <a:ext cx="8876885" cy="5190073"/>
          </a:xfrm>
        </p:spPr>
        <p:txBody>
          <a:bodyPr anchor="b"/>
          <a:lstStyle>
            <a:lvl1pPr marL="0" indent="0">
              <a:buNone/>
              <a:defRPr sz="5480" b="1"/>
            </a:lvl1pPr>
            <a:lvl2pPr marL="1044016" indent="0">
              <a:buNone/>
              <a:defRPr sz="4567" b="1"/>
            </a:lvl2pPr>
            <a:lvl3pPr marL="2088032" indent="0">
              <a:buNone/>
              <a:defRPr sz="4110" b="1"/>
            </a:lvl3pPr>
            <a:lvl4pPr marL="3132049" indent="0">
              <a:buNone/>
              <a:defRPr sz="3654" b="1"/>
            </a:lvl4pPr>
            <a:lvl5pPr marL="4176065" indent="0">
              <a:buNone/>
              <a:defRPr sz="3654" b="1"/>
            </a:lvl5pPr>
            <a:lvl6pPr marL="5220081" indent="0">
              <a:buNone/>
              <a:defRPr sz="3654" b="1"/>
            </a:lvl6pPr>
            <a:lvl7pPr marL="6264097" indent="0">
              <a:buNone/>
              <a:defRPr sz="3654" b="1"/>
            </a:lvl7pPr>
            <a:lvl8pPr marL="7308113" indent="0">
              <a:buNone/>
              <a:defRPr sz="3654" b="1"/>
            </a:lvl8pPr>
            <a:lvl9pPr marL="8352130" indent="0">
              <a:buNone/>
              <a:defRPr sz="3654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7" y="15780233"/>
            <a:ext cx="8876885" cy="23210346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745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98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863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80042"/>
            <a:ext cx="6734469" cy="10080149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6220102"/>
            <a:ext cx="10570696" cy="30700453"/>
          </a:xfrm>
        </p:spPr>
        <p:txBody>
          <a:bodyPr/>
          <a:lstStyle>
            <a:lvl1pPr>
              <a:defRPr sz="7307"/>
            </a:lvl1pPr>
            <a:lvl2pPr>
              <a:defRPr sz="6394"/>
            </a:lvl2pPr>
            <a:lvl3pPr>
              <a:defRPr sz="5480"/>
            </a:lvl3pPr>
            <a:lvl4pPr>
              <a:defRPr sz="4567"/>
            </a:lvl4pPr>
            <a:lvl5pPr>
              <a:defRPr sz="4567"/>
            </a:lvl5pPr>
            <a:lvl6pPr>
              <a:defRPr sz="4567"/>
            </a:lvl6pPr>
            <a:lvl7pPr>
              <a:defRPr sz="4567"/>
            </a:lvl7pPr>
            <a:lvl8pPr>
              <a:defRPr sz="4567"/>
            </a:lvl8pPr>
            <a:lvl9pPr>
              <a:defRPr sz="456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12960191"/>
            <a:ext cx="6734469" cy="24010358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08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80042"/>
            <a:ext cx="6734469" cy="10080149"/>
          </a:xfrm>
        </p:spPr>
        <p:txBody>
          <a:bodyPr anchor="b"/>
          <a:lstStyle>
            <a:lvl1pPr>
              <a:defRPr sz="730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6220102"/>
            <a:ext cx="10570696" cy="30700453"/>
          </a:xfrm>
        </p:spPr>
        <p:txBody>
          <a:bodyPr anchor="t"/>
          <a:lstStyle>
            <a:lvl1pPr marL="0" indent="0">
              <a:buNone/>
              <a:defRPr sz="7307"/>
            </a:lvl1pPr>
            <a:lvl2pPr marL="1044016" indent="0">
              <a:buNone/>
              <a:defRPr sz="6394"/>
            </a:lvl2pPr>
            <a:lvl3pPr marL="2088032" indent="0">
              <a:buNone/>
              <a:defRPr sz="5480"/>
            </a:lvl3pPr>
            <a:lvl4pPr marL="3132049" indent="0">
              <a:buNone/>
              <a:defRPr sz="4567"/>
            </a:lvl4pPr>
            <a:lvl5pPr marL="4176065" indent="0">
              <a:buNone/>
              <a:defRPr sz="4567"/>
            </a:lvl5pPr>
            <a:lvl6pPr marL="5220081" indent="0">
              <a:buNone/>
              <a:defRPr sz="4567"/>
            </a:lvl6pPr>
            <a:lvl7pPr marL="6264097" indent="0">
              <a:buNone/>
              <a:defRPr sz="4567"/>
            </a:lvl7pPr>
            <a:lvl8pPr marL="7308113" indent="0">
              <a:buNone/>
              <a:defRPr sz="4567"/>
            </a:lvl8pPr>
            <a:lvl9pPr marL="8352130" indent="0">
              <a:buNone/>
              <a:defRPr sz="45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6" y="12960191"/>
            <a:ext cx="6734469" cy="24010358"/>
          </a:xfrm>
        </p:spPr>
        <p:txBody>
          <a:bodyPr/>
          <a:lstStyle>
            <a:lvl1pPr marL="0" indent="0">
              <a:buNone/>
              <a:defRPr sz="3654"/>
            </a:lvl1pPr>
            <a:lvl2pPr marL="1044016" indent="0">
              <a:buNone/>
              <a:defRPr sz="3197"/>
            </a:lvl2pPr>
            <a:lvl3pPr marL="2088032" indent="0">
              <a:buNone/>
              <a:defRPr sz="2740"/>
            </a:lvl3pPr>
            <a:lvl4pPr marL="3132049" indent="0">
              <a:buNone/>
              <a:defRPr sz="2284"/>
            </a:lvl4pPr>
            <a:lvl5pPr marL="4176065" indent="0">
              <a:buNone/>
              <a:defRPr sz="2284"/>
            </a:lvl5pPr>
            <a:lvl6pPr marL="5220081" indent="0">
              <a:buNone/>
              <a:defRPr sz="2284"/>
            </a:lvl6pPr>
            <a:lvl7pPr marL="6264097" indent="0">
              <a:buNone/>
              <a:defRPr sz="2284"/>
            </a:lvl7pPr>
            <a:lvl8pPr marL="7308113" indent="0">
              <a:buNone/>
              <a:defRPr sz="2284"/>
            </a:lvl8pPr>
            <a:lvl9pPr marL="8352130" indent="0">
              <a:buNone/>
              <a:defRPr sz="2284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20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2300044"/>
            <a:ext cx="18009335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11500170"/>
            <a:ext cx="18009335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40040601"/>
            <a:ext cx="469808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C5F0-A3F5-914C-802A-BC3A393FA60F}" type="datetimeFigureOut">
              <a:rPr kumimoji="1" lang="zh-TW" altLang="en-US" smtClean="0"/>
              <a:t>2018/12/17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40040601"/>
            <a:ext cx="7047131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40040601"/>
            <a:ext cx="4698087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A5DA-7416-454A-B344-5A80C3569E4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12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88032" rtl="0" eaLnBrk="1" latinLnBrk="0" hangingPunct="1">
        <a:lnSpc>
          <a:spcPct val="90000"/>
        </a:lnSpc>
        <a:spcBef>
          <a:spcPct val="0"/>
        </a:spcBef>
        <a:buNone/>
        <a:defRPr sz="10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008" indent="-522008" algn="l" defTabSz="2088032" rtl="0" eaLnBrk="1" latinLnBrk="0" hangingPunct="1">
        <a:lnSpc>
          <a:spcPct val="90000"/>
        </a:lnSpc>
        <a:spcBef>
          <a:spcPts val="2284"/>
        </a:spcBef>
        <a:buFont typeface="Arial" panose="020B0604020202020204" pitchFamily="34" charset="0"/>
        <a:buChar char="•"/>
        <a:defRPr sz="6394" kern="1200">
          <a:solidFill>
            <a:schemeClr val="tx1"/>
          </a:solidFill>
          <a:latin typeface="+mn-lt"/>
          <a:ea typeface="+mn-ea"/>
          <a:cs typeface="+mn-cs"/>
        </a:defRPr>
      </a:lvl1pPr>
      <a:lvl2pPr marL="1566024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5480" kern="1200">
          <a:solidFill>
            <a:schemeClr val="tx1"/>
          </a:solidFill>
          <a:latin typeface="+mn-lt"/>
          <a:ea typeface="+mn-ea"/>
          <a:cs typeface="+mn-cs"/>
        </a:defRPr>
      </a:lvl2pPr>
      <a:lvl3pPr marL="2610041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567" kern="1200">
          <a:solidFill>
            <a:schemeClr val="tx1"/>
          </a:solidFill>
          <a:latin typeface="+mn-lt"/>
          <a:ea typeface="+mn-ea"/>
          <a:cs typeface="+mn-cs"/>
        </a:defRPr>
      </a:lvl3pPr>
      <a:lvl4pPr marL="3654057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698073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742089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786105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830122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874138" indent="-522008" algn="l" defTabSz="2088032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1pPr>
      <a:lvl2pPr marL="1044016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2pPr>
      <a:lvl3pPr marL="2088032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3pPr>
      <a:lvl4pPr marL="3132049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4pPr>
      <a:lvl5pPr marL="4176065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5pPr>
      <a:lvl6pPr marL="5220081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6pPr>
      <a:lvl7pPr marL="6264097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7pPr>
      <a:lvl8pPr marL="7308113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8pPr>
      <a:lvl9pPr marL="8352130" algn="l" defTabSz="2088032" rtl="0" eaLnBrk="1" latinLnBrk="0" hangingPunct="1">
        <a:defRPr sz="41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9103CE-8560-7148-8601-9A8A65165597}"/>
              </a:ext>
            </a:extLst>
          </p:cNvPr>
          <p:cNvSpPr/>
          <p:nvPr/>
        </p:nvSpPr>
        <p:spPr>
          <a:xfrm>
            <a:off x="0" y="1152416"/>
            <a:ext cx="20139660" cy="68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國立臺灣大學資訊管理學系 </a:t>
            </a:r>
            <a:r>
              <a:rPr lang="en-US" altLang="zh-TW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2017</a:t>
            </a:r>
            <a:r>
              <a:rPr lang="zh-TW" altLang="en-US" sz="7000" dirty="0">
                <a:solidFill>
                  <a:srgbClr val="FFFF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學士班資管專題 </a:t>
            </a:r>
            <a:endParaRPr lang="zh-TW" altLang="en-US" sz="70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CC76D-7701-794D-B2AA-C05BB10F716A}"/>
              </a:ext>
            </a:extLst>
          </p:cNvPr>
          <p:cNvSpPr/>
          <p:nvPr/>
        </p:nvSpPr>
        <p:spPr>
          <a:xfrm>
            <a:off x="0" y="0"/>
            <a:ext cx="20880000" cy="3600000"/>
          </a:xfrm>
          <a:prstGeom prst="rect">
            <a:avLst/>
          </a:prstGeom>
          <a:solidFill>
            <a:srgbClr val="9700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TW" altLang="en-US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國立臺灣大學資訊管理學系 </a:t>
            </a:r>
            <a:r>
              <a:rPr lang="en-US" altLang="zh-TW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2018</a:t>
            </a:r>
            <a:r>
              <a:rPr lang="zh-TW" altLang="en-US" sz="7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學士班資管專題 </a:t>
            </a:r>
            <a:endParaRPr lang="zh-TW" altLang="en-US" sz="700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E2B804-4D32-B242-A20E-604651B32A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660" y="40525859"/>
            <a:ext cx="5220000" cy="216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D5403B-BC38-F54D-934F-EF94B5B65574}"/>
              </a:ext>
            </a:extLst>
          </p:cNvPr>
          <p:cNvSpPr/>
          <p:nvPr/>
        </p:nvSpPr>
        <p:spPr>
          <a:xfrm>
            <a:off x="1596174" y="4743615"/>
            <a:ext cx="7599933" cy="29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7000"/>
              </a:lnSpc>
            </a:pPr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自動化財經新聞篩選</a:t>
            </a:r>
          </a:p>
          <a:p>
            <a:pPr marL="685800" indent="-685800">
              <a:lnSpc>
                <a:spcPts val="7000"/>
              </a:lnSpc>
              <a:buFontTx/>
              <a:buChar char="-"/>
            </a:pPr>
            <a:r>
              <a:rPr lang="zh-TW" altLang="en-US" sz="6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以原油期貨為例</a:t>
            </a:r>
            <a:endParaRPr lang="en-US" altLang="zh-TW" sz="6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專題學生：陳欣宜、胡逸凡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專題指導教授：李瑞庭 教授</a:t>
            </a:r>
            <a:endParaRPr lang="zh-TW" altLang="en-US" sz="6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84D588-30D4-2C46-98A8-2F0D84B1ED91}"/>
              </a:ext>
            </a:extLst>
          </p:cNvPr>
          <p:cNvSpPr/>
          <p:nvPr/>
        </p:nvSpPr>
        <p:spPr>
          <a:xfrm>
            <a:off x="9315893" y="4255411"/>
            <a:ext cx="10439400" cy="33484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摘要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投資人每日要收集大量的財經新聞作為交易分析的參考，重要新聞網站如彭博、路透社、CNN、BBC...每日的新聞量加起來超過百則，</a:t>
            </a:r>
            <a:r>
              <a:rPr lang="zh-TW" altLang="en-US" sz="2400" b="1" dirty="0">
                <a:solidFill>
                  <a:srgbClr val="C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該如何讓投資人掌握最即時、重要的新聞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，就是本專題最主要想解決的問題。以下</a:t>
            </a:r>
            <a:r>
              <a:rPr lang="zh-TW" altLang="en-US" sz="240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，我們以原油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期貨的新聞資料為例，進行文字探勘，從資料收集、處理、分析到最後的建立模型，希望能達到自動化財經新聞篩選的效果。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792E5F9-2262-1743-9F30-0AD835A79FD0}"/>
              </a:ext>
            </a:extLst>
          </p:cNvPr>
          <p:cNvGrpSpPr/>
          <p:nvPr/>
        </p:nvGrpSpPr>
        <p:grpSpPr>
          <a:xfrm>
            <a:off x="733955" y="8052238"/>
            <a:ext cx="18671750" cy="27728551"/>
            <a:chOff x="664534" y="8876205"/>
            <a:chExt cx="18671750" cy="2772855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EB06ED8-F2BD-B349-8AF5-98E22DD1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4534" y="8876205"/>
              <a:ext cx="2068508" cy="2772855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C4E887-CC99-9746-9E03-E55C9E252430}"/>
                </a:ext>
              </a:extLst>
            </p:cNvPr>
            <p:cNvSpPr/>
            <p:nvPr/>
          </p:nvSpPr>
          <p:spPr>
            <a:xfrm>
              <a:off x="2773127" y="10500386"/>
              <a:ext cx="11378807" cy="3625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爬蟲程式嘗試不同來源的原油歷史新聞語料，調查更具威信力的新聞來源。最後使用以下三個網站 2017 年 10 月至今的新聞：</a:t>
              </a: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EBSCO Host 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共 1308 篇，平均每篇新聞約 3500 字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OilPrice.com 共 2218 篇，平均每篇新聞約 4000 字</a:t>
              </a: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CNBC news  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共 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907  篇，平均每篇新聞約 2700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字</a:t>
              </a: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457200" indent="-457200">
                <a:lnSpc>
                  <a:spcPts val="4000"/>
                </a:lnSpc>
                <a:buFontTx/>
                <a:buChar char="-"/>
              </a:pPr>
              <a:endPara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數值資料：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2017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年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10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月至今的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WTI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原油期貨每日開盤價、收盤價、交易量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B9C6E7-2469-9B44-A56B-DE06300E5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024" y="9403604"/>
              <a:ext cx="1535877" cy="160413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277761-3867-4040-9222-758F4CEFC22C}"/>
                </a:ext>
              </a:extLst>
            </p:cNvPr>
            <p:cNvSpPr/>
            <p:nvPr/>
          </p:nvSpPr>
          <p:spPr>
            <a:xfrm>
              <a:off x="2733042" y="9902281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資料收集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C7DDED5-E8A2-4748-9376-07F35419F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9024" y="14439382"/>
              <a:ext cx="1535877" cy="1604138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62753C0-2627-B14E-BF9D-28E38630BD28}"/>
                </a:ext>
              </a:extLst>
            </p:cNvPr>
            <p:cNvSpPr/>
            <p:nvPr/>
          </p:nvSpPr>
          <p:spPr>
            <a:xfrm>
              <a:off x="2709094" y="14982341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文字處理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BA64BFE3-67C7-D947-9247-25A5F891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56056" y="10500386"/>
              <a:ext cx="4580228" cy="3938996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E05F63-2B49-F04E-B57E-10B9A540F31F}"/>
                </a:ext>
              </a:extLst>
            </p:cNvPr>
            <p:cNvSpPr/>
            <p:nvPr/>
          </p:nvSpPr>
          <p:spPr>
            <a:xfrm>
              <a:off x="2733042" y="15695036"/>
              <a:ext cx="16299236" cy="5677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根據我們的觀察以及文獻參考，單篇新聞若字數太多，可能反而會成為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noise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，降低預測準度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，因此我們嘗試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用 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與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不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兩種方式，觀察是否字數會是造成模型好與壞的因素之一。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新聞前處理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參數一：是否做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stemming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參數二：是否做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summarization</a:t>
              </a: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方法：利用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python </a:t>
              </a:r>
              <a:r>
                <a:rPr lang="en-US" altLang="zh-CN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gensim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套件裡的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summarize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函式，每篇文章取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字摘要。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Feature type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文章的詞向量空間：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Unigram, Bigram, Bigram with windows rolling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情感分析：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positive score, negative score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石油價格歷史資料：過去一個月價格平均、過去一個月標準差、過去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3,5,10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日價格平均及標準差</a:t>
              </a: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2F94D81F-A3C2-4545-B5FC-360E0AAC2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850" y="21016241"/>
              <a:ext cx="1535877" cy="1604138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683DE0-C7C0-C04A-AAB8-838CD22017AE}"/>
                </a:ext>
              </a:extLst>
            </p:cNvPr>
            <p:cNvSpPr/>
            <p:nvPr/>
          </p:nvSpPr>
          <p:spPr>
            <a:xfrm>
              <a:off x="2709094" y="21587698"/>
              <a:ext cx="2339102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重要新聞定義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21B1F29-D816-9441-8D4E-BFDF2E02FE0F}"/>
                </a:ext>
              </a:extLst>
            </p:cNvPr>
            <p:cNvSpPr/>
            <p:nvPr/>
          </p:nvSpPr>
          <p:spPr>
            <a:xfrm>
              <a:off x="2754308" y="22280528"/>
              <a:ext cx="16471802" cy="7729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對於投資人而言，他們最注重的還是金融商品的價格波動，因此我們在定義重要新聞時，也主要以該篇新聞是否會造成「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期貨價格顯著波動」為準。我們試用了以下方法進行自動標記：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只考慮波動性：以標準差為主要判斷依據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方法一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未來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&gt; Threshold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方法二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未來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([+1,+n ])</a:t>
              </a:r>
            </a:p>
            <a:p>
              <a:pPr lvl="1">
                <a:lnSpc>
                  <a:spcPts val="4000"/>
                </a:lnSpc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     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&gt; Threshold *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過去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天的開盤價標準差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([-m,-1])</a:t>
              </a:r>
            </a:p>
            <a:p>
              <a:pPr lvl="1">
                <a:lnSpc>
                  <a:spcPts val="4000"/>
                </a:lnSpc>
              </a:pP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考慮波動性與上漲下跌：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方法一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當未來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天的漲幅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&gt; Threshold</a:t>
              </a:r>
            </a:p>
            <a:p>
              <a:pPr marL="1880829" lvl="1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方法二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: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除了符合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Threshold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之外，加上文章的情感分析作為標記標準。一天中的新聞正負向參雜，但多數投資人較在乎的，是會準確造成後續價格走向的新聞。在計算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的部分，我們使用以下兩種方法：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自定義字典的正負向字加總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18759" lvl="2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使用</a:t>
              </a:r>
              <a:r>
                <a:rPr lang="en-US" altLang="zh-CN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 </a:t>
              </a:r>
              <a:r>
                <a:rPr lang="en-US" altLang="zh-CN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nltk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套件中的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2400" dirty="0" err="1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SentimentIntensityAnalyzer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計算正負向、以及不確定性分數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342900" indent="-342900">
                <a:lnSpc>
                  <a:spcPts val="4000"/>
                </a:lnSpc>
                <a:buFont typeface="Arial" panose="020B0604020202020204" pitchFamily="34" charset="0"/>
                <a:buChar char="•"/>
              </a:pP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>
                <a:lnSpc>
                  <a:spcPts val="4000"/>
                </a:lnSpc>
              </a:pPr>
              <a:endPara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32" name="圖片 31">
              <a:extLst>
                <a:ext uri="{FF2B5EF4-FFF2-40B4-BE49-F238E27FC236}">
                  <a16:creationId xmlns:a16="http://schemas.microsoft.com/office/drawing/2014/main" id="{AE24F979-7F81-D841-9CA1-7A44B85CD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0850" y="28972528"/>
              <a:ext cx="1535877" cy="1604138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AC704AC-12C6-584B-B840-83C845791C4B}"/>
                </a:ext>
              </a:extLst>
            </p:cNvPr>
            <p:cNvSpPr/>
            <p:nvPr/>
          </p:nvSpPr>
          <p:spPr>
            <a:xfrm>
              <a:off x="2650371" y="29627104"/>
              <a:ext cx="1620957" cy="5594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建立字典</a:t>
              </a:r>
              <a:endPara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5202462-FCE7-4C4F-A37B-C15A3F55D72C}"/>
                </a:ext>
              </a:extLst>
            </p:cNvPr>
            <p:cNvSpPr/>
            <p:nvPr/>
          </p:nvSpPr>
          <p:spPr>
            <a:xfrm>
              <a:off x="2650371" y="30393900"/>
              <a:ext cx="16299236" cy="1060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為了找到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有顯著代表性的字詞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，我們將目標文章與其他文章字詞的差集視覺化，發現其中的確有顯著差異，且利用</a:t>
              </a:r>
              <a:r>
                <a:rPr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Bigram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可看出這些選出來的字詞很多都是財經市場上會遭成波動的議題，例如：</a:t>
              </a:r>
              <a:r>
                <a:rPr lang="zh-CN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中美貿易戰爭、川普、頁岩油</a:t>
              </a:r>
              <a:r>
                <a:rPr lang="zh-TW" altLang="en-US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作為字典。</a:t>
              </a:r>
              <a:endParaRPr lang="en-US" altLang="zh-CN" sz="2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pic>
        <p:nvPicPr>
          <p:cNvPr id="37" name="圖片 36">
            <a:extLst>
              <a:ext uri="{FF2B5EF4-FFF2-40B4-BE49-F238E27FC236}">
                <a16:creationId xmlns:a16="http://schemas.microsoft.com/office/drawing/2014/main" id="{FACFE193-90C5-BC49-90E4-5680C482D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022" y="30959366"/>
            <a:ext cx="1535877" cy="1604138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5737555-98B8-C549-B7D2-FB8F8E8763E9}"/>
              </a:ext>
            </a:extLst>
          </p:cNvPr>
          <p:cNvSpPr/>
          <p:nvPr/>
        </p:nvSpPr>
        <p:spPr>
          <a:xfrm>
            <a:off x="2697966" y="31664629"/>
            <a:ext cx="2698175" cy="559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建立模型與預測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5B70F73-70B8-5E4D-8642-6A7BA9EBEC22}"/>
              </a:ext>
            </a:extLst>
          </p:cNvPr>
          <p:cNvSpPr/>
          <p:nvPr/>
        </p:nvSpPr>
        <p:spPr>
          <a:xfrm>
            <a:off x="2697966" y="32340441"/>
            <a:ext cx="9317308" cy="208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利用上述字典所建立的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詞向量空間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設計以下幾種模型：</a:t>
            </a:r>
            <a:endParaRPr lang="en-US" altLang="zh-CN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SVM(Support Vector Machine)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Naive Bayes</a:t>
            </a:r>
          </a:p>
          <a:p>
            <a:pPr marL="342900" indent="-3429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 Forest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D058DA-2DC9-1942-9F30-06DC5072DD64}"/>
              </a:ext>
            </a:extLst>
          </p:cNvPr>
          <p:cNvSpPr/>
          <p:nvPr/>
        </p:nvSpPr>
        <p:spPr>
          <a:xfrm>
            <a:off x="1284617" y="35666818"/>
            <a:ext cx="902811" cy="559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endPara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56E6E6-4611-E547-A5A9-87C1EBBABB08}"/>
              </a:ext>
            </a:extLst>
          </p:cNvPr>
          <p:cNvSpPr/>
          <p:nvPr/>
        </p:nvSpPr>
        <p:spPr>
          <a:xfrm>
            <a:off x="1284616" y="36226267"/>
            <a:ext cx="18470677" cy="405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Aft>
                <a:spcPts val="0"/>
              </a:spcAft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現階段已經可以建構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有意義的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bigram 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字典，但預測出來的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文章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結果分布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還有很大進步空間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。目前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選出來的文章，可以看出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大多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集中在</a:t>
            </a:r>
            <a:r>
              <a:rPr lang="zh-CN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重要新聞應該被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標註的日期附近，如果用交易日當作判斷得分基準的話，可以得到比較好的結果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可以理解為一天當中真正影響價格的文章並不多，但也許只要一兩篇就會影響很大，而且我們的資料集不夠大，學習的對象有限，以下幾點構思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endParaRPr lang="zh-TW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更多元的資料集，不能只使用單一來源，但難處在，越大的資料集裡面垃圾也越多，需要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乾淨的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資料集難度很大</a:t>
            </a: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標註的方法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需要再試更多種可能性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可以縮小範圍，限制與某主題相關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新聞進來之前先用分群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，例如中美貿易戰，的新聞，再給予預測。</a:t>
            </a:r>
          </a:p>
          <a:p>
            <a:pPr marL="742950" lvl="1" indent="-285750">
              <a:lnSpc>
                <a:spcPts val="45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逐漸建立原油相關字典，慢慢完善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D8D7CD-790B-6E4F-880B-3CBA0EAB42A2}"/>
              </a:ext>
            </a:extLst>
          </p:cNvPr>
          <p:cNvSpPr txBox="1"/>
          <p:nvPr/>
        </p:nvSpPr>
        <p:spPr>
          <a:xfrm>
            <a:off x="14847635" y="13617749"/>
            <a:ext cx="446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r>
              <a:rPr lang="en-US" altLang="zh-TW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1: </a:t>
            </a:r>
            <a:r>
              <a: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所有新聞資料集的文字雲呈現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36110D-3E01-7148-96B7-6A47BB9D0BA4}"/>
              </a:ext>
            </a:extLst>
          </p:cNvPr>
          <p:cNvGrpSpPr/>
          <p:nvPr/>
        </p:nvGrpSpPr>
        <p:grpSpPr>
          <a:xfrm>
            <a:off x="10833066" y="31685857"/>
            <a:ext cx="8825023" cy="3278651"/>
            <a:chOff x="10148364" y="32233445"/>
            <a:chExt cx="8825023" cy="3278651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F9C12494-E8C1-5E48-B600-02CC3C9A104C}"/>
                </a:ext>
              </a:extLst>
            </p:cNvPr>
            <p:cNvGrpSpPr/>
            <p:nvPr/>
          </p:nvGrpSpPr>
          <p:grpSpPr>
            <a:xfrm>
              <a:off x="10148364" y="32233445"/>
              <a:ext cx="8825023" cy="2429287"/>
              <a:chOff x="-254667" y="27952699"/>
              <a:chExt cx="21057933" cy="6705599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E9369E07-8DA4-C348-B610-785D64B9479D}"/>
                  </a:ext>
                </a:extLst>
              </p:cNvPr>
              <p:cNvGrpSpPr/>
              <p:nvPr/>
            </p:nvGrpSpPr>
            <p:grpSpPr>
              <a:xfrm>
                <a:off x="-254667" y="27952699"/>
                <a:ext cx="21057933" cy="6705599"/>
                <a:chOff x="-254667" y="27952699"/>
                <a:chExt cx="21057933" cy="6705599"/>
              </a:xfrm>
            </p:grpSpPr>
            <p:pic>
              <p:nvPicPr>
                <p:cNvPr id="72" name="內容版面配置區 4">
                  <a:extLst>
                    <a:ext uri="{FF2B5EF4-FFF2-40B4-BE49-F238E27FC236}">
                      <a16:creationId xmlns:a16="http://schemas.microsoft.com/office/drawing/2014/main" id="{4B1D8A58-9826-154A-914D-A9DC405F5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54667" y="27952699"/>
                  <a:ext cx="21057933" cy="6705599"/>
                </a:xfrm>
                <a:prstGeom prst="rect">
                  <a:avLst/>
                </a:prstGeom>
              </p:spPr>
            </p:pic>
            <p:sp>
              <p:nvSpPr>
                <p:cNvPr id="74" name="向下箭號 73">
                  <a:extLst>
                    <a:ext uri="{FF2B5EF4-FFF2-40B4-BE49-F238E27FC236}">
                      <a16:creationId xmlns:a16="http://schemas.microsoft.com/office/drawing/2014/main" id="{DFF6AAE9-9007-5940-99D6-4877B7D4F0FE}"/>
                    </a:ext>
                  </a:extLst>
                </p:cNvPr>
                <p:cNvSpPr/>
                <p:nvPr/>
              </p:nvSpPr>
              <p:spPr>
                <a:xfrm>
                  <a:off x="4235301" y="29115487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5" name="向下箭號 74">
                  <a:extLst>
                    <a:ext uri="{FF2B5EF4-FFF2-40B4-BE49-F238E27FC236}">
                      <a16:creationId xmlns:a16="http://schemas.microsoft.com/office/drawing/2014/main" id="{61248D9C-DEB4-F64D-803D-6D2110276C91}"/>
                    </a:ext>
                  </a:extLst>
                </p:cNvPr>
                <p:cNvSpPr/>
                <p:nvPr/>
              </p:nvSpPr>
              <p:spPr>
                <a:xfrm>
                  <a:off x="5128433" y="29710908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6" name="向下箭號 75">
                  <a:extLst>
                    <a:ext uri="{FF2B5EF4-FFF2-40B4-BE49-F238E27FC236}">
                      <a16:creationId xmlns:a16="http://schemas.microsoft.com/office/drawing/2014/main" id="{F2CA1E8F-6E39-1649-9D0C-04B9BCAB8951}"/>
                    </a:ext>
                  </a:extLst>
                </p:cNvPr>
                <p:cNvSpPr/>
                <p:nvPr/>
              </p:nvSpPr>
              <p:spPr>
                <a:xfrm>
                  <a:off x="5727398" y="29352948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78" name="向下箭號 77">
                  <a:extLst>
                    <a:ext uri="{FF2B5EF4-FFF2-40B4-BE49-F238E27FC236}">
                      <a16:creationId xmlns:a16="http://schemas.microsoft.com/office/drawing/2014/main" id="{A964D1D2-FFFE-714A-B49A-13DF753318B6}"/>
                    </a:ext>
                  </a:extLst>
                </p:cNvPr>
                <p:cNvSpPr/>
                <p:nvPr/>
              </p:nvSpPr>
              <p:spPr>
                <a:xfrm>
                  <a:off x="9285759" y="28870942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0" name="向下箭號 79">
                  <a:extLst>
                    <a:ext uri="{FF2B5EF4-FFF2-40B4-BE49-F238E27FC236}">
                      <a16:creationId xmlns:a16="http://schemas.microsoft.com/office/drawing/2014/main" id="{C34A24CA-7AFB-DE43-9200-DBA96D1E1EAE}"/>
                    </a:ext>
                  </a:extLst>
                </p:cNvPr>
                <p:cNvSpPr/>
                <p:nvPr/>
              </p:nvSpPr>
              <p:spPr>
                <a:xfrm>
                  <a:off x="10185979" y="28155022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2" name="向下箭號 81">
                  <a:extLst>
                    <a:ext uri="{FF2B5EF4-FFF2-40B4-BE49-F238E27FC236}">
                      <a16:creationId xmlns:a16="http://schemas.microsoft.com/office/drawing/2014/main" id="{57FA2C77-E731-A245-B43D-BFCC08DF4DF6}"/>
                    </a:ext>
                  </a:extLst>
                </p:cNvPr>
                <p:cNvSpPr/>
                <p:nvPr/>
              </p:nvSpPr>
              <p:spPr>
                <a:xfrm>
                  <a:off x="16168556" y="29863315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3" name="向下箭號 82">
                  <a:extLst>
                    <a:ext uri="{FF2B5EF4-FFF2-40B4-BE49-F238E27FC236}">
                      <a16:creationId xmlns:a16="http://schemas.microsoft.com/office/drawing/2014/main" id="{7F6B098F-727B-4D47-AF93-329EB57FF858}"/>
                    </a:ext>
                  </a:extLst>
                </p:cNvPr>
                <p:cNvSpPr/>
                <p:nvPr/>
              </p:nvSpPr>
              <p:spPr>
                <a:xfrm>
                  <a:off x="14369400" y="29356500"/>
                  <a:ext cx="96660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57" name="向下箭號 56">
                <a:extLst>
                  <a:ext uri="{FF2B5EF4-FFF2-40B4-BE49-F238E27FC236}">
                    <a16:creationId xmlns:a16="http://schemas.microsoft.com/office/drawing/2014/main" id="{13A794BC-2321-DC40-8539-624017699805}"/>
                  </a:ext>
                </a:extLst>
              </p:cNvPr>
              <p:cNvSpPr/>
              <p:nvPr/>
            </p:nvSpPr>
            <p:spPr>
              <a:xfrm rot="10800000">
                <a:off x="4533010" y="3043392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8" name="向下箭號 57">
                <a:extLst>
                  <a:ext uri="{FF2B5EF4-FFF2-40B4-BE49-F238E27FC236}">
                    <a16:creationId xmlns:a16="http://schemas.microsoft.com/office/drawing/2014/main" id="{89461721-B990-CF48-BD4F-F515B46FA5C5}"/>
                  </a:ext>
                </a:extLst>
              </p:cNvPr>
              <p:cNvSpPr/>
              <p:nvPr/>
            </p:nvSpPr>
            <p:spPr>
              <a:xfrm rot="10800000">
                <a:off x="4834265" y="3062885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9" name="向下箭號 58">
                <a:extLst>
                  <a:ext uri="{FF2B5EF4-FFF2-40B4-BE49-F238E27FC236}">
                    <a16:creationId xmlns:a16="http://schemas.microsoft.com/office/drawing/2014/main" id="{465F0E33-7511-0841-884D-7CFDE8CCF5EA}"/>
                  </a:ext>
                </a:extLst>
              </p:cNvPr>
              <p:cNvSpPr/>
              <p:nvPr/>
            </p:nvSpPr>
            <p:spPr>
              <a:xfrm rot="10800000">
                <a:off x="5156785" y="3078125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0" name="向下箭號 59">
                <a:extLst>
                  <a:ext uri="{FF2B5EF4-FFF2-40B4-BE49-F238E27FC236}">
                    <a16:creationId xmlns:a16="http://schemas.microsoft.com/office/drawing/2014/main" id="{44FE3CE6-EE0B-9A44-A5B5-DC9FE6279F23}"/>
                  </a:ext>
                </a:extLst>
              </p:cNvPr>
              <p:cNvSpPr/>
              <p:nvPr/>
            </p:nvSpPr>
            <p:spPr>
              <a:xfrm rot="10800000">
                <a:off x="5734485" y="3063594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1" name="向下箭號 60">
                <a:extLst>
                  <a:ext uri="{FF2B5EF4-FFF2-40B4-BE49-F238E27FC236}">
                    <a16:creationId xmlns:a16="http://schemas.microsoft.com/office/drawing/2014/main" id="{76C4C079-D24F-6D4B-A46D-7797B20ACC51}"/>
                  </a:ext>
                </a:extLst>
              </p:cNvPr>
              <p:cNvSpPr/>
              <p:nvPr/>
            </p:nvSpPr>
            <p:spPr>
              <a:xfrm rot="10800000">
                <a:off x="6631160" y="30469370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2" name="向下箭號 61">
                <a:extLst>
                  <a:ext uri="{FF2B5EF4-FFF2-40B4-BE49-F238E27FC236}">
                    <a16:creationId xmlns:a16="http://schemas.microsoft.com/office/drawing/2014/main" id="{CC9183E1-BC6E-7E49-89F0-430E33F921B8}"/>
                  </a:ext>
                </a:extLst>
              </p:cNvPr>
              <p:cNvSpPr/>
              <p:nvPr/>
            </p:nvSpPr>
            <p:spPr>
              <a:xfrm rot="10800000">
                <a:off x="8420976" y="2992002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3" name="向下箭號 62">
                <a:extLst>
                  <a:ext uri="{FF2B5EF4-FFF2-40B4-BE49-F238E27FC236}">
                    <a16:creationId xmlns:a16="http://schemas.microsoft.com/office/drawing/2014/main" id="{419107CD-E0A0-4B4E-B83F-24271C8CBBF8}"/>
                  </a:ext>
                </a:extLst>
              </p:cNvPr>
              <p:cNvSpPr/>
              <p:nvPr/>
            </p:nvSpPr>
            <p:spPr>
              <a:xfrm rot="10800000">
                <a:off x="9019941" y="2985977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4" name="向下箭號 63">
                <a:extLst>
                  <a:ext uri="{FF2B5EF4-FFF2-40B4-BE49-F238E27FC236}">
                    <a16:creationId xmlns:a16="http://schemas.microsoft.com/office/drawing/2014/main" id="{A7684AAF-64F4-B34D-BBB6-33A870D10CA7}"/>
                  </a:ext>
                </a:extLst>
              </p:cNvPr>
              <p:cNvSpPr/>
              <p:nvPr/>
            </p:nvSpPr>
            <p:spPr>
              <a:xfrm rot="10800000">
                <a:off x="9338917" y="29817244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5" name="向下箭號 64">
                <a:extLst>
                  <a:ext uri="{FF2B5EF4-FFF2-40B4-BE49-F238E27FC236}">
                    <a16:creationId xmlns:a16="http://schemas.microsoft.com/office/drawing/2014/main" id="{E59B9E08-713D-0B4F-B347-1D1B1D407D5F}"/>
                  </a:ext>
                </a:extLst>
              </p:cNvPr>
              <p:cNvSpPr/>
              <p:nvPr/>
            </p:nvSpPr>
            <p:spPr>
              <a:xfrm rot="10800000">
                <a:off x="9916617" y="29565609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6" name="向下箭號 65">
                <a:extLst>
                  <a:ext uri="{FF2B5EF4-FFF2-40B4-BE49-F238E27FC236}">
                    <a16:creationId xmlns:a16="http://schemas.microsoft.com/office/drawing/2014/main" id="{2F196D3A-BF7F-1840-BC80-B9249DA9B711}"/>
                  </a:ext>
                </a:extLst>
              </p:cNvPr>
              <p:cNvSpPr/>
              <p:nvPr/>
            </p:nvSpPr>
            <p:spPr>
              <a:xfrm rot="10800000">
                <a:off x="11408717" y="29526623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7" name="向下箭號 66">
                <a:extLst>
                  <a:ext uri="{FF2B5EF4-FFF2-40B4-BE49-F238E27FC236}">
                    <a16:creationId xmlns:a16="http://schemas.microsoft.com/office/drawing/2014/main" id="{70507F67-5C69-1E4D-B149-BE2D63F48639}"/>
                  </a:ext>
                </a:extLst>
              </p:cNvPr>
              <p:cNvSpPr/>
              <p:nvPr/>
            </p:nvSpPr>
            <p:spPr>
              <a:xfrm rot="10800000">
                <a:off x="11688707" y="29402578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8" name="向下箭號 67">
                <a:extLst>
                  <a:ext uri="{FF2B5EF4-FFF2-40B4-BE49-F238E27FC236}">
                    <a16:creationId xmlns:a16="http://schemas.microsoft.com/office/drawing/2014/main" id="{38282005-F6DE-1D4D-B1DB-9F5743BAC762}"/>
                  </a:ext>
                </a:extLst>
              </p:cNvPr>
              <p:cNvSpPr/>
              <p:nvPr/>
            </p:nvSpPr>
            <p:spPr>
              <a:xfrm rot="10800000">
                <a:off x="12011227" y="29618773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69" name="向下箭號 68">
                <a:extLst>
                  <a:ext uri="{FF2B5EF4-FFF2-40B4-BE49-F238E27FC236}">
                    <a16:creationId xmlns:a16="http://schemas.microsoft.com/office/drawing/2014/main" id="{EAD4D1E5-D2B7-554D-8DC2-9A0C49C1346E}"/>
                  </a:ext>
                </a:extLst>
              </p:cNvPr>
              <p:cNvSpPr/>
              <p:nvPr/>
            </p:nvSpPr>
            <p:spPr>
              <a:xfrm rot="10800000">
                <a:off x="16161468" y="3096201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0" name="向下箭號 69">
                <a:extLst>
                  <a:ext uri="{FF2B5EF4-FFF2-40B4-BE49-F238E27FC236}">
                    <a16:creationId xmlns:a16="http://schemas.microsoft.com/office/drawing/2014/main" id="{72220636-9F5B-F14B-A426-0F0EB4E348C8}"/>
                  </a:ext>
                </a:extLst>
              </p:cNvPr>
              <p:cNvSpPr/>
              <p:nvPr/>
            </p:nvSpPr>
            <p:spPr>
              <a:xfrm rot="10800000">
                <a:off x="16462723" y="31156945"/>
                <a:ext cx="106326" cy="510363"/>
              </a:xfrm>
              <a:prstGeom prst="downArrow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71" name="向下箭號 70">
                <a:extLst>
                  <a:ext uri="{FF2B5EF4-FFF2-40B4-BE49-F238E27FC236}">
                    <a16:creationId xmlns:a16="http://schemas.microsoft.com/office/drawing/2014/main" id="{DE7C31F9-E05E-1349-B945-3352A46C879B}"/>
                  </a:ext>
                </a:extLst>
              </p:cNvPr>
              <p:cNvSpPr/>
              <p:nvPr/>
            </p:nvSpPr>
            <p:spPr>
              <a:xfrm>
                <a:off x="11702889" y="28374763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BEC68C3F-6BF8-B540-AB3F-4986C7E34FB9}"/>
                </a:ext>
              </a:extLst>
            </p:cNvPr>
            <p:cNvSpPr txBox="1"/>
            <p:nvPr/>
          </p:nvSpPr>
          <p:spPr>
            <a:xfrm>
              <a:off x="10684549" y="34693539"/>
              <a:ext cx="7334385" cy="818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圖</a:t>
              </a:r>
              <a:r>
                <a:rPr lang="en-US" altLang="zh-CN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3</a:t>
              </a:r>
              <a:r>
                <a: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:</a:t>
              </a:r>
              <a:r>
                <a: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預測結果。上方箭頭指向為利用標準差方法</a:t>
              </a:r>
              <a:r>
                <a:rPr lang="en-US" altLang="zh-CN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r>
                <a:rPr lang="zh-CN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所標記出來的答案，下方箭頭指向為預測為重要文章的出現日期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A843000B-1892-7D4E-996F-920C4A75CB92}"/>
              </a:ext>
            </a:extLst>
          </p:cNvPr>
          <p:cNvGrpSpPr/>
          <p:nvPr/>
        </p:nvGrpSpPr>
        <p:grpSpPr>
          <a:xfrm>
            <a:off x="11467638" y="22347621"/>
            <a:ext cx="8181162" cy="2813492"/>
            <a:chOff x="9721313" y="32233445"/>
            <a:chExt cx="9535409" cy="2813492"/>
          </a:xfrm>
        </p:grpSpPr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5A57410F-92E8-5E42-B7EB-CD826ED53091}"/>
                </a:ext>
              </a:extLst>
            </p:cNvPr>
            <p:cNvGrpSpPr/>
            <p:nvPr/>
          </p:nvGrpSpPr>
          <p:grpSpPr>
            <a:xfrm>
              <a:off x="10148364" y="32233445"/>
              <a:ext cx="8825023" cy="2429287"/>
              <a:chOff x="-254667" y="27952699"/>
              <a:chExt cx="21057933" cy="6705599"/>
            </a:xfrm>
          </p:grpSpPr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D33353C4-AE54-DA45-B504-2EC550AE7986}"/>
                  </a:ext>
                </a:extLst>
              </p:cNvPr>
              <p:cNvGrpSpPr/>
              <p:nvPr/>
            </p:nvGrpSpPr>
            <p:grpSpPr>
              <a:xfrm>
                <a:off x="-254667" y="27952699"/>
                <a:ext cx="21057933" cy="6705599"/>
                <a:chOff x="-254667" y="27952699"/>
                <a:chExt cx="21057933" cy="6705599"/>
              </a:xfrm>
            </p:grpSpPr>
            <p:pic>
              <p:nvPicPr>
                <p:cNvPr id="105" name="內容版面配置區 4">
                  <a:extLst>
                    <a:ext uri="{FF2B5EF4-FFF2-40B4-BE49-F238E27FC236}">
                      <a16:creationId xmlns:a16="http://schemas.microsoft.com/office/drawing/2014/main" id="{B6768651-C39C-5147-952C-2CA95116BC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54667" y="27952699"/>
                  <a:ext cx="21057933" cy="6705599"/>
                </a:xfrm>
                <a:prstGeom prst="rect">
                  <a:avLst/>
                </a:prstGeom>
              </p:spPr>
            </p:pic>
            <p:sp>
              <p:nvSpPr>
                <p:cNvPr id="107" name="向下箭號 106">
                  <a:extLst>
                    <a:ext uri="{FF2B5EF4-FFF2-40B4-BE49-F238E27FC236}">
                      <a16:creationId xmlns:a16="http://schemas.microsoft.com/office/drawing/2014/main" id="{8FC3D5DA-2403-984E-B82A-E70B9F2978E2}"/>
                    </a:ext>
                  </a:extLst>
                </p:cNvPr>
                <p:cNvSpPr/>
                <p:nvPr/>
              </p:nvSpPr>
              <p:spPr>
                <a:xfrm>
                  <a:off x="4235301" y="29115487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8" name="向下箭號 107">
                  <a:extLst>
                    <a:ext uri="{FF2B5EF4-FFF2-40B4-BE49-F238E27FC236}">
                      <a16:creationId xmlns:a16="http://schemas.microsoft.com/office/drawing/2014/main" id="{F3A6D175-D4FF-1749-8489-A8DF97AB05DA}"/>
                    </a:ext>
                  </a:extLst>
                </p:cNvPr>
                <p:cNvSpPr/>
                <p:nvPr/>
              </p:nvSpPr>
              <p:spPr>
                <a:xfrm>
                  <a:off x="5128433" y="29710908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09" name="向下箭號 108">
                  <a:extLst>
                    <a:ext uri="{FF2B5EF4-FFF2-40B4-BE49-F238E27FC236}">
                      <a16:creationId xmlns:a16="http://schemas.microsoft.com/office/drawing/2014/main" id="{EC9FACA3-225C-AC46-9A5B-2FF3A14E565A}"/>
                    </a:ext>
                  </a:extLst>
                </p:cNvPr>
                <p:cNvSpPr/>
                <p:nvPr/>
              </p:nvSpPr>
              <p:spPr>
                <a:xfrm>
                  <a:off x="5727398" y="29352948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1" name="向下箭號 110">
                  <a:extLst>
                    <a:ext uri="{FF2B5EF4-FFF2-40B4-BE49-F238E27FC236}">
                      <a16:creationId xmlns:a16="http://schemas.microsoft.com/office/drawing/2014/main" id="{EE7455C9-6DBE-5F42-B137-8EAD0E153C58}"/>
                    </a:ext>
                  </a:extLst>
                </p:cNvPr>
                <p:cNvSpPr/>
                <p:nvPr/>
              </p:nvSpPr>
              <p:spPr>
                <a:xfrm>
                  <a:off x="9285759" y="28870942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3" name="向下箭號 112">
                  <a:extLst>
                    <a:ext uri="{FF2B5EF4-FFF2-40B4-BE49-F238E27FC236}">
                      <a16:creationId xmlns:a16="http://schemas.microsoft.com/office/drawing/2014/main" id="{C84FD963-6527-5E4C-8416-D0139864A7FF}"/>
                    </a:ext>
                  </a:extLst>
                </p:cNvPr>
                <p:cNvSpPr/>
                <p:nvPr/>
              </p:nvSpPr>
              <p:spPr>
                <a:xfrm>
                  <a:off x="10185979" y="28155022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5" name="向下箭號 114">
                  <a:extLst>
                    <a:ext uri="{FF2B5EF4-FFF2-40B4-BE49-F238E27FC236}">
                      <a16:creationId xmlns:a16="http://schemas.microsoft.com/office/drawing/2014/main" id="{2E243F1A-1118-5C4A-92AD-55BE905DE69C}"/>
                    </a:ext>
                  </a:extLst>
                </p:cNvPr>
                <p:cNvSpPr/>
                <p:nvPr/>
              </p:nvSpPr>
              <p:spPr>
                <a:xfrm>
                  <a:off x="16168556" y="29863315"/>
                  <a:ext cx="106326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6" name="向下箭號 115">
                  <a:extLst>
                    <a:ext uri="{FF2B5EF4-FFF2-40B4-BE49-F238E27FC236}">
                      <a16:creationId xmlns:a16="http://schemas.microsoft.com/office/drawing/2014/main" id="{D00771F6-F688-7846-BAC7-26A3C7209C22}"/>
                    </a:ext>
                  </a:extLst>
                </p:cNvPr>
                <p:cNvSpPr/>
                <p:nvPr/>
              </p:nvSpPr>
              <p:spPr>
                <a:xfrm>
                  <a:off x="14369400" y="29356500"/>
                  <a:ext cx="96660" cy="510363"/>
                </a:xfrm>
                <a:prstGeom prst="downArrow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104" name="向下箭號 103">
                <a:extLst>
                  <a:ext uri="{FF2B5EF4-FFF2-40B4-BE49-F238E27FC236}">
                    <a16:creationId xmlns:a16="http://schemas.microsoft.com/office/drawing/2014/main" id="{53B4C3A9-6708-9E44-816D-6856819AAFF2}"/>
                  </a:ext>
                </a:extLst>
              </p:cNvPr>
              <p:cNvSpPr/>
              <p:nvPr/>
            </p:nvSpPr>
            <p:spPr>
              <a:xfrm>
                <a:off x="11702889" y="28374763"/>
                <a:ext cx="106326" cy="510363"/>
              </a:xfrm>
              <a:prstGeom prst="downArrow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95A51294-52E4-9142-8F05-F3AC48E0160E}"/>
                </a:ext>
              </a:extLst>
            </p:cNvPr>
            <p:cNvSpPr txBox="1"/>
            <p:nvPr/>
          </p:nvSpPr>
          <p:spPr>
            <a:xfrm>
              <a:off x="9721313" y="34613100"/>
              <a:ext cx="9535409" cy="4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圖</a:t>
              </a:r>
              <a:r>
                <a:rPr lang="en-US" altLang="zh-CN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r>
                <a: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CN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:</a:t>
              </a:r>
              <a:r>
                <a:rPr lang="zh-TW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CN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近兩個月的原油價格。上方箭頭指向為利用標準差方法</a:t>
              </a:r>
              <a:r>
                <a:rPr lang="en-US" altLang="zh-CN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</a:t>
              </a:r>
              <a:r>
                <a:rPr lang="zh-CN" altLang="en-US" sz="1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所標記出來的答案</a:t>
              </a:r>
              <a:endParaRPr lang="zh-TW" altLang="en-US" sz="1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17" name="向下箭號 116">
            <a:extLst>
              <a:ext uri="{FF2B5EF4-FFF2-40B4-BE49-F238E27FC236}">
                <a16:creationId xmlns:a16="http://schemas.microsoft.com/office/drawing/2014/main" id="{B23A0AC4-744D-8845-BAFC-9BD1DAB69EFE}"/>
              </a:ext>
            </a:extLst>
          </p:cNvPr>
          <p:cNvSpPr/>
          <p:nvPr/>
        </p:nvSpPr>
        <p:spPr>
          <a:xfrm>
            <a:off x="18704435" y="23451840"/>
            <a:ext cx="38231" cy="18489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8" name="向下箭號 117">
            <a:extLst>
              <a:ext uri="{FF2B5EF4-FFF2-40B4-BE49-F238E27FC236}">
                <a16:creationId xmlns:a16="http://schemas.microsoft.com/office/drawing/2014/main" id="{232B1BF9-D99E-1841-AF9F-C317A5E5321D}"/>
              </a:ext>
            </a:extLst>
          </p:cNvPr>
          <p:cNvSpPr/>
          <p:nvPr/>
        </p:nvSpPr>
        <p:spPr>
          <a:xfrm>
            <a:off x="16674071" y="22692396"/>
            <a:ext cx="38231" cy="18489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5" name="向下箭號 84">
            <a:extLst>
              <a:ext uri="{FF2B5EF4-FFF2-40B4-BE49-F238E27FC236}">
                <a16:creationId xmlns:a16="http://schemas.microsoft.com/office/drawing/2014/main" id="{27D2CE57-7900-304C-9687-B51F73B546C9}"/>
              </a:ext>
            </a:extLst>
          </p:cNvPr>
          <p:cNvSpPr/>
          <p:nvPr/>
        </p:nvSpPr>
        <p:spPr>
          <a:xfrm>
            <a:off x="16453765" y="31991222"/>
            <a:ext cx="40509" cy="18489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0" name="向下箭號 89">
            <a:extLst>
              <a:ext uri="{FF2B5EF4-FFF2-40B4-BE49-F238E27FC236}">
                <a16:creationId xmlns:a16="http://schemas.microsoft.com/office/drawing/2014/main" id="{ECE07D46-7D6A-2548-8307-0385A6A8C2B6}"/>
              </a:ext>
            </a:extLst>
          </p:cNvPr>
          <p:cNvSpPr/>
          <p:nvPr/>
        </p:nvSpPr>
        <p:spPr>
          <a:xfrm>
            <a:off x="18833361" y="32784430"/>
            <a:ext cx="44559" cy="184893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63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960</Words>
  <Application>Microsoft Macintosh PowerPoint</Application>
  <PresentationFormat>自訂</PresentationFormat>
  <Paragraphs>59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Microsoft JhengHei</vt:lpstr>
      <vt:lpstr>新細明體</vt:lpstr>
      <vt:lpstr>等线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欣宜 陳</dc:creator>
  <cp:lastModifiedBy>欣宜 陳</cp:lastModifiedBy>
  <cp:revision>33</cp:revision>
  <cp:lastPrinted>2018-12-17T03:44:09Z</cp:lastPrinted>
  <dcterms:created xsi:type="dcterms:W3CDTF">2018-12-10T12:32:24Z</dcterms:created>
  <dcterms:modified xsi:type="dcterms:W3CDTF">2018-12-17T03:47:34Z</dcterms:modified>
</cp:coreProperties>
</file>