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23"/>
  </p:notesMasterIdLst>
  <p:handoutMasterIdLst>
    <p:handoutMasterId r:id="rId24"/>
  </p:handoutMasterIdLst>
  <p:sldIdLst>
    <p:sldId id="324" r:id="rId3"/>
    <p:sldId id="388" r:id="rId4"/>
    <p:sldId id="389" r:id="rId5"/>
    <p:sldId id="390" r:id="rId6"/>
    <p:sldId id="391" r:id="rId7"/>
    <p:sldId id="393" r:id="rId8"/>
    <p:sldId id="394" r:id="rId9"/>
    <p:sldId id="395" r:id="rId10"/>
    <p:sldId id="396" r:id="rId11"/>
    <p:sldId id="397" r:id="rId12"/>
    <p:sldId id="398" r:id="rId13"/>
    <p:sldId id="400" r:id="rId14"/>
    <p:sldId id="402" r:id="rId15"/>
    <p:sldId id="401" r:id="rId16"/>
    <p:sldId id="403" r:id="rId17"/>
    <p:sldId id="404" r:id="rId18"/>
    <p:sldId id="407" r:id="rId19"/>
    <p:sldId id="408" r:id="rId20"/>
    <p:sldId id="409" r:id="rId21"/>
    <p:sldId id="410" r:id="rId22"/>
  </p:sldIdLst>
  <p:sldSz cx="12192000" cy="6858000"/>
  <p:notesSz cx="7023100" cy="93091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E7F9A"/>
    <a:srgbClr val="B27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7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slides/slide6.xml" Type="http://schemas.openxmlformats.org/officeDocument/2006/relationships/slide" Id="rId8"></Relationship><Relationship Target="slides/slide11.xml" Type="http://schemas.openxmlformats.org/officeDocument/2006/relationships/slide" Id="rId13"></Relationship><Relationship Target="slides/slide16.xml" Type="http://schemas.openxmlformats.org/officeDocument/2006/relationships/slide" Id="rId18"></Relationship><Relationship Target="viewProps.xml" Type="http://schemas.openxmlformats.org/officeDocument/2006/relationships/viewProps" Id="rId26"></Relationship><Relationship Target="slides/slide1.xml" Type="http://schemas.openxmlformats.org/officeDocument/2006/relationships/slide" Id="rId3"></Relationship><Relationship Target="slides/slide19.xml" Type="http://schemas.openxmlformats.org/officeDocument/2006/relationships/slide" Id="rId21"></Relationship><Relationship Target="slides/slide5.xml" Type="http://schemas.openxmlformats.org/officeDocument/2006/relationships/slide" Id="rId7"></Relationship><Relationship Target="slides/slide10.xml" Type="http://schemas.openxmlformats.org/officeDocument/2006/relationships/slide" Id="rId12"></Relationship><Relationship Target="slides/slide15.xml" Type="http://schemas.openxmlformats.org/officeDocument/2006/relationships/slide" Id="rId17"></Relationship><Relationship Target="presProps.xml" Type="http://schemas.openxmlformats.org/officeDocument/2006/relationships/presProps" Id="rId25"></Relationship><Relationship Target="slideMasters/slideMaster1.xml" Type="http://schemas.openxmlformats.org/officeDocument/2006/relationships/slideMaster" Id="rId2"></Relationship><Relationship Target="slides/slide14.xml" Type="http://schemas.openxmlformats.org/officeDocument/2006/relationships/slide" Id="rId16"></Relationship><Relationship Target="slides/slide18.xml" Type="http://schemas.openxmlformats.org/officeDocument/2006/relationships/slide" Id="rId20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slides/slide9.xml" Type="http://schemas.openxmlformats.org/officeDocument/2006/relationships/slide" Id="rId11"></Relationship><Relationship Target="handoutMasters/handoutMaster1.xml" Type="http://schemas.openxmlformats.org/officeDocument/2006/relationships/handoutMaster" Id="rId24"></Relationship><Relationship Target="slides/slide3.xml" Type="http://schemas.openxmlformats.org/officeDocument/2006/relationships/slide" Id="rId5"></Relationship><Relationship Target="slides/slide13.xml" Type="http://schemas.openxmlformats.org/officeDocument/2006/relationships/slide" Id="rId15"></Relationship><Relationship Target="notesMasters/notesMaster1.xml" Type="http://schemas.openxmlformats.org/officeDocument/2006/relationships/notesMaster" Id="rId23"></Relationship><Relationship Target="tableStyles.xml" Type="http://schemas.openxmlformats.org/officeDocument/2006/relationships/tableStyles" Id="rId28"></Relationship><Relationship Target="slides/slide8.xml" Type="http://schemas.openxmlformats.org/officeDocument/2006/relationships/slide" Id="rId10"></Relationship><Relationship Target="slides/slide17.xml" Type="http://schemas.openxmlformats.org/officeDocument/2006/relationships/slide" Id="rId19"></Relationship><Relationship Target="slides/slide2.xml" Type="http://schemas.openxmlformats.org/officeDocument/2006/relationships/slide" Id="rId4"></Relationship><Relationship Target="slides/slide7.xml" Type="http://schemas.openxmlformats.org/officeDocument/2006/relationships/slide" Id="rId9"></Relationship><Relationship Target="slides/slide12.xml" Type="http://schemas.openxmlformats.org/officeDocument/2006/relationships/slide" Id="rId14"></Relationship><Relationship Target="slides/slide20.xml" Type="http://schemas.openxmlformats.org/officeDocument/2006/relationships/slide" Id="rId22"></Relationship><Relationship Target="theme/theme1.xml" Type="http://schemas.openxmlformats.org/officeDocument/2006/relationships/theme" Id="rId27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כ"ח/תשרי/תש"פ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5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2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כ"ח/תשרי/תש"פ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10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07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כ"ח/תשרי/תש"פ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327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כ"ח/תשרי/תש"פ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2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29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0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4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0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785815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כ"ח/תשרי/תש"פ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2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0.xml.rels><?xml version="1.0" encoding="UTF-8" ?><Relationships xmlns="http://schemas.openxmlformats.org/package/2006/relationships"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1.xml.rels><?xml version="1.0" encoding="UTF-8" ?><Relationships xmlns="http://schemas.openxmlformats.org/package/2006/relationships"><Relationship Target="../media/image9.png" Type="http://schemas.openxmlformats.org/officeDocument/2006/relationships/image" Id="rId3"></Relationship><Relationship Target="../media/image8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2.xml.rels><?xml version="1.0" encoding="UTF-8" ?><Relationships xmlns="http://schemas.openxmlformats.org/package/2006/relationships"><Relationship Target="../media/image5.png" Type="http://schemas.openxmlformats.org/officeDocument/2006/relationships/image" Id="rId3"></Relationship><Relationship Target="../media/image10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4.png" Type="http://schemas.openxmlformats.org/officeDocument/2006/relationships/image" Id="rId4"></Relationship></Relationships>
</file>

<file path=ppt/slides/_rels/slide1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15.xml.rels><?xml version="1.0" encoding="UTF-8" ?><Relationships xmlns="http://schemas.openxmlformats.org/package/2006/relationships"><Relationship Target="../media/image12.png" Type="http://schemas.openxmlformats.org/officeDocument/2006/relationships/image" Id="rId3"></Relationship><Relationship Target="../media/image1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6.xml.rels><?xml version="1.0" encoding="UTF-8" ?><Relationships xmlns="http://schemas.openxmlformats.org/package/2006/relationships"><Relationship Target="../media/image13.png" Type="http://schemas.openxmlformats.org/officeDocument/2006/relationships/image" Id="rId3"></Relationship><Relationship Target="../media/image1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Relationship Target="../media/image14.png" Type="http://schemas.openxmlformats.org/officeDocument/2006/relationships/image" Id="rId4"></Relationship></Relationships>
</file>

<file path=ppt/slides/_rels/slide17.xml.rels><?xml version="1.0" encoding="UTF-8" ?><Relationships xmlns="http://schemas.openxmlformats.org/package/2006/relationships"><Relationship Target="../media/image1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8.xml.rels><?xml version="1.0" encoding="UTF-8" ?><Relationships xmlns="http://schemas.openxmlformats.org/package/2006/relationships"><Relationship Target="../media/image15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19.xml.rels><?xml version="1.0" encoding="UTF-8" ?><Relationships xmlns="http://schemas.openxmlformats.org/package/2006/relationships"><Relationship Target="../media/image16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20.xml.rels><?xml version="1.0" encoding="UTF-8" ?><Relationships xmlns="http://schemas.openxmlformats.org/package/2006/relationships"><Relationship Target="../media/image17.png" Type="http://schemas.openxmlformats.org/officeDocument/2006/relationships/image" Id="rId3"></Relationship><Relationship Target="../media/image16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media/hdphoto1.wdp" Type="http://schemas.microsoft.com/office/2007/relationships/hdphoto" Id="rId3"></Relationship><Relationship Target="../media/image3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media/image4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="../media/image4.png" Type="http://schemas.openxmlformats.org/officeDocument/2006/relationships/image" Id="rId3"></Relationship><Relationship Target="../media/image5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media/image6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media/image4.png" Type="http://schemas.openxmlformats.org/officeDocument/2006/relationships/image" Id="rId3"></Relationship><Relationship Target="../media/image5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media/image7.gif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725557" y="887759"/>
            <a:ext cx="1108213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שני </a:t>
            </a:r>
            <a:r>
              <a:rPr lang="he-IL" sz="2800" dirty="0" err="1">
                <a:latin typeface="Arial" panose="020B0604020202020204" pitchFamily="34" charset="0"/>
              </a:rPr>
              <a:t>מיְכָלים</a:t>
            </a:r>
            <a:r>
              <a:rPr lang="he-IL" sz="2800" dirty="0">
                <a:latin typeface="Arial" panose="020B0604020202020204" pitchFamily="34" charset="0"/>
              </a:rPr>
              <a:t>, מכל א ומכל ב, מכילים מספר שונה של תפוזים. </a:t>
            </a:r>
          </a:p>
          <a:p>
            <a:r>
              <a:rPr lang="he-IL" sz="2800" dirty="0">
                <a:latin typeface="Arial" panose="020B0604020202020204" pitchFamily="34" charset="0"/>
              </a:rPr>
              <a:t>סכום מספרי התפוזים בשני המכלים הוא זוגי.</a:t>
            </a:r>
          </a:p>
          <a:p>
            <a:r>
              <a:rPr lang="he-IL" sz="2800" dirty="0">
                <a:latin typeface="Arial" panose="020B0604020202020204" pitchFamily="34" charset="0"/>
              </a:rPr>
              <a:t>פתחו אלגוריתם להעברת תפוזים בין המכלים, כך שתתבצע רק העברה אחת של מספר תפוזים, ולאחר ההעברה יכילו המכלים מספר שווה של תפוזים. 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57808" y="5152355"/>
            <a:ext cx="1143993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באלגוריתם לפתרון יהיה צריך למצוא </a:t>
            </a:r>
            <a:r>
              <a:rPr lang="he-IL" sz="2800" b="1" dirty="0">
                <a:solidFill>
                  <a:srgbClr val="0070C0"/>
                </a:solidFill>
              </a:rPr>
              <a:t>כמה תפוזים יש להעביר בין המכלים כדי שמספרי התפוזים בשני המכלים יהיו שווים</a:t>
            </a:r>
            <a:r>
              <a:rPr lang="he-IL" sz="2800" dirty="0"/>
              <a:t>. 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 שמכיל הוראה </a:t>
            </a:r>
            <a:r>
              <a:rPr lang="he-IL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בתנאי 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A3280E4-C55B-4D8A-8C00-0615EDC8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65" y="2822713"/>
            <a:ext cx="2138935" cy="231143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8B47C72A-08F7-42C7-874A-95ABCE75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36" y="2836092"/>
            <a:ext cx="1843162" cy="21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371061" y="887759"/>
            <a:ext cx="11449879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אילו הוראות מבצע האלגוריתם?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כמה פעמים האלגוריתם מבצע את ההוראות הנ"ל?</a:t>
            </a:r>
          </a:p>
          <a:p>
            <a:r>
              <a:rPr lang="he-IL" sz="2800" dirty="0">
                <a:latin typeface="Arial" panose="020B0604020202020204" pitchFamily="34" charset="0"/>
              </a:rPr>
              <a:t>תלוי בכמות הקלפים שיש בשורה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מה היינו עושים אילו היו לנו 1001 קלפים? האם היינו כותבים אלגוריתם עם 3000+ הוראות?</a:t>
            </a:r>
          </a:p>
          <a:p>
            <a:endParaRPr lang="he-IL" sz="2800" dirty="0">
              <a:latin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 שמכיל הוראה </a:t>
            </a:r>
            <a:r>
              <a:rPr lang="he-IL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לביצוע חוזר 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(לולאה)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C420D4-4881-41FB-B316-580AB95A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8" y="1545709"/>
            <a:ext cx="7660470" cy="1488230"/>
          </a:xfrm>
          <a:prstGeom prst="rect">
            <a:avLst/>
          </a:prstGeom>
        </p:spPr>
      </p:pic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1550DE6D-E51D-4AA2-960F-E6F60B9D2EC0}"/>
              </a:ext>
            </a:extLst>
          </p:cNvPr>
          <p:cNvSpPr/>
          <p:nvPr/>
        </p:nvSpPr>
        <p:spPr>
          <a:xfrm rot="10800000">
            <a:off x="9058978" y="2088828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חץ: למטה 14">
            <a:extLst>
              <a:ext uri="{FF2B5EF4-FFF2-40B4-BE49-F238E27FC236}">
                <a16:creationId xmlns:a16="http://schemas.microsoft.com/office/drawing/2014/main" id="{E6E758E4-C078-4FFA-9117-45034A0611D6}"/>
              </a:ext>
            </a:extLst>
          </p:cNvPr>
          <p:cNvSpPr/>
          <p:nvPr/>
        </p:nvSpPr>
        <p:spPr>
          <a:xfrm rot="10800000">
            <a:off x="9026537" y="2561383"/>
            <a:ext cx="304726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9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371061" y="887759"/>
            <a:ext cx="1144987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כיצד ננסח אלגוריתם שיתאים לכל שורת קלפים באורך אי- זוגי?</a:t>
            </a:r>
          </a:p>
          <a:p>
            <a:r>
              <a:rPr lang="he-IL" sz="2800" dirty="0">
                <a:latin typeface="Arial" panose="020B0604020202020204" pitchFamily="34" charset="0"/>
              </a:rPr>
              <a:t>נשתמש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בהוראה לביצוע-חוזר-בתנאי </a:t>
            </a:r>
            <a:r>
              <a:rPr lang="he-IL" sz="2800" dirty="0">
                <a:latin typeface="Arial" panose="020B0604020202020204" pitchFamily="34" charset="0"/>
              </a:rPr>
              <a:t>(לולאה מותנית), שתדע לחזור על ביצוע קבוצת שלוש ההוראות שתיארנו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כל עוד מתקיים התנאי: </a:t>
            </a:r>
          </a:p>
          <a:p>
            <a:endParaRPr lang="he-IL" sz="2800" dirty="0">
              <a:latin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 שמכיל הוראה </a:t>
            </a:r>
            <a:r>
              <a:rPr lang="he-IL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לביצוע חוזר 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(לולאה)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C420D4-4881-41FB-B316-580AB95A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23" y="2260603"/>
            <a:ext cx="7660470" cy="1488230"/>
          </a:xfrm>
          <a:prstGeom prst="rect">
            <a:avLst/>
          </a:prstGeom>
        </p:spPr>
      </p:pic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1550DE6D-E51D-4AA2-960F-E6F60B9D2EC0}"/>
              </a:ext>
            </a:extLst>
          </p:cNvPr>
          <p:cNvSpPr/>
          <p:nvPr/>
        </p:nvSpPr>
        <p:spPr>
          <a:xfrm rot="10800000">
            <a:off x="8117283" y="2803722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חץ: למטה 14">
            <a:extLst>
              <a:ext uri="{FF2B5EF4-FFF2-40B4-BE49-F238E27FC236}">
                <a16:creationId xmlns:a16="http://schemas.microsoft.com/office/drawing/2014/main" id="{E6E758E4-C078-4FFA-9117-45034A0611D6}"/>
              </a:ext>
            </a:extLst>
          </p:cNvPr>
          <p:cNvSpPr/>
          <p:nvPr/>
        </p:nvSpPr>
        <p:spPr>
          <a:xfrm rot="10800000">
            <a:off x="8084842" y="3276277"/>
            <a:ext cx="304726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3E438F0-90F2-4A60-8AF7-B76C08A29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50" y="4344272"/>
            <a:ext cx="5342900" cy="6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84767855-7991-4FC7-B5D0-CCA0BC0D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05" y="996909"/>
            <a:ext cx="9145941" cy="1869613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-102362"/>
            <a:ext cx="11241157" cy="1018404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האלגוריתם שפותר את בעיית הקלפים עבור כל אורך אי-זוגי</a:t>
            </a:r>
          </a:p>
        </p:txBody>
      </p:sp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1550DE6D-E51D-4AA2-960F-E6F60B9D2EC0}"/>
              </a:ext>
            </a:extLst>
          </p:cNvPr>
          <p:cNvSpPr/>
          <p:nvPr/>
        </p:nvSpPr>
        <p:spPr>
          <a:xfrm rot="10800000">
            <a:off x="6793450" y="2014372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חץ: למטה 14">
            <a:extLst>
              <a:ext uri="{FF2B5EF4-FFF2-40B4-BE49-F238E27FC236}">
                <a16:creationId xmlns:a16="http://schemas.microsoft.com/office/drawing/2014/main" id="{E6E758E4-C078-4FFA-9117-45034A0611D6}"/>
              </a:ext>
            </a:extLst>
          </p:cNvPr>
          <p:cNvSpPr/>
          <p:nvPr/>
        </p:nvSpPr>
        <p:spPr>
          <a:xfrm rot="10800000">
            <a:off x="6761009" y="2486927"/>
            <a:ext cx="304726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86B0585-EA3A-4AB7-AE80-DD8B3E57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82" y="5023953"/>
            <a:ext cx="5896798" cy="60968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804F8B7-5ACB-4E53-99E7-4E179F8AC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82" y="3093231"/>
            <a:ext cx="6020640" cy="752580"/>
          </a:xfrm>
          <a:prstGeom prst="rect">
            <a:avLst/>
          </a:prstGeom>
        </p:spPr>
      </p:pic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73E35619-E0CB-4EEA-869D-F92457109C94}"/>
              </a:ext>
            </a:extLst>
          </p:cNvPr>
          <p:cNvSpPr/>
          <p:nvPr/>
        </p:nvSpPr>
        <p:spPr>
          <a:xfrm>
            <a:off x="5557250" y="3845811"/>
            <a:ext cx="449705" cy="752580"/>
          </a:xfrm>
          <a:prstGeom prst="down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תיבת טקסט 8">
            <a:extLst>
              <a:ext uri="{FF2B5EF4-FFF2-40B4-BE49-F238E27FC236}">
                <a16:creationId xmlns:a16="http://schemas.microsoft.com/office/drawing/2014/main" id="{DDA759AC-3614-4A6D-AB39-B4FC4DF62280}"/>
              </a:ext>
            </a:extLst>
          </p:cNvPr>
          <p:cNvSpPr txBox="1"/>
          <p:nvPr/>
        </p:nvSpPr>
        <p:spPr>
          <a:xfrm>
            <a:off x="9009984" y="3175359"/>
            <a:ext cx="19449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נקודת מוצא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תיבת טקסט 8">
            <a:extLst>
              <a:ext uri="{FF2B5EF4-FFF2-40B4-BE49-F238E27FC236}">
                <a16:creationId xmlns:a16="http://schemas.microsoft.com/office/drawing/2014/main" id="{A32EAC01-4E26-42F9-8D77-3078035DE4F2}"/>
              </a:ext>
            </a:extLst>
          </p:cNvPr>
          <p:cNvSpPr txBox="1"/>
          <p:nvPr/>
        </p:nvSpPr>
        <p:spPr>
          <a:xfrm>
            <a:off x="9009984" y="4994799"/>
            <a:ext cx="19449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נקודת סיום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חץ: למטה 17">
            <a:extLst>
              <a:ext uri="{FF2B5EF4-FFF2-40B4-BE49-F238E27FC236}">
                <a16:creationId xmlns:a16="http://schemas.microsoft.com/office/drawing/2014/main" id="{BC9DAC3B-EA0F-478E-B0E9-6A0095BA4B04}"/>
              </a:ext>
            </a:extLst>
          </p:cNvPr>
          <p:cNvSpPr/>
          <p:nvPr/>
        </p:nvSpPr>
        <p:spPr>
          <a:xfrm rot="10800000">
            <a:off x="2923996" y="3698579"/>
            <a:ext cx="449705" cy="752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F17C30C1-15BE-4AB3-9829-D841D3DE3A37}"/>
              </a:ext>
            </a:extLst>
          </p:cNvPr>
          <p:cNvSpPr/>
          <p:nvPr/>
        </p:nvSpPr>
        <p:spPr>
          <a:xfrm rot="10800000">
            <a:off x="8092959" y="3722605"/>
            <a:ext cx="449705" cy="75258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חץ: למטה 19">
            <a:extLst>
              <a:ext uri="{FF2B5EF4-FFF2-40B4-BE49-F238E27FC236}">
                <a16:creationId xmlns:a16="http://schemas.microsoft.com/office/drawing/2014/main" id="{EE82BFBC-C87B-474D-8BA4-F7F31AE4E231}"/>
              </a:ext>
            </a:extLst>
          </p:cNvPr>
          <p:cNvSpPr/>
          <p:nvPr/>
        </p:nvSpPr>
        <p:spPr>
          <a:xfrm rot="10800000">
            <a:off x="5332397" y="5620264"/>
            <a:ext cx="449705" cy="752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חץ: למטה 20">
            <a:extLst>
              <a:ext uri="{FF2B5EF4-FFF2-40B4-BE49-F238E27FC236}">
                <a16:creationId xmlns:a16="http://schemas.microsoft.com/office/drawing/2014/main" id="{F2B01F12-AEF5-40E1-8F56-B76414918C2D}"/>
              </a:ext>
            </a:extLst>
          </p:cNvPr>
          <p:cNvSpPr/>
          <p:nvPr/>
        </p:nvSpPr>
        <p:spPr>
          <a:xfrm rot="10800000">
            <a:off x="5646295" y="5626952"/>
            <a:ext cx="449705" cy="75258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תיבת טקסט 8">
            <a:extLst>
              <a:ext uri="{FF2B5EF4-FFF2-40B4-BE49-F238E27FC236}">
                <a16:creationId xmlns:a16="http://schemas.microsoft.com/office/drawing/2014/main" id="{606ADFC4-0E08-4F33-AF6D-5C99E5222F08}"/>
              </a:ext>
            </a:extLst>
          </p:cNvPr>
          <p:cNvSpPr txBox="1"/>
          <p:nvPr/>
        </p:nvSpPr>
        <p:spPr>
          <a:xfrm>
            <a:off x="4963367" y="4394579"/>
            <a:ext cx="163746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>
                <a:latin typeface="Arial" panose="020B0604020202020204" pitchFamily="34" charset="0"/>
              </a:rPr>
              <a:t>...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0" y="302359"/>
            <a:ext cx="11815970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0070C0"/>
                </a:solidFill>
              </a:rPr>
              <a:t>אלגוריתם</a:t>
            </a:r>
            <a:r>
              <a:rPr lang="he-IL" sz="2800" dirty="0"/>
              <a:t> </a:t>
            </a:r>
            <a:r>
              <a:rPr lang="he-IL" sz="2800" b="1" dirty="0">
                <a:solidFill>
                  <a:srgbClr val="0070C0"/>
                </a:solidFill>
              </a:rPr>
              <a:t>והמאפיינים שלו</a:t>
            </a:r>
          </a:p>
          <a:p>
            <a:pPr lvl="1"/>
            <a:r>
              <a:rPr lang="he-IL" sz="2800" dirty="0"/>
              <a:t>הוא מתכון לביצוע משימה, המורכב מקבוצת </a:t>
            </a:r>
            <a:r>
              <a:rPr lang="he-IL" sz="2800" b="1" dirty="0">
                <a:solidFill>
                  <a:srgbClr val="0070C0"/>
                </a:solidFill>
              </a:rPr>
              <a:t>הוראות חד-משמעיות ואפשריות</a:t>
            </a:r>
            <a:r>
              <a:rPr lang="he-IL" sz="2800" dirty="0"/>
              <a:t> </a:t>
            </a:r>
            <a:r>
              <a:rPr lang="he-IL" sz="2800" b="1" dirty="0">
                <a:solidFill>
                  <a:srgbClr val="0070C0"/>
                </a:solidFill>
              </a:rPr>
              <a:t>לביצוע</a:t>
            </a:r>
            <a:r>
              <a:rPr lang="he-IL" sz="2800" dirty="0"/>
              <a:t> אשר </a:t>
            </a:r>
            <a:r>
              <a:rPr lang="he-IL" sz="2800" b="1" dirty="0">
                <a:solidFill>
                  <a:srgbClr val="0070C0"/>
                </a:solidFill>
              </a:rPr>
              <a:t>סדר ביצוען מוגדר היטב</a:t>
            </a:r>
            <a:r>
              <a:rPr lang="he-IL" sz="2800" dirty="0"/>
              <a:t>.</a:t>
            </a:r>
          </a:p>
          <a:p>
            <a:pPr lvl="1"/>
            <a:endParaRPr lang="he-I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0070C0"/>
                </a:solidFill>
              </a:rPr>
              <a:t>בעיה אלגוריתמית </a:t>
            </a:r>
          </a:p>
          <a:p>
            <a:pPr lvl="1"/>
            <a:r>
              <a:rPr lang="he-IL" sz="2800" dirty="0"/>
              <a:t>היא בעיה שבה מתוארות </a:t>
            </a:r>
            <a:r>
              <a:rPr lang="he-IL" sz="2800" b="1" dirty="0">
                <a:solidFill>
                  <a:srgbClr val="0070C0"/>
                </a:solidFill>
              </a:rPr>
              <a:t>נקודת מוצא ומטרה </a:t>
            </a:r>
            <a:r>
              <a:rPr lang="he-IL" sz="2800" dirty="0"/>
              <a:t>המגדירות משימה, </a:t>
            </a:r>
            <a:r>
              <a:rPr lang="he-IL" sz="2800" b="1" dirty="0">
                <a:solidFill>
                  <a:srgbClr val="0070C0"/>
                </a:solidFill>
              </a:rPr>
              <a:t>ונדרש אלגוריתם</a:t>
            </a:r>
            <a:r>
              <a:rPr lang="he-IL" sz="2800" dirty="0"/>
              <a:t> הפותר את המשימה. </a:t>
            </a:r>
          </a:p>
          <a:p>
            <a:pPr lvl="1"/>
            <a:endParaRPr lang="he-I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0070C0"/>
                </a:solidFill>
              </a:rPr>
              <a:t>הוראה לביצוע בתנאי</a:t>
            </a:r>
          </a:p>
          <a:p>
            <a:pPr lvl="1"/>
            <a:r>
              <a:rPr lang="he-IL" sz="2800" dirty="0"/>
              <a:t>כאשר יש צורך להתנות ביצוע של הוראות בקיום תנאי מסוים, האלגוריתם יכלול הוראה לביצוע-בתנאי </a:t>
            </a:r>
            <a:r>
              <a:rPr lang="he-IL" sz="2800" b="1" dirty="0">
                <a:solidFill>
                  <a:srgbClr val="0070C0"/>
                </a:solidFill>
              </a:rPr>
              <a:t>(אם...אחרת...)</a:t>
            </a:r>
          </a:p>
          <a:p>
            <a:pPr lvl="1"/>
            <a:endParaRPr lang="he-IL" sz="28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0070C0"/>
                </a:solidFill>
              </a:rPr>
              <a:t>הוראה לביצוע חוזר</a:t>
            </a:r>
          </a:p>
          <a:p>
            <a:pPr lvl="1"/>
            <a:r>
              <a:rPr lang="he-IL" sz="2800" dirty="0"/>
              <a:t>כאשר יש צורך בביצוע-חוזר של הוראות, האלגוריתם יכלול הוראה לביצוע-חוזר </a:t>
            </a:r>
            <a:r>
              <a:rPr lang="he-IL" sz="2800" b="1" dirty="0">
                <a:solidFill>
                  <a:srgbClr val="0070C0"/>
                </a:solidFill>
              </a:rPr>
              <a:t>(כל עוד...בצע...)</a:t>
            </a:r>
            <a:endParaRPr lang="he-IL" sz="2800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51"/>
            <a:ext cx="10515600" cy="517016"/>
          </a:xfrm>
        </p:spPr>
        <p:txBody>
          <a:bodyPr vert="horz" lIns="91440" tIns="45720" rIns="91440" bIns="45720" rtlCol="1" anchor="ctr">
            <a:normAutofit fontScale="90000"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סיכום</a:t>
            </a:r>
          </a:p>
        </p:txBody>
      </p:sp>
      <p:sp>
        <p:nvSpPr>
          <p:cNvPr id="4" name="בועת דיבור: מלבן עם פינות מעוגלות 3">
            <a:extLst>
              <a:ext uri="{FF2B5EF4-FFF2-40B4-BE49-F238E27FC236}">
                <a16:creationId xmlns:a16="http://schemas.microsoft.com/office/drawing/2014/main" id="{71810DFB-1D5E-4564-BB95-C19E7160A22A}"/>
              </a:ext>
            </a:extLst>
          </p:cNvPr>
          <p:cNvSpPr/>
          <p:nvPr/>
        </p:nvSpPr>
        <p:spPr>
          <a:xfrm>
            <a:off x="5358063" y="3580179"/>
            <a:ext cx="1968994" cy="719151"/>
          </a:xfrm>
          <a:prstGeom prst="wedgeRoundRectCallout">
            <a:avLst>
              <a:gd name="adj1" fmla="val 93971"/>
              <a:gd name="adj2" fmla="val 1153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400" dirty="0">
                <a:solidFill>
                  <a:schemeClr val="tx1"/>
                </a:solidFill>
              </a:rPr>
              <a:t>הוראות בקרה</a:t>
            </a:r>
          </a:p>
        </p:txBody>
      </p:sp>
      <p:sp>
        <p:nvSpPr>
          <p:cNvPr id="5" name="בועת דיבור: מלבן עם פינות מעוגלות 4">
            <a:extLst>
              <a:ext uri="{FF2B5EF4-FFF2-40B4-BE49-F238E27FC236}">
                <a16:creationId xmlns:a16="http://schemas.microsoft.com/office/drawing/2014/main" id="{94CAE091-5D27-427F-B50D-D5FA0E5D5DF4}"/>
              </a:ext>
            </a:extLst>
          </p:cNvPr>
          <p:cNvSpPr/>
          <p:nvPr/>
        </p:nvSpPr>
        <p:spPr>
          <a:xfrm>
            <a:off x="5394637" y="5219089"/>
            <a:ext cx="1968994" cy="719151"/>
          </a:xfrm>
          <a:prstGeom prst="wedgeRoundRectCallout">
            <a:avLst>
              <a:gd name="adj1" fmla="val 101304"/>
              <a:gd name="adj2" fmla="val 20454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400" dirty="0">
                <a:solidFill>
                  <a:schemeClr val="tx1"/>
                </a:solidFill>
              </a:rPr>
              <a:t>הוראות בקרה</a:t>
            </a:r>
          </a:p>
        </p:txBody>
      </p:sp>
    </p:spTree>
    <p:extLst>
      <p:ext uri="{BB962C8B-B14F-4D97-AF65-F5344CB8AC3E}">
        <p14:creationId xmlns:p14="http://schemas.microsoft.com/office/powerpoint/2010/main" val="18335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76031" y="643326"/>
            <a:ext cx="11439939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שנו את האלגוריתם שבפתרון בעיית הקלפים כך שבתום הביצוע תושג מטרה אחרת: הקלפים שמשני </a:t>
            </a:r>
            <a:r>
              <a:rPr lang="he-IL" sz="2800" dirty="0" err="1"/>
              <a:t>צידי</a:t>
            </a:r>
            <a:r>
              <a:rPr lang="he-IL" sz="2800" dirty="0"/>
              <a:t> הקלף הלבן יהיו מסודרים לסירוגין לפי צבעים (כלומר, ש, א, ש, ..., ל, .... א, ש, א).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</p:spTree>
    <p:extLst>
      <p:ext uri="{BB962C8B-B14F-4D97-AF65-F5344CB8AC3E}">
        <p14:creationId xmlns:p14="http://schemas.microsoft.com/office/powerpoint/2010/main" val="25672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76031" y="643326"/>
            <a:ext cx="11439939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על השולחן מונחים שלושה קלפים בשורה. על כל קלף רשום מספר. נתון האלגוריתם הבא:</a:t>
            </a:r>
          </a:p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pPr marL="514350" indent="-514350">
              <a:buFont typeface="+mj-cs"/>
              <a:buAutoNum type="hebrew2Minus"/>
            </a:pPr>
            <a:r>
              <a:rPr lang="he-IL" sz="2800" dirty="0"/>
              <a:t>תארו את מהלך ביצוע האלגוריתם עבור נקודת המוצא הבאה: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BCF58AE-700A-4250-8948-22348566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19" y="1661730"/>
            <a:ext cx="10063563" cy="2846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4E1DAEE-6983-437F-94EB-F7A9F44A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62" y="5611263"/>
            <a:ext cx="3798677" cy="8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76031" y="643326"/>
            <a:ext cx="11439939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Font typeface="+mj-cs"/>
              <a:buAutoNum type="hebrew2Minus" startAt="2"/>
            </a:pPr>
            <a:r>
              <a:rPr lang="he-IL" sz="2800" dirty="0"/>
              <a:t>תארו את מהלך ביצוע האלגוריתם עבור נקודת המוצא הבאה:</a:t>
            </a:r>
          </a:p>
          <a:p>
            <a:pPr marL="514350" indent="-514350">
              <a:buFont typeface="+mj-cs"/>
              <a:buAutoNum type="hebrew2Minus" startAt="2"/>
            </a:pPr>
            <a:endParaRPr lang="he-IL" sz="2800" dirty="0"/>
          </a:p>
          <a:p>
            <a:pPr marL="514350" indent="-514350">
              <a:buFont typeface="+mj-cs"/>
              <a:buAutoNum type="hebrew2Minus" startAt="2"/>
            </a:pPr>
            <a:endParaRPr lang="he-IL" sz="2800" dirty="0"/>
          </a:p>
          <a:p>
            <a:pPr marL="514350" indent="-514350">
              <a:buFont typeface="+mj-cs"/>
              <a:buAutoNum type="hebrew2Minus" startAt="2"/>
            </a:pPr>
            <a:endParaRPr lang="he-IL" sz="2800" dirty="0"/>
          </a:p>
          <a:p>
            <a:pPr marL="514350" indent="-514350">
              <a:buFont typeface="+mj-cs"/>
              <a:buAutoNum type="hebrew2Minus" startAt="2"/>
            </a:pPr>
            <a:r>
              <a:rPr lang="he-IL" sz="2800" dirty="0"/>
              <a:t>תארו את מהלך ביצוע האלגוריתם עבור נקודת המוצא הבאה:</a:t>
            </a:r>
          </a:p>
          <a:p>
            <a:pPr marL="514350" indent="-514350">
              <a:buFont typeface="+mj-cs"/>
              <a:buAutoNum type="hebrew2Minus" startAt="2"/>
            </a:pPr>
            <a:endParaRPr lang="he-IL" sz="2800" dirty="0"/>
          </a:p>
          <a:p>
            <a:pPr marL="514350" indent="-514350">
              <a:buFont typeface="+mj-cs"/>
              <a:buAutoNum type="hebrew2Minus" startAt="2"/>
            </a:pPr>
            <a:endParaRPr lang="he-IL" sz="2800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BCF58AE-700A-4250-8948-22348566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18" y="4011898"/>
            <a:ext cx="10063563" cy="2846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3B18629-77FB-45A4-9190-A3756114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62" y="1418808"/>
            <a:ext cx="3798677" cy="92390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A56600D-EF1E-4F57-BB58-9F4FF2574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054" y="2845479"/>
            <a:ext cx="4011892" cy="8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7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76030" y="823480"/>
            <a:ext cx="11439939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Font typeface="+mj-cs"/>
              <a:buAutoNum type="hebrew2Minus" startAt="4"/>
            </a:pPr>
            <a:r>
              <a:rPr lang="he-IL" sz="2800" dirty="0"/>
              <a:t>מהי הבעיה האלגוריתמית שהאלגוריתם פותר?</a:t>
            </a:r>
          </a:p>
          <a:p>
            <a:pPr marL="514350" indent="-514350">
              <a:buFont typeface="+mj-cs"/>
              <a:buAutoNum type="hebrew2Minus" startAt="4"/>
            </a:pPr>
            <a:r>
              <a:rPr lang="he-IL" sz="2800" dirty="0"/>
              <a:t>שנו את האלגוריתם כך שישיג את המטרה הבאה: הקלף שרשום עליו המספר הקטן ביותר יהיה בקצה הימני של שורת הקלפים.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7BCF58AE-700A-4250-8948-22348566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19" y="2495920"/>
            <a:ext cx="10063563" cy="2846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97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×ª××¦××ª ×ª××× × ×¢×××¨ ×¦×××¨ ×©× ××××× ×¢××××× ××ª××¨">
            <a:extLst>
              <a:ext uri="{FF2B5EF4-FFF2-40B4-BE49-F238E27FC236}">
                <a16:creationId xmlns:a16="http://schemas.microsoft.com/office/drawing/2014/main" id="{AD31CD51-A549-4446-B2F3-F60E8F46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834" y="513348"/>
            <a:ext cx="5282333" cy="5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76030" y="823480"/>
            <a:ext cx="11439939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בכיתת תלמידים יש ילד אחד שלובש חולצה אדומה וילדים רבים שצבע חולצתם אינו אדום. התלמידים מסודרים בטור. הילד עם החולצה האדומה </a:t>
            </a:r>
            <a:r>
              <a:rPr lang="he-IL" sz="2800" b="1" u="sng" dirty="0"/>
              <a:t>אינו</a:t>
            </a:r>
            <a:r>
              <a:rPr lang="he-IL" sz="2800" dirty="0"/>
              <a:t> עומד בראש הטור.</a:t>
            </a:r>
          </a:p>
          <a:p>
            <a:r>
              <a:rPr lang="he-IL" sz="2800" dirty="0"/>
              <a:t>פתחו אלגוריתם אשר מטרתו היא שהילד עם החולצה האדומה יעמוד בראש הטור.</a:t>
            </a:r>
          </a:p>
          <a:p>
            <a:r>
              <a:rPr lang="he-IL" sz="2800" dirty="0"/>
              <a:t>הפעולות המותרות הן: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עמידה מול התלמיד שבראש הטור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התקדמות לתלמיד הבא בטור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/>
              <a:t>החלפת מקומות בין התלמיד שאתה עומד מולו ובין התלמיד שבראש הטור.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</p:spTree>
    <p:extLst>
      <p:ext uri="{BB962C8B-B14F-4D97-AF65-F5344CB8AC3E}">
        <p14:creationId xmlns:p14="http://schemas.microsoft.com/office/powerpoint/2010/main" val="144765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76030" y="823480"/>
            <a:ext cx="11439939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על השולחן מונחים קלפים שחורים ואדומים בשורה. בשורה שלושה קלפים לפחות. הקלפים השחורים נמצאים משמאל לקלפים האדומים, וידוע כי מספר הקלפים האדומים קטן ממספר הקלפים השחורים.</a:t>
            </a:r>
          </a:p>
          <a:p>
            <a:r>
              <a:rPr lang="he-IL" sz="2800" dirty="0"/>
              <a:t>נתונות שתי סימניות: סימניה 1 המוצבת על הקלף שבקצה השמאלי, וסימניה 2 המוצבת על הקלף שבקצה הימני.</a:t>
            </a:r>
          </a:p>
          <a:p>
            <a:r>
              <a:rPr lang="he-IL" sz="2800" dirty="0"/>
              <a:t>הפעולות המותרות הן: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/>
              <a:t>הצבת סימניה מימין או משמאל לקלף שעליו היא מוצבת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/>
              <a:t>החלפה של מקומות הקלפים שעליהם מוצבות הסימניות זה בזה.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514350" indent="-514350">
              <a:buFont typeface="+mj-cs"/>
              <a:buAutoNum type="hebrew2Minus"/>
            </a:pPr>
            <a:r>
              <a:rPr lang="he-IL" sz="2800" dirty="0"/>
              <a:t>ציינו שלוש אפשרויות שונות לשורת הקלפים.</a:t>
            </a:r>
          </a:p>
          <a:p>
            <a:pPr marL="514350" indent="-514350">
              <a:buFont typeface="+mj-cs"/>
              <a:buAutoNum type="hebrew2Minus"/>
            </a:pPr>
            <a:r>
              <a:rPr lang="he-IL" sz="2800" dirty="0"/>
              <a:t>בדף הבא, נתון אלגוריתם אשר מטרתו היא שכל </a:t>
            </a:r>
          </a:p>
          <a:p>
            <a:pPr lvl="1"/>
            <a:r>
              <a:rPr lang="he-IL" sz="2800" dirty="0"/>
              <a:t>הקלפים האדומים יהיו משמאל לכל הקלפים </a:t>
            </a:r>
          </a:p>
          <a:p>
            <a:pPr lvl="1"/>
            <a:r>
              <a:rPr lang="he-IL" sz="2800" dirty="0"/>
              <a:t>השחורים. השלימו את האלגוריתם (עבור לדף הבא)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4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8C984A9-F01F-4418-A42B-2C804E0C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1440" y="4460852"/>
            <a:ext cx="4696633" cy="21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4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61040" y="916042"/>
            <a:ext cx="11439939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דוגמאות: עבור כל אחד מה מקרים הבאים חשבו כמה תפוזים יש להעביר מהמכל המלא יותר למכל הפחות מלא.</a:t>
            </a:r>
          </a:p>
          <a:p>
            <a:pPr algn="ctr"/>
            <a:r>
              <a:rPr lang="he-IL" sz="2800" dirty="0"/>
              <a:t>מיכל א' 100 </a:t>
            </a:r>
            <a:r>
              <a:rPr lang="en-US" sz="2800" dirty="0"/>
              <a:t>,</a:t>
            </a:r>
            <a:r>
              <a:rPr lang="he-IL" sz="2800" dirty="0"/>
              <a:t> מיכל ב' 160 </a:t>
            </a:r>
          </a:p>
          <a:p>
            <a:pPr algn="ctr"/>
            <a:endParaRPr lang="he-IL" sz="2800" dirty="0"/>
          </a:p>
          <a:p>
            <a:pPr algn="ctr"/>
            <a:r>
              <a:rPr lang="he-IL" sz="2800" dirty="0"/>
              <a:t>מיכל א' 971 </a:t>
            </a:r>
            <a:r>
              <a:rPr lang="en-US" sz="2800" dirty="0"/>
              <a:t>,</a:t>
            </a:r>
            <a:r>
              <a:rPr lang="he-IL" sz="2800" dirty="0"/>
              <a:t> מיכל ב' 935 </a:t>
            </a:r>
          </a:p>
          <a:p>
            <a:pPr algn="ctr"/>
            <a:endParaRPr lang="he-IL" sz="2800" dirty="0"/>
          </a:p>
          <a:p>
            <a:pPr algn="ctr"/>
            <a:r>
              <a:rPr lang="he-IL" sz="2800" dirty="0"/>
              <a:t>מיכל א' 1 </a:t>
            </a:r>
            <a:r>
              <a:rPr lang="en-US" sz="2800" dirty="0"/>
              <a:t>,</a:t>
            </a:r>
            <a:r>
              <a:rPr lang="he-IL" sz="2800" dirty="0"/>
              <a:t> מיכל ב' 1001</a:t>
            </a:r>
          </a:p>
          <a:p>
            <a:pPr algn="ctr"/>
            <a:endParaRPr lang="he-IL" sz="2800" dirty="0"/>
          </a:p>
          <a:p>
            <a:r>
              <a:rPr lang="he-IL" sz="2800" dirty="0"/>
              <a:t>מסקנה:</a:t>
            </a:r>
          </a:p>
          <a:p>
            <a:r>
              <a:rPr lang="he-IL" sz="2800" dirty="0"/>
              <a:t>מספר התפוזים להעברה הוא </a:t>
            </a:r>
            <a:r>
              <a:rPr lang="he-IL" sz="2800" b="1" dirty="0">
                <a:solidFill>
                  <a:srgbClr val="0070C0"/>
                </a:solidFill>
              </a:rPr>
              <a:t>חצי מההפרש </a:t>
            </a:r>
            <a:r>
              <a:rPr lang="he-IL" sz="2800" dirty="0"/>
              <a:t>בין מספרי התפוזים שבמכלים. 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 שמכיל ביצוע הוראה </a:t>
            </a:r>
            <a:r>
              <a:rPr lang="he-IL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בתנאי 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תיבת טקסט 6">
            <a:extLst>
              <a:ext uri="{FF2B5EF4-FFF2-40B4-BE49-F238E27FC236}">
                <a16:creationId xmlns:a16="http://schemas.microsoft.com/office/drawing/2014/main" id="{58AA9040-B824-46A9-A954-4A2710900216}"/>
              </a:ext>
            </a:extLst>
          </p:cNvPr>
          <p:cNvSpPr txBox="1"/>
          <p:nvPr/>
        </p:nvSpPr>
        <p:spPr>
          <a:xfrm>
            <a:off x="3222884" y="1777816"/>
            <a:ext cx="65079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11" name="תיבת טקסט 6">
            <a:extLst>
              <a:ext uri="{FF2B5EF4-FFF2-40B4-BE49-F238E27FC236}">
                <a16:creationId xmlns:a16="http://schemas.microsoft.com/office/drawing/2014/main" id="{3DA54277-CF28-4FB4-A888-1A19EDB17B30}"/>
              </a:ext>
            </a:extLst>
          </p:cNvPr>
          <p:cNvSpPr txBox="1"/>
          <p:nvPr/>
        </p:nvSpPr>
        <p:spPr>
          <a:xfrm>
            <a:off x="3222883" y="2639475"/>
            <a:ext cx="65079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12" name="תיבת טקסט 6">
            <a:extLst>
              <a:ext uri="{FF2B5EF4-FFF2-40B4-BE49-F238E27FC236}">
                <a16:creationId xmlns:a16="http://schemas.microsoft.com/office/drawing/2014/main" id="{B6211AE4-66B9-4645-8D69-DDD7FD88AB70}"/>
              </a:ext>
            </a:extLst>
          </p:cNvPr>
          <p:cNvSpPr txBox="1"/>
          <p:nvPr/>
        </p:nvSpPr>
        <p:spPr>
          <a:xfrm>
            <a:off x="3013024" y="3433696"/>
            <a:ext cx="8606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rgbClr val="0070C0"/>
                </a:solidFill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7979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76030" y="823480"/>
            <a:ext cx="11439939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endParaRPr lang="he-IL" sz="2800" dirty="0"/>
          </a:p>
          <a:p>
            <a:r>
              <a:rPr lang="he-IL" sz="2800" dirty="0"/>
              <a:t>הפעולות המותרות הן: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/>
              <a:t>הצבת סימניה מימין או משמאל לקלף שעליו היא מוצבת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e-IL" sz="2800" dirty="0"/>
              <a:t>החלפה של מקומות הקלפים שעליהם מוצבות הסימניות זה בזה.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he-IL" sz="2800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4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8C984A9-F01F-4418-A42B-2C804E0C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055569" y="4746744"/>
            <a:ext cx="4080863" cy="1894687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357481DF-FA60-4C9B-9715-60C41C16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070" y="916042"/>
            <a:ext cx="7859860" cy="23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61040" y="916042"/>
            <a:ext cx="11439939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0070C0"/>
                </a:solidFill>
              </a:rPr>
              <a:t>חשב</a:t>
            </a:r>
            <a:r>
              <a:rPr lang="he-IL" sz="2800" dirty="0"/>
              <a:t> את מספר התפוזים להעברה: חצי מההפרש בין מספר התפוזים שבמכלים.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0070C0"/>
                </a:solidFill>
              </a:rPr>
              <a:t>אם</a:t>
            </a:r>
            <a:r>
              <a:rPr lang="he-IL" sz="2800" dirty="0"/>
              <a:t> </a:t>
            </a:r>
            <a:r>
              <a:rPr lang="he-IL" sz="2800" b="1" dirty="0">
                <a:solidFill>
                  <a:srgbClr val="0070C0"/>
                </a:solidFill>
              </a:rPr>
              <a:t>במיכל א' יש יותר תפוזים</a:t>
            </a:r>
            <a:r>
              <a:rPr lang="he-IL" sz="2800" dirty="0"/>
              <a:t> </a:t>
            </a:r>
          </a:p>
          <a:p>
            <a:pPr lvl="2"/>
            <a:r>
              <a:rPr lang="he-IL" sz="2800" dirty="0"/>
              <a:t>העבר תפוזים ממכל א' למכל ב' על פי המספר המחושב.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0070C0"/>
                </a:solidFill>
              </a:rPr>
              <a:t>אחרת</a:t>
            </a:r>
            <a:r>
              <a:rPr lang="he-IL" sz="2800" dirty="0"/>
              <a:t> </a:t>
            </a:r>
          </a:p>
          <a:p>
            <a:pPr lvl="2"/>
            <a:r>
              <a:rPr lang="he-IL" sz="2800" dirty="0"/>
              <a:t>העבר תפוזים ממכל ב' למכל א' על פי המספר המחושב.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האלגוריתם לפתרון הבעיה</a:t>
            </a:r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2E19B7EE-6A5E-42E3-80B4-69EB442A37CA}"/>
              </a:ext>
            </a:extLst>
          </p:cNvPr>
          <p:cNvSpPr/>
          <p:nvPr/>
        </p:nvSpPr>
        <p:spPr>
          <a:xfrm>
            <a:off x="1395662" y="1482257"/>
            <a:ext cx="943239" cy="557169"/>
          </a:xfrm>
          <a:prstGeom prst="wedgeRoundRectCallout">
            <a:avLst>
              <a:gd name="adj1" fmla="val 525406"/>
              <a:gd name="adj2" fmla="val -3705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800" dirty="0">
                <a:solidFill>
                  <a:schemeClr val="tx1"/>
                </a:solidFill>
              </a:rPr>
              <a:t>תנאי</a:t>
            </a:r>
          </a:p>
        </p:txBody>
      </p:sp>
      <p:sp>
        <p:nvSpPr>
          <p:cNvPr id="13" name="בועת דיבור: מלבן עם פינות מעוגלות 12">
            <a:extLst>
              <a:ext uri="{FF2B5EF4-FFF2-40B4-BE49-F238E27FC236}">
                <a16:creationId xmlns:a16="http://schemas.microsoft.com/office/drawing/2014/main" id="{97EB9813-4A41-4E96-A9FE-6BCEB6B61F52}"/>
              </a:ext>
            </a:extLst>
          </p:cNvPr>
          <p:cNvSpPr/>
          <p:nvPr/>
        </p:nvSpPr>
        <p:spPr>
          <a:xfrm>
            <a:off x="144380" y="2327056"/>
            <a:ext cx="2191276" cy="1368134"/>
          </a:xfrm>
          <a:prstGeom prst="wedgeRoundRectCallout">
            <a:avLst>
              <a:gd name="adj1" fmla="val 96853"/>
              <a:gd name="adj2" fmla="val -55083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800" b="1" dirty="0">
                <a:solidFill>
                  <a:srgbClr val="00B050"/>
                </a:solidFill>
              </a:rPr>
              <a:t>אם ערכו של התנאי  הוא </a:t>
            </a:r>
            <a:r>
              <a:rPr lang="en-US" sz="2800" b="1" dirty="0">
                <a:solidFill>
                  <a:srgbClr val="00B050"/>
                </a:solidFill>
              </a:rPr>
              <a:t>True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14" name="בועת דיבור: מלבן עם פינות מעוגלות 13">
            <a:extLst>
              <a:ext uri="{FF2B5EF4-FFF2-40B4-BE49-F238E27FC236}">
                <a16:creationId xmlns:a16="http://schemas.microsoft.com/office/drawing/2014/main" id="{24B3EE2B-083A-4552-B676-4E82838581D0}"/>
              </a:ext>
            </a:extLst>
          </p:cNvPr>
          <p:cNvSpPr/>
          <p:nvPr/>
        </p:nvSpPr>
        <p:spPr>
          <a:xfrm>
            <a:off x="3569370" y="3297604"/>
            <a:ext cx="2191276" cy="1368134"/>
          </a:xfrm>
          <a:prstGeom prst="wedgeRoundRectCallout">
            <a:avLst>
              <a:gd name="adj1" fmla="val 96853"/>
              <a:gd name="adj2" fmla="val -6446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800" b="1" dirty="0">
                <a:solidFill>
                  <a:srgbClr val="FF0000"/>
                </a:solidFill>
              </a:rPr>
              <a:t>אם ערכו של התנאי  הוא </a:t>
            </a:r>
            <a:r>
              <a:rPr lang="en-US" sz="2800" b="1" dirty="0">
                <a:solidFill>
                  <a:srgbClr val="FF0000"/>
                </a:solidFill>
              </a:rPr>
              <a:t>False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×ª××¦××ª ×ª××× × ×¢×××¨ ×©×××© ××¢××¤××ª">
            <a:extLst>
              <a:ext uri="{FF2B5EF4-FFF2-40B4-BE49-F238E27FC236}">
                <a16:creationId xmlns:a16="http://schemas.microsoft.com/office/drawing/2014/main" id="{DCD2B60E-F84E-4EE5-ACA7-5E56B85A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1" y="1695450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7CF98BB-52DD-4D02-B659-9E2732557AD7}"/>
              </a:ext>
            </a:extLst>
          </p:cNvPr>
          <p:cNvSpPr txBox="1"/>
          <p:nvPr/>
        </p:nvSpPr>
        <p:spPr>
          <a:xfrm>
            <a:off x="376031" y="643326"/>
            <a:ext cx="11439939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על השולחן מונחות שלוש מעטפות בשורה, בכל מעטפה יש פתק ועליו רשום מספר. במעטפה אחת יש פתק שעליו רשום המספר 0, ובשתי המעטפות האחרות יש פתקים שרשומים עליהם מספרים שונים מ-0.</a:t>
            </a:r>
          </a:p>
          <a:p>
            <a:r>
              <a:rPr lang="he-IL" sz="2800" dirty="0"/>
              <a:t>המעטפה שבה נמצא הפתק שעליו רשום 0 איננה המעטפה </a:t>
            </a:r>
          </a:p>
          <a:p>
            <a:r>
              <a:rPr lang="he-IL" sz="2800" dirty="0"/>
              <a:t>האמצעית בשורה.</a:t>
            </a:r>
          </a:p>
          <a:p>
            <a:endParaRPr lang="he-IL" sz="2800" dirty="0"/>
          </a:p>
          <a:p>
            <a:endParaRPr lang="he-IL" sz="2800" dirty="0"/>
          </a:p>
          <a:p>
            <a:pPr marL="514350" indent="-514350">
              <a:buFont typeface="+mj-cs"/>
              <a:buAutoNum type="hebrew2Minus"/>
            </a:pPr>
            <a:r>
              <a:rPr lang="he-IL" sz="2800" dirty="0"/>
              <a:t>יש אינסוף אפשרויות </a:t>
            </a:r>
            <a:r>
              <a:rPr lang="he-IL" sz="2800" b="1" dirty="0">
                <a:solidFill>
                  <a:srgbClr val="0070C0"/>
                </a:solidFill>
              </a:rPr>
              <a:t>לנקודת המוצא</a:t>
            </a:r>
            <a:r>
              <a:rPr lang="he-IL" sz="2800" dirty="0"/>
              <a:t>, כי על שניים מהפתקים רשומים מספרים כלשהם שונים מ- 0. תארו 5 אפשרויות שונות של נקודת המוצא.</a:t>
            </a:r>
          </a:p>
          <a:p>
            <a:pPr marL="514350" indent="-514350">
              <a:buFont typeface="+mj-cs"/>
              <a:buAutoNum type="hebrew2Minus"/>
            </a:pPr>
            <a:endParaRPr lang="he-IL" sz="2800" dirty="0"/>
          </a:p>
          <a:p>
            <a:pPr marL="514350" indent="-514350">
              <a:buFont typeface="+mj-cs"/>
              <a:buAutoNum type="hebrew2Minus"/>
            </a:pPr>
            <a:r>
              <a:rPr lang="he-IL" sz="2800" dirty="0"/>
              <a:t>פתחו אלגוריתם </a:t>
            </a:r>
            <a:r>
              <a:rPr lang="he-IL" sz="2800" b="1" dirty="0">
                <a:solidFill>
                  <a:srgbClr val="0070C0"/>
                </a:solidFill>
              </a:rPr>
              <a:t>שמטרתו היא לשים באמצע</a:t>
            </a:r>
            <a:r>
              <a:rPr lang="he-IL" sz="2800" dirty="0"/>
              <a:t>, בין שתי המעטפות האחרות, את </a:t>
            </a:r>
            <a:r>
              <a:rPr lang="he-IL" sz="2800" b="1" dirty="0">
                <a:solidFill>
                  <a:srgbClr val="0070C0"/>
                </a:solidFill>
              </a:rPr>
              <a:t>המעטפה עם הפתק שעליו רשום 0</a:t>
            </a:r>
            <a:r>
              <a:rPr lang="he-IL" sz="2800" dirty="0"/>
              <a:t>. הפעולות שבהן יש להשתמש לביצוע המשימה הן: קריאת המספר הרשום על המעטפה, והחלפת מקומות בין מעטפות שכנות.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</a:t>
            </a:r>
          </a:p>
        </p:txBody>
      </p:sp>
    </p:spTree>
    <p:extLst>
      <p:ext uri="{BB962C8B-B14F-4D97-AF65-F5344CB8AC3E}">
        <p14:creationId xmlns:p14="http://schemas.microsoft.com/office/powerpoint/2010/main" val="42361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371061" y="887759"/>
            <a:ext cx="11449879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על השולחן יש קלפים המסודרים בשורה. מספר הקלפים בשורה הוא אי- זוגי, והקלף האמצעי הוא לבן. כל הקלפים שמשמאל לקלף הלבן הם שחורים וכל הקלפים שמימינו אדומים. 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נתונות גם שתי סימניות: סימניה כחולה המוצבת על הקלף שבקצה השמאלי וסימניה ירוקה המוצבת על הקלף שבקצה הימני. 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 שמכיל הוראה </a:t>
            </a:r>
            <a:r>
              <a:rPr lang="he-IL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לביצוע חוזר 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(לולאה)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DFB0297-6812-4252-A18C-ABD80440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4664730"/>
            <a:ext cx="6020640" cy="752580"/>
          </a:xfrm>
          <a:prstGeom prst="rect">
            <a:avLst/>
          </a:prstGeom>
        </p:spPr>
      </p:pic>
      <p:sp>
        <p:nvSpPr>
          <p:cNvPr id="6" name="חץ: למטה 5">
            <a:extLst>
              <a:ext uri="{FF2B5EF4-FFF2-40B4-BE49-F238E27FC236}">
                <a16:creationId xmlns:a16="http://schemas.microsoft.com/office/drawing/2014/main" id="{5DD00240-DA66-49C8-841A-F6BE99449C54}"/>
              </a:ext>
            </a:extLst>
          </p:cNvPr>
          <p:cNvSpPr/>
          <p:nvPr/>
        </p:nvSpPr>
        <p:spPr>
          <a:xfrm rot="10800000">
            <a:off x="3288632" y="5349864"/>
            <a:ext cx="352926" cy="752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0CA5E028-31DD-4928-A912-CD680A72A457}"/>
              </a:ext>
            </a:extLst>
          </p:cNvPr>
          <p:cNvSpPr/>
          <p:nvPr/>
        </p:nvSpPr>
        <p:spPr>
          <a:xfrm rot="10800000">
            <a:off x="8550444" y="5335111"/>
            <a:ext cx="352926" cy="75258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8FA05DB-2BFF-4891-9131-D5BC29DC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2349923"/>
            <a:ext cx="602064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371061" y="887759"/>
            <a:ext cx="11449879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פתחו אלגוריתם אשר מסדר את שורת הקלפים מחדש כך שכל הקלפים האדומים יהיו משמאל לקלף הלבן וכל השחורים מימינו.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הפעולות המותרות לביצוע הן: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Arial" panose="020B0604020202020204" pitchFamily="34" charset="0"/>
              </a:rPr>
              <a:t>הצבת סימניה מימין או משמאל לקלף שעליו היא מוצבת. הצבת סימניה כוללת קריאת צבע הקלף שעליו היא מוצבת.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Arial" panose="020B0604020202020204" pitchFamily="34" charset="0"/>
              </a:rPr>
              <a:t>החלפה זה בזה של מקומות הקלפים שעליהם מוצבות הסימניות.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 שמכיל הוראה </a:t>
            </a:r>
            <a:r>
              <a:rPr lang="he-IL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לביצוע חוזר 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(לולאה)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6BF1466-7A55-46BF-BC1A-EF301B6B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3452220"/>
            <a:ext cx="5896798" cy="60968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DC31492-6B67-48CE-9527-0DB08592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80" y="1900621"/>
            <a:ext cx="6020640" cy="752580"/>
          </a:xfrm>
          <a:prstGeom prst="rect">
            <a:avLst/>
          </a:prstGeom>
        </p:spPr>
      </p:pic>
      <p:sp>
        <p:nvSpPr>
          <p:cNvPr id="4" name="חץ: למטה 3">
            <a:extLst>
              <a:ext uri="{FF2B5EF4-FFF2-40B4-BE49-F238E27FC236}">
                <a16:creationId xmlns:a16="http://schemas.microsoft.com/office/drawing/2014/main" id="{B0725147-22DB-485B-9A8A-6B92439A50B7}"/>
              </a:ext>
            </a:extLst>
          </p:cNvPr>
          <p:cNvSpPr/>
          <p:nvPr/>
        </p:nvSpPr>
        <p:spPr>
          <a:xfrm>
            <a:off x="5871148" y="2653201"/>
            <a:ext cx="449705" cy="752580"/>
          </a:xfrm>
          <a:prstGeom prst="down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8">
            <a:extLst>
              <a:ext uri="{FF2B5EF4-FFF2-40B4-BE49-F238E27FC236}">
                <a16:creationId xmlns:a16="http://schemas.microsoft.com/office/drawing/2014/main" id="{5F25C5BC-E0A4-4C85-BEED-5DF936094952}"/>
              </a:ext>
            </a:extLst>
          </p:cNvPr>
          <p:cNvSpPr txBox="1"/>
          <p:nvPr/>
        </p:nvSpPr>
        <p:spPr>
          <a:xfrm>
            <a:off x="9323882" y="1982749"/>
            <a:ext cx="19449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נקודת מוצא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תיבת טקסט 8">
            <a:extLst>
              <a:ext uri="{FF2B5EF4-FFF2-40B4-BE49-F238E27FC236}">
                <a16:creationId xmlns:a16="http://schemas.microsoft.com/office/drawing/2014/main" id="{00A6C72D-DDBA-4DEB-AB2B-2A36578FE47A}"/>
              </a:ext>
            </a:extLst>
          </p:cNvPr>
          <p:cNvSpPr txBox="1"/>
          <p:nvPr/>
        </p:nvSpPr>
        <p:spPr>
          <a:xfrm>
            <a:off x="9323882" y="3423066"/>
            <a:ext cx="19449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נקודת סיום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23A6A927-1635-45F3-8F58-478A9DA3DF6C}"/>
              </a:ext>
            </a:extLst>
          </p:cNvPr>
          <p:cNvSpPr/>
          <p:nvPr/>
        </p:nvSpPr>
        <p:spPr>
          <a:xfrm rot="10800000">
            <a:off x="3254256" y="2503964"/>
            <a:ext cx="352926" cy="752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C6446A86-C0E5-41E0-9753-DC8D7CB03F71}"/>
              </a:ext>
            </a:extLst>
          </p:cNvPr>
          <p:cNvSpPr/>
          <p:nvPr/>
        </p:nvSpPr>
        <p:spPr>
          <a:xfrm rot="10800000">
            <a:off x="8546049" y="2503964"/>
            <a:ext cx="352926" cy="75258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1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371061" y="887759"/>
            <a:ext cx="11449879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שימו לב!!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יש אינסוף אפשרויות </a:t>
            </a:r>
            <a:r>
              <a:rPr lang="he-IL" sz="2800" dirty="0">
                <a:latin typeface="Arial" panose="020B0604020202020204" pitchFamily="34" charset="0"/>
              </a:rPr>
              <a:t>לנקודת המוצא כי מספר הקלפים בשורה יכול להיות כל מספר אי-זוגי...</a:t>
            </a: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800" dirty="0">
                <a:latin typeface="Arial" panose="020B0604020202020204" pitchFamily="34" charset="0"/>
              </a:rPr>
              <a:t>האלגוריתם המבוקש אינו צריך להיות תלוי באורך שורת הקלפים הנתונה, כלומר ביצועו צריך להשיג את המטרה </a:t>
            </a:r>
            <a:r>
              <a:rPr lang="he-IL" sz="2800" b="1" dirty="0">
                <a:solidFill>
                  <a:srgbClr val="0070C0"/>
                </a:solidFill>
                <a:latin typeface="Arial" panose="020B0604020202020204" pitchFamily="34" charset="0"/>
              </a:rPr>
              <a:t>לכל נקודת מוצא אפשרית</a:t>
            </a:r>
            <a:r>
              <a:rPr lang="he-IL" sz="2800" dirty="0">
                <a:latin typeface="Arial" panose="020B0604020202020204" pitchFamily="34" charset="0"/>
              </a:rPr>
              <a:t>.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 שמכיל הוראה </a:t>
            </a:r>
            <a:r>
              <a:rPr lang="he-IL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לביצוע חוזר 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(לולאה)</a:t>
            </a:r>
          </a:p>
        </p:txBody>
      </p:sp>
      <p:sp>
        <p:nvSpPr>
          <p:cNvPr id="10" name="תיבת טקסט 8">
            <a:extLst>
              <a:ext uri="{FF2B5EF4-FFF2-40B4-BE49-F238E27FC236}">
                <a16:creationId xmlns:a16="http://schemas.microsoft.com/office/drawing/2014/main" id="{5F25C5BC-E0A4-4C85-BEED-5DF936094952}"/>
              </a:ext>
            </a:extLst>
          </p:cNvPr>
          <p:cNvSpPr txBox="1"/>
          <p:nvPr/>
        </p:nvSpPr>
        <p:spPr>
          <a:xfrm>
            <a:off x="2368446" y="1543480"/>
            <a:ext cx="17331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קלף אחד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4B2C5DCD-65EE-45C7-BC63-79482CBE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23" y="1543480"/>
            <a:ext cx="4199554" cy="2933659"/>
          </a:xfrm>
          <a:prstGeom prst="rect">
            <a:avLst/>
          </a:prstGeom>
        </p:spPr>
      </p:pic>
      <p:sp>
        <p:nvSpPr>
          <p:cNvPr id="14" name="תיבת טקסט 8">
            <a:extLst>
              <a:ext uri="{FF2B5EF4-FFF2-40B4-BE49-F238E27FC236}">
                <a16:creationId xmlns:a16="http://schemas.microsoft.com/office/drawing/2014/main" id="{297FADBE-C4FC-4F12-8E08-B9755766EB1C}"/>
              </a:ext>
            </a:extLst>
          </p:cNvPr>
          <p:cNvSpPr txBox="1"/>
          <p:nvPr/>
        </p:nvSpPr>
        <p:spPr>
          <a:xfrm>
            <a:off x="2368446" y="2262255"/>
            <a:ext cx="17331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3 קלפים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תיבת טקסט 8">
            <a:extLst>
              <a:ext uri="{FF2B5EF4-FFF2-40B4-BE49-F238E27FC236}">
                <a16:creationId xmlns:a16="http://schemas.microsoft.com/office/drawing/2014/main" id="{60798CE7-73D8-4F1D-AE19-B0AA87953AF9}"/>
              </a:ext>
            </a:extLst>
          </p:cNvPr>
          <p:cNvSpPr txBox="1"/>
          <p:nvPr/>
        </p:nvSpPr>
        <p:spPr>
          <a:xfrm>
            <a:off x="2368446" y="2981030"/>
            <a:ext cx="17331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5 קלפים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3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D1F0B88-8EF5-4A21-BB54-E32B835AC14A}"/>
              </a:ext>
            </a:extLst>
          </p:cNvPr>
          <p:cNvSpPr txBox="1"/>
          <p:nvPr/>
        </p:nvSpPr>
        <p:spPr>
          <a:xfrm>
            <a:off x="371061" y="887759"/>
            <a:ext cx="11449879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כדי לפתח אלגוריתם לפתרון הבעיה, נחשוב תחילה על מקרה פרטי של הבעיה. נניח כי בשורה 7 קלפים... </a:t>
            </a: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DB3D792F-AD65-4763-87E8-B71B8B0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-102362"/>
            <a:ext cx="10515600" cy="1018404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אלגוריתם שמכיל הוראה </a:t>
            </a:r>
            <a:r>
              <a:rPr lang="he-IL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לביצוע חוזר </a:t>
            </a:r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(לולאה)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6BF1466-7A55-46BF-BC1A-EF301B6B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3452220"/>
            <a:ext cx="5896798" cy="60968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DC31492-6B67-48CE-9527-0DB08592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80" y="1900621"/>
            <a:ext cx="6020640" cy="752580"/>
          </a:xfrm>
          <a:prstGeom prst="rect">
            <a:avLst/>
          </a:prstGeom>
        </p:spPr>
      </p:pic>
      <p:sp>
        <p:nvSpPr>
          <p:cNvPr id="4" name="חץ: למטה 3">
            <a:extLst>
              <a:ext uri="{FF2B5EF4-FFF2-40B4-BE49-F238E27FC236}">
                <a16:creationId xmlns:a16="http://schemas.microsoft.com/office/drawing/2014/main" id="{B0725147-22DB-485B-9A8A-6B92439A50B7}"/>
              </a:ext>
            </a:extLst>
          </p:cNvPr>
          <p:cNvSpPr/>
          <p:nvPr/>
        </p:nvSpPr>
        <p:spPr>
          <a:xfrm>
            <a:off x="5871148" y="2653201"/>
            <a:ext cx="449705" cy="752580"/>
          </a:xfrm>
          <a:prstGeom prst="down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8">
            <a:extLst>
              <a:ext uri="{FF2B5EF4-FFF2-40B4-BE49-F238E27FC236}">
                <a16:creationId xmlns:a16="http://schemas.microsoft.com/office/drawing/2014/main" id="{5F25C5BC-E0A4-4C85-BEED-5DF936094952}"/>
              </a:ext>
            </a:extLst>
          </p:cNvPr>
          <p:cNvSpPr txBox="1"/>
          <p:nvPr/>
        </p:nvSpPr>
        <p:spPr>
          <a:xfrm>
            <a:off x="9323882" y="1982749"/>
            <a:ext cx="19449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נקודת מוצא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תיבת טקסט 8">
            <a:extLst>
              <a:ext uri="{FF2B5EF4-FFF2-40B4-BE49-F238E27FC236}">
                <a16:creationId xmlns:a16="http://schemas.microsoft.com/office/drawing/2014/main" id="{00A6C72D-DDBA-4DEB-AB2B-2A36578FE47A}"/>
              </a:ext>
            </a:extLst>
          </p:cNvPr>
          <p:cNvSpPr txBox="1"/>
          <p:nvPr/>
        </p:nvSpPr>
        <p:spPr>
          <a:xfrm>
            <a:off x="9323882" y="3423066"/>
            <a:ext cx="19449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</a:rPr>
              <a:t>נקודת סיום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תוכן 3" descr="444.gif">
            <a:extLst>
              <a:ext uri="{FF2B5EF4-FFF2-40B4-BE49-F238E27FC236}">
                <a16:creationId xmlns:a16="http://schemas.microsoft.com/office/drawing/2014/main" id="{61E3EB4F-5C6B-4A66-A54A-9496A2323A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0247" y="37119"/>
            <a:ext cx="7711506" cy="6820881"/>
          </a:xfrm>
          <a:prstGeom prst="rect">
            <a:avLst/>
          </a:prstGeom>
        </p:spPr>
      </p:pic>
      <p:sp>
        <p:nvSpPr>
          <p:cNvPr id="6" name="חץ: למטה 5">
            <a:extLst>
              <a:ext uri="{FF2B5EF4-FFF2-40B4-BE49-F238E27FC236}">
                <a16:creationId xmlns:a16="http://schemas.microsoft.com/office/drawing/2014/main" id="{CD7EFA94-4E24-4C08-912B-C489F658A908}"/>
              </a:ext>
            </a:extLst>
          </p:cNvPr>
          <p:cNvSpPr/>
          <p:nvPr/>
        </p:nvSpPr>
        <p:spPr>
          <a:xfrm rot="10800000">
            <a:off x="6853205" y="555984"/>
            <a:ext cx="192171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חץ: למטה 6">
            <a:extLst>
              <a:ext uri="{FF2B5EF4-FFF2-40B4-BE49-F238E27FC236}">
                <a16:creationId xmlns:a16="http://schemas.microsoft.com/office/drawing/2014/main" id="{74AF286F-DC10-46F9-9DDF-5861D54248EF}"/>
              </a:ext>
            </a:extLst>
          </p:cNvPr>
          <p:cNvSpPr/>
          <p:nvPr/>
        </p:nvSpPr>
        <p:spPr>
          <a:xfrm rot="10800000">
            <a:off x="6805533" y="1454445"/>
            <a:ext cx="239843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חץ: למטה 7">
            <a:extLst>
              <a:ext uri="{FF2B5EF4-FFF2-40B4-BE49-F238E27FC236}">
                <a16:creationId xmlns:a16="http://schemas.microsoft.com/office/drawing/2014/main" id="{2F6DD110-910E-48F6-9620-FD769F05961B}"/>
              </a:ext>
            </a:extLst>
          </p:cNvPr>
          <p:cNvSpPr/>
          <p:nvPr/>
        </p:nvSpPr>
        <p:spPr>
          <a:xfrm rot="10800000">
            <a:off x="6096001" y="3104747"/>
            <a:ext cx="239844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חץ: למטה 8">
            <a:extLst>
              <a:ext uri="{FF2B5EF4-FFF2-40B4-BE49-F238E27FC236}">
                <a16:creationId xmlns:a16="http://schemas.microsoft.com/office/drawing/2014/main" id="{A713DCC0-613F-44FC-BE64-C7D5CFC1FC2B}"/>
              </a:ext>
            </a:extLst>
          </p:cNvPr>
          <p:cNvSpPr/>
          <p:nvPr/>
        </p:nvSpPr>
        <p:spPr>
          <a:xfrm rot="10800000">
            <a:off x="6095998" y="3975291"/>
            <a:ext cx="239843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6CDE5AE0-22D3-427D-906B-E2CD114240E5}"/>
              </a:ext>
            </a:extLst>
          </p:cNvPr>
          <p:cNvSpPr/>
          <p:nvPr/>
        </p:nvSpPr>
        <p:spPr>
          <a:xfrm rot="10800000">
            <a:off x="6805532" y="2234204"/>
            <a:ext cx="239844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C7C2155F-D2E9-4DE3-B687-EAED206A756C}"/>
              </a:ext>
            </a:extLst>
          </p:cNvPr>
          <p:cNvSpPr/>
          <p:nvPr/>
        </p:nvSpPr>
        <p:spPr>
          <a:xfrm rot="10800000">
            <a:off x="6095998" y="4791574"/>
            <a:ext cx="239843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F7F2EB1F-65AF-4ECC-BBC6-4B5736B648EF}"/>
              </a:ext>
            </a:extLst>
          </p:cNvPr>
          <p:cNvSpPr/>
          <p:nvPr/>
        </p:nvSpPr>
        <p:spPr>
          <a:xfrm rot="10800000">
            <a:off x="5428936" y="5665926"/>
            <a:ext cx="239844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0B2D49BA-EA97-4339-AA0C-129F88EEBBC5}"/>
              </a:ext>
            </a:extLst>
          </p:cNvPr>
          <p:cNvSpPr/>
          <p:nvPr/>
        </p:nvSpPr>
        <p:spPr>
          <a:xfrm rot="10800000">
            <a:off x="5428935" y="6536470"/>
            <a:ext cx="239843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A01DD8A1-5AB0-4E2F-B559-C142E1F2B25F}"/>
              </a:ext>
            </a:extLst>
          </p:cNvPr>
          <p:cNvSpPr/>
          <p:nvPr/>
        </p:nvSpPr>
        <p:spPr>
          <a:xfrm rot="10800000">
            <a:off x="2580804" y="583904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חץ: למטה 14">
            <a:extLst>
              <a:ext uri="{FF2B5EF4-FFF2-40B4-BE49-F238E27FC236}">
                <a16:creationId xmlns:a16="http://schemas.microsoft.com/office/drawing/2014/main" id="{7FCDAA9F-A51E-4E13-8B08-936F5CC8802A}"/>
              </a:ext>
            </a:extLst>
          </p:cNvPr>
          <p:cNvSpPr/>
          <p:nvPr/>
        </p:nvSpPr>
        <p:spPr>
          <a:xfrm rot="10800000">
            <a:off x="2580803" y="1454447"/>
            <a:ext cx="239843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חץ: למטה 15">
            <a:extLst>
              <a:ext uri="{FF2B5EF4-FFF2-40B4-BE49-F238E27FC236}">
                <a16:creationId xmlns:a16="http://schemas.microsoft.com/office/drawing/2014/main" id="{9468408C-8FCB-435B-B328-F0E5DDC783FF}"/>
              </a:ext>
            </a:extLst>
          </p:cNvPr>
          <p:cNvSpPr/>
          <p:nvPr/>
        </p:nvSpPr>
        <p:spPr>
          <a:xfrm rot="10800000">
            <a:off x="3302830" y="2234206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BE06795B-890A-4D16-A185-7DFEB213B8B2}"/>
              </a:ext>
            </a:extLst>
          </p:cNvPr>
          <p:cNvSpPr/>
          <p:nvPr/>
        </p:nvSpPr>
        <p:spPr>
          <a:xfrm rot="10800000">
            <a:off x="3302829" y="3104750"/>
            <a:ext cx="239843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חץ: למטה 19">
            <a:extLst>
              <a:ext uri="{FF2B5EF4-FFF2-40B4-BE49-F238E27FC236}">
                <a16:creationId xmlns:a16="http://schemas.microsoft.com/office/drawing/2014/main" id="{ED57A490-F384-487B-ADCA-7AA3DE3C8BD8}"/>
              </a:ext>
            </a:extLst>
          </p:cNvPr>
          <p:cNvSpPr/>
          <p:nvPr/>
        </p:nvSpPr>
        <p:spPr>
          <a:xfrm rot="10800000">
            <a:off x="3302828" y="3975293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חץ: למטה 20">
            <a:extLst>
              <a:ext uri="{FF2B5EF4-FFF2-40B4-BE49-F238E27FC236}">
                <a16:creationId xmlns:a16="http://schemas.microsoft.com/office/drawing/2014/main" id="{41BBF8E8-CC9C-4750-8320-D0914132A056}"/>
              </a:ext>
            </a:extLst>
          </p:cNvPr>
          <p:cNvSpPr/>
          <p:nvPr/>
        </p:nvSpPr>
        <p:spPr>
          <a:xfrm rot="10800000">
            <a:off x="4038205" y="4791578"/>
            <a:ext cx="239843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חץ: למטה 21">
            <a:extLst>
              <a:ext uri="{FF2B5EF4-FFF2-40B4-BE49-F238E27FC236}">
                <a16:creationId xmlns:a16="http://schemas.microsoft.com/office/drawing/2014/main" id="{91CCC6D6-5BE6-4A4C-89F1-8797E3239289}"/>
              </a:ext>
            </a:extLst>
          </p:cNvPr>
          <p:cNvSpPr/>
          <p:nvPr/>
        </p:nvSpPr>
        <p:spPr>
          <a:xfrm rot="10800000">
            <a:off x="4038204" y="5665926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חץ: למטה 22">
            <a:extLst>
              <a:ext uri="{FF2B5EF4-FFF2-40B4-BE49-F238E27FC236}">
                <a16:creationId xmlns:a16="http://schemas.microsoft.com/office/drawing/2014/main" id="{6B0E538D-BC24-49BF-AD26-16D4A4778BC5}"/>
              </a:ext>
            </a:extLst>
          </p:cNvPr>
          <p:cNvSpPr/>
          <p:nvPr/>
        </p:nvSpPr>
        <p:spPr>
          <a:xfrm rot="10800000">
            <a:off x="4038203" y="6536470"/>
            <a:ext cx="239843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חץ: למטה 23">
            <a:extLst>
              <a:ext uri="{FF2B5EF4-FFF2-40B4-BE49-F238E27FC236}">
                <a16:creationId xmlns:a16="http://schemas.microsoft.com/office/drawing/2014/main" id="{9F0AB788-9F06-46A0-A6EB-5CC05CBCCA92}"/>
              </a:ext>
            </a:extLst>
          </p:cNvPr>
          <p:cNvSpPr/>
          <p:nvPr/>
        </p:nvSpPr>
        <p:spPr>
          <a:xfrm rot="10800000">
            <a:off x="8829204" y="1478143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חץ: למטה 24">
            <a:extLst>
              <a:ext uri="{FF2B5EF4-FFF2-40B4-BE49-F238E27FC236}">
                <a16:creationId xmlns:a16="http://schemas.microsoft.com/office/drawing/2014/main" id="{AFF31405-F829-4C4F-ADFF-D6E7D2891416}"/>
              </a:ext>
            </a:extLst>
          </p:cNvPr>
          <p:cNvSpPr/>
          <p:nvPr/>
        </p:nvSpPr>
        <p:spPr>
          <a:xfrm rot="10800000">
            <a:off x="8829204" y="3975291"/>
            <a:ext cx="239844" cy="37959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חץ: למטה 25">
            <a:extLst>
              <a:ext uri="{FF2B5EF4-FFF2-40B4-BE49-F238E27FC236}">
                <a16:creationId xmlns:a16="http://schemas.microsoft.com/office/drawing/2014/main" id="{0010787D-AFFC-4AC2-976F-338B852970D9}"/>
              </a:ext>
            </a:extLst>
          </p:cNvPr>
          <p:cNvSpPr/>
          <p:nvPr/>
        </p:nvSpPr>
        <p:spPr>
          <a:xfrm rot="10800000">
            <a:off x="8829204" y="2344721"/>
            <a:ext cx="239844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1F1E9576-4714-4C20-9A6A-FF6AD21E8F33}"/>
              </a:ext>
            </a:extLst>
          </p:cNvPr>
          <p:cNvSpPr/>
          <p:nvPr/>
        </p:nvSpPr>
        <p:spPr>
          <a:xfrm rot="10800000">
            <a:off x="8829204" y="4810791"/>
            <a:ext cx="239844" cy="3795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05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1040</Words>
  <Application>Microsoft Office PowerPoint</Application>
  <PresentationFormat>מסך רחב</PresentationFormat>
  <Paragraphs>163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ערכת נושא Office</vt:lpstr>
      <vt:lpstr>אלגוריתם שמכיל הוראה בתנאי (if)</vt:lpstr>
      <vt:lpstr>אלגוריתם שמכיל ביצוע הוראה בתנאי (if)</vt:lpstr>
      <vt:lpstr>האלגוריתם לפתרון הבעיה</vt:lpstr>
      <vt:lpstr>תרגיל</vt:lpstr>
      <vt:lpstr>אלגוריתם שמכיל הוראה לביצוע חוזר (לולאה)</vt:lpstr>
      <vt:lpstr>אלגוריתם שמכיל הוראה לביצוע חוזר (לולאה)</vt:lpstr>
      <vt:lpstr>אלגוריתם שמכיל הוראה לביצוע חוזר (לולאה)</vt:lpstr>
      <vt:lpstr>אלגוריתם שמכיל הוראה לביצוע חוזר (לולאה)</vt:lpstr>
      <vt:lpstr>מצגת של PowerPoint‏</vt:lpstr>
      <vt:lpstr>אלגוריתם שמכיל הוראה לביצוע חוזר (לולאה)</vt:lpstr>
      <vt:lpstr>אלגוריתם שמכיל הוראה לביצוע חוזר (לולאה)</vt:lpstr>
      <vt:lpstr>האלגוריתם שפותר את בעיית הקלפים עבור כל אורך אי-זוגי</vt:lpstr>
      <vt:lpstr>סיכום</vt:lpstr>
      <vt:lpstr>תרגיל 1</vt:lpstr>
      <vt:lpstr>תרגיל 2</vt:lpstr>
      <vt:lpstr>תרגיל 2</vt:lpstr>
      <vt:lpstr>תרגיל 2</vt:lpstr>
      <vt:lpstr>תרגיל 3</vt:lpstr>
      <vt:lpstr>תרגיל 4</vt:lpstr>
      <vt:lpstr>תרגיל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2019-10-27T22:10:25Z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